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7" r:id="rId4"/>
    <p:sldMasterId id="2147483653" r:id="rId5"/>
    <p:sldMasterId id="2147483740" r:id="rId6"/>
  </p:sldMasterIdLst>
  <p:notesMasterIdLst>
    <p:notesMasterId r:id="rId26"/>
  </p:notesMasterIdLst>
  <p:sldIdLst>
    <p:sldId id="268" r:id="rId7"/>
    <p:sldId id="269" r:id="rId8"/>
    <p:sldId id="270" r:id="rId9"/>
    <p:sldId id="271" r:id="rId10"/>
    <p:sldId id="272" r:id="rId11"/>
    <p:sldId id="273" r:id="rId12"/>
    <p:sldId id="274" r:id="rId13"/>
    <p:sldId id="275" r:id="rId14"/>
    <p:sldId id="276" r:id="rId15"/>
    <p:sldId id="277" r:id="rId16"/>
    <p:sldId id="278" r:id="rId17"/>
    <p:sldId id="279" r:id="rId18"/>
    <p:sldId id="286" r:id="rId19"/>
    <p:sldId id="280" r:id="rId20"/>
    <p:sldId id="281" r:id="rId21"/>
    <p:sldId id="282" r:id="rId22"/>
    <p:sldId id="283" r:id="rId23"/>
    <p:sldId id="284" r:id="rId24"/>
    <p:sldId id="28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69571" autoAdjust="0"/>
  </p:normalViewPr>
  <p:slideViewPr>
    <p:cSldViewPr snapToGrid="0" snapToObjects="1">
      <p:cViewPr varScale="1">
        <p:scale>
          <a:sx n="72" d="100"/>
          <a:sy n="72" d="100"/>
        </p:scale>
        <p:origin x="262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Lato" panose="020F0502020204030203"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Lato" panose="020F0502020204030203" pitchFamily="34" charset="0"/>
              </a:defRPr>
            </a:lvl1pPr>
          </a:lstStyle>
          <a:p>
            <a:fld id="{7E9973D8-64F4-E64F-818B-00189F1CBE1D}" type="datetimeFigureOut">
              <a:rPr lang="en-US" smtClean="0"/>
              <a:pPr/>
              <a:t>2/21/2020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Lato" panose="020F0502020204030203"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Lato" panose="020F0502020204030203" pitchFamily="34" charset="0"/>
              </a:defRPr>
            </a:lvl1pPr>
          </a:lstStyle>
          <a:p>
            <a:fld id="{EC8910C8-7F42-834C-9FC5-8419262F27BE}" type="slidenum">
              <a:rPr lang="en-US" smtClean="0"/>
              <a:pPr/>
              <a:t>‹#›</a:t>
            </a:fld>
            <a:endParaRPr lang="en-US" dirty="0"/>
          </a:p>
        </p:txBody>
      </p:sp>
    </p:spTree>
    <p:extLst>
      <p:ext uri="{BB962C8B-B14F-4D97-AF65-F5344CB8AC3E}">
        <p14:creationId xmlns:p14="http://schemas.microsoft.com/office/powerpoint/2010/main" val="2826057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Lato" panose="020F0502020204030203" pitchFamily="34" charset="0"/>
        <a:ea typeface="+mn-ea"/>
        <a:cs typeface="+mn-cs"/>
      </a:defRPr>
    </a:lvl1pPr>
    <a:lvl2pPr marL="457200" algn="l" defTabSz="914400" rtl="0" eaLnBrk="1" latinLnBrk="0" hangingPunct="1">
      <a:defRPr sz="1200" b="0" i="0" kern="1200">
        <a:solidFill>
          <a:schemeClr val="tx1"/>
        </a:solidFill>
        <a:latin typeface="Lato" panose="020F0502020204030203" pitchFamily="34" charset="0"/>
        <a:ea typeface="+mn-ea"/>
        <a:cs typeface="+mn-cs"/>
      </a:defRPr>
    </a:lvl2pPr>
    <a:lvl3pPr marL="914400" algn="l" defTabSz="914400" rtl="0" eaLnBrk="1" latinLnBrk="0" hangingPunct="1">
      <a:defRPr sz="1200" b="0" i="0" kern="1200">
        <a:solidFill>
          <a:schemeClr val="tx1"/>
        </a:solidFill>
        <a:latin typeface="Lato" panose="020F0502020204030203" pitchFamily="34" charset="0"/>
        <a:ea typeface="+mn-ea"/>
        <a:cs typeface="+mn-cs"/>
      </a:defRPr>
    </a:lvl3pPr>
    <a:lvl4pPr marL="1371600" algn="l" defTabSz="914400" rtl="0" eaLnBrk="1" latinLnBrk="0" hangingPunct="1">
      <a:defRPr sz="1200" b="0" i="0" kern="1200">
        <a:solidFill>
          <a:schemeClr val="tx1"/>
        </a:solidFill>
        <a:latin typeface="Lato" panose="020F0502020204030203" pitchFamily="34" charset="0"/>
        <a:ea typeface="+mn-ea"/>
        <a:cs typeface="+mn-cs"/>
      </a:defRPr>
    </a:lvl4pPr>
    <a:lvl5pPr marL="1828800" algn="l" defTabSz="914400" rtl="0" eaLnBrk="1" latinLnBrk="0" hangingPunct="1">
      <a:defRPr sz="1200" b="0" i="0" kern="1200">
        <a:solidFill>
          <a:schemeClr val="tx1"/>
        </a:solidFill>
        <a:latin typeface="Lato" panose="020F050202020403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FD38F20-34D5-41C8-AFC1-169556AB8650}"/>
              </a:ext>
            </a:extLst>
          </p:cNvPr>
          <p:cNvSpPr>
            <a:spLocks noGrp="1"/>
          </p:cNvSpPr>
          <p:nvPr>
            <p:ph type="ctrTitle"/>
          </p:nvPr>
        </p:nvSpPr>
        <p:spPr>
          <a:xfrm>
            <a:off x="519322" y="2497210"/>
            <a:ext cx="5486400" cy="807098"/>
          </a:xfrm>
          <a:prstGeom prst="rect">
            <a:avLst/>
          </a:prstGeom>
        </p:spPr>
        <p:txBody>
          <a:bodyPr anchor="t">
            <a:noAutofit/>
          </a:bodyPr>
          <a:lstStyle>
            <a:lvl1pPr algn="l">
              <a:defRPr sz="3200"/>
            </a:lvl1pPr>
          </a:lstStyle>
          <a:p>
            <a:r>
              <a:rPr lang="en-US"/>
              <a:t>Click to edit Master title style</a:t>
            </a:r>
            <a:endParaRPr lang="en-US" dirty="0"/>
          </a:p>
        </p:txBody>
      </p:sp>
      <p:sp>
        <p:nvSpPr>
          <p:cNvPr id="7" name="Subtitle 2">
            <a:extLst>
              <a:ext uri="{FF2B5EF4-FFF2-40B4-BE49-F238E27FC236}">
                <a16:creationId xmlns:a16="http://schemas.microsoft.com/office/drawing/2014/main" id="{AC4D0BB2-59C8-48E4-91D8-3BECC8488810}"/>
              </a:ext>
            </a:extLst>
          </p:cNvPr>
          <p:cNvSpPr>
            <a:spLocks noGrp="1"/>
          </p:cNvSpPr>
          <p:nvPr>
            <p:ph type="subTitle" idx="1"/>
          </p:nvPr>
        </p:nvSpPr>
        <p:spPr>
          <a:xfrm>
            <a:off x="519321" y="3615100"/>
            <a:ext cx="5486401" cy="484771"/>
          </a:xfrm>
          <a:prstGeom prst="rect">
            <a:avLst/>
          </a:prstGeo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8" name="Text Placeholder 3">
            <a:extLst>
              <a:ext uri="{FF2B5EF4-FFF2-40B4-BE49-F238E27FC236}">
                <a16:creationId xmlns:a16="http://schemas.microsoft.com/office/drawing/2014/main" id="{D1CB9820-2809-433F-BDFC-FAD993CE3914}"/>
              </a:ext>
            </a:extLst>
          </p:cNvPr>
          <p:cNvSpPr>
            <a:spLocks noGrp="1"/>
          </p:cNvSpPr>
          <p:nvPr>
            <p:ph type="body" sz="half" idx="2"/>
          </p:nvPr>
        </p:nvSpPr>
        <p:spPr>
          <a:xfrm>
            <a:off x="519321" y="2034071"/>
            <a:ext cx="2949178" cy="386800"/>
          </a:xfrm>
          <a:prstGeom prst="rect">
            <a:avLst/>
          </a:prstGeom>
        </p:spPr>
        <p:txBody>
          <a:bodyPr>
            <a:normAutofit/>
          </a:bodyPr>
          <a:lstStyle>
            <a:lvl1pPr marL="0" indent="0">
              <a:buNone/>
              <a:defRPr sz="16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097167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dirty="0"/>
              <a:t>Click to edit Master title style</a:t>
            </a:r>
          </a:p>
        </p:txBody>
      </p:sp>
      <p:sp>
        <p:nvSpPr>
          <p:cNvPr id="5" name="Date Placeholder 4">
            <a:extLst>
              <a:ext uri="{FF2B5EF4-FFF2-40B4-BE49-F238E27FC236}">
                <a16:creationId xmlns:a16="http://schemas.microsoft.com/office/drawing/2014/main" id="{22848B8F-5060-4ED7-9C12-540DA3A5BFD1}"/>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2/21/2020</a:t>
            </a:fld>
            <a:endParaRPr lang="en-US" dirty="0"/>
          </a:p>
        </p:txBody>
      </p:sp>
      <p:sp>
        <p:nvSpPr>
          <p:cNvPr id="7" name="Slide Number Placeholder 6">
            <a:extLst>
              <a:ext uri="{FF2B5EF4-FFF2-40B4-BE49-F238E27FC236}">
                <a16:creationId xmlns:a16="http://schemas.microsoft.com/office/drawing/2014/main" id="{88FAE50A-1DE8-43A9-B575-E3C3F8090BC0}"/>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dirty="0"/>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55141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4">
            <a:extLst>
              <a:ext uri="{FF2B5EF4-FFF2-40B4-BE49-F238E27FC236}">
                <a16:creationId xmlns:a16="http://schemas.microsoft.com/office/drawing/2014/main" id="{39BFA68F-C36C-FF42-9D07-40C01FBE9EC0}"/>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2/21/2020</a:t>
            </a:fld>
            <a:endParaRPr lang="en-US" dirty="0"/>
          </a:p>
        </p:txBody>
      </p:sp>
      <p:sp>
        <p:nvSpPr>
          <p:cNvPr id="11" name="Slide Number Placeholder 6">
            <a:extLst>
              <a:ext uri="{FF2B5EF4-FFF2-40B4-BE49-F238E27FC236}">
                <a16:creationId xmlns:a16="http://schemas.microsoft.com/office/drawing/2014/main" id="{5B639108-1F63-7640-8ECF-CAF5ACBFC281}"/>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dirty="0"/>
          </a:p>
        </p:txBody>
      </p:sp>
    </p:spTree>
    <p:extLst>
      <p:ext uri="{BB962C8B-B14F-4D97-AF65-F5344CB8AC3E}">
        <p14:creationId xmlns:p14="http://schemas.microsoft.com/office/powerpoint/2010/main" val="3405633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5811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4.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4.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Picture 10" descr="A close up of a logo&#10;&#10;Description automatically generated">
            <a:extLst>
              <a:ext uri="{FF2B5EF4-FFF2-40B4-BE49-F238E27FC236}">
                <a16:creationId xmlns:a16="http://schemas.microsoft.com/office/drawing/2014/main" id="{2AFFC094-A4C3-594B-AC3C-6D33CF64EE0F}"/>
              </a:ext>
            </a:extLst>
          </p:cNvPr>
          <p:cNvPicPr>
            <a:picLocks noChangeAspect="1"/>
          </p:cNvPicPr>
          <p:nvPr userDrawn="1"/>
        </p:nvPicPr>
        <p:blipFill>
          <a:blip r:embed="rId3"/>
          <a:stretch>
            <a:fillRect/>
          </a:stretch>
        </p:blipFill>
        <p:spPr>
          <a:xfrm>
            <a:off x="0" y="0"/>
            <a:ext cx="9144000" cy="6858000"/>
          </a:xfrm>
          <a:prstGeom prst="rect">
            <a:avLst/>
          </a:prstGeom>
        </p:spPr>
      </p:pic>
      <p:sp>
        <p:nvSpPr>
          <p:cNvPr id="12" name="Title Placeholder 1">
            <a:extLst>
              <a:ext uri="{FF2B5EF4-FFF2-40B4-BE49-F238E27FC236}">
                <a16:creationId xmlns:a16="http://schemas.microsoft.com/office/drawing/2014/main" id="{F3F84670-2626-2E4C-BBD4-77DCB0440807}"/>
              </a:ext>
            </a:extLst>
          </p:cNvPr>
          <p:cNvSpPr>
            <a:spLocks noGrp="1"/>
          </p:cNvSpPr>
          <p:nvPr>
            <p:ph type="title"/>
          </p:nvPr>
        </p:nvSpPr>
        <p:spPr>
          <a:xfrm>
            <a:off x="447866" y="2153345"/>
            <a:ext cx="5597611" cy="127383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3" name="Text Placeholder 2">
            <a:extLst>
              <a:ext uri="{FF2B5EF4-FFF2-40B4-BE49-F238E27FC236}">
                <a16:creationId xmlns:a16="http://schemas.microsoft.com/office/drawing/2014/main" id="{2D23A039-E2BB-2C4D-A0C0-6842F0DCADED}"/>
              </a:ext>
            </a:extLst>
          </p:cNvPr>
          <p:cNvSpPr>
            <a:spLocks noGrp="1"/>
          </p:cNvSpPr>
          <p:nvPr>
            <p:ph type="body" idx="1"/>
          </p:nvPr>
        </p:nvSpPr>
        <p:spPr>
          <a:xfrm>
            <a:off x="447866" y="3670659"/>
            <a:ext cx="5465918" cy="581346"/>
          </a:xfrm>
          <a:prstGeom prst="rect">
            <a:avLst/>
          </a:prstGeom>
        </p:spPr>
        <p:txBody>
          <a:bodyPr vert="horz" lIns="91440" tIns="45720" rIns="91440" bIns="45720" rtlCol="0">
            <a:normAutofit/>
          </a:bodyPr>
          <a:lstStyle/>
          <a:p>
            <a:pPr lvl="0"/>
            <a:r>
              <a:rPr lang="en-US" dirty="0"/>
              <a:t>Click to edit Master text styles</a:t>
            </a:r>
          </a:p>
        </p:txBody>
      </p:sp>
      <p:pic>
        <p:nvPicPr>
          <p:cNvPr id="14" name="Picture 13" descr="A close up of a logo&#10;&#10;Description automatically generated">
            <a:extLst>
              <a:ext uri="{FF2B5EF4-FFF2-40B4-BE49-F238E27FC236}">
                <a16:creationId xmlns:a16="http://schemas.microsoft.com/office/drawing/2014/main" id="{9371734A-3E8B-3842-AFD7-16FCCD295598}"/>
              </a:ext>
            </a:extLst>
          </p:cNvPr>
          <p:cNvPicPr>
            <a:picLocks noChangeAspect="1"/>
          </p:cNvPicPr>
          <p:nvPr userDrawn="1"/>
        </p:nvPicPr>
        <p:blipFill>
          <a:blip r:embed="rId4"/>
          <a:stretch>
            <a:fillRect/>
          </a:stretch>
        </p:blipFill>
        <p:spPr>
          <a:xfrm>
            <a:off x="628650" y="612098"/>
            <a:ext cx="1361303" cy="696005"/>
          </a:xfrm>
          <a:prstGeom prst="rect">
            <a:avLst/>
          </a:prstGeom>
        </p:spPr>
      </p:pic>
      <p:pic>
        <p:nvPicPr>
          <p:cNvPr id="16" name="Picture 15">
            <a:extLst>
              <a:ext uri="{FF2B5EF4-FFF2-40B4-BE49-F238E27FC236}">
                <a16:creationId xmlns:a16="http://schemas.microsoft.com/office/drawing/2014/main" id="{C93DA23D-A408-5145-B426-B5572943063F}"/>
              </a:ext>
            </a:extLst>
          </p:cNvPr>
          <p:cNvPicPr>
            <a:picLocks noChangeAspect="1"/>
          </p:cNvPicPr>
          <p:nvPr userDrawn="1"/>
        </p:nvPicPr>
        <p:blipFill>
          <a:blip r:embed="rId5"/>
          <a:stretch>
            <a:fillRect/>
          </a:stretch>
        </p:blipFill>
        <p:spPr>
          <a:xfrm>
            <a:off x="567830" y="3430818"/>
            <a:ext cx="342900" cy="101600"/>
          </a:xfrm>
          <a:prstGeom prst="rect">
            <a:avLst/>
          </a:prstGeom>
        </p:spPr>
      </p:pic>
    </p:spTree>
    <p:extLst>
      <p:ext uri="{BB962C8B-B14F-4D97-AF65-F5344CB8AC3E}">
        <p14:creationId xmlns:p14="http://schemas.microsoft.com/office/powerpoint/2010/main" val="1944561922"/>
      </p:ext>
    </p:extLst>
  </p:cSld>
  <p:clrMap bg1="lt1" tx1="dk1" bg2="lt2" tx2="dk2" accent1="accent1" accent2="accent2" accent3="accent3" accent4="accent4" accent5="accent5" accent6="accent6" hlink="hlink" folHlink="folHlink"/>
  <p:sldLayoutIdLst>
    <p:sldLayoutId id="2147483730" r:id="rId1"/>
  </p:sldLayoutIdLst>
  <p:txStyles>
    <p:titleStyle>
      <a:lvl1pPr algn="l" defTabSz="914400" rtl="0" eaLnBrk="1" latinLnBrk="0" hangingPunct="1">
        <a:lnSpc>
          <a:spcPct val="90000"/>
        </a:lnSpc>
        <a:spcBef>
          <a:spcPct val="0"/>
        </a:spcBef>
        <a:buNone/>
        <a:defRPr sz="3200" b="1" i="0" kern="1200">
          <a:solidFill>
            <a:schemeClr val="accent1">
              <a:lumMod val="50000"/>
            </a:schemeClr>
          </a:solidFill>
          <a:latin typeface="Lato" panose="020F0502020204030203" pitchFamily="34"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b="0" i="0" kern="1200">
          <a:solidFill>
            <a:schemeClr val="accent1">
              <a:lumMod val="50000"/>
            </a:schemeClr>
          </a:solidFill>
          <a:latin typeface="Lato" panose="020F0502020204030203" pitchFamily="34"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b="0" i="0" kern="1200">
          <a:solidFill>
            <a:schemeClr val="accent1">
              <a:lumMod val="50000"/>
            </a:schemeClr>
          </a:solidFill>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accent1">
              <a:lumMod val="50000"/>
            </a:schemeClr>
          </a:solidFill>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accent1">
              <a:lumMod val="50000"/>
            </a:schemeClr>
          </a:solidFill>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accent1">
              <a:lumMod val="50000"/>
            </a:schemeClr>
          </a:solidFill>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4">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4">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5"/>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3749106481"/>
      </p:ext>
    </p:extLst>
  </p:cSld>
  <p:clrMap bg1="lt1" tx1="dk1" bg2="lt2" tx2="dk2" accent1="accent1" accent2="accent2" accent3="accent3" accent4="accent4" accent5="accent5" accent6="accent6" hlink="hlink" folHlink="folHlink"/>
  <p:sldLayoutIdLst>
    <p:sldLayoutId id="2147483714" r:id="rId1"/>
    <p:sldLayoutId id="2147483715" r:id="rId2"/>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Lato" panose="020F0502020204030203"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 up of a logo&#10;&#10;Description automatically generated">
            <a:extLst>
              <a:ext uri="{FF2B5EF4-FFF2-40B4-BE49-F238E27FC236}">
                <a16:creationId xmlns:a16="http://schemas.microsoft.com/office/drawing/2014/main" id="{3E621156-68EF-CC47-B848-34A377273FEB}"/>
              </a:ext>
            </a:extLst>
          </p:cNvPr>
          <p:cNvPicPr>
            <a:picLocks noChangeAspect="1"/>
          </p:cNvPicPr>
          <p:nvPr userDrawn="1"/>
        </p:nvPicPr>
        <p:blipFill>
          <a:blip r:embed="rId3">
            <a:alphaModFix amt="35000"/>
          </a:blip>
          <a:stretch>
            <a:fillRect/>
          </a:stretch>
        </p:blipFill>
        <p:spPr>
          <a:xfrm>
            <a:off x="0" y="0"/>
            <a:ext cx="9144000"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95D6A118-8AD1-204F-BF2C-0A5570B1BA07}"/>
              </a:ext>
            </a:extLst>
          </p:cNvPr>
          <p:cNvPicPr>
            <a:picLocks noChangeAspect="1"/>
          </p:cNvPicPr>
          <p:nvPr userDrawn="1"/>
        </p:nvPicPr>
        <p:blipFill>
          <a:blip r:embed="rId4"/>
          <a:stretch>
            <a:fillRect/>
          </a:stretch>
        </p:blipFill>
        <p:spPr>
          <a:xfrm>
            <a:off x="2445579" y="2565400"/>
            <a:ext cx="3378200" cy="1727200"/>
          </a:xfrm>
          <a:prstGeom prst="rect">
            <a:avLst/>
          </a:prstGeom>
        </p:spPr>
      </p:pic>
    </p:spTree>
    <p:extLst>
      <p:ext uri="{BB962C8B-B14F-4D97-AF65-F5344CB8AC3E}">
        <p14:creationId xmlns:p14="http://schemas.microsoft.com/office/powerpoint/2010/main" val="1828497902"/>
      </p:ext>
    </p:extLst>
  </p:cSld>
  <p:clrMap bg1="lt1" tx1="dk1" bg2="lt2" tx2="dk2" accent1="accent1" accent2="accent2" accent3="accent3" accent4="accent4" accent5="accent5" accent6="accent6" hlink="hlink" folHlink="folHlink"/>
  <p:sldLayoutIdLst>
    <p:sldLayoutId id="214748374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DBD7D-22CF-4C57-BD86-64964CF9752C}"/>
              </a:ext>
            </a:extLst>
          </p:cNvPr>
          <p:cNvSpPr>
            <a:spLocks noGrp="1"/>
          </p:cNvSpPr>
          <p:nvPr>
            <p:ph type="ctrTitle"/>
          </p:nvPr>
        </p:nvSpPr>
        <p:spPr/>
        <p:txBody>
          <a:bodyPr/>
          <a:lstStyle/>
          <a:p>
            <a:r>
              <a:rPr lang="en-US" dirty="0"/>
              <a:t>FIA Audit Trail Recommendations</a:t>
            </a:r>
          </a:p>
        </p:txBody>
      </p:sp>
      <p:sp>
        <p:nvSpPr>
          <p:cNvPr id="3" name="Subtitle 2">
            <a:extLst>
              <a:ext uri="{FF2B5EF4-FFF2-40B4-BE49-F238E27FC236}">
                <a16:creationId xmlns:a16="http://schemas.microsoft.com/office/drawing/2014/main" id="{C5418A4A-C6BC-4BCB-AEE6-2483187F5A09}"/>
              </a:ext>
            </a:extLst>
          </p:cNvPr>
          <p:cNvSpPr>
            <a:spLocks noGrp="1"/>
          </p:cNvSpPr>
          <p:nvPr>
            <p:ph type="subTitle" idx="1"/>
          </p:nvPr>
        </p:nvSpPr>
        <p:spPr>
          <a:xfrm>
            <a:off x="519321" y="3615100"/>
            <a:ext cx="5486401" cy="807098"/>
          </a:xfrm>
        </p:spPr>
        <p:txBody>
          <a:bodyPr>
            <a:normAutofit/>
          </a:bodyPr>
          <a:lstStyle/>
          <a:p>
            <a:r>
              <a:rPr lang="en-US" dirty="0"/>
              <a:t>U.S. Commodity Futures Trading Commission</a:t>
            </a:r>
          </a:p>
          <a:p>
            <a:r>
              <a:rPr lang="en-US" dirty="0"/>
              <a:t>Technology Advisory Committee (TAC) Meeting </a:t>
            </a:r>
          </a:p>
          <a:p>
            <a:endParaRPr lang="en-US" dirty="0"/>
          </a:p>
        </p:txBody>
      </p:sp>
      <p:sp>
        <p:nvSpPr>
          <p:cNvPr id="4" name="Text Placeholder 3">
            <a:extLst>
              <a:ext uri="{FF2B5EF4-FFF2-40B4-BE49-F238E27FC236}">
                <a16:creationId xmlns:a16="http://schemas.microsoft.com/office/drawing/2014/main" id="{761D0976-008C-4593-947A-F4450DE22A47}"/>
              </a:ext>
            </a:extLst>
          </p:cNvPr>
          <p:cNvSpPr>
            <a:spLocks noGrp="1"/>
          </p:cNvSpPr>
          <p:nvPr>
            <p:ph type="body" sz="half" idx="2"/>
          </p:nvPr>
        </p:nvSpPr>
        <p:spPr/>
        <p:txBody>
          <a:bodyPr/>
          <a:lstStyle/>
          <a:p>
            <a:r>
              <a:rPr lang="en-US" dirty="0"/>
              <a:t>February 26, 2020</a:t>
            </a:r>
          </a:p>
        </p:txBody>
      </p:sp>
    </p:spTree>
    <p:extLst>
      <p:ext uri="{BB962C8B-B14F-4D97-AF65-F5344CB8AC3E}">
        <p14:creationId xmlns:p14="http://schemas.microsoft.com/office/powerpoint/2010/main" val="1571164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A72D333-C41E-4F0F-8499-AAE13CE69406}"/>
              </a:ext>
            </a:extLst>
          </p:cNvPr>
          <p:cNvSpPr>
            <a:spLocks noGrp="1"/>
          </p:cNvSpPr>
          <p:nvPr>
            <p:ph type="title"/>
          </p:nvPr>
        </p:nvSpPr>
        <p:spPr/>
        <p:txBody>
          <a:bodyPr/>
          <a:lstStyle/>
          <a:p>
            <a:r>
              <a:rPr lang="en-US" dirty="0"/>
              <a:t>Tier 1 vs. Tier 2 Data </a:t>
            </a:r>
            <a:r>
              <a:rPr lang="en-US" sz="2800" b="0" dirty="0"/>
              <a:t>(cont’d.)</a:t>
            </a:r>
            <a:endParaRPr lang="en-US" b="0" dirty="0"/>
          </a:p>
        </p:txBody>
      </p:sp>
      <p:pic>
        <p:nvPicPr>
          <p:cNvPr id="4" name="Picture 3">
            <a:extLst>
              <a:ext uri="{FF2B5EF4-FFF2-40B4-BE49-F238E27FC236}">
                <a16:creationId xmlns:a16="http://schemas.microsoft.com/office/drawing/2014/main" id="{592DE87E-7150-47BC-B2A1-45302D96B2B3}"/>
              </a:ext>
            </a:extLst>
          </p:cNvPr>
          <p:cNvPicPr>
            <a:picLocks noChangeAspect="1"/>
          </p:cNvPicPr>
          <p:nvPr/>
        </p:nvPicPr>
        <p:blipFill rotWithShape="1">
          <a:blip r:embed="rId2"/>
          <a:srcRect l="9473" r="5303"/>
          <a:stretch/>
        </p:blipFill>
        <p:spPr>
          <a:xfrm>
            <a:off x="628650" y="1237949"/>
            <a:ext cx="6668737" cy="5415566"/>
          </a:xfrm>
          <a:prstGeom prst="rect">
            <a:avLst/>
          </a:prstGeom>
        </p:spPr>
      </p:pic>
    </p:spTree>
    <p:extLst>
      <p:ext uri="{BB962C8B-B14F-4D97-AF65-F5344CB8AC3E}">
        <p14:creationId xmlns:p14="http://schemas.microsoft.com/office/powerpoint/2010/main" val="784811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F820D9D-960F-4252-BD22-79E5CDA6B3B6}"/>
              </a:ext>
            </a:extLst>
          </p:cNvPr>
          <p:cNvSpPr>
            <a:spLocks noGrp="1"/>
          </p:cNvSpPr>
          <p:nvPr>
            <p:ph type="title"/>
          </p:nvPr>
        </p:nvSpPr>
        <p:spPr/>
        <p:txBody>
          <a:bodyPr/>
          <a:lstStyle/>
          <a:p>
            <a:r>
              <a:rPr lang="en-US" dirty="0"/>
              <a:t>Trade Practice Investigations</a:t>
            </a:r>
          </a:p>
        </p:txBody>
      </p:sp>
      <p:sp>
        <p:nvSpPr>
          <p:cNvPr id="8" name="Content Placeholder 7">
            <a:extLst>
              <a:ext uri="{FF2B5EF4-FFF2-40B4-BE49-F238E27FC236}">
                <a16:creationId xmlns:a16="http://schemas.microsoft.com/office/drawing/2014/main" id="{111AB8ED-B0C6-4A48-B1EE-F9B430CE8A81}"/>
              </a:ext>
            </a:extLst>
          </p:cNvPr>
          <p:cNvSpPr>
            <a:spLocks noGrp="1"/>
          </p:cNvSpPr>
          <p:nvPr>
            <p:ph idx="1"/>
          </p:nvPr>
        </p:nvSpPr>
        <p:spPr/>
        <p:txBody>
          <a:bodyPr/>
          <a:lstStyle/>
          <a:p>
            <a:r>
              <a:rPr lang="en-US" dirty="0"/>
              <a:t>Tier 1 Data, which is not only highly granular but also uniform, is the foundation for the initiation of nearly every DCM trade practice investigation (99%) </a:t>
            </a:r>
          </a:p>
          <a:p>
            <a:endParaRPr lang="en-US" dirty="0"/>
          </a:p>
          <a:p>
            <a:r>
              <a:rPr lang="en-US" dirty="0"/>
              <a:t>Where Tier 2 Data is necessary for a trade practice investigation, a DCM can obtain that data from the respective firm or participant, where such firm or participant is required to maintain it</a:t>
            </a:r>
          </a:p>
          <a:p>
            <a:pPr marL="0" indent="0">
              <a:buNone/>
            </a:pPr>
            <a:endParaRPr lang="en-US" dirty="0"/>
          </a:p>
        </p:txBody>
      </p:sp>
    </p:spTree>
    <p:extLst>
      <p:ext uri="{BB962C8B-B14F-4D97-AF65-F5344CB8AC3E}">
        <p14:creationId xmlns:p14="http://schemas.microsoft.com/office/powerpoint/2010/main" val="2534109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A72D333-C41E-4F0F-8499-AAE13CE69406}"/>
              </a:ext>
            </a:extLst>
          </p:cNvPr>
          <p:cNvSpPr>
            <a:spLocks noGrp="1"/>
          </p:cNvSpPr>
          <p:nvPr>
            <p:ph type="title"/>
          </p:nvPr>
        </p:nvSpPr>
        <p:spPr/>
        <p:txBody>
          <a:bodyPr/>
          <a:lstStyle/>
          <a:p>
            <a:r>
              <a:rPr lang="en-US" dirty="0"/>
              <a:t>Example</a:t>
            </a:r>
          </a:p>
        </p:txBody>
      </p:sp>
      <p:sp>
        <p:nvSpPr>
          <p:cNvPr id="8" name="Content Placeholder 7">
            <a:extLst>
              <a:ext uri="{FF2B5EF4-FFF2-40B4-BE49-F238E27FC236}">
                <a16:creationId xmlns:a16="http://schemas.microsoft.com/office/drawing/2014/main" id="{340B9A8B-071C-4402-9F42-14FB264E66E0}"/>
              </a:ext>
            </a:extLst>
          </p:cNvPr>
          <p:cNvSpPr>
            <a:spLocks noGrp="1"/>
          </p:cNvSpPr>
          <p:nvPr>
            <p:ph idx="1"/>
          </p:nvPr>
        </p:nvSpPr>
        <p:spPr/>
        <p:txBody>
          <a:bodyPr>
            <a:normAutofit fontScale="92500" lnSpcReduction="20000"/>
          </a:bodyPr>
          <a:lstStyle/>
          <a:p>
            <a:r>
              <a:rPr lang="en-US" dirty="0"/>
              <a:t>A firm offers a front-end trading application to its clients</a:t>
            </a:r>
          </a:p>
          <a:p>
            <a:endParaRPr lang="en-US" dirty="0"/>
          </a:p>
          <a:p>
            <a:r>
              <a:rPr lang="en-US" dirty="0"/>
              <a:t>That trading application has functionality that allows clients to synthetically create iceberg orders, where only a portion of the total order quantity is displayed to the market at a time </a:t>
            </a:r>
          </a:p>
          <a:p>
            <a:endParaRPr lang="en-US" dirty="0"/>
          </a:p>
          <a:p>
            <a:r>
              <a:rPr lang="en-US" dirty="0"/>
              <a:t>A client electronically sends instructions to the trading application to sell 1,000 contracts (referred to as the “parent order”), displaying only 50 contracts (referred to as a “child order”) to the market at a time</a:t>
            </a:r>
          </a:p>
          <a:p>
            <a:endParaRPr lang="en-US" dirty="0"/>
          </a:p>
          <a:p>
            <a:r>
              <a:rPr lang="en-US" dirty="0"/>
              <a:t>The 50-lot child orders transmitted from the trading application to the exchange’s electronic trading system constitute Tier 1 Data</a:t>
            </a:r>
          </a:p>
          <a:p>
            <a:endParaRPr lang="en-US" dirty="0"/>
          </a:p>
          <a:p>
            <a:r>
              <a:rPr lang="en-US" dirty="0"/>
              <a:t>The client’s instructions to the trading application to sell 1,000 contracts as an iceberg order constitute Tier 2 data</a:t>
            </a:r>
          </a:p>
        </p:txBody>
      </p:sp>
    </p:spTree>
    <p:extLst>
      <p:ext uri="{BB962C8B-B14F-4D97-AF65-F5344CB8AC3E}">
        <p14:creationId xmlns:p14="http://schemas.microsoft.com/office/powerpoint/2010/main" val="2696730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B9179C5-FC13-45CF-92B8-7E5834BDB2DC}"/>
              </a:ext>
            </a:extLst>
          </p:cNvPr>
          <p:cNvSpPr>
            <a:spLocks noGrp="1"/>
          </p:cNvSpPr>
          <p:nvPr>
            <p:ph type="ctrTitle"/>
          </p:nvPr>
        </p:nvSpPr>
        <p:spPr/>
        <p:txBody>
          <a:bodyPr anchor="ctr"/>
          <a:lstStyle/>
          <a:p>
            <a:r>
              <a:rPr lang="en-US" dirty="0"/>
              <a:t>Recommendations</a:t>
            </a:r>
          </a:p>
        </p:txBody>
      </p:sp>
    </p:spTree>
    <p:extLst>
      <p:ext uri="{BB962C8B-B14F-4D97-AF65-F5344CB8AC3E}">
        <p14:creationId xmlns:p14="http://schemas.microsoft.com/office/powerpoint/2010/main" val="1985813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F820D9D-960F-4252-BD22-79E5CDA6B3B6}"/>
              </a:ext>
            </a:extLst>
          </p:cNvPr>
          <p:cNvSpPr>
            <a:spLocks noGrp="1"/>
          </p:cNvSpPr>
          <p:nvPr>
            <p:ph type="title"/>
          </p:nvPr>
        </p:nvSpPr>
        <p:spPr/>
        <p:txBody>
          <a:bodyPr>
            <a:normAutofit/>
          </a:bodyPr>
          <a:lstStyle/>
          <a:p>
            <a:r>
              <a:rPr lang="en-US" dirty="0"/>
              <a:t>1 – Eliminate Required Annual Audit Trail Reviews</a:t>
            </a:r>
          </a:p>
        </p:txBody>
      </p:sp>
      <p:sp>
        <p:nvSpPr>
          <p:cNvPr id="8" name="Content Placeholder 7">
            <a:extLst>
              <a:ext uri="{FF2B5EF4-FFF2-40B4-BE49-F238E27FC236}">
                <a16:creationId xmlns:a16="http://schemas.microsoft.com/office/drawing/2014/main" id="{111AB8ED-B0C6-4A48-B1EE-F9B430CE8A81}"/>
              </a:ext>
            </a:extLst>
          </p:cNvPr>
          <p:cNvSpPr>
            <a:spLocks noGrp="1"/>
          </p:cNvSpPr>
          <p:nvPr>
            <p:ph idx="1"/>
          </p:nvPr>
        </p:nvSpPr>
        <p:spPr/>
        <p:txBody>
          <a:bodyPr/>
          <a:lstStyle/>
          <a:p>
            <a:r>
              <a:rPr lang="en-US" dirty="0"/>
              <a:t>Annual audit trail and recordkeeping reviews for electronic trading do not assist a DCM in preventing customer and market abuses since the same data is already a component of the DCM’s audit trail</a:t>
            </a:r>
          </a:p>
          <a:p>
            <a:endParaRPr lang="en-US" dirty="0"/>
          </a:p>
          <a:p>
            <a:r>
              <a:rPr lang="en-US" dirty="0"/>
              <a:t>Regulatory focus should be on DCM audit trail enforcement programs that review components of audit trail data for accuracy (</a:t>
            </a:r>
            <a:r>
              <a:rPr lang="en-US" i="1" dirty="0"/>
              <a:t>e.g.</a:t>
            </a:r>
            <a:r>
              <a:rPr lang="en-US" dirty="0"/>
              <a:t>, reviews of user identifications and account numbers to test for accuracy and improper usage) </a:t>
            </a:r>
          </a:p>
          <a:p>
            <a:endParaRPr lang="en-US" dirty="0"/>
          </a:p>
          <a:p>
            <a:r>
              <a:rPr lang="en-US" dirty="0"/>
              <a:t>Industry benefits by eliminating non-value-adding work and reducing multiple redundant copies of audit trail records</a:t>
            </a:r>
          </a:p>
          <a:p>
            <a:endParaRPr lang="en-US" dirty="0"/>
          </a:p>
        </p:txBody>
      </p:sp>
    </p:spTree>
    <p:extLst>
      <p:ext uri="{BB962C8B-B14F-4D97-AF65-F5344CB8AC3E}">
        <p14:creationId xmlns:p14="http://schemas.microsoft.com/office/powerpoint/2010/main" val="2584777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A72D333-C41E-4F0F-8499-AAE13CE69406}"/>
              </a:ext>
            </a:extLst>
          </p:cNvPr>
          <p:cNvSpPr>
            <a:spLocks noGrp="1"/>
          </p:cNvSpPr>
          <p:nvPr>
            <p:ph type="title"/>
          </p:nvPr>
        </p:nvSpPr>
        <p:spPr/>
        <p:txBody>
          <a:bodyPr>
            <a:normAutofit fontScale="90000"/>
          </a:bodyPr>
          <a:lstStyle/>
          <a:p>
            <a:r>
              <a:rPr lang="en-US" dirty="0"/>
              <a:t>2 – Remove Specific Elements of Adequate </a:t>
            </a:r>
            <a:br>
              <a:rPr lang="en-US" dirty="0"/>
            </a:br>
            <a:r>
              <a:rPr lang="en-US" dirty="0"/>
              <a:t>Transaction Database </a:t>
            </a:r>
          </a:p>
        </p:txBody>
      </p:sp>
      <p:sp>
        <p:nvSpPr>
          <p:cNvPr id="8" name="Content Placeholder 7">
            <a:extLst>
              <a:ext uri="{FF2B5EF4-FFF2-40B4-BE49-F238E27FC236}">
                <a16:creationId xmlns:a16="http://schemas.microsoft.com/office/drawing/2014/main" id="{340B9A8B-071C-4402-9F42-14FB264E66E0}"/>
              </a:ext>
            </a:extLst>
          </p:cNvPr>
          <p:cNvSpPr>
            <a:spLocks noGrp="1"/>
          </p:cNvSpPr>
          <p:nvPr>
            <p:ph idx="1"/>
          </p:nvPr>
        </p:nvSpPr>
        <p:spPr/>
        <p:txBody>
          <a:bodyPr>
            <a:normAutofit lnSpcReduction="10000"/>
          </a:bodyPr>
          <a:lstStyle/>
          <a:p>
            <a:r>
              <a:rPr lang="en-US" dirty="0"/>
              <a:t>The value of audit trail data elements changes over time (</a:t>
            </a:r>
            <a:r>
              <a:rPr lang="en-US" i="1" dirty="0"/>
              <a:t>e.g.</a:t>
            </a:r>
            <a:r>
              <a:rPr lang="en-US" dirty="0"/>
              <a:t>, CTI codes have reduced in value, but Automated/Manual have increased)</a:t>
            </a:r>
          </a:p>
          <a:p>
            <a:endParaRPr lang="en-US" dirty="0"/>
          </a:p>
          <a:p>
            <a:r>
              <a:rPr lang="en-US" dirty="0"/>
              <a:t>This has rendered part of Regulation 38.552 (</a:t>
            </a:r>
            <a:r>
              <a:rPr lang="en-US" i="1" dirty="0"/>
              <a:t>i.e.</a:t>
            </a:r>
            <a:r>
              <a:rPr lang="en-US" dirty="0"/>
              <a:t>, requiring CTI codes to be maintained) stale</a:t>
            </a:r>
          </a:p>
          <a:p>
            <a:endParaRPr lang="en-US" dirty="0"/>
          </a:p>
          <a:p>
            <a:r>
              <a:rPr lang="en-US" dirty="0"/>
              <a:t>The prescriptive components of Regulation 38.552 are also redundant since Core Principle 10 and Regulation 38.551 require DCM audit trail to be sufficient to reconstruct transactions, provide evidence of any violations, and track a customer order</a:t>
            </a:r>
          </a:p>
          <a:p>
            <a:endParaRPr lang="en-US" dirty="0"/>
          </a:p>
          <a:p>
            <a:r>
              <a:rPr lang="en-US" dirty="0"/>
              <a:t>Industry benefits with principles-based regulations that can more easily adapt to evolution</a:t>
            </a:r>
          </a:p>
        </p:txBody>
      </p:sp>
    </p:spTree>
    <p:extLst>
      <p:ext uri="{BB962C8B-B14F-4D97-AF65-F5344CB8AC3E}">
        <p14:creationId xmlns:p14="http://schemas.microsoft.com/office/powerpoint/2010/main" val="30802068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F820D9D-960F-4252-BD22-79E5CDA6B3B6}"/>
              </a:ext>
            </a:extLst>
          </p:cNvPr>
          <p:cNvSpPr>
            <a:spLocks noGrp="1"/>
          </p:cNvSpPr>
          <p:nvPr>
            <p:ph type="title"/>
          </p:nvPr>
        </p:nvSpPr>
        <p:spPr/>
        <p:txBody>
          <a:bodyPr>
            <a:normAutofit/>
          </a:bodyPr>
          <a:lstStyle/>
          <a:p>
            <a:r>
              <a:rPr lang="en-US" dirty="0"/>
              <a:t>3 – DCMs Could Maintain Tier 1 Data on Behalf of</a:t>
            </a:r>
          </a:p>
        </p:txBody>
      </p:sp>
      <p:sp>
        <p:nvSpPr>
          <p:cNvPr id="8" name="Content Placeholder 7">
            <a:extLst>
              <a:ext uri="{FF2B5EF4-FFF2-40B4-BE49-F238E27FC236}">
                <a16:creationId xmlns:a16="http://schemas.microsoft.com/office/drawing/2014/main" id="{111AB8ED-B0C6-4A48-B1EE-F9B430CE8A81}"/>
              </a:ext>
            </a:extLst>
          </p:cNvPr>
          <p:cNvSpPr>
            <a:spLocks noGrp="1"/>
          </p:cNvSpPr>
          <p:nvPr>
            <p:ph idx="1"/>
          </p:nvPr>
        </p:nvSpPr>
        <p:spPr/>
        <p:txBody>
          <a:bodyPr/>
          <a:lstStyle/>
          <a:p>
            <a:r>
              <a:rPr lang="en-US" dirty="0"/>
              <a:t>As DCMs are required to maintain Tier 1 Data to satisfy core principle and regulatory obligations, DCMs could offer a Tier 1 recordkeeping service to firms subject to Regulations 1.35 and 1.31</a:t>
            </a:r>
          </a:p>
          <a:p>
            <a:endParaRPr lang="en-US" dirty="0"/>
          </a:p>
          <a:p>
            <a:r>
              <a:rPr lang="en-US" dirty="0"/>
              <a:t>Industry benefits by reducing the number of redundant copies of Tier 1 Data, which is costly and presents risk, and better assuring consistency in audit trail data elements </a:t>
            </a:r>
          </a:p>
          <a:p>
            <a:pPr marL="0" indent="0">
              <a:buNone/>
            </a:pPr>
            <a:endParaRPr lang="en-US" dirty="0"/>
          </a:p>
        </p:txBody>
      </p:sp>
    </p:spTree>
    <p:extLst>
      <p:ext uri="{BB962C8B-B14F-4D97-AF65-F5344CB8AC3E}">
        <p14:creationId xmlns:p14="http://schemas.microsoft.com/office/powerpoint/2010/main" val="1820482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A72D333-C41E-4F0F-8499-AAE13CE69406}"/>
              </a:ext>
            </a:extLst>
          </p:cNvPr>
          <p:cNvSpPr>
            <a:spLocks noGrp="1"/>
          </p:cNvSpPr>
          <p:nvPr>
            <p:ph type="title"/>
          </p:nvPr>
        </p:nvSpPr>
        <p:spPr/>
        <p:txBody>
          <a:bodyPr>
            <a:normAutofit/>
          </a:bodyPr>
          <a:lstStyle/>
          <a:p>
            <a:r>
              <a:rPr lang="en-US" dirty="0"/>
              <a:t>4 – FCMs Not Required to Maintain Direct Access Orders</a:t>
            </a:r>
          </a:p>
        </p:txBody>
      </p:sp>
      <p:sp>
        <p:nvSpPr>
          <p:cNvPr id="8" name="Content Placeholder 7">
            <a:extLst>
              <a:ext uri="{FF2B5EF4-FFF2-40B4-BE49-F238E27FC236}">
                <a16:creationId xmlns:a16="http://schemas.microsoft.com/office/drawing/2014/main" id="{340B9A8B-071C-4402-9F42-14FB264E66E0}"/>
              </a:ext>
            </a:extLst>
          </p:cNvPr>
          <p:cNvSpPr>
            <a:spLocks noGrp="1"/>
          </p:cNvSpPr>
          <p:nvPr>
            <p:ph idx="1"/>
          </p:nvPr>
        </p:nvSpPr>
        <p:spPr/>
        <p:txBody>
          <a:bodyPr>
            <a:normAutofit lnSpcReduction="10000"/>
          </a:bodyPr>
          <a:lstStyle/>
          <a:p>
            <a:r>
              <a:rPr lang="en-US" dirty="0"/>
              <a:t>The Working Group recommends that DCM audit trail rules be amended so that a clearing FCM is not responsible for the maintenance of audit trail records for customers that directly access the DCM trading platforms without passing through the clearing FCM’s infrastructure</a:t>
            </a:r>
          </a:p>
          <a:p>
            <a:endParaRPr lang="en-US" dirty="0"/>
          </a:p>
          <a:p>
            <a:r>
              <a:rPr lang="en-US" dirty="0"/>
              <a:t>Regulation 1.35 reflects that records were originally created on paper to capture information on orders going into/fills coming out of the open outcry pits.  Evolution has moved most records onto digital media (whether written or oral records) and trading itself has not only moved to computers, but has, in some cases, resulted in transactions flowing directly between the market participant and exchange.  In DEA situations, no order is given to the FCM/clearing member; accordingly, the best source for that information is the relevant exchange. </a:t>
            </a:r>
          </a:p>
        </p:txBody>
      </p:sp>
    </p:spTree>
    <p:extLst>
      <p:ext uri="{BB962C8B-B14F-4D97-AF65-F5344CB8AC3E}">
        <p14:creationId xmlns:p14="http://schemas.microsoft.com/office/powerpoint/2010/main" val="1287834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F820D9D-960F-4252-BD22-79E5CDA6B3B6}"/>
              </a:ext>
            </a:extLst>
          </p:cNvPr>
          <p:cNvSpPr>
            <a:spLocks noGrp="1"/>
          </p:cNvSpPr>
          <p:nvPr>
            <p:ph type="title"/>
          </p:nvPr>
        </p:nvSpPr>
        <p:spPr/>
        <p:txBody>
          <a:bodyPr/>
          <a:lstStyle/>
          <a:p>
            <a:r>
              <a:rPr lang="en-US" dirty="0"/>
              <a:t>Questions?</a:t>
            </a:r>
          </a:p>
        </p:txBody>
      </p:sp>
      <p:sp>
        <p:nvSpPr>
          <p:cNvPr id="8" name="Content Placeholder 7">
            <a:extLst>
              <a:ext uri="{FF2B5EF4-FFF2-40B4-BE49-F238E27FC236}">
                <a16:creationId xmlns:a16="http://schemas.microsoft.com/office/drawing/2014/main" id="{111AB8ED-B0C6-4A48-B1EE-F9B430CE8A81}"/>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445152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0199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BC8437-689D-4409-B823-F805F2304900}"/>
              </a:ext>
            </a:extLst>
          </p:cNvPr>
          <p:cNvSpPr>
            <a:spLocks noGrp="1"/>
          </p:cNvSpPr>
          <p:nvPr>
            <p:ph type="title"/>
          </p:nvPr>
        </p:nvSpPr>
        <p:spPr/>
        <p:txBody>
          <a:bodyPr/>
          <a:lstStyle/>
          <a:p>
            <a:r>
              <a:rPr lang="en-US" dirty="0"/>
              <a:t>Presenters</a:t>
            </a:r>
          </a:p>
        </p:txBody>
      </p:sp>
      <p:sp>
        <p:nvSpPr>
          <p:cNvPr id="5" name="Content Placeholder 4">
            <a:extLst>
              <a:ext uri="{FF2B5EF4-FFF2-40B4-BE49-F238E27FC236}">
                <a16:creationId xmlns:a16="http://schemas.microsoft.com/office/drawing/2014/main" id="{0D757BEE-3E40-4B66-BB7B-0FB6AD17B2DE}"/>
              </a:ext>
            </a:extLst>
          </p:cNvPr>
          <p:cNvSpPr>
            <a:spLocks noGrp="1"/>
          </p:cNvSpPr>
          <p:nvPr>
            <p:ph idx="1"/>
          </p:nvPr>
        </p:nvSpPr>
        <p:spPr/>
        <p:txBody>
          <a:bodyPr/>
          <a:lstStyle/>
          <a:p>
            <a:r>
              <a:rPr lang="en-US" b="1" dirty="0"/>
              <a:t>Tammy Botsford</a:t>
            </a:r>
            <a:r>
              <a:rPr lang="en-US" dirty="0"/>
              <a:t>, </a:t>
            </a:r>
            <a:r>
              <a:rPr lang="en-US" i="1" dirty="0"/>
              <a:t>Executive Director and Assistant General Counsel, </a:t>
            </a:r>
            <a:r>
              <a:rPr lang="en-US" dirty="0"/>
              <a:t>J.P. Morgan</a:t>
            </a:r>
          </a:p>
          <a:p>
            <a:endParaRPr lang="en-US" dirty="0"/>
          </a:p>
          <a:p>
            <a:r>
              <a:rPr lang="en-US" b="1" dirty="0"/>
              <a:t>Mark Fabian</a:t>
            </a:r>
            <a:r>
              <a:rPr lang="en-US" dirty="0"/>
              <a:t>, </a:t>
            </a:r>
            <a:r>
              <a:rPr lang="en-US" i="1" dirty="0"/>
              <a:t>Vice President, Market Regulation</a:t>
            </a:r>
            <a:r>
              <a:rPr lang="en-US" dirty="0"/>
              <a:t>, ICE Futures U.S.</a:t>
            </a:r>
          </a:p>
          <a:p>
            <a:endParaRPr lang="en-US" dirty="0"/>
          </a:p>
          <a:p>
            <a:r>
              <a:rPr lang="en-US" b="1" dirty="0"/>
              <a:t>Jeff Ramsey</a:t>
            </a:r>
            <a:r>
              <a:rPr lang="en-US" dirty="0"/>
              <a:t>, </a:t>
            </a:r>
            <a:r>
              <a:rPr lang="en-US" i="1" dirty="0"/>
              <a:t>Managing Director and General Counsel</a:t>
            </a:r>
            <a:r>
              <a:rPr lang="en-US" dirty="0"/>
              <a:t>, Geneva Trading </a:t>
            </a:r>
          </a:p>
          <a:p>
            <a:endParaRPr lang="en-US" dirty="0"/>
          </a:p>
          <a:p>
            <a:r>
              <a:rPr lang="en-US" b="1" dirty="0"/>
              <a:t>Andrew Vrabel</a:t>
            </a:r>
            <a:r>
              <a:rPr lang="en-US" dirty="0"/>
              <a:t>, </a:t>
            </a:r>
            <a:r>
              <a:rPr lang="en-US" i="1" dirty="0"/>
              <a:t>Executive Director, Global Head of Investigations</a:t>
            </a:r>
            <a:r>
              <a:rPr lang="en-US" dirty="0"/>
              <a:t>, CME Group</a:t>
            </a:r>
          </a:p>
        </p:txBody>
      </p:sp>
    </p:spTree>
    <p:extLst>
      <p:ext uri="{BB962C8B-B14F-4D97-AF65-F5344CB8AC3E}">
        <p14:creationId xmlns:p14="http://schemas.microsoft.com/office/powerpoint/2010/main" val="32393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F820D9D-960F-4252-BD22-79E5CDA6B3B6}"/>
              </a:ext>
            </a:extLst>
          </p:cNvPr>
          <p:cNvSpPr>
            <a:spLocks noGrp="1"/>
          </p:cNvSpPr>
          <p:nvPr>
            <p:ph type="title"/>
          </p:nvPr>
        </p:nvSpPr>
        <p:spPr/>
        <p:txBody>
          <a:bodyPr/>
          <a:lstStyle/>
          <a:p>
            <a:r>
              <a:rPr lang="en-US" dirty="0"/>
              <a:t>Background</a:t>
            </a:r>
          </a:p>
        </p:txBody>
      </p:sp>
      <p:sp>
        <p:nvSpPr>
          <p:cNvPr id="8" name="Content Placeholder 7">
            <a:extLst>
              <a:ext uri="{FF2B5EF4-FFF2-40B4-BE49-F238E27FC236}">
                <a16:creationId xmlns:a16="http://schemas.microsoft.com/office/drawing/2014/main" id="{111AB8ED-B0C6-4A48-B1EE-F9B430CE8A81}"/>
              </a:ext>
            </a:extLst>
          </p:cNvPr>
          <p:cNvSpPr>
            <a:spLocks noGrp="1"/>
          </p:cNvSpPr>
          <p:nvPr>
            <p:ph idx="1"/>
          </p:nvPr>
        </p:nvSpPr>
        <p:spPr/>
        <p:txBody>
          <a:bodyPr>
            <a:normAutofit lnSpcReduction="10000"/>
          </a:bodyPr>
          <a:lstStyle/>
          <a:p>
            <a:r>
              <a:rPr lang="en-US" dirty="0"/>
              <a:t>FIA’s Audit Trail Working Group is comprised of representatives from the following communities:</a:t>
            </a:r>
          </a:p>
          <a:p>
            <a:pPr lvl="1"/>
            <a:r>
              <a:rPr lang="en-US" dirty="0"/>
              <a:t>Futures Commission Merchant (FCM)</a:t>
            </a:r>
          </a:p>
          <a:p>
            <a:pPr lvl="1"/>
            <a:r>
              <a:rPr lang="en-US" dirty="0"/>
              <a:t>Designated Contract Market (DCM)</a:t>
            </a:r>
          </a:p>
          <a:p>
            <a:pPr lvl="1"/>
            <a:r>
              <a:rPr lang="en-US" dirty="0"/>
              <a:t>Principal Trading Group (PTG)</a:t>
            </a:r>
          </a:p>
          <a:p>
            <a:endParaRPr lang="en-US" dirty="0"/>
          </a:p>
          <a:p>
            <a:r>
              <a:rPr lang="en-US" dirty="0"/>
              <a:t>In October 2018, representatives of the Working Group met with Commissioner Quintenz, as the Sponsor of the TAC, and senior members of CFTC staff, including DOE and DMO, to share their concerns regarding current audit trail requirements </a:t>
            </a:r>
          </a:p>
          <a:p>
            <a:endParaRPr lang="en-US" dirty="0"/>
          </a:p>
          <a:p>
            <a:r>
              <a:rPr lang="en-US" dirty="0"/>
              <a:t>In January 2020, the Working Group submitted a letter to Commissioner Quintenz and the Directors of DMO, DSIO, and DCR making four primary recommendations</a:t>
            </a:r>
          </a:p>
          <a:p>
            <a:endParaRPr lang="en-US" dirty="0"/>
          </a:p>
        </p:txBody>
      </p:sp>
    </p:spTree>
    <p:extLst>
      <p:ext uri="{BB962C8B-B14F-4D97-AF65-F5344CB8AC3E}">
        <p14:creationId xmlns:p14="http://schemas.microsoft.com/office/powerpoint/2010/main" val="64106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A72D333-C41E-4F0F-8499-AAE13CE69406}"/>
              </a:ext>
            </a:extLst>
          </p:cNvPr>
          <p:cNvSpPr>
            <a:spLocks noGrp="1"/>
          </p:cNvSpPr>
          <p:nvPr>
            <p:ph type="title"/>
          </p:nvPr>
        </p:nvSpPr>
        <p:spPr/>
        <p:txBody>
          <a:bodyPr/>
          <a:lstStyle/>
          <a:p>
            <a:r>
              <a:rPr lang="en-US" dirty="0"/>
              <a:t>Overview of Recommendations</a:t>
            </a:r>
          </a:p>
        </p:txBody>
      </p:sp>
      <p:sp>
        <p:nvSpPr>
          <p:cNvPr id="8" name="Content Placeholder 7">
            <a:extLst>
              <a:ext uri="{FF2B5EF4-FFF2-40B4-BE49-F238E27FC236}">
                <a16:creationId xmlns:a16="http://schemas.microsoft.com/office/drawing/2014/main" id="{340B9A8B-071C-4402-9F42-14FB264E66E0}"/>
              </a:ext>
            </a:extLst>
          </p:cNvPr>
          <p:cNvSpPr>
            <a:spLocks noGrp="1"/>
          </p:cNvSpPr>
          <p:nvPr>
            <p:ph idx="1"/>
          </p:nvPr>
        </p:nvSpPr>
        <p:spPr>
          <a:xfrm>
            <a:off x="628650" y="1687132"/>
            <a:ext cx="7886700" cy="4610637"/>
          </a:xfrm>
        </p:spPr>
        <p:txBody>
          <a:bodyPr>
            <a:normAutofit fontScale="92500" lnSpcReduction="20000"/>
          </a:bodyPr>
          <a:lstStyle/>
          <a:p>
            <a:pPr marL="342900" indent="-342900">
              <a:buAutoNum type="arabicPeriod"/>
            </a:pPr>
            <a:r>
              <a:rPr lang="en-US" sz="2200" dirty="0"/>
              <a:t>Amend Regulation 38.553 to eliminate the requirement that DCMs conduct annual audit trail reviews</a:t>
            </a:r>
          </a:p>
          <a:p>
            <a:pPr marL="342900" indent="-342900">
              <a:buAutoNum type="arabicPeriod"/>
            </a:pPr>
            <a:endParaRPr lang="en-US" sz="2200" dirty="0"/>
          </a:p>
          <a:p>
            <a:pPr marL="342900" indent="-342900">
              <a:buAutoNum type="arabicPeriod"/>
            </a:pPr>
            <a:r>
              <a:rPr lang="en-US" sz="2200" dirty="0"/>
              <a:t>Amend Regulation 38.552 to remove the specific elements of an adequate transaction database</a:t>
            </a:r>
          </a:p>
          <a:p>
            <a:pPr marL="342900" indent="-342900">
              <a:buAutoNum type="arabicPeriod"/>
            </a:pPr>
            <a:endParaRPr lang="en-US" sz="2200" dirty="0"/>
          </a:p>
          <a:p>
            <a:pPr marL="342900" indent="-342900">
              <a:buAutoNum type="arabicPeriod"/>
            </a:pPr>
            <a:r>
              <a:rPr lang="en-US" sz="2200" dirty="0"/>
              <a:t>Confirm that DCMs may maintain records of Tier 1 Data on behalf of FCMs and other trading participants</a:t>
            </a:r>
          </a:p>
          <a:p>
            <a:pPr marL="342900" indent="-342900">
              <a:buAutoNum type="arabicPeriod"/>
            </a:pPr>
            <a:endParaRPr lang="en-US" sz="2200" dirty="0"/>
          </a:p>
          <a:p>
            <a:pPr marL="342900" indent="-342900">
              <a:buAutoNum type="arabicPeriod"/>
            </a:pPr>
            <a:r>
              <a:rPr lang="en-US" sz="2200" dirty="0"/>
              <a:t>DCMs should amend their rules to confirm that clearing FCMs do not have to maintain records of orders that are transmitted directly into the DCM trading system by direct access customers </a:t>
            </a:r>
          </a:p>
          <a:p>
            <a:pPr marL="342900" indent="-342900">
              <a:buAutoNum type="arabicPeriod"/>
            </a:pPr>
            <a:endParaRPr lang="en-US" sz="2200" dirty="0"/>
          </a:p>
          <a:p>
            <a:pPr marL="0" indent="0">
              <a:buNone/>
            </a:pPr>
            <a:r>
              <a:rPr lang="en-US" sz="2200" dirty="0"/>
              <a:t>We propose to modify certain aspects of Part 38, DCM-specific audit trail requirements </a:t>
            </a:r>
            <a:r>
              <a:rPr lang="en-US" sz="2200" b="1" u="sng" dirty="0"/>
              <a:t>only</a:t>
            </a:r>
            <a:r>
              <a:rPr lang="en-US" sz="2200" dirty="0"/>
              <a:t>; we </a:t>
            </a:r>
            <a:r>
              <a:rPr lang="en-US" sz="2200" b="1" u="sng" dirty="0"/>
              <a:t>are not </a:t>
            </a:r>
            <a:r>
              <a:rPr lang="en-US" sz="2200" dirty="0"/>
              <a:t>proposing any change to existing recordkeeping requirements prescribed by Regulations 1.31 or 1.35</a:t>
            </a:r>
          </a:p>
          <a:p>
            <a:endParaRPr lang="en-US" dirty="0"/>
          </a:p>
        </p:txBody>
      </p:sp>
    </p:spTree>
    <p:extLst>
      <p:ext uri="{BB962C8B-B14F-4D97-AF65-F5344CB8AC3E}">
        <p14:creationId xmlns:p14="http://schemas.microsoft.com/office/powerpoint/2010/main" val="3862457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F820D9D-960F-4252-BD22-79E5CDA6B3B6}"/>
              </a:ext>
            </a:extLst>
          </p:cNvPr>
          <p:cNvSpPr>
            <a:spLocks noGrp="1"/>
          </p:cNvSpPr>
          <p:nvPr>
            <p:ph type="title"/>
          </p:nvPr>
        </p:nvSpPr>
        <p:spPr/>
        <p:txBody>
          <a:bodyPr/>
          <a:lstStyle/>
          <a:p>
            <a:r>
              <a:rPr lang="en-US" dirty="0"/>
              <a:t>Overview of Requirements</a:t>
            </a:r>
          </a:p>
        </p:txBody>
      </p:sp>
      <p:sp>
        <p:nvSpPr>
          <p:cNvPr id="8" name="Content Placeholder 7">
            <a:extLst>
              <a:ext uri="{FF2B5EF4-FFF2-40B4-BE49-F238E27FC236}">
                <a16:creationId xmlns:a16="http://schemas.microsoft.com/office/drawing/2014/main" id="{111AB8ED-B0C6-4A48-B1EE-F9B430CE8A81}"/>
              </a:ext>
            </a:extLst>
          </p:cNvPr>
          <p:cNvSpPr>
            <a:spLocks noGrp="1"/>
          </p:cNvSpPr>
          <p:nvPr>
            <p:ph idx="1"/>
          </p:nvPr>
        </p:nvSpPr>
        <p:spPr/>
        <p:txBody>
          <a:bodyPr/>
          <a:lstStyle/>
          <a:p>
            <a:pPr marL="285750" lvl="0" indent="-285750"/>
            <a:r>
              <a:rPr lang="en-US" dirty="0"/>
              <a:t>Regulations 1.31 and 1.35 require the retention and maintenance of records required to be made and kept in accordance with the CEA for a period of no less than 5 years, including order message and transaction data</a:t>
            </a:r>
          </a:p>
          <a:p>
            <a:pPr lvl="0"/>
            <a:endParaRPr lang="en-US" dirty="0"/>
          </a:p>
          <a:p>
            <a:pPr marL="285750" lvl="0" indent="-285750"/>
            <a:r>
              <a:rPr lang="en-US" dirty="0"/>
              <a:t>All FCMs, retail foreign exchange dealers, certain introducing brokers, and members of DCMs are still required to maintain their respective audit trail records in accordance with Regulations 1.31 and 1.35</a:t>
            </a:r>
          </a:p>
          <a:p>
            <a:pPr marL="285750" lvl="0" indent="-285750"/>
            <a:endParaRPr lang="en-US" dirty="0"/>
          </a:p>
          <a:p>
            <a:pPr marL="285750" lvl="0" indent="-285750"/>
            <a:r>
              <a:rPr lang="en-US" dirty="0"/>
              <a:t>Regulations 38.551-553 pertain to audit trail requirements specific to DCMs </a:t>
            </a:r>
          </a:p>
          <a:p>
            <a:endParaRPr lang="en-US" dirty="0"/>
          </a:p>
        </p:txBody>
      </p:sp>
    </p:spTree>
    <p:extLst>
      <p:ext uri="{BB962C8B-B14F-4D97-AF65-F5344CB8AC3E}">
        <p14:creationId xmlns:p14="http://schemas.microsoft.com/office/powerpoint/2010/main" val="1561574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A72D333-C41E-4F0F-8499-AAE13CE69406}"/>
              </a:ext>
            </a:extLst>
          </p:cNvPr>
          <p:cNvSpPr>
            <a:spLocks noGrp="1"/>
          </p:cNvSpPr>
          <p:nvPr>
            <p:ph type="title"/>
          </p:nvPr>
        </p:nvSpPr>
        <p:spPr/>
        <p:txBody>
          <a:bodyPr>
            <a:normAutofit/>
          </a:bodyPr>
          <a:lstStyle/>
          <a:p>
            <a:r>
              <a:rPr lang="en-US" dirty="0"/>
              <a:t>Regulation 38.551, Audit trail required </a:t>
            </a:r>
          </a:p>
        </p:txBody>
      </p:sp>
      <p:sp>
        <p:nvSpPr>
          <p:cNvPr id="8" name="Content Placeholder 7">
            <a:extLst>
              <a:ext uri="{FF2B5EF4-FFF2-40B4-BE49-F238E27FC236}">
                <a16:creationId xmlns:a16="http://schemas.microsoft.com/office/drawing/2014/main" id="{340B9A8B-071C-4402-9F42-14FB264E66E0}"/>
              </a:ext>
            </a:extLst>
          </p:cNvPr>
          <p:cNvSpPr>
            <a:spLocks noGrp="1"/>
          </p:cNvSpPr>
          <p:nvPr>
            <p:ph idx="1"/>
          </p:nvPr>
        </p:nvSpPr>
        <p:spPr/>
        <p:txBody>
          <a:bodyPr>
            <a:normAutofit lnSpcReduction="10000"/>
          </a:bodyPr>
          <a:lstStyle/>
          <a:p>
            <a:pPr marL="285750" lvl="0" indent="-285750"/>
            <a:r>
              <a:rPr lang="en-US" dirty="0"/>
              <a:t>Regulation 38.551 requires that – </a:t>
            </a:r>
          </a:p>
          <a:p>
            <a:pPr marL="460375" lvl="1" indent="0" defTabSz="417513">
              <a:spcBef>
                <a:spcPts val="600"/>
              </a:spcBef>
              <a:buNone/>
              <a:tabLst>
                <a:tab pos="6400800" algn="l"/>
              </a:tabLst>
            </a:pPr>
            <a:r>
              <a:rPr lang="en-US" dirty="0"/>
              <a:t>A [DCM] must capture and retain all audit trail data necessary to detect, investigate, and prevent customer and market abuses. Such data must be sufficient to reconstruct all transactions within a reasonable period of time and to provide evidence of any violations of the rules of the designated contract market. An acceptable audit trail must also permit the designated contract market to track a customer order from the time of receipt through fill, allocation, or other disposition, and must include both order and trade data.</a:t>
            </a:r>
          </a:p>
          <a:p>
            <a:pPr marL="460375" lvl="1" indent="0" defTabSz="417513">
              <a:spcBef>
                <a:spcPts val="600"/>
              </a:spcBef>
              <a:buNone/>
              <a:tabLst>
                <a:tab pos="6400800" algn="l"/>
              </a:tabLst>
            </a:pPr>
            <a:endParaRPr lang="en-US" dirty="0"/>
          </a:p>
          <a:p>
            <a:pPr marL="285750" indent="-285750"/>
            <a:r>
              <a:rPr lang="en-US" dirty="0"/>
              <a:t>The Working Group has confirmed with DMO staff that this requirement is specific to records of order and transaction messages received and sent by DCMs</a:t>
            </a:r>
          </a:p>
          <a:p>
            <a:pPr marL="285750" indent="-285750"/>
            <a:endParaRPr lang="en-US" dirty="0"/>
          </a:p>
          <a:p>
            <a:pPr marL="285750" indent="-285750"/>
            <a:r>
              <a:rPr lang="en-US" dirty="0"/>
              <a:t>DCMs do this today and FIA is not proposing any change to Regulation 38.551</a:t>
            </a:r>
          </a:p>
          <a:p>
            <a:endParaRPr lang="en-US" dirty="0"/>
          </a:p>
        </p:txBody>
      </p:sp>
    </p:spTree>
    <p:extLst>
      <p:ext uri="{BB962C8B-B14F-4D97-AF65-F5344CB8AC3E}">
        <p14:creationId xmlns:p14="http://schemas.microsoft.com/office/powerpoint/2010/main" val="1322022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F820D9D-960F-4252-BD22-79E5CDA6B3B6}"/>
              </a:ext>
            </a:extLst>
          </p:cNvPr>
          <p:cNvSpPr>
            <a:spLocks noGrp="1"/>
          </p:cNvSpPr>
          <p:nvPr>
            <p:ph type="title"/>
          </p:nvPr>
        </p:nvSpPr>
        <p:spPr/>
        <p:txBody>
          <a:bodyPr>
            <a:normAutofit fontScale="90000"/>
          </a:bodyPr>
          <a:lstStyle/>
          <a:p>
            <a:r>
              <a:rPr lang="en-US" dirty="0"/>
              <a:t>Regulation 38.552, Elements of an acceptable </a:t>
            </a:r>
            <a:br>
              <a:rPr lang="en-US" dirty="0"/>
            </a:br>
            <a:r>
              <a:rPr lang="en-US" dirty="0"/>
              <a:t>audit trail program </a:t>
            </a:r>
          </a:p>
        </p:txBody>
      </p:sp>
      <p:sp>
        <p:nvSpPr>
          <p:cNvPr id="8" name="Content Placeholder 7">
            <a:extLst>
              <a:ext uri="{FF2B5EF4-FFF2-40B4-BE49-F238E27FC236}">
                <a16:creationId xmlns:a16="http://schemas.microsoft.com/office/drawing/2014/main" id="{111AB8ED-B0C6-4A48-B1EE-F9B430CE8A81}"/>
              </a:ext>
            </a:extLst>
          </p:cNvPr>
          <p:cNvSpPr>
            <a:spLocks noGrp="1"/>
          </p:cNvSpPr>
          <p:nvPr>
            <p:ph idx="1"/>
          </p:nvPr>
        </p:nvSpPr>
        <p:spPr/>
        <p:txBody>
          <a:bodyPr/>
          <a:lstStyle/>
          <a:p>
            <a:pPr marL="285750" indent="-285750"/>
            <a:r>
              <a:rPr lang="en-US" dirty="0"/>
              <a:t>Regulation 38.552 states that – </a:t>
            </a:r>
          </a:p>
          <a:p>
            <a:pPr marL="342900" lvl="1" indent="0">
              <a:spcBef>
                <a:spcPts val="600"/>
              </a:spcBef>
              <a:buNone/>
            </a:pPr>
            <a:r>
              <a:rPr lang="en-US" dirty="0"/>
              <a:t>A [DCM’s] audit trail program must include an electronic transaction history database.  An adequate transaction history database includes a history of all trades executed via open outcry or via entry into an electronic trading system, and all orders entered into an electronic trading system, including all order modifications and cancellations.  </a:t>
            </a:r>
          </a:p>
          <a:p>
            <a:endParaRPr lang="en-US" dirty="0"/>
          </a:p>
          <a:p>
            <a:pPr marL="285750" indent="-285750"/>
            <a:r>
              <a:rPr lang="en-US" dirty="0"/>
              <a:t>The Regulation then lays out specific data elements that must be included in a transaction history database, including CTI codes.  </a:t>
            </a:r>
          </a:p>
          <a:p>
            <a:endParaRPr lang="en-US" dirty="0"/>
          </a:p>
        </p:txBody>
      </p:sp>
    </p:spTree>
    <p:extLst>
      <p:ext uri="{BB962C8B-B14F-4D97-AF65-F5344CB8AC3E}">
        <p14:creationId xmlns:p14="http://schemas.microsoft.com/office/powerpoint/2010/main" val="2151331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A72D333-C41E-4F0F-8499-AAE13CE69406}"/>
              </a:ext>
            </a:extLst>
          </p:cNvPr>
          <p:cNvSpPr>
            <a:spLocks noGrp="1"/>
          </p:cNvSpPr>
          <p:nvPr>
            <p:ph type="title"/>
          </p:nvPr>
        </p:nvSpPr>
        <p:spPr/>
        <p:txBody>
          <a:bodyPr>
            <a:normAutofit fontScale="90000"/>
          </a:bodyPr>
          <a:lstStyle/>
          <a:p>
            <a:r>
              <a:rPr lang="en-US" dirty="0"/>
              <a:t>Regulation 38.553, Enforcement of audit trail </a:t>
            </a:r>
            <a:br>
              <a:rPr lang="en-US" dirty="0"/>
            </a:br>
            <a:r>
              <a:rPr lang="en-US" dirty="0"/>
              <a:t>requirements</a:t>
            </a:r>
          </a:p>
        </p:txBody>
      </p:sp>
      <p:sp>
        <p:nvSpPr>
          <p:cNvPr id="8" name="Content Placeholder 7">
            <a:extLst>
              <a:ext uri="{FF2B5EF4-FFF2-40B4-BE49-F238E27FC236}">
                <a16:creationId xmlns:a16="http://schemas.microsoft.com/office/drawing/2014/main" id="{340B9A8B-071C-4402-9F42-14FB264E66E0}"/>
              </a:ext>
            </a:extLst>
          </p:cNvPr>
          <p:cNvSpPr>
            <a:spLocks noGrp="1"/>
          </p:cNvSpPr>
          <p:nvPr>
            <p:ph idx="1"/>
          </p:nvPr>
        </p:nvSpPr>
        <p:spPr/>
        <p:txBody>
          <a:bodyPr>
            <a:normAutofit fontScale="92500"/>
          </a:bodyPr>
          <a:lstStyle/>
          <a:p>
            <a:r>
              <a:rPr lang="en-US" dirty="0"/>
              <a:t>Regulation 38.553 requires that a DCM must enforce its audit trail rules by conducting at least an annual review of all members, firms and persons subject to its recordkeeping rules to verify their compliance with the DCM’s audit trail and recordkeeping requirements</a:t>
            </a:r>
          </a:p>
          <a:p>
            <a:endParaRPr lang="en-US" dirty="0"/>
          </a:p>
          <a:p>
            <a:r>
              <a:rPr lang="en-US" dirty="0"/>
              <a:t>These audits must include “reviews of randomly selected samples of front-end audit trail data for order routing systems; a review of the process by which user identifications are assigned and user identification records are maintained; a review of usage patterns associated with user identifications to monitor for violations of user identification rules; and reviews of account numbers and customer type indicator codes in trade records to test for accuracy and improper use”</a:t>
            </a:r>
          </a:p>
          <a:p>
            <a:endParaRPr lang="en-US" dirty="0"/>
          </a:p>
          <a:p>
            <a:r>
              <a:rPr lang="en-US" dirty="0"/>
              <a:t> Current DCM annual audit trail review practices and components</a:t>
            </a:r>
          </a:p>
          <a:p>
            <a:endParaRPr lang="en-US" dirty="0"/>
          </a:p>
        </p:txBody>
      </p:sp>
    </p:spTree>
    <p:extLst>
      <p:ext uri="{BB962C8B-B14F-4D97-AF65-F5344CB8AC3E}">
        <p14:creationId xmlns:p14="http://schemas.microsoft.com/office/powerpoint/2010/main" val="1258247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F820D9D-960F-4252-BD22-79E5CDA6B3B6}"/>
              </a:ext>
            </a:extLst>
          </p:cNvPr>
          <p:cNvSpPr>
            <a:spLocks noGrp="1"/>
          </p:cNvSpPr>
          <p:nvPr>
            <p:ph type="title"/>
          </p:nvPr>
        </p:nvSpPr>
        <p:spPr/>
        <p:txBody>
          <a:bodyPr/>
          <a:lstStyle/>
          <a:p>
            <a:r>
              <a:rPr lang="en-US" dirty="0"/>
              <a:t>Tier 1 vs. Tier 2 Data</a:t>
            </a:r>
          </a:p>
        </p:txBody>
      </p:sp>
      <p:sp>
        <p:nvSpPr>
          <p:cNvPr id="8" name="Content Placeholder 7">
            <a:extLst>
              <a:ext uri="{FF2B5EF4-FFF2-40B4-BE49-F238E27FC236}">
                <a16:creationId xmlns:a16="http://schemas.microsoft.com/office/drawing/2014/main" id="{111AB8ED-B0C6-4A48-B1EE-F9B430CE8A81}"/>
              </a:ext>
            </a:extLst>
          </p:cNvPr>
          <p:cNvSpPr>
            <a:spLocks noGrp="1"/>
          </p:cNvSpPr>
          <p:nvPr>
            <p:ph idx="1"/>
          </p:nvPr>
        </p:nvSpPr>
        <p:spPr>
          <a:xfrm>
            <a:off x="628649" y="1825625"/>
            <a:ext cx="8117785" cy="4351338"/>
          </a:xfrm>
        </p:spPr>
        <p:txBody>
          <a:bodyPr/>
          <a:lstStyle/>
          <a:p>
            <a:r>
              <a:rPr lang="en-US" dirty="0"/>
              <a:t>For purposes of distinguishing the audit trail records required to be captured and maintained by DCMs versus the audit trail and recordkeeping requirements under Regulations 1.31 and 1.35, we will refer to the following:</a:t>
            </a:r>
          </a:p>
          <a:p>
            <a:pPr marL="0" indent="0">
              <a:buNone/>
            </a:pPr>
            <a:endParaRPr lang="en-US" dirty="0"/>
          </a:p>
          <a:p>
            <a:pPr lvl="1">
              <a:spcBef>
                <a:spcPts val="600"/>
              </a:spcBef>
            </a:pPr>
            <a:r>
              <a:rPr lang="en-US" dirty="0"/>
              <a:t>“</a:t>
            </a:r>
            <a:r>
              <a:rPr lang="en-US" u="sng" dirty="0"/>
              <a:t>Tier 1 Data</a:t>
            </a:r>
            <a:r>
              <a:rPr lang="en-US" dirty="0"/>
              <a:t>” – audit trail data that is captured and maintained by the DCM </a:t>
            </a:r>
          </a:p>
          <a:p>
            <a:pPr lvl="1">
              <a:spcBef>
                <a:spcPts val="600"/>
              </a:spcBef>
            </a:pPr>
            <a:r>
              <a:rPr lang="en-US" dirty="0"/>
              <a:t>“</a:t>
            </a:r>
            <a:r>
              <a:rPr lang="en-US" u="sng" dirty="0"/>
              <a:t>Tier 2 Data</a:t>
            </a:r>
            <a:r>
              <a:rPr lang="en-US" dirty="0"/>
              <a:t>” – all order messages not included in the definition of Tier 1 Data that are required to be maintained pursuant to Regulations 1.31 and 1.35.</a:t>
            </a:r>
          </a:p>
          <a:p>
            <a:endParaRPr lang="en-US" dirty="0"/>
          </a:p>
          <a:p>
            <a:endParaRPr lang="en-US" dirty="0"/>
          </a:p>
        </p:txBody>
      </p:sp>
    </p:spTree>
    <p:extLst>
      <p:ext uri="{BB962C8B-B14F-4D97-AF65-F5344CB8AC3E}">
        <p14:creationId xmlns:p14="http://schemas.microsoft.com/office/powerpoint/2010/main" val="982354362"/>
      </p:ext>
    </p:extLst>
  </p:cSld>
  <p:clrMapOvr>
    <a:masterClrMapping/>
  </p:clrMapOvr>
</p:sld>
</file>

<file path=ppt/theme/theme1.xml><?xml version="1.0" encoding="utf-8"?>
<a:theme xmlns:a="http://schemas.openxmlformats.org/drawingml/2006/main" name="Office Theme">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FIA - Lato">
      <a:majorFont>
        <a:latin typeface="Lato"/>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 2020_LATO 4-3" id="{395EC8F0-DD26-2C40-BCA5-E419FB25D90E}" vid="{B3094E65-C3BD-0C4B-892B-2A053F83ED9B}"/>
    </a:ext>
  </a:extLst>
</a:theme>
</file>

<file path=ppt/theme/theme2.xml><?xml version="1.0" encoding="utf-8"?>
<a:theme xmlns:a="http://schemas.openxmlformats.org/drawingml/2006/main" name="Custom Design">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 2020_LATO 4-3" id="{395EC8F0-DD26-2C40-BCA5-E419FB25D90E}" vid="{7B537012-4849-1241-B19A-BF1F52381A75}"/>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 2020_LATO 4-3" id="{395EC8F0-DD26-2C40-BCA5-E419FB25D90E}" vid="{D433185D-861F-E24D-97DD-043751341D7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36BDB4E7014574781AAABA982FB713A" ma:contentTypeVersion="12" ma:contentTypeDescription="Create a new document." ma:contentTypeScope="" ma:versionID="e224c66402ba266da4a3d735ff5de52c">
  <xsd:schema xmlns:xsd="http://www.w3.org/2001/XMLSchema" xmlns:xs="http://www.w3.org/2001/XMLSchema" xmlns:p="http://schemas.microsoft.com/office/2006/metadata/properties" xmlns:ns3="62d1792a-3ce3-4cfd-8ff5-4a010bf98bd4" xmlns:ns4="ffce1178-8a97-46d4-9877-8a45be40f00e" targetNamespace="http://schemas.microsoft.com/office/2006/metadata/properties" ma:root="true" ma:fieldsID="a4e42481e492ec9d7894aa68aca13c50" ns3:_="" ns4:_="">
    <xsd:import namespace="62d1792a-3ce3-4cfd-8ff5-4a010bf98bd4"/>
    <xsd:import namespace="ffce1178-8a97-46d4-9877-8a45be40f00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d1792a-3ce3-4cfd-8ff5-4a010bf98b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fce1178-8a97-46d4-9877-8a45be40f00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4F9500A-67E1-4C37-B818-ADE964BA7A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2d1792a-3ce3-4cfd-8ff5-4a010bf98bd4"/>
    <ds:schemaRef ds:uri="ffce1178-8a97-46d4-9877-8a45be40f0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0ABB4EB-E615-4EC8-9188-07114EA818D4}">
  <ds:schemaRefs>
    <ds:schemaRef ds:uri="http://schemas.microsoft.com/sharepoint/v3/contenttype/forms"/>
  </ds:schemaRefs>
</ds:datastoreItem>
</file>

<file path=customXml/itemProps3.xml><?xml version="1.0" encoding="utf-8"?>
<ds:datastoreItem xmlns:ds="http://schemas.openxmlformats.org/officeDocument/2006/customXml" ds:itemID="{345178D3-992A-4AC0-8D89-3D90FF0F224E}">
  <ds:schemaRefs>
    <ds:schemaRef ds:uri="http://schemas.openxmlformats.org/package/2006/metadata/core-properties"/>
    <ds:schemaRef ds:uri="http://purl.org/dc/elements/1.1/"/>
    <ds:schemaRef ds:uri="http://schemas.microsoft.com/office/infopath/2007/PartnerControls"/>
    <ds:schemaRef ds:uri="ffce1178-8a97-46d4-9877-8a45be40f00e"/>
    <ds:schemaRef ds:uri="http://schemas.microsoft.com/office/2006/metadata/properties"/>
    <ds:schemaRef ds:uri="http://purl.org/dc/terms/"/>
    <ds:schemaRef ds:uri="http://schemas.microsoft.com/office/2006/documentManagement/types"/>
    <ds:schemaRef ds:uri="62d1792a-3ce3-4cfd-8ff5-4a010bf98bd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FIA PPT Template 2020_LATO 4-3</Template>
  <TotalTime>75</TotalTime>
  <Words>1475</Words>
  <Application>Microsoft Office PowerPoint</Application>
  <PresentationFormat>On-screen Show (4:3)</PresentationFormat>
  <Paragraphs>99</Paragraphs>
  <Slides>19</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19</vt:i4>
      </vt:variant>
    </vt:vector>
  </HeadingPairs>
  <TitlesOfParts>
    <vt:vector size="25" baseType="lpstr">
      <vt:lpstr>Arial</vt:lpstr>
      <vt:lpstr>Calibri</vt:lpstr>
      <vt:lpstr>Lato</vt:lpstr>
      <vt:lpstr>Office Theme</vt:lpstr>
      <vt:lpstr>Custom Design</vt:lpstr>
      <vt:lpstr>1_Custom Design</vt:lpstr>
      <vt:lpstr>FIA Audit Trail Recommendations</vt:lpstr>
      <vt:lpstr>Presenters</vt:lpstr>
      <vt:lpstr>Background</vt:lpstr>
      <vt:lpstr>Overview of Recommendations</vt:lpstr>
      <vt:lpstr>Overview of Requirements</vt:lpstr>
      <vt:lpstr>Regulation 38.551, Audit trail required </vt:lpstr>
      <vt:lpstr>Regulation 38.552, Elements of an acceptable  audit trail program </vt:lpstr>
      <vt:lpstr>Regulation 38.553, Enforcement of audit trail  requirements</vt:lpstr>
      <vt:lpstr>Tier 1 vs. Tier 2 Data</vt:lpstr>
      <vt:lpstr>Tier 1 vs. Tier 2 Data (cont’d.)</vt:lpstr>
      <vt:lpstr>Trade Practice Investigations</vt:lpstr>
      <vt:lpstr>Example</vt:lpstr>
      <vt:lpstr>Recommendations</vt:lpstr>
      <vt:lpstr>1 – Eliminate Required Annual Audit Trail Reviews</vt:lpstr>
      <vt:lpstr>2 – Remove Specific Elements of Adequate  Transaction Database </vt:lpstr>
      <vt:lpstr>3 – DCMs Could Maintain Tier 1 Data on Behalf of</vt:lpstr>
      <vt:lpstr>4 – FCMs Not Required to Maintain Direct Access Orders</vt:lpstr>
      <vt:lpstr>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FIA Audit Trail Recommendations</dc:title>
  <dc:creator>Elena Ziebarth</dc:creator>
  <cp:lastModifiedBy>Natalie Tynan</cp:lastModifiedBy>
  <cp:revision>4</cp:revision>
  <dcterms:created xsi:type="dcterms:W3CDTF">2020-02-21T18:52:55Z</dcterms:created>
  <dcterms:modified xsi:type="dcterms:W3CDTF">2020-02-21T22:19:14Z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0x010100F36BDB4E7014574781AAABA982FB713A</vt:lpwstr>
  </property>
</Properties>
</file>