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embeddedFontLst>
    <p:embeddedFont>
      <p:font typeface="Lato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Lato-italic.fntdata"/><Relationship Id="rId10" Type="http://schemas.openxmlformats.org/officeDocument/2006/relationships/font" Target="fonts/Lato-bold.fntdata"/><Relationship Id="rId12" Type="http://schemas.openxmlformats.org/officeDocument/2006/relationships/font" Target="fonts/Lato-boldItalic.fntdata"/><Relationship Id="rId9" Type="http://schemas.openxmlformats.org/officeDocument/2006/relationships/font" Target="fonts/Lato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1896a6df522f6356_4_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h1896a6df522f6356_4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1896a6df522f6356_4_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h1896a6df522f6356_4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28650" y="15336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629841" y="15457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629842" y="1171421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4" name="Google Shape;64;p16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3" type="body"/>
          </p:nvPr>
        </p:nvSpPr>
        <p:spPr>
          <a:xfrm>
            <a:off x="4629150" y="1171421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6" name="Google Shape;66;p16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mparison">
  <p:cSld name="1_Comparison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630238" y="1260872"/>
            <a:ext cx="3868737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7"/>
          <p:cNvSpPr txBox="1"/>
          <p:nvPr>
            <p:ph idx="2" type="body"/>
          </p:nvPr>
        </p:nvSpPr>
        <p:spPr>
          <a:xfrm>
            <a:off x="630238" y="1878806"/>
            <a:ext cx="3868737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3" type="body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17"/>
          <p:cNvSpPr txBox="1"/>
          <p:nvPr>
            <p:ph idx="4" type="body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628650" y="15336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type="ctrTitle"/>
          </p:nvPr>
        </p:nvSpPr>
        <p:spPr>
          <a:xfrm>
            <a:off x="519322" y="1872907"/>
            <a:ext cx="5486400" cy="60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ato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" type="subTitle"/>
          </p:nvPr>
        </p:nvSpPr>
        <p:spPr>
          <a:xfrm>
            <a:off x="519321" y="2711325"/>
            <a:ext cx="5486401" cy="36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8" name="Google Shape;78;p19"/>
          <p:cNvSpPr txBox="1"/>
          <p:nvPr>
            <p:ph idx="2" type="body"/>
          </p:nvPr>
        </p:nvSpPr>
        <p:spPr>
          <a:xfrm>
            <a:off x="519321" y="1525553"/>
            <a:ext cx="2949178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15336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Lato"/>
              <a:buNone/>
              <a:defRPr b="1" i="0" sz="33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263627"/>
            <a:ext cx="7886700" cy="3369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53" name="Google Shape;53;p13"/>
          <p:cNvCxnSpPr/>
          <p:nvPr/>
        </p:nvCxnSpPr>
        <p:spPr>
          <a:xfrm>
            <a:off x="0" y="37271"/>
            <a:ext cx="9144000" cy="0"/>
          </a:xfrm>
          <a:prstGeom prst="straightConnector1">
            <a:avLst/>
          </a:prstGeom>
          <a:noFill/>
          <a:ln cap="flat" cmpd="sng" w="984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54" name="Google Shape;54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 rot="10800000">
            <a:off x="104235" y="331653"/>
            <a:ext cx="312704" cy="6375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55" name="Google Shape;55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22353" y="4630340"/>
            <a:ext cx="535607" cy="27384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8610600" y="4892830"/>
            <a:ext cx="520698" cy="230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" sz="1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upport@electron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/>
          <p:nvPr/>
        </p:nvSpPr>
        <p:spPr>
          <a:xfrm>
            <a:off x="609432" y="214650"/>
            <a:ext cx="7153920" cy="9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661"/>
              </a:buClr>
              <a:buSzPts val="2800"/>
              <a:buFont typeface="Lato"/>
              <a:buNone/>
            </a:pPr>
            <a:r>
              <a:rPr b="1" i="0" lang="en" sz="2800" u="none" cap="none" strike="noStrike">
                <a:solidFill>
                  <a:srgbClr val="294661"/>
                </a:solidFill>
                <a:latin typeface="Lato"/>
                <a:ea typeface="Lato"/>
                <a:cs typeface="Lato"/>
                <a:sym typeface="Lato"/>
              </a:rPr>
              <a:t>ELECTRONX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0"/>
          <p:cNvSpPr txBox="1"/>
          <p:nvPr/>
        </p:nvSpPr>
        <p:spPr>
          <a:xfrm>
            <a:off x="609432" y="1245002"/>
            <a:ext cx="7464960" cy="3451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Connectivity-Only Test</a:t>
            </a:r>
            <a:endParaRPr b="0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ato"/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ElectronX will provide access to its disaster recovery (DR) FIX endpoints to verify </a:t>
            </a:r>
            <a:r>
              <a:rPr b="1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network connectivity and TLS certificate authentication only</a:t>
            </a: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 No FIX sessions, order entry, market data or trading will be available.</a:t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Lato"/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Endpoints &amp; Credentials</a:t>
            </a:r>
            <a:endParaRPr b="0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2857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29466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Connect to the </a:t>
            </a:r>
            <a:r>
              <a:rPr b="1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Secondary IP (disaster recovery only)</a:t>
            </a: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listed in your ElectronX FIX Connectivity document</a:t>
            </a:r>
            <a:endParaRPr b="0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2857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29466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Use your production client certificate, private key and CA file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-298450" lvl="0" marL="2857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29466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Whitelist both Primary and Secondary IPs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/>
          <p:nvPr/>
        </p:nvSpPr>
        <p:spPr>
          <a:xfrm>
            <a:off x="609432" y="214650"/>
            <a:ext cx="7153920" cy="9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661"/>
              </a:buClr>
              <a:buSzPts val="2800"/>
              <a:buFont typeface="Lato"/>
              <a:buNone/>
            </a:pPr>
            <a:r>
              <a:rPr b="1" i="0" lang="en" sz="2800" u="none" cap="none" strike="noStrike">
                <a:solidFill>
                  <a:srgbClr val="294661"/>
                </a:solidFill>
                <a:latin typeface="Lato"/>
                <a:ea typeface="Lato"/>
                <a:cs typeface="Lato"/>
                <a:sym typeface="Lato"/>
              </a:rPr>
              <a:t>ELECTRONX (Cont’d)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/>
          <p:nvPr/>
        </p:nvSpPr>
        <p:spPr>
          <a:xfrm>
            <a:off x="609432" y="1245002"/>
            <a:ext cx="7464960" cy="34514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Test Schedule</a:t>
            </a:r>
            <a:endParaRPr b="0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298450" lvl="0" marL="28575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29466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Oct 24 staffed support: 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9 AM </a:t>
            </a: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– </a:t>
            </a:r>
            <a:r>
              <a:rPr lang="en" sz="1800">
                <a:latin typeface="Lato"/>
                <a:ea typeface="Lato"/>
                <a:cs typeface="Lato"/>
                <a:sym typeface="Lato"/>
              </a:rPr>
              <a:t>12 PM</a:t>
            </a: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ET</a:t>
            </a:r>
            <a:endParaRPr b="0" i="0" sz="18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None/>
            </a:pPr>
            <a:r>
              <a:rPr b="1" i="0" lang="en" sz="1800" u="sng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Contact Details</a:t>
            </a:r>
            <a:endParaRPr b="1" sz="1800" u="sng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800">
                <a:latin typeface="Lato"/>
                <a:ea typeface="Lato"/>
                <a:cs typeface="Lato"/>
                <a:sym typeface="Lato"/>
              </a:rPr>
              <a:t>ElectronX Support</a:t>
            </a:r>
            <a:br>
              <a:rPr b="1" lang="en" sz="1800" u="sng">
                <a:latin typeface="Lato"/>
                <a:ea typeface="Lato"/>
                <a:cs typeface="Lato"/>
                <a:sym typeface="Lato"/>
              </a:rPr>
            </a:br>
            <a:r>
              <a:rPr b="0" i="0" lang="en" sz="18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support@electronx.com</a:t>
            </a:r>
            <a:endParaRPr sz="1800"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312-620-4791</a:t>
            </a:r>
            <a:endParaRPr b="0" i="0" sz="1800" u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nterior slides_NoWatermark_wPgNu">
  <a:themeElements>
    <a:clrScheme name="FIA Brand Colors">
      <a:dk1>
        <a:srgbClr val="294661"/>
      </a:dk1>
      <a:lt1>
        <a:srgbClr val="FFFFFF"/>
      </a:lt1>
      <a:dk2>
        <a:srgbClr val="363636"/>
      </a:dk2>
      <a:lt2>
        <a:srgbClr val="75787B"/>
      </a:lt2>
      <a:accent1>
        <a:srgbClr val="00A4E7"/>
      </a:accent1>
      <a:accent2>
        <a:srgbClr val="85C441"/>
      </a:accent2>
      <a:accent3>
        <a:srgbClr val="4B4F54"/>
      </a:accent3>
      <a:accent4>
        <a:srgbClr val="AE1924"/>
      </a:accent4>
      <a:accent5>
        <a:srgbClr val="F8A51A"/>
      </a:accent5>
      <a:accent6>
        <a:srgbClr val="44C8F5"/>
      </a:accent6>
      <a:hlink>
        <a:srgbClr val="00A4E7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