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3.xml" ContentType="application/vnd.openxmlformats-officedocument.theme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4.xml" ContentType="application/vnd.openxmlformats-officedocument.theme+xml"/>
  <Override PartName="/ppt/slideLayouts/slideLayout17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53" r:id="rId4"/>
    <p:sldMasterId id="2147483761" r:id="rId5"/>
    <p:sldMasterId id="2147483742" r:id="rId6"/>
    <p:sldMasterId id="2147483766" r:id="rId7"/>
    <p:sldMasterId id="2147483740" r:id="rId8"/>
  </p:sldMasterIdLst>
  <p:notesMasterIdLst>
    <p:notesMasterId r:id="rId13"/>
  </p:notesMasterIdLst>
  <p:sldIdLst>
    <p:sldId id="325" r:id="rId9"/>
    <p:sldId id="360" r:id="rId10"/>
    <p:sldId id="361" r:id="rId11"/>
    <p:sldId id="364" r:id="rId1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>
    <p:browse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1189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10A1B5D5-9B99-4C35-A422-299274C87663}" styleName="Medium Style 1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7E9639D4-E3E2-4D34-9284-5A2195B3D0D7}" styleName="Light Styl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765"/>
    <p:restoredTop sz="94708"/>
  </p:normalViewPr>
  <p:slideViewPr>
    <p:cSldViewPr snapToGrid="0">
      <p:cViewPr varScale="1">
        <p:scale>
          <a:sx n="118" d="100"/>
          <a:sy n="118" d="100"/>
        </p:scale>
        <p:origin x="1656" y="20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5.xml"/><Relationship Id="rId13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7" Type="http://schemas.openxmlformats.org/officeDocument/2006/relationships/slideMaster" Target="slideMasters/slideMaster4.xml"/><Relationship Id="rId12" Type="http://schemas.openxmlformats.org/officeDocument/2006/relationships/slide" Target="slides/slide4.xml"/><Relationship Id="rId17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3.xml"/><Relationship Id="rId5" Type="http://schemas.openxmlformats.org/officeDocument/2006/relationships/slideMaster" Target="slideMasters/slideMaster2.xml"/><Relationship Id="rId15" Type="http://schemas.openxmlformats.org/officeDocument/2006/relationships/viewProps" Target="viewProps.xml"/><Relationship Id="rId10" Type="http://schemas.openxmlformats.org/officeDocument/2006/relationships/slide" Target="slides/slide2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1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 b="0" i="0">
                <a:latin typeface="Lato" panose="020F0502020204030203" pitchFamily="34" charset="0"/>
              </a:defRPr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 b="0" i="0">
                <a:latin typeface="Lato" panose="020F0502020204030203" pitchFamily="34" charset="0"/>
              </a:defRPr>
            </a:lvl1pPr>
          </a:lstStyle>
          <a:p>
            <a:fld id="{7E9973D8-64F4-E64F-818B-00189F1CBE1D}" type="datetimeFigureOut">
              <a:rPr lang="en-US" smtClean="0"/>
              <a:pPr/>
              <a:t>8/25/26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 b="0" i="0">
                <a:latin typeface="Lato" panose="020F0502020204030203" pitchFamily="34" charset="0"/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 b="0" i="0">
                <a:latin typeface="Lato" panose="020F0502020204030203" pitchFamily="34" charset="0"/>
              </a:defRPr>
            </a:lvl1pPr>
          </a:lstStyle>
          <a:p>
            <a:fld id="{EC8910C8-7F42-834C-9FC5-8419262F27B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605731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b="0" i="0" kern="1200">
        <a:solidFill>
          <a:schemeClr val="tx1"/>
        </a:solidFill>
        <a:latin typeface="Lato" panose="020F0502020204030203" pitchFamily="34" charset="0"/>
        <a:ea typeface="+mn-ea"/>
        <a:cs typeface="+mn-cs"/>
      </a:defRPr>
    </a:lvl1pPr>
    <a:lvl2pPr marL="457200" algn="l" defTabSz="914400" rtl="0" eaLnBrk="1" latinLnBrk="0" hangingPunct="1">
      <a:defRPr sz="1200" b="0" i="0" kern="1200">
        <a:solidFill>
          <a:schemeClr val="tx1"/>
        </a:solidFill>
        <a:latin typeface="Lato" panose="020F0502020204030203" pitchFamily="34" charset="0"/>
        <a:ea typeface="+mn-ea"/>
        <a:cs typeface="+mn-cs"/>
      </a:defRPr>
    </a:lvl2pPr>
    <a:lvl3pPr marL="914400" algn="l" defTabSz="914400" rtl="0" eaLnBrk="1" latinLnBrk="0" hangingPunct="1">
      <a:defRPr sz="1200" b="0" i="0" kern="1200">
        <a:solidFill>
          <a:schemeClr val="tx1"/>
        </a:solidFill>
        <a:latin typeface="Lato" panose="020F0502020204030203" pitchFamily="34" charset="0"/>
        <a:ea typeface="+mn-ea"/>
        <a:cs typeface="+mn-cs"/>
      </a:defRPr>
    </a:lvl3pPr>
    <a:lvl4pPr marL="1371600" algn="l" defTabSz="914400" rtl="0" eaLnBrk="1" latinLnBrk="0" hangingPunct="1">
      <a:defRPr sz="1200" b="0" i="0" kern="1200">
        <a:solidFill>
          <a:schemeClr val="tx1"/>
        </a:solidFill>
        <a:latin typeface="Lato" panose="020F0502020204030203" pitchFamily="34" charset="0"/>
        <a:ea typeface="+mn-ea"/>
        <a:cs typeface="+mn-cs"/>
      </a:defRPr>
    </a:lvl4pPr>
    <a:lvl5pPr marL="1828800" algn="l" defTabSz="914400" rtl="0" eaLnBrk="1" latinLnBrk="0" hangingPunct="1">
      <a:defRPr sz="1200" b="0" i="0" kern="1200">
        <a:solidFill>
          <a:schemeClr val="tx1"/>
        </a:solidFill>
        <a:latin typeface="Lato" panose="020F0502020204030203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1054A6-A65C-4959-A604-068C25C248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29E13F04-9E74-DE4A-942B-09B61EB6C33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7551417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FB399D-1353-4267-84E1-89DC2C37E2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206102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AF33871-DC4F-46E7-A5B2-B5FABD0A8E2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561895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67BDA2A-7836-4A83-AE5F-6747B23DBF7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19A3C65-59A7-4615-A19C-03817F6DAD3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561895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A2BAEEE-1986-4613-A262-C5A0B66423D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189086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1_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2A3D74-4300-472D-BF11-383EEAA227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559EAF2-2ED2-4734-8162-87679CB847F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92C9229-16FC-4938-B489-9F96005F61D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CC6ADFB-9834-41E8-A17C-476496F5286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A206DAF-6CA8-463A-B2A6-FB01064CEB2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78169088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8369D2-EEC4-485C-BB42-95F6D1541A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79681098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1054A6-A65C-4959-A604-068C25C248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29E13F04-9E74-DE4A-942B-09B61EB6C33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9086905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FB399D-1353-4267-84E1-89DC2C37E2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206102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AF33871-DC4F-46E7-A5B2-B5FABD0A8E2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561895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67BDA2A-7836-4A83-AE5F-6747B23DBF7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19A3C65-59A7-4615-A19C-03817F6DAD3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561895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A2BAEEE-1986-4613-A262-C5A0B66423D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5392734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1_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2A3D74-4300-472D-BF11-383EEAA227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559EAF2-2ED2-4734-8162-87679CB847F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92C9229-16FC-4938-B489-9F96005F61D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CC6ADFB-9834-41E8-A17C-476496F5286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A206DAF-6CA8-463A-B2A6-FB01064CEB2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99437056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8369D2-EEC4-485C-BB42-95F6D1541A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44826854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865811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FB399D-1353-4267-84E1-89DC2C37E2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206102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AF33871-DC4F-46E7-A5B2-B5FABD0A8E2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561895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67BDA2A-7836-4A83-AE5F-6747B23DBF7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19A3C65-59A7-4615-A19C-03817F6DAD3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561895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A2BAEEE-1986-4613-A262-C5A0B66423D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4056332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1_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2A3D74-4300-472D-BF11-383EEAA227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559EAF2-2ED2-4734-8162-87679CB847F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92C9229-16FC-4938-B489-9F96005F61D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CC6ADFB-9834-41E8-A17C-476496F5286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A206DAF-6CA8-463A-B2A6-FB01064CEB2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296276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AC2418-BCE1-4BC1-B121-1E5EB8D94A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423777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1054A6-A65C-4959-A604-068C25C248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2848B8F-5060-4ED7-9C12-540DA3A5BFD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z="1200"/>
            </a:lvl1pPr>
          </a:lstStyle>
          <a:p>
            <a:fld id="{479FE1AD-3F9A-4AC3-A78C-DCE865689AAC}" type="datetimeFigureOut">
              <a:rPr lang="en-US" smtClean="0"/>
              <a:pPr/>
              <a:t>8/25/26</a:t>
            </a:fld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8FAE50A-1DE8-43A9-B575-E3C3F8090B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780472" y="6356351"/>
            <a:ext cx="3222763" cy="365125"/>
          </a:xfrm>
          <a:prstGeom prst="rect">
            <a:avLst/>
          </a:prstGeom>
        </p:spPr>
        <p:txBody>
          <a:bodyPr/>
          <a:lstStyle>
            <a:lvl1pPr algn="ctr">
              <a:defRPr sz="1200"/>
            </a:lvl1pPr>
          </a:lstStyle>
          <a:p>
            <a:fld id="{93963684-DCED-4DA0-88A9-0916697D9BC5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29E13F04-9E74-DE4A-942B-09B61EB6C33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3061382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FB399D-1353-4267-84E1-89DC2C37E2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206102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AF33871-DC4F-46E7-A5B2-B5FABD0A8E2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561895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67BDA2A-7836-4A83-AE5F-6747B23DBF7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19A3C65-59A7-4615-A19C-03817F6DAD3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561895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A2BAEEE-1986-4613-A262-C5A0B66423D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" name="Date Placeholder 4">
            <a:extLst>
              <a:ext uri="{FF2B5EF4-FFF2-40B4-BE49-F238E27FC236}">
                <a16:creationId xmlns:a16="http://schemas.microsoft.com/office/drawing/2014/main" id="{39BFA68F-C36C-FF42-9D07-40C01FBE9EC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z="1200"/>
            </a:lvl1pPr>
          </a:lstStyle>
          <a:p>
            <a:fld id="{479FE1AD-3F9A-4AC3-A78C-DCE865689AAC}" type="datetimeFigureOut">
              <a:rPr lang="en-US" smtClean="0"/>
              <a:pPr/>
              <a:t>8/25/26</a:t>
            </a:fld>
            <a:endParaRPr lang="en-US"/>
          </a:p>
        </p:txBody>
      </p:sp>
      <p:sp>
        <p:nvSpPr>
          <p:cNvPr id="11" name="Slide Number Placeholder 6">
            <a:extLst>
              <a:ext uri="{FF2B5EF4-FFF2-40B4-BE49-F238E27FC236}">
                <a16:creationId xmlns:a16="http://schemas.microsoft.com/office/drawing/2014/main" id="{5B639108-1F63-7640-8ECF-CAF5ACBFC2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780472" y="6356351"/>
            <a:ext cx="3222763" cy="365125"/>
          </a:xfrm>
          <a:prstGeom prst="rect">
            <a:avLst/>
          </a:prstGeom>
        </p:spPr>
        <p:txBody>
          <a:bodyPr/>
          <a:lstStyle>
            <a:lvl1pPr algn="ctr">
              <a:defRPr sz="1200"/>
            </a:lvl1pPr>
          </a:lstStyle>
          <a:p>
            <a:fld id="{93963684-DCED-4DA0-88A9-0916697D9BC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45814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1_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2A3D74-4300-472D-BF11-383EEAA227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559EAF2-2ED2-4734-8162-87679CB847F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92C9229-16FC-4938-B489-9F96005F61D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CC6ADFB-9834-41E8-A17C-476496F5286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A206DAF-6CA8-463A-B2A6-FB01064CEB2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FC1DADD-CE4D-426F-A537-72DF92C4C63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AC07F73-A887-42AF-A9E5-E3F343D3C91D}" type="datetimeFigureOut">
              <a:rPr lang="en-US" smtClean="0"/>
              <a:pPr/>
              <a:t>8/25/26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14ABA8B-E35D-40DD-B441-9FBEC5AF88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7FD354C-B1B2-4C96-807E-2187C8B453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18860951-3C83-4875-A869-0586E7A52C8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62086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AC2418-BCE1-4BC1-B121-1E5EB8D94A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9061086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1054A6-A65C-4959-A604-068C25C248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29E13F04-9E74-DE4A-942B-09B61EB6C33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8891965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emf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2.png"/><Relationship Id="rId2" Type="http://schemas.openxmlformats.org/officeDocument/2006/relationships/slideLayout" Target="../slideLayouts/slideLayout6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.emf"/><Relationship Id="rId5" Type="http://schemas.openxmlformats.org/officeDocument/2006/relationships/theme" Target="../theme/theme2.xml"/><Relationship Id="rId4" Type="http://schemas.openxmlformats.org/officeDocument/2006/relationships/slideLayout" Target="../slideLayouts/slideLayout8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1.xml"/><Relationship Id="rId7" Type="http://schemas.openxmlformats.org/officeDocument/2006/relationships/image" Target="../media/image2.png"/><Relationship Id="rId2" Type="http://schemas.openxmlformats.org/officeDocument/2006/relationships/slideLayout" Target="../slideLayouts/slideLayout10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1.emf"/><Relationship Id="rId5" Type="http://schemas.openxmlformats.org/officeDocument/2006/relationships/theme" Target="../theme/theme3.xml"/><Relationship Id="rId4" Type="http://schemas.openxmlformats.org/officeDocument/2006/relationships/slideLayout" Target="../slideLayouts/slideLayout12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5.xml"/><Relationship Id="rId7" Type="http://schemas.openxmlformats.org/officeDocument/2006/relationships/image" Target="../media/image2.png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.emf"/><Relationship Id="rId5" Type="http://schemas.openxmlformats.org/officeDocument/2006/relationships/theme" Target="../theme/theme4.xml"/><Relationship Id="rId4" Type="http://schemas.openxmlformats.org/officeDocument/2006/relationships/slideLayout" Target="../slideLayouts/slideLayout16.xml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theme" Target="../theme/theme5.xml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>
            <a:extLst>
              <a:ext uri="{FF2B5EF4-FFF2-40B4-BE49-F238E27FC236}">
                <a16:creationId xmlns:a16="http://schemas.microsoft.com/office/drawing/2014/main" id="{9AA14140-96C4-5E47-B071-668B9B963CF1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alphaModFix amt="20000"/>
          </a:blip>
          <a:stretch>
            <a:fillRect/>
          </a:stretch>
        </p:blipFill>
        <p:spPr>
          <a:xfrm>
            <a:off x="5880810" y="204484"/>
            <a:ext cx="3263189" cy="6653515"/>
          </a:xfrm>
          <a:prstGeom prst="rect">
            <a:avLst/>
          </a:prstGeom>
        </p:spPr>
      </p:pic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5F35320-4A38-E24D-BE4C-D4BC1A766D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04485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329D804-C748-5E47-B23E-6C7B53DA68A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684836"/>
            <a:ext cx="7886700" cy="449212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38ABFC46-F18A-F747-AA43-777224484145}"/>
              </a:ext>
            </a:extLst>
          </p:cNvPr>
          <p:cNvCxnSpPr/>
          <p:nvPr userDrawn="1"/>
        </p:nvCxnSpPr>
        <p:spPr>
          <a:xfrm>
            <a:off x="0" y="49695"/>
            <a:ext cx="9144000" cy="0"/>
          </a:xfrm>
          <a:prstGeom prst="line">
            <a:avLst/>
          </a:prstGeom>
          <a:ln w="984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Picture 15">
            <a:extLst>
              <a:ext uri="{FF2B5EF4-FFF2-40B4-BE49-F238E27FC236}">
                <a16:creationId xmlns:a16="http://schemas.microsoft.com/office/drawing/2014/main" id="{9CD8E72C-CE30-8A49-9EC1-A7112A2F1EA6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alphaModFix/>
          </a:blip>
          <a:stretch>
            <a:fillRect/>
          </a:stretch>
        </p:blipFill>
        <p:spPr>
          <a:xfrm rot="10800000">
            <a:off x="0" y="442204"/>
            <a:ext cx="416939" cy="850123"/>
          </a:xfrm>
          <a:prstGeom prst="rect">
            <a:avLst/>
          </a:prstGeom>
        </p:spPr>
      </p:pic>
      <p:pic>
        <p:nvPicPr>
          <p:cNvPr id="18" name="Picture 17" descr="A close up of a logo&#10;&#10;Description automatically generated">
            <a:extLst>
              <a:ext uri="{FF2B5EF4-FFF2-40B4-BE49-F238E27FC236}">
                <a16:creationId xmlns:a16="http://schemas.microsoft.com/office/drawing/2014/main" id="{F4EDCF1A-F30D-1E47-AFCC-B9E5956EEDD6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8022353" y="6173787"/>
            <a:ext cx="714142" cy="365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91064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4" r:id="rId1"/>
    <p:sldLayoutId id="2147483715" r:id="rId2"/>
    <p:sldLayoutId id="2147483758" r:id="rId3"/>
    <p:sldLayoutId id="2147483716" r:id="rId4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b="1" i="0" kern="1200">
          <a:solidFill>
            <a:schemeClr val="tx1"/>
          </a:solidFill>
          <a:latin typeface="Lato" panose="020F0502020204030203" pitchFamily="34" charset="0"/>
          <a:ea typeface="Lato" panose="020F0502020204030203" pitchFamily="34" charset="0"/>
          <a:cs typeface="Arial" panose="020B0604020202020204" pitchFamily="34" charset="0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Lato" panose="020F0502020204030203" pitchFamily="34" charset="0"/>
          <a:ea typeface="Lato" panose="020F0502020204030203" pitchFamily="34" charset="0"/>
          <a:cs typeface="Arial" panose="020B0604020202020204" pitchFamily="34" charset="0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Lato" panose="020F0502020204030203" pitchFamily="34" charset="0"/>
          <a:ea typeface="Lato" panose="020F0502020204030203" pitchFamily="34" charset="0"/>
          <a:cs typeface="Arial" panose="020B0604020202020204" pitchFamily="34" charset="0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Lato" panose="020F0502020204030203" pitchFamily="34" charset="0"/>
          <a:ea typeface="Lato" panose="020F0502020204030203" pitchFamily="34" charset="0"/>
          <a:cs typeface="Arial" panose="020B0604020202020204" pitchFamily="34" charset="0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Lato" panose="020F0502020204030203" pitchFamily="34" charset="0"/>
          <a:ea typeface="Lato" panose="020F0502020204030203" pitchFamily="34" charset="0"/>
          <a:cs typeface="Arial" panose="020B0604020202020204" pitchFamily="34" charset="0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Lato" panose="020F0502020204030203" pitchFamily="34" charset="0"/>
          <a:ea typeface="Lato" panose="020F0502020204030203" pitchFamily="34" charset="0"/>
          <a:cs typeface="Arial" panose="020B0604020202020204" pitchFamily="34" charset="0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>
            <a:extLst>
              <a:ext uri="{FF2B5EF4-FFF2-40B4-BE49-F238E27FC236}">
                <a16:creationId xmlns:a16="http://schemas.microsoft.com/office/drawing/2014/main" id="{9AA14140-96C4-5E47-B071-668B9B963CF1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alphaModFix amt="20000"/>
          </a:blip>
          <a:stretch>
            <a:fillRect/>
          </a:stretch>
        </p:blipFill>
        <p:spPr>
          <a:xfrm>
            <a:off x="5880810" y="204484"/>
            <a:ext cx="3263189" cy="6653515"/>
          </a:xfrm>
          <a:prstGeom prst="rect">
            <a:avLst/>
          </a:prstGeom>
        </p:spPr>
      </p:pic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5F35320-4A38-E24D-BE4C-D4BC1A766D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04485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329D804-C748-5E47-B23E-6C7B53DA68A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684836"/>
            <a:ext cx="7886700" cy="449212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38ABFC46-F18A-F747-AA43-777224484145}"/>
              </a:ext>
            </a:extLst>
          </p:cNvPr>
          <p:cNvCxnSpPr/>
          <p:nvPr userDrawn="1"/>
        </p:nvCxnSpPr>
        <p:spPr>
          <a:xfrm>
            <a:off x="0" y="49695"/>
            <a:ext cx="9144000" cy="0"/>
          </a:xfrm>
          <a:prstGeom prst="line">
            <a:avLst/>
          </a:prstGeom>
          <a:ln w="984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Picture 15">
            <a:extLst>
              <a:ext uri="{FF2B5EF4-FFF2-40B4-BE49-F238E27FC236}">
                <a16:creationId xmlns:a16="http://schemas.microsoft.com/office/drawing/2014/main" id="{9CD8E72C-CE30-8A49-9EC1-A7112A2F1EA6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alphaModFix/>
          </a:blip>
          <a:stretch>
            <a:fillRect/>
          </a:stretch>
        </p:blipFill>
        <p:spPr>
          <a:xfrm rot="10800000">
            <a:off x="0" y="442204"/>
            <a:ext cx="416939" cy="850123"/>
          </a:xfrm>
          <a:prstGeom prst="rect">
            <a:avLst/>
          </a:prstGeom>
        </p:spPr>
      </p:pic>
      <p:pic>
        <p:nvPicPr>
          <p:cNvPr id="18" name="Picture 17" descr="A close up of a logo&#10;&#10;Description automatically generated">
            <a:extLst>
              <a:ext uri="{FF2B5EF4-FFF2-40B4-BE49-F238E27FC236}">
                <a16:creationId xmlns:a16="http://schemas.microsoft.com/office/drawing/2014/main" id="{F4EDCF1A-F30D-1E47-AFCC-B9E5956EEDD6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8022353" y="6173787"/>
            <a:ext cx="714142" cy="365125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2234DCB7-3BE5-4DD9-9616-B4B9297CEA50}"/>
              </a:ext>
            </a:extLst>
          </p:cNvPr>
          <p:cNvSpPr txBox="1"/>
          <p:nvPr userDrawn="1"/>
        </p:nvSpPr>
        <p:spPr>
          <a:xfrm>
            <a:off x="8610600" y="6523773"/>
            <a:ext cx="52069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70761A7C-78C5-4503-875C-B71E68D80ABF}" type="slidenum">
              <a:rPr lang="en-US" sz="1400" smtClean="0">
                <a:solidFill>
                  <a:schemeClr val="tx1"/>
                </a:solidFill>
                <a:latin typeface="Lato" panose="020F0502020204030203" pitchFamily="34" charset="0"/>
              </a:rPr>
              <a:t>‹#›</a:t>
            </a:fld>
            <a:endParaRPr lang="en-US" sz="1400">
              <a:solidFill>
                <a:schemeClr val="tx1"/>
              </a:solidFill>
              <a:latin typeface="Lato" panose="020F050202020403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385181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2" r:id="rId1"/>
    <p:sldLayoutId id="2147483763" r:id="rId2"/>
    <p:sldLayoutId id="2147483764" r:id="rId3"/>
    <p:sldLayoutId id="2147483765" r:id="rId4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b="1" i="0" kern="1200">
          <a:solidFill>
            <a:schemeClr val="tx1"/>
          </a:solidFill>
          <a:latin typeface="Lato" panose="020F0502020204030203" pitchFamily="34" charset="0"/>
          <a:ea typeface="Lato" panose="020F0502020204030203" pitchFamily="34" charset="0"/>
          <a:cs typeface="Arial" panose="020B0604020202020204" pitchFamily="34" charset="0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Lato" panose="020F0502020204030203" pitchFamily="34" charset="0"/>
          <a:ea typeface="Lato" panose="020F0502020204030203" pitchFamily="34" charset="0"/>
          <a:cs typeface="Arial" panose="020B0604020202020204" pitchFamily="34" charset="0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Lato" panose="020F0502020204030203" pitchFamily="34" charset="0"/>
          <a:ea typeface="Lato" panose="020F0502020204030203" pitchFamily="34" charset="0"/>
          <a:cs typeface="Arial" panose="020B0604020202020204" pitchFamily="34" charset="0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Lato" panose="020F0502020204030203" pitchFamily="34" charset="0"/>
          <a:ea typeface="Lato" panose="020F0502020204030203" pitchFamily="34" charset="0"/>
          <a:cs typeface="Arial" panose="020B0604020202020204" pitchFamily="34" charset="0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Lato" panose="020F0502020204030203" pitchFamily="34" charset="0"/>
          <a:ea typeface="Lato" panose="020F0502020204030203" pitchFamily="34" charset="0"/>
          <a:cs typeface="Arial" panose="020B0604020202020204" pitchFamily="34" charset="0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Lato" panose="020F0502020204030203" pitchFamily="34" charset="0"/>
          <a:ea typeface="Lato" panose="020F0502020204030203" pitchFamily="34" charset="0"/>
          <a:cs typeface="Arial" panose="020B0604020202020204" pitchFamily="34" charset="0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5F35320-4A38-E24D-BE4C-D4BC1A766D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04485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329D804-C748-5E47-B23E-6C7B53DA68A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684836"/>
            <a:ext cx="7886700" cy="449212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38ABFC46-F18A-F747-AA43-777224484145}"/>
              </a:ext>
            </a:extLst>
          </p:cNvPr>
          <p:cNvCxnSpPr/>
          <p:nvPr userDrawn="1"/>
        </p:nvCxnSpPr>
        <p:spPr>
          <a:xfrm>
            <a:off x="0" y="49695"/>
            <a:ext cx="9144000" cy="0"/>
          </a:xfrm>
          <a:prstGeom prst="line">
            <a:avLst/>
          </a:prstGeom>
          <a:ln w="984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Picture 15">
            <a:extLst>
              <a:ext uri="{FF2B5EF4-FFF2-40B4-BE49-F238E27FC236}">
                <a16:creationId xmlns:a16="http://schemas.microsoft.com/office/drawing/2014/main" id="{9CD8E72C-CE30-8A49-9EC1-A7112A2F1EA6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alphaModFix/>
          </a:blip>
          <a:stretch>
            <a:fillRect/>
          </a:stretch>
        </p:blipFill>
        <p:spPr>
          <a:xfrm rot="10800000">
            <a:off x="0" y="442204"/>
            <a:ext cx="416939" cy="850123"/>
          </a:xfrm>
          <a:prstGeom prst="rect">
            <a:avLst/>
          </a:prstGeom>
        </p:spPr>
      </p:pic>
      <p:pic>
        <p:nvPicPr>
          <p:cNvPr id="18" name="Picture 17" descr="A close up of a logo&#10;&#10;Description automatically generated">
            <a:extLst>
              <a:ext uri="{FF2B5EF4-FFF2-40B4-BE49-F238E27FC236}">
                <a16:creationId xmlns:a16="http://schemas.microsoft.com/office/drawing/2014/main" id="{F4EDCF1A-F30D-1E47-AFCC-B9E5956EEDD6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8022353" y="6173787"/>
            <a:ext cx="714142" cy="365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19874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3" r:id="rId1"/>
    <p:sldLayoutId id="2147483744" r:id="rId2"/>
    <p:sldLayoutId id="2147483759" r:id="rId3"/>
    <p:sldLayoutId id="2147483760" r:id="rId4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b="1" i="0" kern="1200">
          <a:solidFill>
            <a:schemeClr val="tx1"/>
          </a:solidFill>
          <a:latin typeface="Lato" panose="020F0502020204030203" pitchFamily="34" charset="0"/>
          <a:ea typeface="Lato" panose="020F0502020204030203" pitchFamily="34" charset="0"/>
          <a:cs typeface="Arial" panose="020B0604020202020204" pitchFamily="34" charset="0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Lato" panose="020F0502020204030203" pitchFamily="34" charset="0"/>
          <a:ea typeface="Lato" panose="020F0502020204030203" pitchFamily="34" charset="0"/>
          <a:cs typeface="Arial" panose="020B0604020202020204" pitchFamily="34" charset="0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Lato" panose="020F0502020204030203" pitchFamily="34" charset="0"/>
          <a:ea typeface="Lato" panose="020F0502020204030203" pitchFamily="34" charset="0"/>
          <a:cs typeface="Arial" panose="020B0604020202020204" pitchFamily="34" charset="0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Lato" panose="020F0502020204030203" pitchFamily="34" charset="0"/>
          <a:ea typeface="Lato" panose="020F0502020204030203" pitchFamily="34" charset="0"/>
          <a:cs typeface="Arial" panose="020B0604020202020204" pitchFamily="34" charset="0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Lato" panose="020F0502020204030203" pitchFamily="34" charset="0"/>
          <a:ea typeface="Lato" panose="020F0502020204030203" pitchFamily="34" charset="0"/>
          <a:cs typeface="Arial" panose="020B0604020202020204" pitchFamily="34" charset="0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Lato" panose="020F0502020204030203" pitchFamily="34" charset="0"/>
          <a:ea typeface="Lato" panose="020F0502020204030203" pitchFamily="34" charset="0"/>
          <a:cs typeface="Arial" panose="020B0604020202020204" pitchFamily="34" charset="0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5F35320-4A38-E24D-BE4C-D4BC1A766D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04485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329D804-C748-5E47-B23E-6C7B53DA68A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684836"/>
            <a:ext cx="7886700" cy="449212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38ABFC46-F18A-F747-AA43-777224484145}"/>
              </a:ext>
            </a:extLst>
          </p:cNvPr>
          <p:cNvCxnSpPr/>
          <p:nvPr userDrawn="1"/>
        </p:nvCxnSpPr>
        <p:spPr>
          <a:xfrm>
            <a:off x="0" y="49695"/>
            <a:ext cx="9144000" cy="0"/>
          </a:xfrm>
          <a:prstGeom prst="line">
            <a:avLst/>
          </a:prstGeom>
          <a:ln w="984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Picture 15">
            <a:extLst>
              <a:ext uri="{FF2B5EF4-FFF2-40B4-BE49-F238E27FC236}">
                <a16:creationId xmlns:a16="http://schemas.microsoft.com/office/drawing/2014/main" id="{9CD8E72C-CE30-8A49-9EC1-A7112A2F1EA6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alphaModFix/>
          </a:blip>
          <a:stretch>
            <a:fillRect/>
          </a:stretch>
        </p:blipFill>
        <p:spPr>
          <a:xfrm rot="10800000">
            <a:off x="0" y="442204"/>
            <a:ext cx="416939" cy="850123"/>
          </a:xfrm>
          <a:prstGeom prst="rect">
            <a:avLst/>
          </a:prstGeom>
        </p:spPr>
      </p:pic>
      <p:pic>
        <p:nvPicPr>
          <p:cNvPr id="18" name="Picture 17" descr="A close up of a logo&#10;&#10;Description automatically generated">
            <a:extLst>
              <a:ext uri="{FF2B5EF4-FFF2-40B4-BE49-F238E27FC236}">
                <a16:creationId xmlns:a16="http://schemas.microsoft.com/office/drawing/2014/main" id="{F4EDCF1A-F30D-1E47-AFCC-B9E5956EEDD6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8022353" y="6173787"/>
            <a:ext cx="714142" cy="365125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0705D20B-28B6-469A-97BC-15AA768F9AB1}"/>
              </a:ext>
            </a:extLst>
          </p:cNvPr>
          <p:cNvSpPr txBox="1"/>
          <p:nvPr userDrawn="1"/>
        </p:nvSpPr>
        <p:spPr>
          <a:xfrm>
            <a:off x="8610600" y="6523773"/>
            <a:ext cx="52069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70761A7C-78C5-4503-875C-B71E68D80ABF}" type="slidenum">
              <a:rPr lang="en-US" sz="1400" smtClean="0">
                <a:solidFill>
                  <a:schemeClr val="tx1"/>
                </a:solidFill>
                <a:latin typeface="Lato" panose="020F0502020204030203" pitchFamily="34" charset="0"/>
              </a:rPr>
              <a:t>‹#›</a:t>
            </a:fld>
            <a:endParaRPr lang="en-US" sz="1400">
              <a:solidFill>
                <a:schemeClr val="tx1"/>
              </a:solidFill>
              <a:latin typeface="Lato" panose="020F050202020403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025586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7" r:id="rId1"/>
    <p:sldLayoutId id="2147483768" r:id="rId2"/>
    <p:sldLayoutId id="2147483769" r:id="rId3"/>
    <p:sldLayoutId id="2147483770" r:id="rId4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b="1" i="0" kern="1200">
          <a:solidFill>
            <a:schemeClr val="tx1"/>
          </a:solidFill>
          <a:latin typeface="Lato" panose="020F0502020204030203" pitchFamily="34" charset="0"/>
          <a:ea typeface="Lato" panose="020F0502020204030203" pitchFamily="34" charset="0"/>
          <a:cs typeface="Arial" panose="020B0604020202020204" pitchFamily="34" charset="0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Lato" panose="020F0502020204030203" pitchFamily="34" charset="0"/>
          <a:ea typeface="Lato" panose="020F0502020204030203" pitchFamily="34" charset="0"/>
          <a:cs typeface="Arial" panose="020B0604020202020204" pitchFamily="34" charset="0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Lato" panose="020F0502020204030203" pitchFamily="34" charset="0"/>
          <a:ea typeface="Lato" panose="020F0502020204030203" pitchFamily="34" charset="0"/>
          <a:cs typeface="Arial" panose="020B0604020202020204" pitchFamily="34" charset="0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Lato" panose="020F0502020204030203" pitchFamily="34" charset="0"/>
          <a:ea typeface="Lato" panose="020F0502020204030203" pitchFamily="34" charset="0"/>
          <a:cs typeface="Arial" panose="020B0604020202020204" pitchFamily="34" charset="0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Lato" panose="020F0502020204030203" pitchFamily="34" charset="0"/>
          <a:ea typeface="Lato" panose="020F0502020204030203" pitchFamily="34" charset="0"/>
          <a:cs typeface="Arial" panose="020B0604020202020204" pitchFamily="34" charset="0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Lato" panose="020F0502020204030203" pitchFamily="34" charset="0"/>
          <a:ea typeface="Lato" panose="020F0502020204030203" pitchFamily="34" charset="0"/>
          <a:cs typeface="Arial" panose="020B0604020202020204" pitchFamily="34" charset="0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A close up of a logo&#10;&#10;Description automatically generated">
            <a:extLst>
              <a:ext uri="{FF2B5EF4-FFF2-40B4-BE49-F238E27FC236}">
                <a16:creationId xmlns:a16="http://schemas.microsoft.com/office/drawing/2014/main" id="{3E621156-68EF-CC47-B848-34A377273FEB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alphaModFix amt="35000"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11" name="Picture 10" descr="A close up of a logo&#10;&#10;Description automatically generated">
            <a:extLst>
              <a:ext uri="{FF2B5EF4-FFF2-40B4-BE49-F238E27FC236}">
                <a16:creationId xmlns:a16="http://schemas.microsoft.com/office/drawing/2014/main" id="{95D6A118-8AD1-204F-BF2C-0A5570B1BA07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2445579" y="2565400"/>
            <a:ext cx="3378200" cy="172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84979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1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mailto:occDRtest@theocc.com" TargetMode="External"/><Relationship Id="rId2" Type="http://schemas.openxmlformats.org/officeDocument/2006/relationships/hyperlink" Target="https://www.theocc.com/clearing/certification-testing/reg_sci_dr_industry_test_registration.jsp" TargetMode="External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D6B786AC-968E-43CD-AEEC-D12110CE21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/>
              <a:t>OPTIONS CLEARING CORPORATION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41885230-84D2-46DB-9719-CA9D4D8C3C6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679944"/>
            <a:ext cx="8229600" cy="4497019"/>
          </a:xfrm>
        </p:spPr>
        <p:txBody>
          <a:bodyPr/>
          <a:lstStyle/>
          <a:p>
            <a:pPr marL="0" indent="0">
              <a:lnSpc>
                <a:spcPct val="100000"/>
              </a:lnSpc>
              <a:buNone/>
            </a:pPr>
            <a:r>
              <a:rPr lang="en-US" b="1" u="sng" dirty="0"/>
              <a:t>Overview</a:t>
            </a:r>
            <a:endParaRPr lang="en-US" dirty="0"/>
          </a:p>
          <a:p>
            <a:pPr>
              <a:lnSpc>
                <a:spcPct val="100000"/>
              </a:lnSpc>
            </a:pPr>
            <a:r>
              <a:rPr lang="en-US" dirty="0"/>
              <a:t>OCC’s version of the FIA Business Continuity and Disaster Recovery Industry Test will include round trip processing with members and exchanges. Ping testing will only be supported on 9/26/26.</a:t>
            </a:r>
          </a:p>
          <a:p>
            <a:pPr>
              <a:lnSpc>
                <a:spcPct val="100000"/>
              </a:lnSpc>
            </a:pPr>
            <a:r>
              <a:rPr lang="en-US" dirty="0"/>
              <a:t>Similar to prior year’s testing, OCC will simulate a standard business day from market open through positions finalization.</a:t>
            </a:r>
          </a:p>
          <a:p>
            <a:pPr>
              <a:lnSpc>
                <a:spcPct val="100000"/>
              </a:lnSpc>
            </a:pPr>
            <a:r>
              <a:rPr lang="en-US" dirty="0"/>
              <a:t>OCC will support all inbound and outbound communication protocols from our DR environment along with the ENCORE GUI application.</a:t>
            </a:r>
          </a:p>
          <a:p>
            <a:pPr>
              <a:lnSpc>
                <a:spcPct val="100000"/>
              </a:lnSpc>
            </a:pPr>
            <a:r>
              <a:rPr lang="en-US" dirty="0"/>
              <a:t>All data received will be processed and distributed to registered participants according to their registration specifications.</a:t>
            </a:r>
          </a:p>
        </p:txBody>
      </p:sp>
    </p:spTree>
    <p:extLst>
      <p:ext uri="{BB962C8B-B14F-4D97-AF65-F5344CB8AC3E}">
        <p14:creationId xmlns:p14="http://schemas.microsoft.com/office/powerpoint/2010/main" val="156139730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D6B786AC-968E-43CD-AEEC-D12110CE21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/>
              <a:t>OPTIONS CLEARING CORPORATION </a:t>
            </a:r>
            <a:r>
              <a:rPr lang="en-US" sz="2400"/>
              <a:t>(Cont’d)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41885230-84D2-46DB-9719-CA9D4D8C3C6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626780"/>
            <a:ext cx="8229600" cy="4667693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b="1" u="sng" dirty="0"/>
              <a:t>Test Details</a:t>
            </a:r>
          </a:p>
          <a:p>
            <a:endParaRPr lang="en-US" b="1" dirty="0"/>
          </a:p>
          <a:p>
            <a:r>
              <a:rPr lang="en-US" b="1" dirty="0"/>
              <a:t>Starting Inventory</a:t>
            </a:r>
          </a:p>
          <a:p>
            <a:pPr lvl="1">
              <a:lnSpc>
                <a:spcPct val="120000"/>
              </a:lnSpc>
              <a:buFont typeface="System Font Regular"/>
              <a:buChar char="-"/>
            </a:pPr>
            <a:r>
              <a:rPr lang="en-US" dirty="0"/>
              <a:t>Product/Contract and Position Inventory for the test will be a snapshot of the production inventory as of “Market Open” Thursday, October 22, 2026</a:t>
            </a:r>
            <a:br>
              <a:rPr lang="en-US" dirty="0"/>
            </a:br>
            <a:endParaRPr lang="en-US" dirty="0"/>
          </a:p>
          <a:p>
            <a:r>
              <a:rPr lang="en-US" b="1" dirty="0"/>
              <a:t>Symbols / CUSIP</a:t>
            </a:r>
          </a:p>
          <a:p>
            <a:pPr lvl="1">
              <a:lnSpc>
                <a:spcPct val="120000"/>
              </a:lnSpc>
              <a:buFont typeface="System Font Regular"/>
              <a:buChar char="-"/>
            </a:pPr>
            <a:r>
              <a:rPr lang="en-US" dirty="0"/>
              <a:t>OCC will support production symbols and CUSIP’s</a:t>
            </a:r>
            <a:br>
              <a:rPr lang="en-US" dirty="0"/>
            </a:br>
            <a:endParaRPr lang="en-US" dirty="0"/>
          </a:p>
          <a:p>
            <a:r>
              <a:rPr lang="en-US" b="1" dirty="0"/>
              <a:t>Test Business Date</a:t>
            </a:r>
          </a:p>
          <a:p>
            <a:pPr lvl="1">
              <a:lnSpc>
                <a:spcPct val="120000"/>
              </a:lnSpc>
              <a:buFont typeface="System Font Regular"/>
              <a:buChar char="-"/>
            </a:pPr>
            <a:r>
              <a:rPr lang="en-US" dirty="0"/>
              <a:t>Trade date for the OCC Encore System will be Saturday, October 24, 2026</a:t>
            </a:r>
          </a:p>
          <a:p>
            <a:pPr lvl="1">
              <a:lnSpc>
                <a:spcPct val="120000"/>
              </a:lnSpc>
              <a:buFont typeface="System Font Regular"/>
              <a:buChar char="-"/>
            </a:pPr>
            <a:r>
              <a:rPr lang="en-US" dirty="0"/>
              <a:t>All inbound trades and post trades should have a business date of Saturday, October 24, 2026. All other messages sent to OCC without this date will not be processed. </a:t>
            </a:r>
          </a:p>
        </p:txBody>
      </p:sp>
    </p:spTree>
    <p:extLst>
      <p:ext uri="{BB962C8B-B14F-4D97-AF65-F5344CB8AC3E}">
        <p14:creationId xmlns:p14="http://schemas.microsoft.com/office/powerpoint/2010/main" val="336813022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D6B786AC-968E-43CD-AEEC-D12110CE21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/>
              <a:t>OPTIONS CLEARING CORPORATION </a:t>
            </a:r>
            <a:r>
              <a:rPr lang="en-US" sz="2400"/>
              <a:t>(Cont’d)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69A7E55-8113-ED46-BB48-CB81CC3D10C9}"/>
              </a:ext>
            </a:extLst>
          </p:cNvPr>
          <p:cNvSpPr txBox="1"/>
          <p:nvPr/>
        </p:nvSpPr>
        <p:spPr>
          <a:xfrm>
            <a:off x="384176" y="1188257"/>
            <a:ext cx="8375650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100" b="1" u="sng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General Test Information</a:t>
            </a:r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331900EE-CE8E-FB43-95CC-D8491087F55C}"/>
              </a:ext>
            </a:extLst>
          </p:cNvPr>
          <p:cNvGraphicFramePr>
            <a:graphicFrameLocks noGrp="1"/>
          </p:cNvGraphicFramePr>
          <p:nvPr/>
        </p:nvGraphicFramePr>
        <p:xfrm>
          <a:off x="384175" y="1768855"/>
          <a:ext cx="8375650" cy="4881880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4187825">
                  <a:extLst>
                    <a:ext uri="{9D8B030D-6E8A-4147-A177-3AD203B41FA5}">
                      <a16:colId xmlns:a16="http://schemas.microsoft.com/office/drawing/2014/main" val="718283491"/>
                    </a:ext>
                  </a:extLst>
                </a:gridCol>
                <a:gridCol w="4187825">
                  <a:extLst>
                    <a:ext uri="{9D8B030D-6E8A-4147-A177-3AD203B41FA5}">
                      <a16:colId xmlns:a16="http://schemas.microsoft.com/office/drawing/2014/main" val="198713767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600" b="1"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Description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Details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41364513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/>
                        <a:t>Test Registration Required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300" dirty="0">
                          <a:solidFill>
                            <a:srgbClr val="FF0000"/>
                          </a:solidFill>
                        </a:rPr>
                        <a:t>Yes for Non-Mandated Participants</a:t>
                      </a:r>
                    </a:p>
                    <a:p>
                      <a:r>
                        <a:rPr lang="en-US" sz="1300" dirty="0">
                          <a:solidFill>
                            <a:srgbClr val="FF0000"/>
                          </a:solidFill>
                        </a:rPr>
                        <a:t>Registration only accepted via OCC website:</a:t>
                      </a:r>
                      <a:br>
                        <a:rPr lang="en-US" sz="1300" dirty="0"/>
                      </a:br>
                      <a:r>
                        <a:rPr lang="en-US" sz="1300" dirty="0">
                          <a:hlinkClick r:id="rId2"/>
                        </a:rPr>
                        <a:t>https://www.theocc.com/clearing/certification-testing/reg_sci_dr_industry_test_registration.jsp</a:t>
                      </a:r>
                      <a:r>
                        <a:rPr lang="en-US" sz="1300" dirty="0"/>
                        <a:t> </a:t>
                      </a:r>
                    </a:p>
                    <a:p>
                      <a:endParaRPr lang="en-US" sz="1300" dirty="0"/>
                    </a:p>
                    <a:p>
                      <a:r>
                        <a:rPr lang="en-US" sz="1300" dirty="0">
                          <a:solidFill>
                            <a:srgbClr val="FF0000"/>
                          </a:solidFill>
                        </a:rPr>
                        <a:t>OCC Registration Ended July 31, 2026, but will work with firms who register late on a best-efforts basis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80708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Required Pre-Testing?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300" dirty="0"/>
                        <a:t>Yes – anyone participating in testing must participate in the 9/26/26 connectivity pre-test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6766415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/>
                        <a:t>Advanced Planning &amp; IT/Connectivity Contacts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300">
                          <a:hlinkClick r:id="rId3"/>
                        </a:rPr>
                        <a:t>occDRtest@theocc.com</a:t>
                      </a:r>
                      <a:r>
                        <a:rPr lang="en-US" sz="1300"/>
                        <a:t> </a:t>
                      </a:r>
                    </a:p>
                    <a:p>
                      <a:endParaRPr lang="en-US" sz="1300"/>
                    </a:p>
                    <a:p>
                      <a:r>
                        <a:rPr lang="en-US" sz="1300"/>
                        <a:t>Member Services Help Desk</a:t>
                      </a:r>
                    </a:p>
                    <a:p>
                      <a:r>
                        <a:rPr lang="en-US" sz="1300"/>
                        <a:t>800-621-6072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126268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/>
                        <a:t>Test Day Contacts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300"/>
                        <a:t>Member Services Help Desk</a:t>
                      </a:r>
                    </a:p>
                    <a:p>
                      <a:r>
                        <a:rPr lang="en-US" sz="1300"/>
                        <a:t>800-621-6072 Option 1</a:t>
                      </a:r>
                    </a:p>
                    <a:p>
                      <a:r>
                        <a:rPr lang="en-US" sz="1300"/>
                        <a:t>Support will be available for the duration of the test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0209313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/>
                        <a:t>Availability of Test Day Conference Bridge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300"/>
                        <a:t>No – OCC will distribute broadcast emails throughout the test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8727550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/>
                        <a:t>Completion of Test Acknowledgement Protocol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300" dirty="0"/>
                        <a:t>Complete Email Template and Send To </a:t>
                      </a:r>
                      <a:r>
                        <a:rPr lang="en-US" sz="1300" dirty="0">
                          <a:hlinkClick r:id="rId3"/>
                        </a:rPr>
                        <a:t>occDRtest@theocc.com</a:t>
                      </a:r>
                      <a:r>
                        <a:rPr lang="en-US" sz="1300" dirty="0"/>
                        <a:t>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6130171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8929248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D6B786AC-968E-43CD-AEEC-D12110CE21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dirty="0"/>
              <a:t>OPTIONS CLEARING CORPORATION </a:t>
            </a:r>
            <a:r>
              <a:rPr lang="en-US" sz="2400" dirty="0"/>
              <a:t>(Cont’d)</a:t>
            </a:r>
          </a:p>
        </p:txBody>
      </p:sp>
      <p:graphicFrame>
        <p:nvGraphicFramePr>
          <p:cNvPr id="2" name="Content Placeholder 1">
            <a:extLst>
              <a:ext uri="{FF2B5EF4-FFF2-40B4-BE49-F238E27FC236}">
                <a16:creationId xmlns:a16="http://schemas.microsoft.com/office/drawing/2014/main" id="{1556BD4D-AAE0-DC4C-9591-22B585B0E80C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215900" y="1360486"/>
          <a:ext cx="8712199" cy="518169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12850">
                  <a:extLst>
                    <a:ext uri="{9D8B030D-6E8A-4147-A177-3AD203B41FA5}">
                      <a16:colId xmlns:a16="http://schemas.microsoft.com/office/drawing/2014/main" val="4131259406"/>
                    </a:ext>
                  </a:extLst>
                </a:gridCol>
                <a:gridCol w="1585913">
                  <a:extLst>
                    <a:ext uri="{9D8B030D-6E8A-4147-A177-3AD203B41FA5}">
                      <a16:colId xmlns:a16="http://schemas.microsoft.com/office/drawing/2014/main" val="3551238547"/>
                    </a:ext>
                  </a:extLst>
                </a:gridCol>
                <a:gridCol w="2157412">
                  <a:extLst>
                    <a:ext uri="{9D8B030D-6E8A-4147-A177-3AD203B41FA5}">
                      <a16:colId xmlns:a16="http://schemas.microsoft.com/office/drawing/2014/main" val="3748358284"/>
                    </a:ext>
                  </a:extLst>
                </a:gridCol>
                <a:gridCol w="1085849">
                  <a:extLst>
                    <a:ext uri="{9D8B030D-6E8A-4147-A177-3AD203B41FA5}">
                      <a16:colId xmlns:a16="http://schemas.microsoft.com/office/drawing/2014/main" val="3440326438"/>
                    </a:ext>
                  </a:extLst>
                </a:gridCol>
                <a:gridCol w="2670175">
                  <a:extLst>
                    <a:ext uri="{9D8B030D-6E8A-4147-A177-3AD203B41FA5}">
                      <a16:colId xmlns:a16="http://schemas.microsoft.com/office/drawing/2014/main" val="2499769032"/>
                    </a:ext>
                  </a:extLst>
                </a:gridCol>
              </a:tblGrid>
              <a:tr h="525372">
                <a:tc>
                  <a:txBody>
                    <a:bodyPr/>
                    <a:lstStyle/>
                    <a:p>
                      <a:pPr algn="ctr"/>
                      <a:r>
                        <a:rPr lang="en-US"/>
                        <a:t>Business/</a:t>
                      </a:r>
                      <a:br>
                        <a:rPr lang="en-US"/>
                      </a:br>
                      <a:r>
                        <a:rPr lang="en-US"/>
                        <a:t>Trade Date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/>
                        <a:t>Time (ET)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/>
                        <a:t>Activity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/>
                        <a:t>Inputs/</a:t>
                      </a:r>
                      <a:br>
                        <a:rPr lang="en-US"/>
                      </a:br>
                      <a:r>
                        <a:rPr lang="en-US"/>
                        <a:t>Outputs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/>
                        <a:t>Description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809821150"/>
                  </a:ext>
                </a:extLst>
              </a:tr>
              <a:tr h="668655">
                <a:tc rowSpan="5">
                  <a:txBody>
                    <a:bodyPr/>
                    <a:lstStyle/>
                    <a:p>
                      <a:pPr algn="ctr"/>
                      <a:r>
                        <a:rPr lang="en-US" sz="1000" b="1" dirty="0"/>
                        <a:t>Saturday</a:t>
                      </a:r>
                    </a:p>
                    <a:p>
                      <a:pPr algn="ctr"/>
                      <a:r>
                        <a:rPr lang="en-US" sz="1000" b="1"/>
                        <a:t>10/24/26</a:t>
                      </a:r>
                      <a:endParaRPr lang="en-US" sz="10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000"/>
                        <a:t>8:15 a.m. – 8:45 a.m.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000"/>
                        <a:t>Pre-Market Open Connectivity – Exchange Only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000"/>
                        <a:t>N/A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000"/>
                        <a:t>Resolution of connectivity &amp; start-up issues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386395548"/>
                  </a:ext>
                </a:extLst>
              </a:tr>
              <a:tr h="431574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000"/>
                        <a:t>8:45 a.m. – 9:15 a.m.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000"/>
                        <a:t>Pre-Market Open Connectivity - Participants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000"/>
                        <a:t>N/A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000"/>
                        <a:t>Resolution of connectivity &amp; start-up issues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249373529"/>
                  </a:ext>
                </a:extLst>
              </a:tr>
              <a:tr h="1623876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endParaRPr lang="en-US" sz="1000" dirty="0"/>
                    </a:p>
                    <a:p>
                      <a:pPr algn="l"/>
                      <a:endParaRPr lang="en-US" sz="1000" dirty="0"/>
                    </a:p>
                    <a:p>
                      <a:pPr algn="l"/>
                      <a:endParaRPr lang="en-US" sz="1000" dirty="0"/>
                    </a:p>
                    <a:p>
                      <a:pPr algn="l"/>
                      <a:endParaRPr lang="en-US" sz="1000" dirty="0"/>
                    </a:p>
                    <a:p>
                      <a:pPr algn="l"/>
                      <a:endParaRPr lang="en-US" sz="1000" dirty="0"/>
                    </a:p>
                    <a:p>
                      <a:pPr algn="l"/>
                      <a:endParaRPr lang="en-US" sz="1000" dirty="0"/>
                    </a:p>
                    <a:p>
                      <a:pPr algn="l"/>
                      <a:endParaRPr lang="en-US" sz="1000" dirty="0"/>
                    </a:p>
                    <a:p>
                      <a:pPr algn="l"/>
                      <a:endParaRPr lang="en-US" sz="1000" dirty="0"/>
                    </a:p>
                    <a:p>
                      <a:pPr algn="l"/>
                      <a:endParaRPr lang="en-US" sz="1000" dirty="0"/>
                    </a:p>
                    <a:p>
                      <a:pPr algn="l"/>
                      <a:r>
                        <a:rPr lang="en-US" sz="1000" dirty="0"/>
                        <a:t>9:30 a.m. – 1:00 p.m.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br>
                        <a:rPr lang="en-US" sz="1000" dirty="0"/>
                      </a:br>
                      <a:br>
                        <a:rPr lang="en-US" sz="1000" dirty="0"/>
                      </a:br>
                      <a:br>
                        <a:rPr lang="en-US" sz="1000" dirty="0"/>
                      </a:br>
                      <a:br>
                        <a:rPr lang="en-US" sz="1000" dirty="0"/>
                      </a:br>
                      <a:br>
                        <a:rPr lang="en-US" sz="1000" dirty="0"/>
                      </a:br>
                      <a:br>
                        <a:rPr lang="en-US" sz="1000" dirty="0"/>
                      </a:br>
                      <a:br>
                        <a:rPr lang="en-US" sz="1000" dirty="0"/>
                      </a:br>
                      <a:br>
                        <a:rPr lang="en-US" sz="1000" dirty="0"/>
                      </a:br>
                      <a:br>
                        <a:rPr lang="en-US" sz="1000" dirty="0"/>
                      </a:br>
                      <a:r>
                        <a:rPr lang="en-US" sz="1000" dirty="0"/>
                        <a:t>Mock Trading Cycle</a:t>
                      </a:r>
                    </a:p>
                    <a:p>
                      <a:pPr algn="l"/>
                      <a:r>
                        <a:rPr lang="en-US" sz="1000" dirty="0"/>
                        <a:t>Post Trade Cycle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000"/>
                        <a:t>Inputs</a:t>
                      </a:r>
                    </a:p>
                    <a:p>
                      <a:pPr algn="l"/>
                      <a:endParaRPr lang="en-US" sz="1000"/>
                    </a:p>
                    <a:p>
                      <a:pPr algn="l"/>
                      <a:endParaRPr lang="en-US" sz="1000"/>
                    </a:p>
                    <a:p>
                      <a:pPr algn="l"/>
                      <a:endParaRPr lang="en-US" sz="1000"/>
                    </a:p>
                    <a:p>
                      <a:pPr algn="l"/>
                      <a:endParaRPr lang="en-US" sz="1000"/>
                    </a:p>
                    <a:p>
                      <a:pPr algn="l"/>
                      <a:endParaRPr lang="en-US" sz="1000"/>
                    </a:p>
                    <a:p>
                      <a:pPr algn="l"/>
                      <a:endParaRPr lang="en-US" sz="1000"/>
                    </a:p>
                    <a:p>
                      <a:pPr algn="l"/>
                      <a:endParaRPr lang="en-US" sz="1000"/>
                    </a:p>
                    <a:p>
                      <a:pPr algn="l"/>
                      <a:endParaRPr lang="en-US" sz="1000"/>
                    </a:p>
                    <a:p>
                      <a:pPr algn="l"/>
                      <a:r>
                        <a:rPr lang="en-US" sz="1000"/>
                        <a:t>Outputs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 algn="l">
                        <a:buFont typeface="System Font Regular"/>
                        <a:buChar char="-"/>
                      </a:pPr>
                      <a:r>
                        <a:rPr lang="en-US" sz="1000"/>
                        <a:t>Real-time Trades (Exchanges)</a:t>
                      </a:r>
                    </a:p>
                    <a:p>
                      <a:pPr marL="285750" indent="-285750" algn="l">
                        <a:buFont typeface="System Font Regular"/>
                        <a:buChar char="-"/>
                      </a:pPr>
                      <a:r>
                        <a:rPr lang="en-US" sz="1000"/>
                        <a:t>Trade Balancing (Exchanges)</a:t>
                      </a:r>
                    </a:p>
                    <a:p>
                      <a:pPr marL="285750" indent="-285750" algn="l">
                        <a:buFont typeface="System Font Regular"/>
                        <a:buChar char="-"/>
                      </a:pPr>
                      <a:r>
                        <a:rPr lang="en-US" sz="1000"/>
                        <a:t>Backup Batch Trade Files (Exchanges)</a:t>
                      </a:r>
                    </a:p>
                    <a:p>
                      <a:pPr marL="285750" indent="-285750" algn="l">
                        <a:buFont typeface="System Font Regular"/>
                        <a:buChar char="-"/>
                      </a:pPr>
                      <a:r>
                        <a:rPr lang="en-US" sz="1000"/>
                        <a:t>Real-time FIXML, Post Trades (Members)</a:t>
                      </a:r>
                    </a:p>
                    <a:p>
                      <a:pPr marL="285750" indent="-285750" algn="l">
                        <a:buFont typeface="System Font Regular"/>
                        <a:buChar char="-"/>
                      </a:pPr>
                      <a:r>
                        <a:rPr lang="en-US" sz="1000"/>
                        <a:t>Batch FIXML Post Trades (Members)</a:t>
                      </a:r>
                    </a:p>
                    <a:p>
                      <a:pPr marL="285750" indent="-285750" algn="l">
                        <a:buFont typeface="System Font Regular"/>
                        <a:buChar char="-"/>
                      </a:pPr>
                      <a:r>
                        <a:rPr lang="en-US" sz="1000"/>
                        <a:t>External Encore Post Trades (Members)</a:t>
                      </a:r>
                    </a:p>
                    <a:p>
                      <a:pPr marL="285750" indent="-285750" algn="l">
                        <a:buFont typeface="System Font Regular"/>
                        <a:buChar char="-"/>
                      </a:pPr>
                      <a:endParaRPr lang="en-US" sz="1000"/>
                    </a:p>
                    <a:p>
                      <a:pPr marL="285750" indent="-285750" algn="l">
                        <a:buFont typeface="System Font Regular"/>
                        <a:buChar char="-"/>
                      </a:pPr>
                      <a:r>
                        <a:rPr lang="en-US" sz="1000"/>
                        <a:t>Real-time Trade DDS – Pends/Rejects (Exchanges)</a:t>
                      </a:r>
                    </a:p>
                    <a:p>
                      <a:pPr marL="285750" indent="-285750" algn="l">
                        <a:buFont typeface="System Font Regular"/>
                        <a:buChar char="-"/>
                      </a:pPr>
                      <a:r>
                        <a:rPr lang="en-US" sz="1000"/>
                        <a:t>Real-time DDS (Members)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09751502"/>
                  </a:ext>
                </a:extLst>
              </a:tr>
              <a:tr h="477611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000" dirty="0"/>
                        <a:t>1:00 p.m.</a:t>
                      </a:r>
                    </a:p>
                  </a:txBody>
                  <a:tcPr anchor="ctr"/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en-US" sz="1000"/>
                        <a:t>Market Close - Exchange Checkpoint</a:t>
                      </a: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62895647"/>
                  </a:ext>
                </a:extLst>
              </a:tr>
              <a:tr h="865006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000" dirty="0"/>
                    </a:p>
                    <a:p>
                      <a:endParaRPr lang="en-US" sz="1000" dirty="0"/>
                    </a:p>
                    <a:p>
                      <a:r>
                        <a:rPr lang="en-US" sz="1000" dirty="0"/>
                        <a:t>1:00 p.m. – 4:00 p.m.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000"/>
                    </a:p>
                    <a:p>
                      <a:endParaRPr lang="en-US" sz="1000"/>
                    </a:p>
                    <a:p>
                      <a:r>
                        <a:rPr lang="en-US" sz="1000"/>
                        <a:t>Positions Finalization / End of Day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000"/>
                        <a:t>Inputs</a:t>
                      </a:r>
                    </a:p>
                    <a:p>
                      <a:endParaRPr lang="en-US" sz="1000"/>
                    </a:p>
                    <a:p>
                      <a:r>
                        <a:rPr lang="en-US" sz="1000"/>
                        <a:t>Outputs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71450" indent="-171450">
                        <a:buFont typeface="System Font Regular"/>
                        <a:buChar char="-"/>
                      </a:pPr>
                      <a:r>
                        <a:rPr lang="en-US" sz="1000" dirty="0"/>
                        <a:t>N/A</a:t>
                      </a:r>
                    </a:p>
                    <a:p>
                      <a:pPr marL="171450" indent="-171450">
                        <a:buFont typeface="System Font Regular"/>
                        <a:buChar char="-"/>
                      </a:pPr>
                      <a:endParaRPr lang="en-US" sz="1000" dirty="0"/>
                    </a:p>
                    <a:p>
                      <a:pPr marL="171450" indent="-171450">
                        <a:buFont typeface="System Font Regular"/>
                        <a:buChar char="-"/>
                      </a:pPr>
                      <a:r>
                        <a:rPr lang="en-US" sz="1000" dirty="0"/>
                        <a:t>ORSA DDS (Exchanges)</a:t>
                      </a:r>
                    </a:p>
                    <a:p>
                      <a:pPr marL="171450" indent="-171450">
                        <a:buFont typeface="System Font Regular"/>
                        <a:buChar char="-"/>
                      </a:pPr>
                      <a:r>
                        <a:rPr lang="en-US" sz="1000" dirty="0"/>
                        <a:t>Batch DDS (Members)</a:t>
                      </a:r>
                    </a:p>
                    <a:p>
                      <a:pPr marL="171450" indent="-171450">
                        <a:buFont typeface="System Font Regular"/>
                        <a:buChar char="-"/>
                      </a:pPr>
                      <a:r>
                        <a:rPr lang="en-US" sz="1000" dirty="0"/>
                        <a:t>External Encore Reports (Members)</a:t>
                      </a:r>
                    </a:p>
                    <a:p>
                      <a:pPr marL="514350" lvl="1" indent="-171450">
                        <a:buFont typeface="System Font Regular"/>
                        <a:buChar char="-"/>
                      </a:pPr>
                      <a:r>
                        <a:rPr lang="en-US" sz="1000" dirty="0"/>
                        <a:t>Position Activity</a:t>
                      </a:r>
                    </a:p>
                    <a:p>
                      <a:pPr marL="514350" lvl="1" indent="-171450">
                        <a:buFont typeface="System Font Regular"/>
                        <a:buChar char="-"/>
                      </a:pPr>
                      <a:r>
                        <a:rPr lang="en-US" sz="1000" dirty="0"/>
                        <a:t>Position Summary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7819685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57578187"/>
      </p:ext>
    </p:extLst>
  </p:cSld>
  <p:clrMapOvr>
    <a:masterClrMapping/>
  </p:clrMapOvr>
</p:sld>
</file>

<file path=ppt/theme/theme1.xml><?xml version="1.0" encoding="utf-8"?>
<a:theme xmlns:a="http://schemas.openxmlformats.org/drawingml/2006/main" name="Interior slides_wWatermark">
  <a:themeElements>
    <a:clrScheme name="FIA Brand Colors">
      <a:dk1>
        <a:srgbClr val="294661"/>
      </a:dk1>
      <a:lt1>
        <a:srgbClr val="FFFFFF"/>
      </a:lt1>
      <a:dk2>
        <a:srgbClr val="363636"/>
      </a:dk2>
      <a:lt2>
        <a:srgbClr val="75787B"/>
      </a:lt2>
      <a:accent1>
        <a:srgbClr val="00A4E7"/>
      </a:accent1>
      <a:accent2>
        <a:srgbClr val="85C441"/>
      </a:accent2>
      <a:accent3>
        <a:srgbClr val="4B4F54"/>
      </a:accent3>
      <a:accent4>
        <a:srgbClr val="AE1924"/>
      </a:accent4>
      <a:accent5>
        <a:srgbClr val="F8A51A"/>
      </a:accent5>
      <a:accent6>
        <a:srgbClr val="44C8F5"/>
      </a:accent6>
      <a:hlink>
        <a:srgbClr val="00A4E7"/>
      </a:hlink>
      <a:folHlink>
        <a:srgbClr val="954F72"/>
      </a:folHlink>
    </a:clrScheme>
    <a:fontScheme name="FIA - Lato">
      <a:majorFont>
        <a:latin typeface="Lato"/>
        <a:ea typeface=""/>
        <a:cs typeface=""/>
      </a:majorFont>
      <a:minorFont>
        <a:latin typeface="Lat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IA PPT Template_4-3_LATO" id="{12FD2F34-B477-4AFE-B7F0-824DBE4EED7A}" vid="{0CB8D958-18BA-4A2F-B3ED-3094FF83B51F}"/>
    </a:ext>
  </a:extLst>
</a:theme>
</file>

<file path=ppt/theme/theme2.xml><?xml version="1.0" encoding="utf-8"?>
<a:theme xmlns:a="http://schemas.openxmlformats.org/drawingml/2006/main" name="Interior slides_wWatermark_wPgNu">
  <a:themeElements>
    <a:clrScheme name="FIA Brand Colors">
      <a:dk1>
        <a:srgbClr val="294661"/>
      </a:dk1>
      <a:lt1>
        <a:srgbClr val="FFFFFF"/>
      </a:lt1>
      <a:dk2>
        <a:srgbClr val="363636"/>
      </a:dk2>
      <a:lt2>
        <a:srgbClr val="75787B"/>
      </a:lt2>
      <a:accent1>
        <a:srgbClr val="00A4E7"/>
      </a:accent1>
      <a:accent2>
        <a:srgbClr val="85C441"/>
      </a:accent2>
      <a:accent3>
        <a:srgbClr val="4B4F54"/>
      </a:accent3>
      <a:accent4>
        <a:srgbClr val="AE1924"/>
      </a:accent4>
      <a:accent5>
        <a:srgbClr val="F8A51A"/>
      </a:accent5>
      <a:accent6>
        <a:srgbClr val="44C8F5"/>
      </a:accent6>
      <a:hlink>
        <a:srgbClr val="00A4E7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IA PPT Template_4-3_LATO" id="{12FD2F34-B477-4AFE-B7F0-824DBE4EED7A}" vid="{05A648A1-D264-48AC-82AD-4FBB214D6922}"/>
    </a:ext>
  </a:extLst>
</a:theme>
</file>

<file path=ppt/theme/theme3.xml><?xml version="1.0" encoding="utf-8"?>
<a:theme xmlns:a="http://schemas.openxmlformats.org/drawingml/2006/main" name="Interior slides_NoWatermark">
  <a:themeElements>
    <a:clrScheme name="FIA Brand Colors">
      <a:dk1>
        <a:srgbClr val="294661"/>
      </a:dk1>
      <a:lt1>
        <a:srgbClr val="FFFFFF"/>
      </a:lt1>
      <a:dk2>
        <a:srgbClr val="363636"/>
      </a:dk2>
      <a:lt2>
        <a:srgbClr val="75787B"/>
      </a:lt2>
      <a:accent1>
        <a:srgbClr val="00A4E7"/>
      </a:accent1>
      <a:accent2>
        <a:srgbClr val="85C441"/>
      </a:accent2>
      <a:accent3>
        <a:srgbClr val="4B4F54"/>
      </a:accent3>
      <a:accent4>
        <a:srgbClr val="AE1924"/>
      </a:accent4>
      <a:accent5>
        <a:srgbClr val="F8A51A"/>
      </a:accent5>
      <a:accent6>
        <a:srgbClr val="44C8F5"/>
      </a:accent6>
      <a:hlink>
        <a:srgbClr val="00A4E7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IA PPT Template_4-3_LATO" id="{12FD2F34-B477-4AFE-B7F0-824DBE4EED7A}" vid="{B66A5330-AB83-4564-8823-1C6FD722FACA}"/>
    </a:ext>
  </a:extLst>
</a:theme>
</file>

<file path=ppt/theme/theme4.xml><?xml version="1.0" encoding="utf-8"?>
<a:theme xmlns:a="http://schemas.openxmlformats.org/drawingml/2006/main" name="Interior slides_NoWatermark_wPgNu">
  <a:themeElements>
    <a:clrScheme name="FIA Brand Colors">
      <a:dk1>
        <a:srgbClr val="294661"/>
      </a:dk1>
      <a:lt1>
        <a:srgbClr val="FFFFFF"/>
      </a:lt1>
      <a:dk2>
        <a:srgbClr val="363636"/>
      </a:dk2>
      <a:lt2>
        <a:srgbClr val="75787B"/>
      </a:lt2>
      <a:accent1>
        <a:srgbClr val="00A4E7"/>
      </a:accent1>
      <a:accent2>
        <a:srgbClr val="85C441"/>
      </a:accent2>
      <a:accent3>
        <a:srgbClr val="4B4F54"/>
      </a:accent3>
      <a:accent4>
        <a:srgbClr val="AE1924"/>
      </a:accent4>
      <a:accent5>
        <a:srgbClr val="F8A51A"/>
      </a:accent5>
      <a:accent6>
        <a:srgbClr val="44C8F5"/>
      </a:accent6>
      <a:hlink>
        <a:srgbClr val="00A4E7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IA PPT Template_4-3_LATO" id="{12FD2F34-B477-4AFE-B7F0-824DBE4EED7A}" vid="{1F7355F6-4E1D-4512-AF2B-82CA553CB91A}"/>
    </a:ext>
  </a:extLst>
</a:theme>
</file>

<file path=ppt/theme/theme5.xml><?xml version="1.0" encoding="utf-8"?>
<a:theme xmlns:a="http://schemas.openxmlformats.org/drawingml/2006/main" name="Concluding slid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IA PPT Template_4-3_LATO" id="{12FD2F34-B477-4AFE-B7F0-824DBE4EED7A}" vid="{0840B1C0-70E7-4D13-A666-D6D96E2ADD53}"/>
    </a:ext>
  </a:extLst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b1dc8d5e-a797-4cf4-8b99-2f35a2d8a579" xsi:nil="true"/>
    <lcf76f155ced4ddcb4097134ff3c332f xmlns="f321cc19-8678-4f0b-8d8e-188e7c02e2be">
      <Terms xmlns="http://schemas.microsoft.com/office/infopath/2007/PartnerControls"/>
    </lcf76f155ced4ddcb4097134ff3c332f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51BF086C32B17346B8130D26F24364DD" ma:contentTypeVersion="16" ma:contentTypeDescription="Create a new document." ma:contentTypeScope="" ma:versionID="b82cbb0bed3cb630ff18eb00444ddb8f">
  <xsd:schema xmlns:xsd="http://www.w3.org/2001/XMLSchema" xmlns:xs="http://www.w3.org/2001/XMLSchema" xmlns:p="http://schemas.microsoft.com/office/2006/metadata/properties" xmlns:ns2="f321cc19-8678-4f0b-8d8e-188e7c02e2be" xmlns:ns3="b1dc8d5e-a797-4cf4-8b99-2f35a2d8a579" targetNamespace="http://schemas.microsoft.com/office/2006/metadata/properties" ma:root="true" ma:fieldsID="201e042af1d4c50d98caeec188a48178" ns2:_="" ns3:_="">
    <xsd:import namespace="f321cc19-8678-4f0b-8d8e-188e7c02e2be"/>
    <xsd:import namespace="b1dc8d5e-a797-4cf4-8b99-2f35a2d8a579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  <xsd:element ref="ns2:MediaServiceDateTaken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321cc19-8678-4f0b-8d8e-188e7c02e2b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5" nillable="true" ma:displayName="Tags" ma:internalName="MediaServiceAutoTags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lcf76f155ced4ddcb4097134ff3c332f" ma:index="20" nillable="true" ma:taxonomy="true" ma:internalName="lcf76f155ced4ddcb4097134ff3c332f" ma:taxonomyFieldName="MediaServiceImageTags" ma:displayName="Image Tags" ma:readOnly="false" ma:fieldId="{5cf76f15-5ced-4ddc-b409-7134ff3c332f}" ma:taxonomyMulti="true" ma:sspId="90317f6e-2cf7-4ca2-aff5-a4d7f2f90215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3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1dc8d5e-a797-4cf4-8b99-2f35a2d8a579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1" nillable="true" ma:displayName="Taxonomy Catch All Column" ma:hidden="true" ma:list="{7bff8164-d40a-4a58-8c78-6419d99c6f26}" ma:internalName="TaxCatchAll" ma:showField="CatchAllData" ma:web="b1dc8d5e-a797-4cf4-8b99-2f35a2d8a579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345178D3-992A-4AC0-8D89-3D90FF0F224E}">
  <ds:schemaRefs>
    <ds:schemaRef ds:uri="http://www.w3.org/XML/1998/namespace"/>
    <ds:schemaRef ds:uri="http://schemas.microsoft.com/office/2006/documentManagement/types"/>
    <ds:schemaRef ds:uri="http://purl.org/dc/elements/1.1/"/>
    <ds:schemaRef ds:uri="http://purl.org/dc/dcmitype/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b1dc8d5e-a797-4cf4-8b99-2f35a2d8a579"/>
    <ds:schemaRef ds:uri="f321cc19-8678-4f0b-8d8e-188e7c02e2be"/>
    <ds:schemaRef ds:uri="http://purl.org/dc/terms/"/>
  </ds:schemaRefs>
</ds:datastoreItem>
</file>

<file path=customXml/itemProps2.xml><?xml version="1.0" encoding="utf-8"?>
<ds:datastoreItem xmlns:ds="http://schemas.openxmlformats.org/officeDocument/2006/customXml" ds:itemID="{80ABB4EB-E615-4EC8-9188-07114EA818D4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C152F072-52EA-4177-883B-60FCB33FB0B8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f321cc19-8678-4f0b-8d8e-188e7c02e2be"/>
    <ds:schemaRef ds:uri="b1dc8d5e-a797-4cf4-8b99-2f35a2d8a579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Title Slides</Template>
  <TotalTime>17905</TotalTime>
  <Words>558</Words>
  <Application>Microsoft Macintosh PowerPoint</Application>
  <PresentationFormat>On-screen Show (4:3)</PresentationFormat>
  <Paragraphs>105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5</vt:i4>
      </vt:variant>
      <vt:variant>
        <vt:lpstr>Slide Titles</vt:lpstr>
      </vt:variant>
      <vt:variant>
        <vt:i4>4</vt:i4>
      </vt:variant>
    </vt:vector>
  </HeadingPairs>
  <TitlesOfParts>
    <vt:vector size="12" baseType="lpstr">
      <vt:lpstr>Arial</vt:lpstr>
      <vt:lpstr>Lato</vt:lpstr>
      <vt:lpstr>System Font Regular</vt:lpstr>
      <vt:lpstr>Interior slides_wWatermark</vt:lpstr>
      <vt:lpstr>Interior slides_wWatermark_wPgNu</vt:lpstr>
      <vt:lpstr>Interior slides_NoWatermark</vt:lpstr>
      <vt:lpstr>Interior slides_NoWatermark_wPgNu</vt:lpstr>
      <vt:lpstr>Concluding slide</vt:lpstr>
      <vt:lpstr>OPTIONS CLEARING CORPORATION</vt:lpstr>
      <vt:lpstr>OPTIONS CLEARING CORPORATION (Cont’d)</vt:lpstr>
      <vt:lpstr>OPTIONS CLEARING CORPORATION (Cont’d)</vt:lpstr>
      <vt:lpstr>OPTIONS CLEARING CORPORATION (Cont’d)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Business Continuity Disaster Recovery Test Briefings</dc:title>
  <dc:creator>Steve P.</dc:creator>
  <cp:lastModifiedBy>Steve Proctor</cp:lastModifiedBy>
  <cp:revision>326</cp:revision>
  <dcterms:created xsi:type="dcterms:W3CDTF">2020-08-08T18:31:41Z</dcterms:created>
  <dcterms:modified xsi:type="dcterms:W3CDTF">2026-08-25T17:52:40Z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0x01010051BF086C32B17346B8130D26F24364DD</vt:lpwstr>
  </property>
  <property fmtid="{D5CDD505-2E9C-101B-9397-08002B2CF9AE}" pid="3" name="MediaServiceImageTags">
    <vt:lpwstr/>
  </property>
</Properties>
</file>