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284" r:id="rId9"/>
    <p:sldId id="32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MIAXFuturesTradingOperations@miaxglobal.com" TargetMode="External"/><Relationship Id="rId2" Type="http://schemas.openxmlformats.org/officeDocument/2006/relationships/hyperlink" Target="mailto:MIAXFuturesClearingOperations@miaxglobal.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MIAX FUTURES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539549"/>
          </a:xfrm>
        </p:spPr>
        <p:txBody>
          <a:bodyPr>
            <a:normAutofit fontScale="85000" lnSpcReduction="20000"/>
          </a:bodyPr>
          <a:lstStyle/>
          <a:p>
            <a:pPr>
              <a:lnSpc>
                <a:spcPct val="120000"/>
              </a:lnSpc>
            </a:pPr>
            <a:r>
              <a:rPr lang="en-US" dirty="0"/>
              <a:t>MIAX Futures will be fully participating in the 2026 FIA DR test on Saturday, October 24</a:t>
            </a:r>
            <a:r>
              <a:rPr lang="en-US" baseline="30000" dirty="0"/>
              <a:t>th</a:t>
            </a:r>
            <a:r>
              <a:rPr lang="en-US" dirty="0"/>
              <a:t>.  The Exchange will be utilizing DR systems for the exercise. </a:t>
            </a:r>
          </a:p>
          <a:p>
            <a:pPr>
              <a:lnSpc>
                <a:spcPct val="120000"/>
              </a:lnSpc>
            </a:pPr>
            <a:r>
              <a:rPr lang="en-US" dirty="0"/>
              <a:t>Clearing Members and Firms must register on the FIA website to participate in the FIA DR test with MIAX Futures.</a:t>
            </a:r>
          </a:p>
          <a:p>
            <a:pPr>
              <a:lnSpc>
                <a:spcPct val="110000"/>
              </a:lnSpc>
            </a:pPr>
            <a:r>
              <a:rPr lang="en-US" dirty="0"/>
              <a:t>Testing will occur from 8AM – Noon CDT on October 24</a:t>
            </a:r>
            <a:r>
              <a:rPr lang="en-US" baseline="30000" dirty="0"/>
              <a:t>th</a:t>
            </a:r>
            <a:r>
              <a:rPr lang="en-US" dirty="0"/>
              <a:t>. </a:t>
            </a:r>
          </a:p>
          <a:p>
            <a:pPr>
              <a:lnSpc>
                <a:spcPct val="110000"/>
              </a:lnSpc>
            </a:pPr>
            <a:r>
              <a:rPr lang="en-US" dirty="0"/>
              <a:t>All MIAX Futures products will be available for testing.</a:t>
            </a:r>
          </a:p>
          <a:p>
            <a:pPr>
              <a:lnSpc>
                <a:spcPct val="120000"/>
              </a:lnSpc>
            </a:pPr>
            <a:r>
              <a:rPr lang="en-US" dirty="0"/>
              <a:t>Trade Entry to be executed via MIAX Futures Onyx Match Engine and MIAX Futures Clearing System User Interface (MCS).</a:t>
            </a:r>
          </a:p>
          <a:p>
            <a:pPr>
              <a:lnSpc>
                <a:spcPct val="120000"/>
              </a:lnSpc>
            </a:pPr>
            <a:r>
              <a:rPr lang="en-US" b="0" i="0" dirty="0">
                <a:solidFill>
                  <a:srgbClr val="242424"/>
                </a:solidFill>
                <a:effectLst/>
                <a:cs typeface="Lato" panose="020F0502020204030203" pitchFamily="34" charset="0"/>
              </a:rPr>
              <a:t>MIAX Futures Non-electronic/</a:t>
            </a:r>
            <a:r>
              <a:rPr lang="en-US" b="0" i="0" dirty="0" err="1">
                <a:solidFill>
                  <a:srgbClr val="242424"/>
                </a:solidFill>
                <a:effectLst/>
                <a:cs typeface="Lato" panose="020F0502020204030203" pitchFamily="34" charset="0"/>
              </a:rPr>
              <a:t>Expit</a:t>
            </a:r>
            <a:r>
              <a:rPr lang="en-US" b="0" i="0" dirty="0">
                <a:solidFill>
                  <a:srgbClr val="242424"/>
                </a:solidFill>
                <a:effectLst/>
                <a:cs typeface="Lato" panose="020F0502020204030203" pitchFamily="34" charset="0"/>
              </a:rPr>
              <a:t> trades will be entered in the MIAX Futures Clearing System UI</a:t>
            </a:r>
            <a:r>
              <a:rPr lang="en-US" dirty="0">
                <a:cs typeface="Lato" panose="020F0502020204030203" pitchFamily="34" charset="0"/>
              </a:rPr>
              <a:t>.</a:t>
            </a:r>
          </a:p>
          <a:p>
            <a:pPr>
              <a:lnSpc>
                <a:spcPct val="120000"/>
              </a:lnSpc>
            </a:pPr>
            <a:r>
              <a:rPr lang="en-US" dirty="0"/>
              <a:t>Trades entered for MIAX Futures products via MIAX Futures Onyx and MCS will be cleared by MCS using MIAX Futures DR Systems.</a:t>
            </a:r>
          </a:p>
          <a:p>
            <a:pPr>
              <a:lnSpc>
                <a:spcPct val="120000"/>
              </a:lnSpc>
            </a:pPr>
            <a:r>
              <a:rPr lang="en-US" dirty="0"/>
              <a:t>Trade date entered should be October 24</a:t>
            </a:r>
            <a:r>
              <a:rPr lang="en-US" baseline="30000" dirty="0"/>
              <a:t>th</a:t>
            </a:r>
            <a:r>
              <a:rPr lang="en-US" dirty="0"/>
              <a:t>.</a:t>
            </a:r>
          </a:p>
        </p:txBody>
      </p:sp>
    </p:spTree>
    <p:extLst>
      <p:ext uri="{BB962C8B-B14F-4D97-AF65-F5344CB8AC3E}">
        <p14:creationId xmlns:p14="http://schemas.microsoft.com/office/powerpoint/2010/main" val="350190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MIAX FUTURES EXCHANGE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528916"/>
          </a:xfrm>
        </p:spPr>
        <p:txBody>
          <a:bodyPr>
            <a:normAutofit fontScale="92500" lnSpcReduction="10000"/>
          </a:bodyPr>
          <a:lstStyle/>
          <a:p>
            <a:pPr>
              <a:lnSpc>
                <a:spcPct val="110000"/>
              </a:lnSpc>
            </a:pPr>
            <a:r>
              <a:rPr lang="en-US" dirty="0"/>
              <a:t>After Trade Entry is completed, trade files will be generated by the MIAX Futures DR Clearing System and placed on the Exchange SFTP server in a folder dated October 24th.  The SFTP server is accessible via the same logins and passwords as the production system.</a:t>
            </a:r>
          </a:p>
          <a:p>
            <a:pPr>
              <a:lnSpc>
                <a:spcPct val="110000"/>
              </a:lnSpc>
            </a:pPr>
            <a:r>
              <a:rPr lang="en-US" dirty="0"/>
              <a:t>Participants are reminded to fail back to Production systems at the conclusion of the FIA DR test.</a:t>
            </a:r>
          </a:p>
          <a:p>
            <a:pPr>
              <a:lnSpc>
                <a:spcPct val="110000"/>
              </a:lnSpc>
            </a:pPr>
            <a:r>
              <a:rPr lang="en-US" dirty="0"/>
              <a:t>Connectivity and Ping testing required on 9/26.</a:t>
            </a:r>
          </a:p>
          <a:p>
            <a:pPr>
              <a:lnSpc>
                <a:spcPct val="110000"/>
              </a:lnSpc>
            </a:pPr>
            <a:r>
              <a:rPr lang="en-US" dirty="0"/>
              <a:t>Please contact MIAX Futures Trading Operations or Clearing Operations for additional information or support pertaining to the FIA DR Test.  Additional information will be posted on the FIA DR webpage as well as forthcoming email communications from MIAX Futures.</a:t>
            </a:r>
          </a:p>
          <a:p>
            <a:pPr>
              <a:lnSpc>
                <a:spcPct val="110000"/>
              </a:lnSpc>
            </a:pPr>
            <a:r>
              <a:rPr lang="en-US" dirty="0"/>
              <a:t>Email: </a:t>
            </a:r>
            <a:r>
              <a:rPr lang="en-US" dirty="0">
                <a:hlinkClick r:id="rId2"/>
              </a:rPr>
              <a:t>MIAXFuturesClearingOperations@miaxglobal.com</a:t>
            </a:r>
            <a:r>
              <a:rPr lang="en-US" dirty="0"/>
              <a:t> </a:t>
            </a:r>
          </a:p>
          <a:p>
            <a:pPr>
              <a:lnSpc>
                <a:spcPct val="110000"/>
              </a:lnSpc>
            </a:pPr>
            <a:r>
              <a:rPr lang="en-US" dirty="0"/>
              <a:t>Email: </a:t>
            </a:r>
            <a:r>
              <a:rPr lang="en-US" dirty="0">
                <a:hlinkClick r:id="rId3"/>
              </a:rPr>
              <a:t>MIAXFuturesTradingOperations@miaxglobal.com</a:t>
            </a:r>
            <a:r>
              <a:rPr lang="en-US" dirty="0"/>
              <a:t> </a:t>
            </a:r>
          </a:p>
          <a:p>
            <a:pPr marL="0" indent="0">
              <a:lnSpc>
                <a:spcPct val="110000"/>
              </a:lnSpc>
              <a:buNone/>
            </a:pPr>
            <a:endParaRPr lang="en-US" dirty="0"/>
          </a:p>
        </p:txBody>
      </p:sp>
    </p:spTree>
    <p:extLst>
      <p:ext uri="{BB962C8B-B14F-4D97-AF65-F5344CB8AC3E}">
        <p14:creationId xmlns:p14="http://schemas.microsoft.com/office/powerpoint/2010/main" val="423741988"/>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17902</TotalTime>
  <Words>279</Words>
  <Application>Microsoft Macintosh PowerPoint</Application>
  <PresentationFormat>On-screen Show (4:3)</PresentationFormat>
  <Paragraphs>16</Paragraphs>
  <Slides>2</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MIAX FUTURES EXCHANGE</vt:lpstr>
      <vt:lpstr>MIAX FUTURES EXCHANGE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321</cp:revision>
  <dcterms:created xsi:type="dcterms:W3CDTF">2020-08-08T18:31:41Z</dcterms:created>
  <dcterms:modified xsi:type="dcterms:W3CDTF">2026-08-25T17:49:19Z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