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2"/>
  </p:notesMasterIdLst>
  <p:sldIdLst>
    <p:sldId id="313" r:id="rId9"/>
    <p:sldId id="339" r:id="rId10"/>
    <p:sldId id="34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460403"/>
          </a:xfrm>
        </p:spPr>
        <p:txBody>
          <a:bodyPr>
            <a:normAutofit fontScale="85000" lnSpcReduction="20000"/>
          </a:bodyPr>
          <a:lstStyle/>
          <a:p>
            <a:pPr marL="0" indent="0">
              <a:lnSpc>
                <a:spcPct val="120000"/>
              </a:lnSpc>
              <a:buNone/>
            </a:pPr>
            <a:r>
              <a:rPr lang="en-US" dirty="0"/>
              <a:t>The ICE Exchange secondary site in Mahwah, NJ will be used for the FIA DR Test on Saturday, October 24th </a:t>
            </a:r>
          </a:p>
          <a:p>
            <a:r>
              <a:rPr lang="en-US" dirty="0"/>
              <a:t>The following markets/products will be available for testing:</a:t>
            </a:r>
          </a:p>
          <a:p>
            <a:pPr lvl="1">
              <a:buFont typeface="System Font Regular"/>
              <a:buChar char="-"/>
            </a:pPr>
            <a:r>
              <a:rPr lang="en-US" dirty="0"/>
              <a:t>ICE Futures US 		Sugar 11</a:t>
            </a:r>
          </a:p>
          <a:p>
            <a:pPr lvl="1">
              <a:buFont typeface="System Font Regular"/>
              <a:buChar char="-"/>
            </a:pPr>
            <a:r>
              <a:rPr lang="en-US" dirty="0"/>
              <a:t>ICE Futures US 		Dollar Index</a:t>
            </a:r>
          </a:p>
          <a:p>
            <a:pPr lvl="1">
              <a:buFont typeface="System Font Regular"/>
              <a:buChar char="-"/>
            </a:pPr>
            <a:r>
              <a:rPr lang="en-US" dirty="0"/>
              <a:t>ICE Futures Europe 	WTI</a:t>
            </a:r>
          </a:p>
          <a:p>
            <a:pPr lvl="1">
              <a:buFont typeface="System Font Regular"/>
              <a:buChar char="-"/>
            </a:pPr>
            <a:r>
              <a:rPr lang="en-US" dirty="0"/>
              <a:t>ICE Futures Europe 	Three Month Euribor</a:t>
            </a:r>
          </a:p>
          <a:p>
            <a:pPr lvl="1">
              <a:buFont typeface="System Font Regular"/>
              <a:buChar char="-"/>
            </a:pPr>
            <a:r>
              <a:rPr lang="en-US" dirty="0"/>
              <a:t>ICE Futures Singapore	Mini Brent</a:t>
            </a:r>
          </a:p>
          <a:p>
            <a:r>
              <a:rPr lang="en-US" dirty="0"/>
              <a:t>Test markets will follow the schedule below (all times in EDT)</a:t>
            </a:r>
          </a:p>
          <a:p>
            <a:pPr lvl="1">
              <a:buFont typeface="System Font Regular"/>
              <a:buChar char="-"/>
            </a:pPr>
            <a:r>
              <a:rPr lang="en-US" dirty="0"/>
              <a:t>0010 PRE-OPEN </a:t>
            </a:r>
          </a:p>
          <a:p>
            <a:pPr lvl="1">
              <a:buFont typeface="System Font Regular"/>
              <a:buChar char="-"/>
            </a:pPr>
            <a:r>
              <a:rPr lang="en-US" dirty="0"/>
              <a:t>0900 OPEN</a:t>
            </a:r>
          </a:p>
          <a:p>
            <a:pPr lvl="1">
              <a:buFont typeface="System Font Regular"/>
              <a:buChar char="-"/>
            </a:pPr>
            <a:r>
              <a:rPr lang="en-US" dirty="0"/>
              <a:t>1200 CLOSE</a:t>
            </a:r>
          </a:p>
          <a:p>
            <a:r>
              <a:rPr lang="en-US" dirty="0"/>
              <a:t>Interface availability:</a:t>
            </a:r>
          </a:p>
          <a:p>
            <a:pPr lvl="1">
              <a:buFont typeface="System Font Regular"/>
              <a:buChar char="-"/>
            </a:pPr>
            <a:r>
              <a:rPr lang="en-US" dirty="0"/>
              <a:t>All front-end trading interfaces (</a:t>
            </a:r>
            <a:r>
              <a:rPr lang="en-US" dirty="0" err="1"/>
              <a:t>WebICE</a:t>
            </a:r>
            <a:r>
              <a:rPr lang="en-US" dirty="0"/>
              <a:t>, ICE Block, FIX, </a:t>
            </a:r>
            <a:r>
              <a:rPr lang="en-US" dirty="0" err="1"/>
              <a:t>Pricefeed</a:t>
            </a:r>
            <a:r>
              <a:rPr lang="en-US" dirty="0"/>
              <a:t>)</a:t>
            </a:r>
          </a:p>
          <a:p>
            <a:pPr lvl="1">
              <a:lnSpc>
                <a:spcPct val="120000"/>
              </a:lnSpc>
              <a:buFont typeface="System Font Regular"/>
              <a:buChar char="-"/>
            </a:pPr>
            <a:r>
              <a:rPr lang="en-US" dirty="0"/>
              <a:t>All reporting interfaces (Deal Reports, Position Reports, etc.) will be accurate based on test (and live SPOT/OTC/NGX) trading activity</a:t>
            </a:r>
          </a:p>
          <a:p>
            <a:pPr lvl="1">
              <a:lnSpc>
                <a:spcPct val="120000"/>
              </a:lnSpc>
              <a:buFont typeface="System Font Regular"/>
              <a:buChar char="-"/>
            </a:pPr>
            <a:r>
              <a:rPr lang="en-US" dirty="0"/>
              <a:t>Back-office interfaces NOT available (Credit Management, Clearing Admin, etc.)</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71716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45008"/>
            <a:ext cx="8229600" cy="4539549"/>
          </a:xfrm>
        </p:spPr>
        <p:txBody>
          <a:bodyPr>
            <a:normAutofit fontScale="77500" lnSpcReduction="20000"/>
          </a:bodyPr>
          <a:lstStyle/>
          <a:p>
            <a:pPr marL="0" indent="0">
              <a:lnSpc>
                <a:spcPct val="120000"/>
              </a:lnSpc>
              <a:buNone/>
            </a:pPr>
            <a:r>
              <a:rPr lang="en-US" b="1" u="sng" dirty="0"/>
              <a:t>Registration and user setup</a:t>
            </a:r>
          </a:p>
          <a:p>
            <a:pPr>
              <a:lnSpc>
                <a:spcPct val="120000"/>
              </a:lnSpc>
              <a:buFont typeface="System Font Regular"/>
              <a:buChar char="-"/>
            </a:pPr>
            <a:r>
              <a:rPr lang="en-US" dirty="0"/>
              <a:t>Registration for the ICE Exchange is not required</a:t>
            </a:r>
          </a:p>
          <a:p>
            <a:pPr>
              <a:lnSpc>
                <a:spcPct val="120000"/>
              </a:lnSpc>
              <a:buFont typeface="System Font Regular"/>
              <a:buChar char="-"/>
            </a:pPr>
            <a:r>
              <a:rPr lang="en-US" dirty="0"/>
              <a:t>All existing customers with valid trading IDs are welcome to participate</a:t>
            </a:r>
          </a:p>
          <a:p>
            <a:pPr>
              <a:lnSpc>
                <a:spcPct val="120000"/>
              </a:lnSpc>
              <a:buFont typeface="System Font Regular"/>
              <a:buChar char="-"/>
            </a:pPr>
            <a:r>
              <a:rPr lang="en-US" dirty="0"/>
              <a:t>Existing production User ID and password will be used for login</a:t>
            </a:r>
          </a:p>
          <a:p>
            <a:pPr>
              <a:lnSpc>
                <a:spcPct val="120000"/>
              </a:lnSpc>
              <a:buFont typeface="System Font Regular"/>
              <a:buChar char="-"/>
            </a:pPr>
            <a:r>
              <a:rPr lang="en-US" dirty="0"/>
              <a:t>No test/temporary IDs or access will be provisioned for the FIA DR testing</a:t>
            </a:r>
          </a:p>
          <a:p>
            <a:pPr marL="0" indent="0">
              <a:buNone/>
            </a:pPr>
            <a:endParaRPr lang="en-US" dirty="0"/>
          </a:p>
          <a:p>
            <a:pPr marL="0" indent="0">
              <a:buNone/>
            </a:pPr>
            <a:r>
              <a:rPr lang="en-US" b="1" u="sng" dirty="0"/>
              <a:t>Test administration and support</a:t>
            </a:r>
          </a:p>
          <a:p>
            <a:pPr>
              <a:lnSpc>
                <a:spcPct val="120000"/>
              </a:lnSpc>
              <a:buFont typeface="System Font Regular"/>
              <a:buChar char="-"/>
            </a:pPr>
            <a:r>
              <a:rPr lang="en-US" dirty="0"/>
              <a:t>All participants MUST clean up all backend system data after testing</a:t>
            </a:r>
          </a:p>
          <a:p>
            <a:pPr>
              <a:lnSpc>
                <a:spcPct val="120000"/>
              </a:lnSpc>
              <a:buFont typeface="System Font Regular"/>
              <a:buChar char="-"/>
            </a:pPr>
            <a:r>
              <a:rPr lang="en-US" dirty="0"/>
              <a:t>No futures trades performed during testing hours will be valid</a:t>
            </a:r>
          </a:p>
          <a:p>
            <a:pPr>
              <a:lnSpc>
                <a:spcPct val="120000"/>
              </a:lnSpc>
              <a:buFont typeface="System Font Regular"/>
              <a:buChar char="-"/>
            </a:pPr>
            <a:r>
              <a:rPr lang="en-US" dirty="0"/>
              <a:t>At the end of the DR testing period, all futures trade data will be deleted from the ICE Exchange and databases and no record of those test transactions will persist</a:t>
            </a:r>
          </a:p>
          <a:p>
            <a:pPr>
              <a:lnSpc>
                <a:spcPct val="120000"/>
              </a:lnSpc>
              <a:buFont typeface="System Font Regular"/>
              <a:buChar char="-"/>
            </a:pPr>
            <a:r>
              <a:rPr lang="en-US" dirty="0"/>
              <a:t>The ICE Helpdesk (770-738-2101 Option 1) will be available 0800-1300 ET</a:t>
            </a:r>
          </a:p>
          <a:p>
            <a:pPr>
              <a:lnSpc>
                <a:spcPct val="120000"/>
              </a:lnSpc>
              <a:buFont typeface="System Font Regular"/>
              <a:buChar char="-"/>
            </a:pPr>
            <a:r>
              <a:rPr lang="en-US" dirty="0"/>
              <a:t>No network, DNS, or IP changes will be required to connect to the ICE Exchange secondary site during the ping test or the FIA DR Test</a:t>
            </a:r>
          </a:p>
          <a:p>
            <a:pPr marL="0" indent="0">
              <a:buNone/>
            </a:pPr>
            <a:endParaRPr lang="en-US" dirty="0"/>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46792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Autofit/>
          </a:bodyPr>
          <a:lstStyle/>
          <a:p>
            <a:pPr marL="0" indent="0">
              <a:buNone/>
            </a:pPr>
            <a:r>
              <a:rPr lang="en-US" sz="1625" b="1" u="sng" dirty="0"/>
              <a:t>Clearing Information</a:t>
            </a:r>
          </a:p>
          <a:p>
            <a:pPr>
              <a:buFont typeface="System Font Regular"/>
              <a:buChar char="-"/>
            </a:pPr>
            <a:r>
              <a:rPr lang="en-US" sz="1625" dirty="0"/>
              <a:t>All ICE Futures US trades will be submitted to the ICE Clear US secondary site</a:t>
            </a:r>
          </a:p>
          <a:p>
            <a:pPr>
              <a:buFont typeface="System Font Regular"/>
              <a:buChar char="-"/>
            </a:pPr>
            <a:r>
              <a:rPr lang="en-US" sz="1625" dirty="0"/>
              <a:t>All ICE Futures Europe trades will be submitted to the ICE Clear Europe secondary site</a:t>
            </a:r>
          </a:p>
          <a:p>
            <a:pPr>
              <a:buFont typeface="System Font Regular"/>
              <a:buChar char="-"/>
            </a:pPr>
            <a:r>
              <a:rPr lang="en-US" sz="1625" dirty="0"/>
              <a:t>All ICE Futures Singapore trades will be submitted to the ICE Clear Singapore secondary site</a:t>
            </a:r>
          </a:p>
          <a:p>
            <a:pPr marL="0" indent="0">
              <a:buNone/>
            </a:pPr>
            <a:endParaRPr lang="en-US" sz="1625" dirty="0"/>
          </a:p>
          <a:p>
            <a:pPr marL="0" indent="0">
              <a:buNone/>
            </a:pPr>
            <a:r>
              <a:rPr lang="en-US" sz="1625" b="1" u="sng" dirty="0"/>
              <a:t>Ping test overview</a:t>
            </a:r>
          </a:p>
          <a:p>
            <a:pPr>
              <a:buFont typeface="System Font Regular"/>
              <a:buChar char="-"/>
            </a:pPr>
            <a:r>
              <a:rPr lang="en-US" sz="1625" dirty="0"/>
              <a:t>Mahwah, NJ DR site will be available for Ping Pre-Test on Saturday, September 26th</a:t>
            </a:r>
          </a:p>
          <a:p>
            <a:pPr>
              <a:buFont typeface="System Font Regular"/>
              <a:buChar char="-"/>
            </a:pPr>
            <a:r>
              <a:rPr lang="en-US" sz="1625" dirty="0"/>
              <a:t>All futures markets will be closed, only ping and system logins will be permitted</a:t>
            </a:r>
          </a:p>
          <a:p>
            <a:pPr>
              <a:buFont typeface="System Font Regular"/>
              <a:buChar char="-"/>
            </a:pPr>
            <a:r>
              <a:rPr lang="en-US" sz="1625" dirty="0"/>
              <a:t>Spot/OTC/NGX markets will be open for production trading – no test trades permitted</a:t>
            </a:r>
          </a:p>
          <a:p>
            <a:pPr>
              <a:buFont typeface="System Font Regular"/>
              <a:buChar char="-"/>
            </a:pPr>
            <a:r>
              <a:rPr lang="en-US" sz="1625" dirty="0"/>
              <a:t>The system will be available for testing between 0900-1200 ET</a:t>
            </a:r>
          </a:p>
          <a:p>
            <a:pPr>
              <a:buFont typeface="System Font Regular"/>
              <a:buChar char="-"/>
            </a:pPr>
            <a:r>
              <a:rPr lang="en-US" sz="1625" dirty="0"/>
              <a:t>The ICE Helpdesk (770-738-2101 Option 1) will be available between 0900-1200 EDT</a:t>
            </a:r>
          </a:p>
          <a:p>
            <a:pPr>
              <a:buFont typeface="System Font Regular"/>
              <a:buChar char="-"/>
            </a:pPr>
            <a:r>
              <a:rPr lang="en-US" sz="1625" dirty="0"/>
              <a:t>No network, DNS, or IP changes will be required to connect to the DR site during the ping test or the FIA DR Test</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2061210392"/>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17898</TotalTime>
  <Words>581</Words>
  <Application>Microsoft Macintosh PowerPoint</Application>
  <PresentationFormat>On-screen Show (4:3)</PresentationFormat>
  <Paragraphs>48</Paragraphs>
  <Slides>3</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3</vt:i4>
      </vt:variant>
    </vt:vector>
  </HeadingPairs>
  <TitlesOfParts>
    <vt:vector size="11" baseType="lpstr">
      <vt:lpstr>Arial</vt:lpstr>
      <vt:lpstr>Lato</vt:lpstr>
      <vt:lpstr>System Font Regular</vt:lpstr>
      <vt:lpstr>Interior slides_wWatermark</vt:lpstr>
      <vt:lpstr>Interior slides_wWatermark_wPgNu</vt:lpstr>
      <vt:lpstr>Interior slides_NoWatermark</vt:lpstr>
      <vt:lpstr>Interior slides_NoWatermark_wPgNu</vt:lpstr>
      <vt:lpstr>Concluding slide</vt:lpstr>
      <vt:lpstr>ICE EXCHANGE</vt:lpstr>
      <vt:lpstr>ICE EXCHANGE (Cont’d)</vt:lpstr>
      <vt:lpstr>ICE EXCHANGE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317</cp:revision>
  <dcterms:created xsi:type="dcterms:W3CDTF">2020-08-08T18:31:41Z</dcterms:created>
  <dcterms:modified xsi:type="dcterms:W3CDTF">2026-08-25T17:46:13Z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