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3"/>
  </p:notesMasterIdLst>
  <p:sldIdLst>
    <p:sldId id="398" r:id="rId9"/>
    <p:sldId id="399" r:id="rId10"/>
    <p:sldId id="303" r:id="rId11"/>
    <p:sldId id="30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5"/>
    <p:restoredTop sz="94708"/>
  </p:normalViewPr>
  <p:slideViewPr>
    <p:cSldViewPr snapToGrid="0">
      <p:cViewPr varScale="1">
        <p:scale>
          <a:sx n="118" d="100"/>
          <a:sy n="118" d="100"/>
        </p:scale>
        <p:origin x="16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1</a:t>
            </a:fld>
            <a:endParaRPr lang="en-US"/>
          </a:p>
        </p:txBody>
      </p:sp>
    </p:spTree>
    <p:extLst>
      <p:ext uri="{BB962C8B-B14F-4D97-AF65-F5344CB8AC3E}">
        <p14:creationId xmlns:p14="http://schemas.microsoft.com/office/powerpoint/2010/main" val="1206905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2</a:t>
            </a:fld>
            <a:endParaRPr lang="en-US"/>
          </a:p>
        </p:txBody>
      </p:sp>
    </p:spTree>
    <p:extLst>
      <p:ext uri="{BB962C8B-B14F-4D97-AF65-F5344CB8AC3E}">
        <p14:creationId xmlns:p14="http://schemas.microsoft.com/office/powerpoint/2010/main" val="3899079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3</a:t>
            </a:fld>
            <a:endParaRPr lang="en-US"/>
          </a:p>
        </p:txBody>
      </p:sp>
    </p:spTree>
    <p:extLst>
      <p:ext uri="{BB962C8B-B14F-4D97-AF65-F5344CB8AC3E}">
        <p14:creationId xmlns:p14="http://schemas.microsoft.com/office/powerpoint/2010/main" val="4279605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EC8910C8-7F42-834C-9FC5-8419262F27BE}" type="slidenum">
              <a:rPr lang="en-US" smtClean="0"/>
              <a:pPr/>
              <a:t>4</a:t>
            </a:fld>
            <a:endParaRPr lang="en-US"/>
          </a:p>
        </p:txBody>
      </p:sp>
    </p:spTree>
    <p:extLst>
      <p:ext uri="{BB962C8B-B14F-4D97-AF65-F5344CB8AC3E}">
        <p14:creationId xmlns:p14="http://schemas.microsoft.com/office/powerpoint/2010/main" val="3898677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8/25/26</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8/25/26</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EUREX Clearing</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646428"/>
          </a:xfrm>
        </p:spPr>
        <p:txBody>
          <a:bodyPr>
            <a:normAutofit/>
          </a:bodyPr>
          <a:lstStyle/>
          <a:p>
            <a:pPr marL="0" lvl="1" indent="0">
              <a:buNone/>
            </a:pPr>
            <a:r>
              <a:rPr lang="en-US" sz="1600" b="1" dirty="0"/>
              <a:t>Scenario/Implications</a:t>
            </a:r>
          </a:p>
          <a:p>
            <a:pPr marL="342900" lvl="1" indent="-342900"/>
            <a:endParaRPr lang="en-US" dirty="0"/>
          </a:p>
          <a:p>
            <a:pPr marL="285750" indent="-285750">
              <a:spcAft>
                <a:spcPts val="600"/>
              </a:spcAft>
            </a:pPr>
            <a:r>
              <a:rPr lang="en-US" sz="1600" dirty="0"/>
              <a:t>For the FIA DR exercise in 2026 the ETD Clearing application C7 is in scope</a:t>
            </a:r>
          </a:p>
          <a:p>
            <a:pPr marL="285750" indent="-285750">
              <a:spcAft>
                <a:spcPts val="600"/>
              </a:spcAft>
            </a:pPr>
            <a:r>
              <a:rPr lang="en-US" sz="1600" dirty="0"/>
              <a:t>The DR exercise scenario simulates a complete outage of the data center facilities</a:t>
            </a:r>
          </a:p>
          <a:p>
            <a:pPr marL="285750" indent="-285750">
              <a:spcAft>
                <a:spcPts val="600"/>
              </a:spcAft>
            </a:pPr>
            <a:r>
              <a:rPr lang="en-US" sz="1600" dirty="0"/>
              <a:t>An emergency environment in the cloud is used for C7 DR exercise</a:t>
            </a:r>
          </a:p>
          <a:p>
            <a:pPr marL="285750" indent="-285750">
              <a:spcAft>
                <a:spcPts val="600"/>
              </a:spcAft>
            </a:pPr>
            <a:r>
              <a:rPr lang="en-US" sz="1600" dirty="0"/>
              <a:t>The test in cloud includes: </a:t>
            </a:r>
          </a:p>
          <a:p>
            <a:pPr marL="742950" lvl="1" indent="-285750">
              <a:spcAft>
                <a:spcPts val="600"/>
              </a:spcAft>
            </a:pPr>
            <a:r>
              <a:rPr lang="en-US" sz="1600" dirty="0"/>
              <a:t>DR exercise is performed in Simulation Environment</a:t>
            </a:r>
          </a:p>
          <a:p>
            <a:pPr marL="742950" lvl="1" indent="-285750">
              <a:spcAft>
                <a:spcPts val="600"/>
              </a:spcAft>
            </a:pPr>
            <a:r>
              <a:rPr lang="en-US" sz="1600" dirty="0"/>
              <a:t>C7 interfaces will remain on-premise, therefore no connection changes for participants required, the usual access methods to C7 Simulation remain unchanged</a:t>
            </a:r>
          </a:p>
          <a:p>
            <a:pPr marL="742950" lvl="1" indent="-285750">
              <a:spcAft>
                <a:spcPts val="600"/>
              </a:spcAft>
            </a:pPr>
            <a:r>
              <a:rPr lang="en-US" sz="1600" dirty="0"/>
              <a:t>Tests are performed with data from C7 Simulation Environment</a:t>
            </a:r>
          </a:p>
          <a:p>
            <a:pPr marL="742950" lvl="1" indent="-285750">
              <a:spcAft>
                <a:spcPts val="600"/>
              </a:spcAft>
            </a:pPr>
            <a:r>
              <a:rPr lang="en-US" sz="1600" dirty="0"/>
              <a:t>As Eurex has a different test scope no combined tests between T7 and C7 possible on October 24th</a:t>
            </a:r>
          </a:p>
          <a:p>
            <a:pPr marL="342900" lvl="1" indent="-342900"/>
            <a:endParaRPr lang="en-US" sz="1800" dirty="0"/>
          </a:p>
          <a:p>
            <a:endParaRPr lang="en-US" dirty="0"/>
          </a:p>
        </p:txBody>
      </p:sp>
    </p:spTree>
    <p:extLst>
      <p:ext uri="{BB962C8B-B14F-4D97-AF65-F5344CB8AC3E}">
        <p14:creationId xmlns:p14="http://schemas.microsoft.com/office/powerpoint/2010/main" val="556006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 Clearing</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50430" cy="4250435"/>
          </a:xfrm>
        </p:spPr>
        <p:txBody>
          <a:bodyPr>
            <a:normAutofit fontScale="85000" lnSpcReduction="20000"/>
          </a:bodyPr>
          <a:lstStyle/>
          <a:p>
            <a:pPr marL="0" indent="0">
              <a:buNone/>
            </a:pPr>
            <a:r>
              <a:rPr lang="en-US" sz="1900" b="1" dirty="0"/>
              <a:t>Available Interfaces</a:t>
            </a:r>
          </a:p>
          <a:p>
            <a:pPr marL="0" indent="0">
              <a:buNone/>
            </a:pPr>
            <a:r>
              <a:rPr lang="en-GB" sz="1900" dirty="0"/>
              <a:t>The following C7 interfaces will be available during the DR exercise:</a:t>
            </a:r>
          </a:p>
          <a:p>
            <a:pPr marL="285750" indent="-285750">
              <a:spcAft>
                <a:spcPts val="600"/>
              </a:spcAft>
            </a:pPr>
            <a:r>
              <a:rPr lang="en-US" sz="1900" dirty="0"/>
              <a:t>FIXML</a:t>
            </a:r>
          </a:p>
          <a:p>
            <a:pPr marL="285750" indent="-285750">
              <a:spcAft>
                <a:spcPts val="600"/>
              </a:spcAft>
            </a:pPr>
            <a:r>
              <a:rPr lang="en-US" sz="1900" dirty="0"/>
              <a:t>C7 GUI</a:t>
            </a:r>
          </a:p>
          <a:p>
            <a:pPr marL="285750" indent="-285750">
              <a:spcAft>
                <a:spcPts val="600"/>
              </a:spcAft>
            </a:pPr>
            <a:endParaRPr lang="en-US" sz="1900" dirty="0"/>
          </a:p>
          <a:p>
            <a:pPr marL="0" indent="0">
              <a:spcAft>
                <a:spcPts val="600"/>
              </a:spcAft>
              <a:buNone/>
            </a:pPr>
            <a:r>
              <a:rPr lang="en-US" sz="1900" b="1" dirty="0"/>
              <a:t>Test Execution</a:t>
            </a:r>
          </a:p>
          <a:p>
            <a:pPr marL="0" indent="0">
              <a:spcAft>
                <a:spcPts val="600"/>
              </a:spcAft>
              <a:buNone/>
            </a:pPr>
            <a:r>
              <a:rPr lang="en-US" sz="1900" dirty="0"/>
              <a:t>Participants in the DR exercise can:</a:t>
            </a:r>
          </a:p>
          <a:p>
            <a:pPr marL="285750" indent="-285750">
              <a:spcAft>
                <a:spcPts val="600"/>
              </a:spcAft>
            </a:pPr>
            <a:r>
              <a:rPr lang="en-US" sz="1900" dirty="0"/>
              <a:t>Enter Transaction and Position Maintenance Events</a:t>
            </a:r>
          </a:p>
          <a:p>
            <a:pPr marL="285750" indent="-285750">
              <a:spcAft>
                <a:spcPts val="600"/>
              </a:spcAft>
            </a:pPr>
            <a:r>
              <a:rPr lang="en-US" sz="1900" dirty="0"/>
              <a:t>Enter Collateral Management Events</a:t>
            </a:r>
          </a:p>
          <a:p>
            <a:pPr marL="285750" indent="-285750">
              <a:spcAft>
                <a:spcPts val="600"/>
              </a:spcAft>
            </a:pPr>
            <a:r>
              <a:rPr lang="en-US" sz="1900" dirty="0"/>
              <a:t>Enter Payment Events</a:t>
            </a:r>
          </a:p>
          <a:p>
            <a:pPr>
              <a:spcAft>
                <a:spcPts val="600"/>
              </a:spcAft>
            </a:pPr>
            <a:endParaRPr lang="en-US" sz="1900" dirty="0"/>
          </a:p>
          <a:p>
            <a:pPr marL="0" indent="0">
              <a:spcBef>
                <a:spcPts val="0"/>
              </a:spcBef>
              <a:buNone/>
            </a:pPr>
            <a:r>
              <a:rPr lang="en-US" sz="1900" dirty="0"/>
              <a:t>Please note: Changes due to entered transactions events during this exercise will be available in Simulation Environment afterwards. In order to prepare for the exercise, participants can enter already transactions into Simulation before October 24</a:t>
            </a:r>
            <a:r>
              <a:rPr lang="en-US" sz="1900" baseline="30000" dirty="0"/>
              <a:t>th</a:t>
            </a:r>
            <a:r>
              <a:rPr lang="en-US" sz="1900" dirty="0"/>
              <a:t>.</a:t>
            </a:r>
          </a:p>
          <a:p>
            <a:endParaRPr lang="en-US" dirty="0"/>
          </a:p>
        </p:txBody>
      </p:sp>
    </p:spTree>
    <p:extLst>
      <p:ext uri="{BB962C8B-B14F-4D97-AF65-F5344CB8AC3E}">
        <p14:creationId xmlns:p14="http://schemas.microsoft.com/office/powerpoint/2010/main" val="1471059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 Clearing</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normAutofit/>
          </a:bodyPr>
          <a:lstStyle/>
          <a:p>
            <a:pPr marL="0" indent="0">
              <a:buNone/>
            </a:pPr>
            <a:r>
              <a:rPr lang="en-US" sz="1600" b="1" dirty="0"/>
              <a:t>Success</a:t>
            </a:r>
            <a:r>
              <a:rPr lang="en-GB" sz="1600" b="1" dirty="0"/>
              <a:t> criteria for the DR test exercise</a:t>
            </a:r>
          </a:p>
          <a:p>
            <a:pPr marL="0" indent="0">
              <a:lnSpc>
                <a:spcPct val="110000"/>
              </a:lnSpc>
              <a:buNone/>
            </a:pPr>
            <a:endParaRPr lang="en-GB" sz="1600" dirty="0"/>
          </a:p>
          <a:p>
            <a:pPr marL="0" indent="0">
              <a:spcAft>
                <a:spcPts val="600"/>
              </a:spcAft>
              <a:buNone/>
            </a:pPr>
            <a:r>
              <a:rPr lang="en-US" sz="1600" dirty="0"/>
              <a:t>The DR test exercise can be considered successful, if:  </a:t>
            </a:r>
          </a:p>
          <a:p>
            <a:pPr marL="285750" indent="-285750">
              <a:spcAft>
                <a:spcPts val="600"/>
              </a:spcAft>
            </a:pPr>
            <a:r>
              <a:rPr lang="en-US" sz="1600" dirty="0"/>
              <a:t>Participants are able to use the C7 GUI or FIXML to verify their positions and perform normal clearing adjustments on existing transactions or positions.</a:t>
            </a:r>
          </a:p>
          <a:p>
            <a:endParaRPr lang="de-DE" sz="1600" dirty="0"/>
          </a:p>
          <a:p>
            <a:pPr marL="0" indent="0">
              <a:spcAft>
                <a:spcPts val="600"/>
              </a:spcAft>
              <a:buNone/>
            </a:pPr>
            <a:r>
              <a:rPr lang="en-US" sz="1600" dirty="0"/>
              <a:t>Please note: all downstream applications (e.g. Risk applications) are connected</a:t>
            </a:r>
          </a:p>
          <a:p>
            <a:pPr marL="0" indent="0" fontAlgn="base">
              <a:lnSpc>
                <a:spcPct val="110000"/>
              </a:lnSpc>
              <a:buNone/>
            </a:pPr>
            <a:endParaRPr lang="en-GB" sz="1800" dirty="0"/>
          </a:p>
        </p:txBody>
      </p:sp>
    </p:spTree>
    <p:extLst>
      <p:ext uri="{BB962C8B-B14F-4D97-AF65-F5344CB8AC3E}">
        <p14:creationId xmlns:p14="http://schemas.microsoft.com/office/powerpoint/2010/main" val="4186450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EUREX Clearing</a:t>
            </a:r>
            <a:r>
              <a:rPr lang="en-US" sz="2400" dirty="0"/>
              <a:t> (Cont’d)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a:ln>
            <a:noFill/>
          </a:ln>
        </p:spPr>
        <p:txBody>
          <a:bodyPr>
            <a:normAutofit/>
          </a:bodyPr>
          <a:lstStyle/>
          <a:p>
            <a:pPr marL="0" indent="0">
              <a:buNone/>
            </a:pPr>
            <a:r>
              <a:rPr lang="en-US" sz="1600" b="1" dirty="0"/>
              <a:t>Timeline on 24 October 2026</a:t>
            </a:r>
            <a:endParaRPr lang="en-US" sz="1600" dirty="0"/>
          </a:p>
          <a:p>
            <a:pPr marL="0" indent="0">
              <a:spcAft>
                <a:spcPts val="600"/>
              </a:spcAft>
              <a:buNone/>
            </a:pPr>
            <a:endParaRPr lang="en-US" sz="1600" b="1" dirty="0"/>
          </a:p>
          <a:p>
            <a:pPr marL="0" indent="0">
              <a:spcAft>
                <a:spcPts val="600"/>
              </a:spcAft>
              <a:buNone/>
            </a:pPr>
            <a:r>
              <a:rPr lang="en-US" sz="1600" dirty="0"/>
              <a:t>Start of DR scenario exercise				13:00 CEST</a:t>
            </a:r>
          </a:p>
          <a:p>
            <a:pPr marL="0" indent="0">
              <a:spcAft>
                <a:spcPts val="600"/>
              </a:spcAft>
              <a:buNone/>
            </a:pPr>
            <a:r>
              <a:rPr lang="en-US" sz="1600" dirty="0"/>
              <a:t>End of DR exercise					18:00 CEST</a:t>
            </a:r>
          </a:p>
          <a:p>
            <a:pPr marL="0" indent="0">
              <a:spcAft>
                <a:spcPts val="600"/>
              </a:spcAft>
              <a:buNone/>
            </a:pPr>
            <a:endParaRPr lang="en-US" sz="1600" dirty="0"/>
          </a:p>
          <a:p>
            <a:pPr marL="0" indent="0">
              <a:spcAft>
                <a:spcPts val="600"/>
              </a:spcAft>
              <a:buNone/>
            </a:pPr>
            <a:r>
              <a:rPr lang="en-US" sz="1600" dirty="0"/>
              <a:t>Primary Contact: </a:t>
            </a:r>
          </a:p>
          <a:p>
            <a:pPr marL="0" indent="0">
              <a:spcAft>
                <a:spcPts val="600"/>
              </a:spcAft>
              <a:buNone/>
            </a:pPr>
            <a:r>
              <a:rPr lang="en-US" sz="1600" dirty="0"/>
              <a:t>Technical Key Account Manager (via individual VIP number)</a:t>
            </a:r>
          </a:p>
          <a:p>
            <a:pPr marL="0" indent="0">
              <a:spcAft>
                <a:spcPts val="600"/>
              </a:spcAft>
              <a:buNone/>
            </a:pPr>
            <a:endParaRPr lang="en-US" sz="1600" dirty="0"/>
          </a:p>
          <a:p>
            <a:pPr marL="0" indent="0">
              <a:spcAft>
                <a:spcPts val="600"/>
              </a:spcAft>
              <a:buNone/>
            </a:pPr>
            <a:r>
              <a:rPr lang="en-US" sz="1600" dirty="0"/>
              <a:t>Detailed information:</a:t>
            </a:r>
          </a:p>
          <a:p>
            <a:pPr marL="0" indent="0">
              <a:spcAft>
                <a:spcPts val="600"/>
              </a:spcAft>
              <a:buNone/>
            </a:pPr>
            <a:r>
              <a:rPr lang="en-US" sz="1600" dirty="0"/>
              <a:t>Eurex Circular and Communication Package to be published on August 31st</a:t>
            </a:r>
          </a:p>
          <a:p>
            <a:pPr marL="0" indent="0">
              <a:buNone/>
            </a:pPr>
            <a:endParaRPr lang="en-US" sz="1500" dirty="0"/>
          </a:p>
          <a:p>
            <a:pPr marL="0" indent="0">
              <a:buNone/>
            </a:pPr>
            <a:endParaRPr lang="en-US" sz="1450" dirty="0"/>
          </a:p>
        </p:txBody>
      </p:sp>
    </p:spTree>
    <p:extLst>
      <p:ext uri="{BB962C8B-B14F-4D97-AF65-F5344CB8AC3E}">
        <p14:creationId xmlns:p14="http://schemas.microsoft.com/office/powerpoint/2010/main" val="832699364"/>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2.xml><?xml version="1.0" encoding="utf-8"?>
<ds:datastoreItem xmlns:ds="http://schemas.openxmlformats.org/officeDocument/2006/customXml" ds:itemID="{80ABB4EB-E615-4EC8-9188-07114EA818D4}">
  <ds:schemaRefs>
    <ds:schemaRef ds:uri="http://schemas.microsoft.com/sharepoint/v3/contenttype/forms"/>
  </ds:schemaRefs>
</ds:datastoreItem>
</file>

<file path=customXml/itemProps3.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Title Slides</Template>
  <TotalTime>17896</TotalTime>
  <Words>318</Words>
  <Application>Microsoft Macintosh PowerPoint</Application>
  <PresentationFormat>On-screen Show (4:3)</PresentationFormat>
  <Paragraphs>46</Paragraphs>
  <Slides>4</Slides>
  <Notes>4</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4</vt:i4>
      </vt:variant>
    </vt:vector>
  </HeadingPairs>
  <TitlesOfParts>
    <vt:vector size="11" baseType="lpstr">
      <vt:lpstr>Arial</vt:lpstr>
      <vt:lpstr>Lato</vt:lpstr>
      <vt:lpstr>Interior slides_wWatermark</vt:lpstr>
      <vt:lpstr>Interior slides_wWatermark_wPgNu</vt:lpstr>
      <vt:lpstr>Interior slides_NoWatermark</vt:lpstr>
      <vt:lpstr>Interior slides_NoWatermark_wPgNu</vt:lpstr>
      <vt:lpstr>Concluding slide</vt:lpstr>
      <vt:lpstr>EUREX Clearing</vt:lpstr>
      <vt:lpstr>EUREX Clearing (Cont’d)</vt:lpstr>
      <vt:lpstr>EUREX Clearing (Cont’d)</vt:lpstr>
      <vt:lpstr>EUREX Clearing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315</cp:revision>
  <dcterms:created xsi:type="dcterms:W3CDTF">2020-08-08T18:31:41Z</dcterms:created>
  <dcterms:modified xsi:type="dcterms:W3CDTF">2026-08-25T17:44:09Z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