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3" r:id="rId4"/>
    <p:sldMasterId id="2147483761" r:id="rId5"/>
    <p:sldMasterId id="2147483742" r:id="rId6"/>
    <p:sldMasterId id="2147483766" r:id="rId7"/>
    <p:sldMasterId id="2147483740" r:id="rId8"/>
  </p:sldMasterIdLst>
  <p:notesMasterIdLst>
    <p:notesMasterId r:id="rId15"/>
  </p:notesMasterIdLst>
  <p:sldIdLst>
    <p:sldId id="280" r:id="rId9"/>
    <p:sldId id="300" r:id="rId10"/>
    <p:sldId id="281" r:id="rId11"/>
    <p:sldId id="305" r:id="rId12"/>
    <p:sldId id="312" r:id="rId13"/>
    <p:sldId id="39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8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65"/>
    <p:restoredTop sz="94708"/>
  </p:normalViewPr>
  <p:slideViewPr>
    <p:cSldViewPr snapToGrid="0">
      <p:cViewPr varScale="1">
        <p:scale>
          <a:sx n="118" d="100"/>
          <a:sy n="118" d="100"/>
        </p:scale>
        <p:origin x="165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7E9973D8-64F4-E64F-818B-00189F1CBE1D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EC8910C8-7F42-834C-9FC5-8419262F2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057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910C8-7F42-834C-9FC5-8419262F27B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905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910C8-7F42-834C-9FC5-8419262F27B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079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910C8-7F42-834C-9FC5-8419262F27B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012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910C8-7F42-834C-9FC5-8419262F27B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3256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910C8-7F42-834C-9FC5-8419262F27B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6053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910C8-7F42-834C-9FC5-8419262F27B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677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5141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90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1690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6810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869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3927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4370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8268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581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5633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627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377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848B8F-5060-4ED7-9C12-540DA3A5BF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FAE50A-1DE8-43A9-B575-E3C3F8090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138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39BFA68F-C36C-FF42-9D07-40C01FBE9E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B639108-1F63-7640-8ECF-CAF5ACBFC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581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C1DADD-CE4D-426F-A537-72DF92C4C6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C07F73-A887-42AF-A9E5-E3F343D3C91D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4ABA8B-E35D-40DD-B441-9FBEC5AF8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FD354C-B1B2-4C96-807E-2187C8B45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860951-3C83-4875-A869-0586E7A52C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208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06108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9196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emf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emf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10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58" r:id="rId3"/>
    <p:sldLayoutId id="2147483716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34DCB7-3BE5-4DD9-9616-B4B9297CEA50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518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987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59" r:id="rId3"/>
    <p:sldLayoutId id="214748376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05D20B-28B6-469A-97BC-15AA768F9AB1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55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E621156-68EF-CC47-B848-34A377273F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95D6A118-8AD1-204F-BF2C-0A5570B1BA0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45579" y="2565400"/>
            <a:ext cx="33782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497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rex.com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438912"/>
            <a:ext cx="3657600" cy="310896"/>
          </a:xfrm>
        </p:spPr>
        <p:txBody>
          <a:bodyPr wrap="square" lIns="0" tIns="0" rIns="0" bIns="0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solidFill>
                  <a:srgbClr val="294661"/>
                </a:solidFill>
                <a:latin typeface="+mn-lt"/>
              </a:rPr>
              <a:t>EUREX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987552"/>
            <a:ext cx="7662672" cy="502920"/>
          </a:xfrm>
        </p:spPr>
        <p:txBody>
          <a:bodyPr wrap="square" lIns="0" tIns="0" rIns="0" bIns="0">
            <a:noAutofit/>
          </a:bodyPr>
          <a:lstStyle/>
          <a:p>
            <a: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294661"/>
                </a:solidFill>
                <a:latin typeface="+mn-lt"/>
              </a:rPr>
              <a:t>Test Scenario &amp; Key Implications</a:t>
            </a:r>
          </a:p>
        </p:txBody>
      </p:sp>
      <p:sp>
        <p:nvSpPr>
          <p:cNvPr id="9" name="Section Accent Cyan"/>
          <p:cNvSpPr/>
          <p:nvPr/>
        </p:nvSpPr>
        <p:spPr>
          <a:xfrm>
            <a:off x="731520" y="1545336"/>
            <a:ext cx="502920" cy="50292"/>
          </a:xfrm>
          <a:prstGeom prst="rect">
            <a:avLst/>
          </a:prstGeom>
          <a:solidFill>
            <a:srgbClr val="67CE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ection Accent Green"/>
          <p:cNvSpPr/>
          <p:nvPr/>
        </p:nvSpPr>
        <p:spPr>
          <a:xfrm>
            <a:off x="1234440" y="1545336"/>
            <a:ext cx="201168" cy="50292"/>
          </a:xfrm>
          <a:prstGeom prst="rect">
            <a:avLst/>
          </a:prstGeom>
          <a:solidFill>
            <a:srgbClr val="B9DF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Implication Card 1"/>
          <p:cNvSpPr/>
          <p:nvPr/>
        </p:nvSpPr>
        <p:spPr>
          <a:xfrm>
            <a:off x="749808" y="1792224"/>
            <a:ext cx="7644383" cy="1060704"/>
          </a:xfrm>
          <a:prstGeom prst="roundRect">
            <a:avLst/>
          </a:prstGeom>
          <a:solidFill>
            <a:srgbClr val="EBF7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47472" tIns="137160" rIns="164592" bIns="137160" rtlCol="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</a:pPr>
            <a:r>
              <a:rPr sz="1700" b="1" i="0" dirty="0">
                <a:solidFill>
                  <a:srgbClr val="294661"/>
                </a:solidFill>
                <a:latin typeface="+mn-lt"/>
              </a:rPr>
              <a:t>Simulated DR Event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550" b="0" i="0" dirty="0">
                <a:solidFill>
                  <a:srgbClr val="294661"/>
                </a:solidFill>
                <a:latin typeface="+mn-lt"/>
              </a:rPr>
              <a:t>The test models a partial outage of the primary data center, while the co-location facility remains fully operational.</a:t>
            </a:r>
          </a:p>
        </p:txBody>
      </p:sp>
      <p:sp>
        <p:nvSpPr>
          <p:cNvPr id="13" name="Implication Card 2"/>
          <p:cNvSpPr/>
          <p:nvPr/>
        </p:nvSpPr>
        <p:spPr>
          <a:xfrm>
            <a:off x="749808" y="2962656"/>
            <a:ext cx="7644383" cy="1060704"/>
          </a:xfrm>
          <a:prstGeom prst="roundRect">
            <a:avLst/>
          </a:prstGeom>
          <a:solidFill>
            <a:srgbClr val="F4F9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47472" tIns="137160" rIns="164592" bIns="137160" rtlCol="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</a:pPr>
            <a:r>
              <a:rPr sz="1700" b="1" i="0" dirty="0">
                <a:solidFill>
                  <a:srgbClr val="294661"/>
                </a:solidFill>
                <a:latin typeface="+mn-lt"/>
              </a:rPr>
              <a:t>DR Production Setup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550" b="0" i="0" dirty="0">
                <a:solidFill>
                  <a:srgbClr val="294661"/>
                </a:solidFill>
                <a:latin typeface="+mn-lt"/>
              </a:rPr>
              <a:t>The simulation back-end, hosted in a separate data center, serves as the production back-end during the DR </a:t>
            </a:r>
            <a:r>
              <a:rPr lang="de-DE" sz="1550" dirty="0">
                <a:solidFill>
                  <a:srgbClr val="294661"/>
                </a:solidFill>
              </a:rPr>
              <a:t>test</a:t>
            </a:r>
            <a:r>
              <a:rPr sz="1550" b="0" i="0" dirty="0">
                <a:solidFill>
                  <a:srgbClr val="294661"/>
                </a:solidFill>
                <a:latin typeface="+mn-lt"/>
              </a:rPr>
              <a:t>.</a:t>
            </a:r>
          </a:p>
        </p:txBody>
      </p:sp>
      <p:sp>
        <p:nvSpPr>
          <p:cNvPr id="15" name="Implication Card 3"/>
          <p:cNvSpPr/>
          <p:nvPr/>
        </p:nvSpPr>
        <p:spPr>
          <a:xfrm>
            <a:off x="749808" y="4133087"/>
            <a:ext cx="7644383" cy="1426464"/>
          </a:xfrm>
          <a:prstGeom prst="roundRect">
            <a:avLst/>
          </a:prstGeom>
          <a:solidFill>
            <a:srgbClr val="EBF7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47472" tIns="137160" rIns="164592" bIns="137160" rtlCol="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</a:pPr>
            <a:r>
              <a:rPr sz="1700" b="1" i="0" dirty="0">
                <a:solidFill>
                  <a:srgbClr val="294661"/>
                </a:solidFill>
                <a:latin typeface="+mn-lt"/>
              </a:rPr>
              <a:t>Interface Connectivity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550" b="0" i="0" dirty="0">
                <a:solidFill>
                  <a:srgbClr val="294661"/>
                </a:solidFill>
                <a:latin typeface="+mn-lt"/>
              </a:rPr>
              <a:t>T7 interfaces normally hosted in the primary data center are redirected to the simulation infrastructure and must be accessed via designated network addresses (see “T7 Disaster Recovery Concept 2026” for details).</a:t>
            </a:r>
          </a:p>
        </p:txBody>
      </p:sp>
      <p:sp>
        <p:nvSpPr>
          <p:cNvPr id="16" name="Implication Accent Bar 1"/>
          <p:cNvSpPr/>
          <p:nvPr/>
        </p:nvSpPr>
        <p:spPr>
          <a:xfrm>
            <a:off x="877824" y="1938528"/>
            <a:ext cx="64008" cy="768096"/>
          </a:xfrm>
          <a:prstGeom prst="rect">
            <a:avLst/>
          </a:prstGeom>
          <a:solidFill>
            <a:srgbClr val="67CE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Implication Accent Bar 2"/>
          <p:cNvSpPr/>
          <p:nvPr/>
        </p:nvSpPr>
        <p:spPr>
          <a:xfrm>
            <a:off x="877824" y="3108960"/>
            <a:ext cx="64008" cy="768096"/>
          </a:xfrm>
          <a:prstGeom prst="rect">
            <a:avLst/>
          </a:prstGeom>
          <a:solidFill>
            <a:srgbClr val="70AE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Implication Accent Bar 3"/>
          <p:cNvSpPr/>
          <p:nvPr/>
        </p:nvSpPr>
        <p:spPr>
          <a:xfrm>
            <a:off x="877824" y="4279391"/>
            <a:ext cx="64008" cy="1133856"/>
          </a:xfrm>
          <a:prstGeom prst="rect">
            <a:avLst/>
          </a:prstGeom>
          <a:solidFill>
            <a:srgbClr val="67CE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798947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438912"/>
            <a:ext cx="3657600" cy="310896"/>
          </a:xfrm>
        </p:spPr>
        <p:txBody>
          <a:bodyPr wrap="square" lIns="0" tIns="0" rIns="0" bIns="0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solidFill>
                  <a:srgbClr val="294661"/>
                </a:solidFill>
                <a:latin typeface="+mn-lt"/>
              </a:rPr>
              <a:t>EUREX 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987552"/>
            <a:ext cx="7662672" cy="502920"/>
          </a:xfrm>
        </p:spPr>
        <p:txBody>
          <a:bodyPr wrap="square" lIns="0" tIns="0" rIns="0" bIns="0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294661"/>
                </a:solidFill>
                <a:latin typeface="+mn-lt"/>
              </a:rPr>
              <a:t>T7 Interfaces in Scope</a:t>
            </a:r>
          </a:p>
        </p:txBody>
      </p:sp>
      <p:sp>
        <p:nvSpPr>
          <p:cNvPr id="9" name="Section Accent Cyan"/>
          <p:cNvSpPr/>
          <p:nvPr/>
        </p:nvSpPr>
        <p:spPr>
          <a:xfrm>
            <a:off x="731520" y="1545336"/>
            <a:ext cx="502920" cy="50292"/>
          </a:xfrm>
          <a:prstGeom prst="rect">
            <a:avLst/>
          </a:prstGeom>
          <a:solidFill>
            <a:srgbClr val="67CE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ection Accent Green"/>
          <p:cNvSpPr/>
          <p:nvPr/>
        </p:nvSpPr>
        <p:spPr>
          <a:xfrm>
            <a:off x="1234440" y="1545336"/>
            <a:ext cx="201168" cy="50292"/>
          </a:xfrm>
          <a:prstGeom prst="rect">
            <a:avLst/>
          </a:prstGeom>
          <a:solidFill>
            <a:srgbClr val="B9DF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Intro"/>
          <p:cNvSpPr txBox="1"/>
          <p:nvPr/>
        </p:nvSpPr>
        <p:spPr>
          <a:xfrm>
            <a:off x="749808" y="1682496"/>
            <a:ext cx="7607808" cy="3200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600" b="0" i="0" dirty="0">
                <a:solidFill>
                  <a:srgbClr val="566C80"/>
                </a:solidFill>
                <a:latin typeface="+mn-lt"/>
              </a:rPr>
              <a:t>The following interfaces are available </a:t>
            </a:r>
            <a:r>
              <a:rPr lang="de-DE" sz="1600" dirty="0">
                <a:solidFill>
                  <a:srgbClr val="566C80"/>
                </a:solidFill>
              </a:rPr>
              <a:t>to participants</a:t>
            </a:r>
            <a:r>
              <a:rPr sz="1600" b="0" i="0" dirty="0">
                <a:solidFill>
                  <a:srgbClr val="566C80"/>
                </a:solidFill>
                <a:latin typeface="+mn-lt"/>
              </a:rPr>
              <a:t> during the DR test:</a:t>
            </a:r>
          </a:p>
        </p:txBody>
      </p:sp>
      <p:sp>
        <p:nvSpPr>
          <p:cNvPr id="12" name="Interface Card 1"/>
          <p:cNvSpPr/>
          <p:nvPr/>
        </p:nvSpPr>
        <p:spPr>
          <a:xfrm>
            <a:off x="749808" y="2103120"/>
            <a:ext cx="2350008" cy="1033271"/>
          </a:xfrm>
          <a:prstGeom prst="roundRect">
            <a:avLst/>
          </a:prstGeom>
          <a:solidFill>
            <a:srgbClr val="F4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28016" tIns="384048" rIns="128016" bIns="128016" rtlCol="0" anchor="t">
            <a:noAutofit/>
          </a:bodyPr>
          <a:lstStyle/>
          <a:p>
            <a:pPr marL="0" indent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450" b="0" i="0">
                <a:solidFill>
                  <a:srgbClr val="294661"/>
                </a:solidFill>
                <a:latin typeface="+mn-lt"/>
              </a:rPr>
              <a:t>Enhanced Transaction Solution (ETI)</a:t>
            </a:r>
          </a:p>
        </p:txBody>
      </p:sp>
      <p:sp>
        <p:nvSpPr>
          <p:cNvPr id="13" name="Interface Tag 1"/>
          <p:cNvSpPr/>
          <p:nvPr/>
        </p:nvSpPr>
        <p:spPr>
          <a:xfrm>
            <a:off x="877824" y="2203703"/>
            <a:ext cx="731520" cy="246888"/>
          </a:xfrm>
          <a:prstGeom prst="roundRect">
            <a:avLst/>
          </a:prstGeom>
          <a:solidFill>
            <a:srgbClr val="67CE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36576" rIns="36576" bIns="36576" rtlCol="0" anchor="ctr"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050" b="1" i="0">
                <a:solidFill>
                  <a:srgbClr val="FFFFFF"/>
                </a:solidFill>
                <a:latin typeface="+mn-lt"/>
              </a:rPr>
              <a:t>ETI</a:t>
            </a:r>
          </a:p>
        </p:txBody>
      </p:sp>
      <p:sp>
        <p:nvSpPr>
          <p:cNvPr id="14" name="Interface Card 2"/>
          <p:cNvSpPr/>
          <p:nvPr/>
        </p:nvSpPr>
        <p:spPr>
          <a:xfrm>
            <a:off x="3319272" y="2103120"/>
            <a:ext cx="2350008" cy="1033271"/>
          </a:xfrm>
          <a:prstGeom prst="roundRect">
            <a:avLst/>
          </a:prstGeom>
          <a:solidFill>
            <a:srgbClr val="F4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28016" tIns="384048" rIns="128016" bIns="128016" rtlCol="0" anchor="t">
            <a:noAutofit/>
          </a:bodyPr>
          <a:lstStyle/>
          <a:p>
            <a:pPr marL="0" indent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450" b="0" i="0" dirty="0">
                <a:solidFill>
                  <a:srgbClr val="294661"/>
                </a:solidFill>
                <a:latin typeface="+mn-lt"/>
              </a:rPr>
              <a:t>FIX LF </a:t>
            </a:r>
            <a:r>
              <a:rPr lang="de-DE" sz="1450" b="0" i="0" dirty="0">
                <a:solidFill>
                  <a:srgbClr val="294661"/>
                </a:solidFill>
                <a:latin typeface="+mn-lt"/>
              </a:rPr>
              <a:t>I</a:t>
            </a:r>
            <a:r>
              <a:rPr sz="1450" b="0" i="0" dirty="0">
                <a:solidFill>
                  <a:srgbClr val="294661"/>
                </a:solidFill>
                <a:latin typeface="+mn-lt"/>
              </a:rPr>
              <a:t>nterface</a:t>
            </a:r>
          </a:p>
        </p:txBody>
      </p:sp>
      <p:sp>
        <p:nvSpPr>
          <p:cNvPr id="15" name="Interface Tag 2"/>
          <p:cNvSpPr/>
          <p:nvPr/>
        </p:nvSpPr>
        <p:spPr>
          <a:xfrm>
            <a:off x="3447288" y="2203703"/>
            <a:ext cx="731520" cy="246888"/>
          </a:xfrm>
          <a:prstGeom prst="roundRect">
            <a:avLst/>
          </a:prstGeom>
          <a:solidFill>
            <a:srgbClr val="67CE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36576" rIns="36576" bIns="36576" rtlCol="0" anchor="ctr"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050" b="1" i="0">
                <a:solidFill>
                  <a:srgbClr val="FFFFFF"/>
                </a:solidFill>
                <a:latin typeface="+mn-lt"/>
              </a:rPr>
              <a:t>FIX LF</a:t>
            </a:r>
          </a:p>
        </p:txBody>
      </p:sp>
      <p:sp>
        <p:nvSpPr>
          <p:cNvPr id="16" name="Interface Card 3"/>
          <p:cNvSpPr/>
          <p:nvPr/>
        </p:nvSpPr>
        <p:spPr>
          <a:xfrm>
            <a:off x="5888736" y="2103120"/>
            <a:ext cx="2350008" cy="1033271"/>
          </a:xfrm>
          <a:prstGeom prst="roundRect">
            <a:avLst/>
          </a:prstGeom>
          <a:solidFill>
            <a:srgbClr val="F4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28016" tIns="384048" rIns="128016" bIns="128016" rtlCol="0" anchor="t">
            <a:noAutofit/>
          </a:bodyPr>
          <a:lstStyle/>
          <a:p>
            <a:pPr marL="0" indent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450" b="0" i="0">
                <a:solidFill>
                  <a:srgbClr val="294661"/>
                </a:solidFill>
                <a:latin typeface="+mn-lt"/>
              </a:rPr>
              <a:t>T7 GUI (including new Web App GUIs)</a:t>
            </a:r>
          </a:p>
        </p:txBody>
      </p:sp>
      <p:sp>
        <p:nvSpPr>
          <p:cNvPr id="17" name="Interface Tag 3"/>
          <p:cNvSpPr/>
          <p:nvPr/>
        </p:nvSpPr>
        <p:spPr>
          <a:xfrm>
            <a:off x="6016752" y="2203703"/>
            <a:ext cx="731520" cy="246888"/>
          </a:xfrm>
          <a:prstGeom prst="roundRect">
            <a:avLst/>
          </a:prstGeom>
          <a:solidFill>
            <a:srgbClr val="67CE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36576" rIns="36576" bIns="36576" rtlCol="0" anchor="ctr"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050" b="1" i="0">
                <a:solidFill>
                  <a:srgbClr val="FFFFFF"/>
                </a:solidFill>
                <a:latin typeface="+mn-lt"/>
              </a:rPr>
              <a:t>T7 GUI</a:t>
            </a:r>
          </a:p>
        </p:txBody>
      </p:sp>
      <p:sp>
        <p:nvSpPr>
          <p:cNvPr id="18" name="Interface Card 4"/>
          <p:cNvSpPr/>
          <p:nvPr/>
        </p:nvSpPr>
        <p:spPr>
          <a:xfrm>
            <a:off x="749808" y="3310128"/>
            <a:ext cx="2350008" cy="1033271"/>
          </a:xfrm>
          <a:prstGeom prst="roundRect">
            <a:avLst/>
          </a:prstGeom>
          <a:solidFill>
            <a:srgbClr val="F4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28016" tIns="384048" rIns="128016" bIns="128016" rtlCol="0" anchor="t">
            <a:noAutofit/>
          </a:bodyPr>
          <a:lstStyle/>
          <a:p>
            <a:pPr marL="0" indent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450" b="0" i="0">
                <a:solidFill>
                  <a:srgbClr val="294661"/>
                </a:solidFill>
                <a:latin typeface="+mn-lt"/>
              </a:rPr>
              <a:t>T7 Market Data Service (MDI)</a:t>
            </a:r>
          </a:p>
        </p:txBody>
      </p:sp>
      <p:sp>
        <p:nvSpPr>
          <p:cNvPr id="19" name="Interface Tag 4"/>
          <p:cNvSpPr/>
          <p:nvPr/>
        </p:nvSpPr>
        <p:spPr>
          <a:xfrm>
            <a:off x="877824" y="3410712"/>
            <a:ext cx="731520" cy="246888"/>
          </a:xfrm>
          <a:prstGeom prst="roundRect">
            <a:avLst/>
          </a:prstGeom>
          <a:solidFill>
            <a:srgbClr val="70AE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36576" rIns="36576" bIns="36576" rtlCol="0" anchor="ctr"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050" b="1" i="0">
                <a:solidFill>
                  <a:srgbClr val="FFFFFF"/>
                </a:solidFill>
                <a:latin typeface="+mn-lt"/>
              </a:rPr>
              <a:t>MDI</a:t>
            </a:r>
          </a:p>
        </p:txBody>
      </p:sp>
      <p:sp>
        <p:nvSpPr>
          <p:cNvPr id="20" name="Interface Card 5"/>
          <p:cNvSpPr/>
          <p:nvPr/>
        </p:nvSpPr>
        <p:spPr>
          <a:xfrm>
            <a:off x="3319272" y="3310128"/>
            <a:ext cx="2350008" cy="1033271"/>
          </a:xfrm>
          <a:prstGeom prst="roundRect">
            <a:avLst/>
          </a:prstGeom>
          <a:solidFill>
            <a:srgbClr val="F4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28016" tIns="384048" rIns="128016" bIns="128016" rtlCol="0" anchor="t">
            <a:noAutofit/>
          </a:bodyPr>
          <a:lstStyle/>
          <a:p>
            <a:pPr marL="0" indent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450" b="0" i="0">
                <a:solidFill>
                  <a:srgbClr val="294661"/>
                </a:solidFill>
                <a:latin typeface="+mn-lt"/>
              </a:rPr>
              <a:t>T7 Enhanced Market Data Service (EMDI)</a:t>
            </a:r>
          </a:p>
        </p:txBody>
      </p:sp>
      <p:sp>
        <p:nvSpPr>
          <p:cNvPr id="21" name="Interface Tag 5"/>
          <p:cNvSpPr/>
          <p:nvPr/>
        </p:nvSpPr>
        <p:spPr>
          <a:xfrm>
            <a:off x="3447288" y="3410712"/>
            <a:ext cx="731520" cy="246888"/>
          </a:xfrm>
          <a:prstGeom prst="roundRect">
            <a:avLst/>
          </a:prstGeom>
          <a:solidFill>
            <a:srgbClr val="70AE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36576" rIns="36576" bIns="36576" rtlCol="0" anchor="ctr"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050" b="1" i="0">
                <a:solidFill>
                  <a:srgbClr val="FFFFFF"/>
                </a:solidFill>
                <a:latin typeface="+mn-lt"/>
              </a:rPr>
              <a:t>EMDI</a:t>
            </a:r>
          </a:p>
        </p:txBody>
      </p:sp>
      <p:sp>
        <p:nvSpPr>
          <p:cNvPr id="22" name="Interface Card 6"/>
          <p:cNvSpPr/>
          <p:nvPr/>
        </p:nvSpPr>
        <p:spPr>
          <a:xfrm>
            <a:off x="5888736" y="3310128"/>
            <a:ext cx="2350008" cy="1033271"/>
          </a:xfrm>
          <a:prstGeom prst="roundRect">
            <a:avLst/>
          </a:prstGeom>
          <a:solidFill>
            <a:srgbClr val="F4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28016" tIns="384048" rIns="128016" bIns="128016" rtlCol="0" anchor="t">
            <a:noAutofit/>
          </a:bodyPr>
          <a:lstStyle/>
          <a:p>
            <a:pPr marL="0" indent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450" b="0" i="0">
                <a:solidFill>
                  <a:srgbClr val="294661"/>
                </a:solidFill>
                <a:latin typeface="+mn-lt"/>
              </a:rPr>
              <a:t>T7 Enhanced Order Book Interface (EOBI)</a:t>
            </a:r>
          </a:p>
        </p:txBody>
      </p:sp>
      <p:sp>
        <p:nvSpPr>
          <p:cNvPr id="23" name="Interface Tag 6"/>
          <p:cNvSpPr/>
          <p:nvPr/>
        </p:nvSpPr>
        <p:spPr>
          <a:xfrm>
            <a:off x="6016752" y="3410712"/>
            <a:ext cx="731520" cy="246888"/>
          </a:xfrm>
          <a:prstGeom prst="roundRect">
            <a:avLst/>
          </a:prstGeom>
          <a:solidFill>
            <a:srgbClr val="70AE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36576" rIns="36576" bIns="36576" rtlCol="0" anchor="ctr"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050" b="1" i="0">
                <a:solidFill>
                  <a:srgbClr val="FFFFFF"/>
                </a:solidFill>
                <a:latin typeface="+mn-lt"/>
              </a:rPr>
              <a:t>EOBI</a:t>
            </a:r>
          </a:p>
        </p:txBody>
      </p:sp>
      <p:sp>
        <p:nvSpPr>
          <p:cNvPr id="24" name="Interface Card 7"/>
          <p:cNvSpPr/>
          <p:nvPr/>
        </p:nvSpPr>
        <p:spPr>
          <a:xfrm>
            <a:off x="749808" y="4517136"/>
            <a:ext cx="2350008" cy="1261872"/>
          </a:xfrm>
          <a:prstGeom prst="roundRect">
            <a:avLst/>
          </a:prstGeom>
          <a:solidFill>
            <a:srgbClr val="F4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28016" tIns="384048" rIns="128016" bIns="128016" rtlCol="0" anchor="t">
            <a:noAutofit/>
          </a:bodyPr>
          <a:lstStyle/>
          <a:p>
            <a:pPr marL="0" indent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450" b="0" i="0">
                <a:solidFill>
                  <a:srgbClr val="294661"/>
                </a:solidFill>
                <a:latin typeface="+mn-lt"/>
              </a:rPr>
              <a:t>T7 Enhanced Drop Copy Interface (EDCI)</a:t>
            </a:r>
          </a:p>
        </p:txBody>
      </p:sp>
      <p:sp>
        <p:nvSpPr>
          <p:cNvPr id="25" name="Interface Tag 7"/>
          <p:cNvSpPr/>
          <p:nvPr/>
        </p:nvSpPr>
        <p:spPr>
          <a:xfrm>
            <a:off x="877824" y="4617720"/>
            <a:ext cx="731520" cy="246888"/>
          </a:xfrm>
          <a:prstGeom prst="roundRect">
            <a:avLst/>
          </a:prstGeom>
          <a:solidFill>
            <a:srgbClr val="67CE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36576" rIns="36576" bIns="36576" rtlCol="0" anchor="ctr"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050" b="1" i="0">
                <a:solidFill>
                  <a:srgbClr val="FFFFFF"/>
                </a:solidFill>
                <a:latin typeface="+mn-lt"/>
              </a:rPr>
              <a:t>EDCI</a:t>
            </a:r>
          </a:p>
        </p:txBody>
      </p:sp>
      <p:sp>
        <p:nvSpPr>
          <p:cNvPr id="26" name="Interface Card 8"/>
          <p:cNvSpPr/>
          <p:nvPr/>
        </p:nvSpPr>
        <p:spPr>
          <a:xfrm>
            <a:off x="3319272" y="4517136"/>
            <a:ext cx="2350008" cy="1261872"/>
          </a:xfrm>
          <a:prstGeom prst="roundRect">
            <a:avLst/>
          </a:prstGeom>
          <a:solidFill>
            <a:srgbClr val="F4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28016" tIns="384048" rIns="128016" bIns="128016" rtlCol="0" anchor="t">
            <a:noAutofit/>
          </a:bodyPr>
          <a:lstStyle/>
          <a:p>
            <a:pPr marL="0" indent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450" b="0" i="0">
                <a:solidFill>
                  <a:srgbClr val="294661"/>
                </a:solidFill>
                <a:latin typeface="+mn-lt"/>
              </a:rPr>
              <a:t>Reference Data Interface (RDI)</a:t>
            </a:r>
          </a:p>
        </p:txBody>
      </p:sp>
      <p:sp>
        <p:nvSpPr>
          <p:cNvPr id="27" name="Interface Tag 8"/>
          <p:cNvSpPr/>
          <p:nvPr/>
        </p:nvSpPr>
        <p:spPr>
          <a:xfrm>
            <a:off x="3447288" y="4617720"/>
            <a:ext cx="731520" cy="246888"/>
          </a:xfrm>
          <a:prstGeom prst="roundRect">
            <a:avLst/>
          </a:prstGeom>
          <a:solidFill>
            <a:srgbClr val="67CE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36576" rIns="36576" bIns="36576" rtlCol="0" anchor="ctr"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050" b="1" i="0">
                <a:solidFill>
                  <a:srgbClr val="FFFFFF"/>
                </a:solidFill>
                <a:latin typeface="+mn-lt"/>
              </a:rPr>
              <a:t>RDI</a:t>
            </a:r>
          </a:p>
        </p:txBody>
      </p:sp>
      <p:sp>
        <p:nvSpPr>
          <p:cNvPr id="28" name="Interface Card 9"/>
          <p:cNvSpPr/>
          <p:nvPr/>
        </p:nvSpPr>
        <p:spPr>
          <a:xfrm>
            <a:off x="5888736" y="4517136"/>
            <a:ext cx="2350008" cy="1261872"/>
          </a:xfrm>
          <a:prstGeom prst="roundRect">
            <a:avLst/>
          </a:prstGeom>
          <a:solidFill>
            <a:srgbClr val="F4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28016" tIns="384048" rIns="128016" bIns="128016" rtlCol="0" anchor="t">
            <a:noAutofit/>
          </a:bodyPr>
          <a:lstStyle/>
          <a:p>
            <a:pPr marL="0" indent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450" b="0" i="0" dirty="0">
                <a:solidFill>
                  <a:srgbClr val="294661"/>
                </a:solidFill>
                <a:latin typeface="+mn-lt"/>
              </a:rPr>
              <a:t>Common Report &amp; Upload Engine </a:t>
            </a:r>
            <a:endParaRPr lang="de-DE" sz="1450" b="0" i="0" dirty="0">
              <a:solidFill>
                <a:srgbClr val="294661"/>
              </a:solidFill>
              <a:latin typeface="+mn-lt"/>
            </a:endParaRPr>
          </a:p>
          <a:p>
            <a:pPr marL="0" indent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450" b="0" i="0" dirty="0">
                <a:solidFill>
                  <a:srgbClr val="294661"/>
                </a:solidFill>
                <a:latin typeface="+mn-lt"/>
              </a:rPr>
              <a:t>(CRE</a:t>
            </a:r>
            <a:r>
              <a:rPr lang="de-DE" sz="1450" b="0" i="0" dirty="0">
                <a:solidFill>
                  <a:srgbClr val="294661"/>
                </a:solidFill>
                <a:latin typeface="+mn-lt"/>
              </a:rPr>
              <a:t> </a:t>
            </a:r>
            <a:r>
              <a:rPr sz="1450" b="0" i="0" dirty="0">
                <a:solidFill>
                  <a:srgbClr val="294661"/>
                </a:solidFill>
                <a:latin typeface="+mn-lt"/>
              </a:rPr>
              <a:t>&amp;</a:t>
            </a:r>
            <a:r>
              <a:rPr lang="de-DE" sz="1450" b="0" i="0" dirty="0">
                <a:solidFill>
                  <a:srgbClr val="294661"/>
                </a:solidFill>
                <a:latin typeface="+mn-lt"/>
              </a:rPr>
              <a:t> </a:t>
            </a:r>
            <a:r>
              <a:rPr sz="1450" b="0" i="0" dirty="0">
                <a:solidFill>
                  <a:srgbClr val="294661"/>
                </a:solidFill>
                <a:latin typeface="+mn-lt"/>
              </a:rPr>
              <a:t>CUE)</a:t>
            </a:r>
          </a:p>
        </p:txBody>
      </p:sp>
      <p:sp>
        <p:nvSpPr>
          <p:cNvPr id="29" name="Interface Tag 9"/>
          <p:cNvSpPr/>
          <p:nvPr/>
        </p:nvSpPr>
        <p:spPr>
          <a:xfrm>
            <a:off x="6016752" y="4617720"/>
            <a:ext cx="932688" cy="246888"/>
          </a:xfrm>
          <a:prstGeom prst="roundRect">
            <a:avLst/>
          </a:prstGeom>
          <a:solidFill>
            <a:srgbClr val="67CE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36576" rIns="36576" bIns="36576" rtlCol="0" anchor="ctr"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050" b="1" i="0" dirty="0">
                <a:solidFill>
                  <a:srgbClr val="FFFFFF"/>
                </a:solidFill>
                <a:latin typeface="+mn-lt"/>
              </a:rPr>
              <a:t>CRE</a:t>
            </a:r>
            <a:r>
              <a:rPr lang="de-DE" sz="1050" b="1" i="0" dirty="0">
                <a:solidFill>
                  <a:srgbClr val="FFFFFF"/>
                </a:solidFill>
                <a:latin typeface="+mn-lt"/>
              </a:rPr>
              <a:t> </a:t>
            </a:r>
            <a:r>
              <a:rPr sz="1050" b="1" i="0" dirty="0">
                <a:solidFill>
                  <a:srgbClr val="FFFFFF"/>
                </a:solidFill>
                <a:latin typeface="+mn-lt"/>
              </a:rPr>
              <a:t>&amp;</a:t>
            </a:r>
            <a:r>
              <a:rPr lang="de-DE" sz="1050" b="1" i="0" dirty="0">
                <a:solidFill>
                  <a:srgbClr val="FFFFFF"/>
                </a:solidFill>
                <a:latin typeface="+mn-lt"/>
              </a:rPr>
              <a:t> </a:t>
            </a:r>
            <a:r>
              <a:rPr sz="1050" b="1" i="0" dirty="0">
                <a:solidFill>
                  <a:srgbClr val="FFFFFF"/>
                </a:solidFill>
                <a:latin typeface="+mn-lt"/>
              </a:rPr>
              <a:t>CUE</a:t>
            </a:r>
          </a:p>
        </p:txBody>
      </p:sp>
    </p:spTree>
    <p:extLst>
      <p:ext uri="{BB962C8B-B14F-4D97-AF65-F5344CB8AC3E}">
        <p14:creationId xmlns:p14="http://schemas.microsoft.com/office/powerpoint/2010/main" val="1293779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438912"/>
            <a:ext cx="3657600" cy="310896"/>
          </a:xfrm>
        </p:spPr>
        <p:txBody>
          <a:bodyPr wrap="square" lIns="0" tIns="0" rIns="0" bIns="0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solidFill>
                  <a:srgbClr val="294661"/>
                </a:solidFill>
                <a:latin typeface="+mn-lt"/>
              </a:rPr>
              <a:t>EUREX 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987552"/>
            <a:ext cx="7662672" cy="502920"/>
          </a:xfrm>
        </p:spPr>
        <p:txBody>
          <a:bodyPr wrap="square" lIns="0" tIns="0" rIns="0" bIns="0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294661"/>
                </a:solidFill>
                <a:latin typeface="+mn-lt"/>
              </a:rPr>
              <a:t>Test Activities</a:t>
            </a:r>
          </a:p>
        </p:txBody>
      </p:sp>
      <p:sp>
        <p:nvSpPr>
          <p:cNvPr id="9" name="Section Accent Cyan"/>
          <p:cNvSpPr/>
          <p:nvPr/>
        </p:nvSpPr>
        <p:spPr>
          <a:xfrm>
            <a:off x="731520" y="1545336"/>
            <a:ext cx="502920" cy="50292"/>
          </a:xfrm>
          <a:prstGeom prst="rect">
            <a:avLst/>
          </a:prstGeom>
          <a:solidFill>
            <a:srgbClr val="67CE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ection Accent Green"/>
          <p:cNvSpPr/>
          <p:nvPr/>
        </p:nvSpPr>
        <p:spPr>
          <a:xfrm>
            <a:off x="1234440" y="1545336"/>
            <a:ext cx="201168" cy="50292"/>
          </a:xfrm>
          <a:prstGeom prst="rect">
            <a:avLst/>
          </a:prstGeom>
          <a:solidFill>
            <a:srgbClr val="B9DF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Intro"/>
          <p:cNvSpPr txBox="1"/>
          <p:nvPr/>
        </p:nvSpPr>
        <p:spPr>
          <a:xfrm>
            <a:off x="749808" y="1682496"/>
            <a:ext cx="7607808" cy="3200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600" b="0" i="0" dirty="0">
                <a:solidFill>
                  <a:srgbClr val="566C80"/>
                </a:solidFill>
                <a:latin typeface="+mn-lt"/>
              </a:rPr>
              <a:t>During the DR test, participants can:</a:t>
            </a:r>
          </a:p>
        </p:txBody>
      </p:sp>
      <p:sp>
        <p:nvSpPr>
          <p:cNvPr id="12" name="Activity Card 1"/>
          <p:cNvSpPr/>
          <p:nvPr/>
        </p:nvSpPr>
        <p:spPr>
          <a:xfrm>
            <a:off x="749808" y="2121408"/>
            <a:ext cx="3639312" cy="1444752"/>
          </a:xfrm>
          <a:prstGeom prst="roundRect">
            <a:avLst/>
          </a:prstGeom>
          <a:solidFill>
            <a:srgbClr val="EBF7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47472" tIns="182880" rIns="182880" bIns="182880" rtlCol="0" anchor="t">
            <a:noAutofit/>
          </a:bodyPr>
          <a:lstStyle/>
          <a:p>
            <a:pPr marL="0" indent="0" algn="l">
              <a:lnSpc>
                <a:spcPct val="102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700" b="1" i="0">
                <a:solidFill>
                  <a:srgbClr val="294661"/>
                </a:solidFill>
                <a:latin typeface="+mn-lt"/>
              </a:rPr>
              <a:t>Access market data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450" b="0" i="1">
                <a:solidFill>
                  <a:srgbClr val="566C80"/>
                </a:solidFill>
                <a:latin typeface="+mn-lt"/>
              </a:rPr>
              <a:t>via MDI, EMDI, EOBI and T7 GUI</a:t>
            </a:r>
          </a:p>
        </p:txBody>
      </p:sp>
      <p:sp>
        <p:nvSpPr>
          <p:cNvPr id="14" name="Activity Card 2"/>
          <p:cNvSpPr/>
          <p:nvPr/>
        </p:nvSpPr>
        <p:spPr>
          <a:xfrm>
            <a:off x="4553712" y="2121408"/>
            <a:ext cx="3639312" cy="1444752"/>
          </a:xfrm>
          <a:prstGeom prst="roundRect">
            <a:avLst/>
          </a:prstGeom>
          <a:solidFill>
            <a:srgbClr val="F4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47472" tIns="182880" rIns="182880" bIns="182880" rtlCol="0" anchor="t">
            <a:noAutofit/>
          </a:bodyPr>
          <a:lstStyle/>
          <a:p>
            <a:pPr marL="0" indent="0" algn="l">
              <a:lnSpc>
                <a:spcPct val="102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700" b="1" i="0">
                <a:solidFill>
                  <a:srgbClr val="294661"/>
                </a:solidFill>
                <a:latin typeface="+mn-lt"/>
              </a:rPr>
              <a:t>Retrieve reference data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450" b="0" i="1">
                <a:solidFill>
                  <a:srgbClr val="566C80"/>
                </a:solidFill>
                <a:latin typeface="+mn-lt"/>
              </a:rPr>
              <a:t>via RDI</a:t>
            </a:r>
          </a:p>
        </p:txBody>
      </p:sp>
      <p:sp>
        <p:nvSpPr>
          <p:cNvPr id="16" name="Activity Card 3"/>
          <p:cNvSpPr/>
          <p:nvPr/>
        </p:nvSpPr>
        <p:spPr>
          <a:xfrm>
            <a:off x="749808" y="3886200"/>
            <a:ext cx="3639312" cy="1444752"/>
          </a:xfrm>
          <a:prstGeom prst="roundRect">
            <a:avLst/>
          </a:prstGeom>
          <a:solidFill>
            <a:srgbClr val="F4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47472" tIns="182880" rIns="182880" bIns="182880" rtlCol="0" anchor="t">
            <a:noAutofit/>
          </a:bodyPr>
          <a:lstStyle/>
          <a:p>
            <a:pPr marL="0" indent="0" algn="l">
              <a:lnSpc>
                <a:spcPct val="102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700" b="1" i="0" dirty="0">
                <a:solidFill>
                  <a:srgbClr val="294661"/>
                </a:solidFill>
                <a:latin typeface="+mn-lt"/>
              </a:rPr>
              <a:t>Download </a:t>
            </a:r>
            <a:r>
              <a:rPr lang="de-DE" sz="1700" b="1" i="0" dirty="0">
                <a:solidFill>
                  <a:srgbClr val="294661"/>
                </a:solidFill>
                <a:latin typeface="+mn-lt"/>
              </a:rPr>
              <a:t>r</a:t>
            </a:r>
            <a:r>
              <a:rPr sz="1700" b="1" i="0" dirty="0">
                <a:solidFill>
                  <a:srgbClr val="294661"/>
                </a:solidFill>
                <a:latin typeface="+mn-lt"/>
              </a:rPr>
              <a:t>eference </a:t>
            </a:r>
            <a:r>
              <a:rPr lang="de-DE" sz="1700" b="1" dirty="0">
                <a:solidFill>
                  <a:srgbClr val="294661"/>
                </a:solidFill>
              </a:rPr>
              <a:t>d</a:t>
            </a:r>
            <a:r>
              <a:rPr sz="1700" b="1" i="0" dirty="0">
                <a:solidFill>
                  <a:srgbClr val="294661"/>
                </a:solidFill>
                <a:latin typeface="+mn-lt"/>
              </a:rPr>
              <a:t>ata </a:t>
            </a:r>
            <a:r>
              <a:rPr lang="de-DE" sz="1700" b="1" dirty="0">
                <a:solidFill>
                  <a:srgbClr val="294661"/>
                </a:solidFill>
              </a:rPr>
              <a:t>f</a:t>
            </a:r>
            <a:r>
              <a:rPr sz="1700" b="1" i="0" dirty="0">
                <a:solidFill>
                  <a:srgbClr val="294661"/>
                </a:solidFill>
                <a:latin typeface="+mn-lt"/>
              </a:rPr>
              <a:t>iles (RDF)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450" b="0" i="1" dirty="0">
                <a:solidFill>
                  <a:srgbClr val="566C80"/>
                </a:solidFill>
                <a:latin typeface="+mn-lt"/>
              </a:rPr>
              <a:t>via CRE</a:t>
            </a:r>
          </a:p>
        </p:txBody>
      </p:sp>
      <p:sp>
        <p:nvSpPr>
          <p:cNvPr id="18" name="Activity Card 4"/>
          <p:cNvSpPr/>
          <p:nvPr/>
        </p:nvSpPr>
        <p:spPr>
          <a:xfrm>
            <a:off x="4553712" y="3886200"/>
            <a:ext cx="3639312" cy="1444752"/>
          </a:xfrm>
          <a:prstGeom prst="roundRect">
            <a:avLst/>
          </a:prstGeom>
          <a:solidFill>
            <a:srgbClr val="EBF7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47472" tIns="182880" rIns="182880" bIns="182880" rtlCol="0" anchor="t">
            <a:noAutofit/>
          </a:bodyPr>
          <a:lstStyle/>
          <a:p>
            <a:pPr marL="0" indent="0" algn="l">
              <a:lnSpc>
                <a:spcPct val="102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700" b="1" i="0" dirty="0">
                <a:solidFill>
                  <a:srgbClr val="294661"/>
                </a:solidFill>
                <a:latin typeface="+mn-lt"/>
              </a:rPr>
              <a:t>Submit</a:t>
            </a:r>
            <a:r>
              <a:rPr lang="de-DE" sz="1700" b="1" i="0" dirty="0">
                <a:solidFill>
                  <a:srgbClr val="294661"/>
                </a:solidFill>
                <a:latin typeface="+mn-lt"/>
              </a:rPr>
              <a:t>, modify and delete</a:t>
            </a:r>
            <a:r>
              <a:rPr sz="1700" b="1" i="0" dirty="0">
                <a:solidFill>
                  <a:srgbClr val="294661"/>
                </a:solidFill>
                <a:latin typeface="+mn-lt"/>
              </a:rPr>
              <a:t> orders and quotes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450" b="0" i="1" dirty="0">
                <a:solidFill>
                  <a:srgbClr val="566C80"/>
                </a:solidFill>
                <a:latin typeface="+mn-lt"/>
              </a:rPr>
              <a:t>via ETI, FIX LF and T7 GUI</a:t>
            </a:r>
          </a:p>
        </p:txBody>
      </p:sp>
      <p:sp>
        <p:nvSpPr>
          <p:cNvPr id="19" name="Activity Accent Bar 1"/>
          <p:cNvSpPr/>
          <p:nvPr/>
        </p:nvSpPr>
        <p:spPr>
          <a:xfrm>
            <a:off x="877824" y="2267712"/>
            <a:ext cx="64008" cy="1152144"/>
          </a:xfrm>
          <a:prstGeom prst="rect">
            <a:avLst/>
          </a:prstGeom>
          <a:solidFill>
            <a:srgbClr val="67CE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ctivity Accent Bar 2"/>
          <p:cNvSpPr/>
          <p:nvPr/>
        </p:nvSpPr>
        <p:spPr>
          <a:xfrm>
            <a:off x="4681728" y="2267712"/>
            <a:ext cx="64008" cy="1152144"/>
          </a:xfrm>
          <a:prstGeom prst="rect">
            <a:avLst/>
          </a:prstGeom>
          <a:solidFill>
            <a:srgbClr val="70AE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Activity Accent Bar 3"/>
          <p:cNvSpPr/>
          <p:nvPr/>
        </p:nvSpPr>
        <p:spPr>
          <a:xfrm>
            <a:off x="877824" y="4032504"/>
            <a:ext cx="64008" cy="1152144"/>
          </a:xfrm>
          <a:prstGeom prst="rect">
            <a:avLst/>
          </a:prstGeom>
          <a:solidFill>
            <a:srgbClr val="70AE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Activity Accent Bar 4"/>
          <p:cNvSpPr/>
          <p:nvPr/>
        </p:nvSpPr>
        <p:spPr>
          <a:xfrm>
            <a:off x="4681728" y="4032504"/>
            <a:ext cx="64008" cy="1152144"/>
          </a:xfrm>
          <a:prstGeom prst="rect">
            <a:avLst/>
          </a:prstGeom>
          <a:solidFill>
            <a:srgbClr val="67CE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1183654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438912"/>
            <a:ext cx="3657600" cy="310896"/>
          </a:xfrm>
        </p:spPr>
        <p:txBody>
          <a:bodyPr wrap="square" lIns="0" tIns="0" rIns="0" bIns="0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solidFill>
                  <a:srgbClr val="294661"/>
                </a:solidFill>
                <a:latin typeface="+mn-lt"/>
              </a:rPr>
              <a:t>EUREX 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987552"/>
            <a:ext cx="7662672" cy="502920"/>
          </a:xfrm>
        </p:spPr>
        <p:txBody>
          <a:bodyPr wrap="square" lIns="0" tIns="0" rIns="0" bIns="0">
            <a:noAutofit/>
          </a:bodyPr>
          <a:lstStyle>
            <a:lvl1pPr>
              <a:buFont typeface="Arial" panose="020B0604020202020204" pitchFamily="34" charset="0"/>
              <a:buChar char="•"/>
            </a:lvl1pPr>
            <a:lvl2pPr>
              <a:buFont typeface="Arial" panose="020B0604020202020204" pitchFamily="34" charset="0"/>
              <a:buChar char="•"/>
            </a:lvl2pPr>
            <a:lvl3pPr>
              <a:buFont typeface="Arial" panose="020B0604020202020204" pitchFamily="34" charset="0"/>
              <a:buChar char="•"/>
            </a:lvl3pPr>
            <a:lvl4pPr>
              <a:buFont typeface="Arial" panose="020B0604020202020204" pitchFamily="34" charset="0"/>
              <a:buChar char="•"/>
            </a:lvl4pPr>
            <a:lvl5pPr>
              <a:buFont typeface="Arial" panose="020B0604020202020204" pitchFamily="34" charset="0"/>
              <a:buChar char="•"/>
            </a:lvl5pPr>
            <a:lvl6pPr>
              <a:buFont typeface="Arial" panose="020B0604020202020204" pitchFamily="34" charset="0"/>
              <a:buChar char="•"/>
            </a:lvl6pPr>
            <a:lvl7pPr>
              <a:buFont typeface="Arial" panose="020B0604020202020204" pitchFamily="34" charset="0"/>
              <a:buChar char="•"/>
            </a:lvl7pPr>
            <a:lvl8pPr>
              <a:buFont typeface="Arial" panose="020B0604020202020204" pitchFamily="34" charset="0"/>
              <a:buChar char="•"/>
            </a:lvl8pPr>
            <a:lvl9pPr>
              <a:buFont typeface="Arial" panose="020B0604020202020204" pitchFamily="34" charset="0"/>
              <a:buChar char="•"/>
            </a:lvl9pPr>
          </a:lstStyle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294661"/>
                </a:solidFill>
                <a:latin typeface="+mn-lt"/>
              </a:rPr>
              <a:t>Test Activities: Key Considerations</a:t>
            </a:r>
          </a:p>
        </p:txBody>
      </p:sp>
      <p:sp>
        <p:nvSpPr>
          <p:cNvPr id="9" name="Section Accent Cyan"/>
          <p:cNvSpPr/>
          <p:nvPr/>
        </p:nvSpPr>
        <p:spPr>
          <a:xfrm>
            <a:off x="731520" y="1545336"/>
            <a:ext cx="502920" cy="50292"/>
          </a:xfrm>
          <a:prstGeom prst="rect">
            <a:avLst/>
          </a:prstGeom>
          <a:solidFill>
            <a:srgbClr val="67CE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ection Accent Green"/>
          <p:cNvSpPr/>
          <p:nvPr/>
        </p:nvSpPr>
        <p:spPr>
          <a:xfrm>
            <a:off x="1234440" y="1545336"/>
            <a:ext cx="201168" cy="50292"/>
          </a:xfrm>
          <a:prstGeom prst="rect">
            <a:avLst/>
          </a:prstGeom>
          <a:solidFill>
            <a:srgbClr val="B9DF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ference Data Panel"/>
          <p:cNvSpPr/>
          <p:nvPr/>
        </p:nvSpPr>
        <p:spPr>
          <a:xfrm>
            <a:off x="749808" y="1810512"/>
            <a:ext cx="3246120" cy="3840480"/>
          </a:xfrm>
          <a:prstGeom prst="roundRect">
            <a:avLst/>
          </a:prstGeom>
          <a:solidFill>
            <a:srgbClr val="F4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01168" tIns="201168" rIns="201168" bIns="201168" rtlCol="0" anchor="t">
            <a:noAutofit/>
          </a:bodyPr>
          <a:lstStyle/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1400"/>
              </a:spcAft>
              <a:buNone/>
            </a:pPr>
            <a:r>
              <a:rPr sz="1600" b="1" i="0">
                <a:solidFill>
                  <a:srgbClr val="294661"/>
                </a:solidFill>
                <a:latin typeface="+mn-lt"/>
              </a:rPr>
              <a:t>Production reference data is used throughout the DR test, including: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600" b="0" i="0">
                <a:solidFill>
                  <a:srgbClr val="294661"/>
                </a:solidFill>
                <a:latin typeface="+mn-lt"/>
              </a:rPr>
              <a:t>•  User IDs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600" b="0" i="0">
                <a:solidFill>
                  <a:srgbClr val="294661"/>
                </a:solidFill>
                <a:latin typeface="+mn-lt"/>
              </a:rPr>
              <a:t>•  T7 GUI keys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600" b="0" i="0">
                <a:solidFill>
                  <a:srgbClr val="294661"/>
                </a:solidFill>
                <a:latin typeface="+mn-lt"/>
              </a:rPr>
              <a:t>•  FIX LF sessions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600" b="0" i="0">
                <a:solidFill>
                  <a:srgbClr val="294661"/>
                </a:solidFill>
                <a:latin typeface="+mn-lt"/>
              </a:rPr>
              <a:t>•  ETI sessions</a:t>
            </a:r>
          </a:p>
        </p:txBody>
      </p:sp>
      <p:sp>
        <p:nvSpPr>
          <p:cNvPr id="13" name="Important Callout"/>
          <p:cNvSpPr/>
          <p:nvPr/>
        </p:nvSpPr>
        <p:spPr>
          <a:xfrm>
            <a:off x="4251960" y="1810512"/>
            <a:ext cx="4142232" cy="1956816"/>
          </a:xfrm>
          <a:prstGeom prst="roundRect">
            <a:avLst/>
          </a:prstGeom>
          <a:solidFill>
            <a:srgbClr val="2946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19456" tIns="219456" rIns="219456" bIns="219456" rtlCol="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sz="1300" b="1" i="0" dirty="0">
                <a:solidFill>
                  <a:srgbClr val="67CEF4"/>
                </a:solidFill>
                <a:latin typeface="+mn-lt"/>
              </a:rPr>
              <a:t>IMPORTANT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600" b="0" i="0" dirty="0">
                <a:solidFill>
                  <a:srgbClr val="FFFFFF"/>
                </a:solidFill>
                <a:latin typeface="+mn-lt"/>
              </a:rPr>
              <a:t>Any changes made during the DR test remain within the test environment and will not be transferred back to production </a:t>
            </a:r>
            <a:r>
              <a:rPr lang="de-DE" sz="1600" b="0" i="0" dirty="0">
                <a:solidFill>
                  <a:srgbClr val="FFFFFF"/>
                </a:solidFill>
                <a:latin typeface="+mn-lt"/>
              </a:rPr>
              <a:t>environment </a:t>
            </a:r>
            <a:r>
              <a:rPr sz="1600" b="0" i="0" dirty="0">
                <a:solidFill>
                  <a:srgbClr val="FFFFFF"/>
                </a:solidFill>
                <a:latin typeface="+mn-lt"/>
              </a:rPr>
              <a:t>after the exercise.</a:t>
            </a:r>
          </a:p>
        </p:txBody>
      </p:sp>
      <p:sp>
        <p:nvSpPr>
          <p:cNvPr id="14" name="Recommendation Callout"/>
          <p:cNvSpPr/>
          <p:nvPr/>
        </p:nvSpPr>
        <p:spPr>
          <a:xfrm>
            <a:off x="4251960" y="4005072"/>
            <a:ext cx="4142232" cy="1645920"/>
          </a:xfrm>
          <a:prstGeom prst="roundRect">
            <a:avLst/>
          </a:prstGeom>
          <a:solidFill>
            <a:srgbClr val="F4F9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19456" tIns="219456" rIns="219456" bIns="219456" rtlCol="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sz="1300" b="1" i="0">
                <a:solidFill>
                  <a:srgbClr val="70AE2A"/>
                </a:solidFill>
                <a:latin typeface="+mn-lt"/>
              </a:rPr>
              <a:t>RECOMMENDATION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700" b="1" i="0">
                <a:solidFill>
                  <a:srgbClr val="294661"/>
                </a:solidFill>
                <a:latin typeface="+mn-lt"/>
              </a:rPr>
              <a:t>Avoid modifying reference data during the DR test!</a:t>
            </a:r>
          </a:p>
        </p:txBody>
      </p:sp>
    </p:spTree>
    <p:extLst>
      <p:ext uri="{BB962C8B-B14F-4D97-AF65-F5344CB8AC3E}">
        <p14:creationId xmlns:p14="http://schemas.microsoft.com/office/powerpoint/2010/main" val="1213170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438912"/>
            <a:ext cx="3657600" cy="310896"/>
          </a:xfrm>
        </p:spPr>
        <p:txBody>
          <a:bodyPr wrap="square" lIns="0" tIns="0" rIns="0" bIns="0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solidFill>
                  <a:srgbClr val="294661"/>
                </a:solidFill>
                <a:latin typeface="+mn-lt"/>
              </a:rPr>
              <a:t>EUREX 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987552"/>
            <a:ext cx="7662672" cy="502920"/>
          </a:xfrm>
        </p:spPr>
        <p:txBody>
          <a:bodyPr wrap="square" lIns="0" tIns="0" rIns="0" bIns="0">
            <a:noAutofit/>
          </a:bodyPr>
          <a:lstStyle>
            <a:lvl1pPr>
              <a:buFont typeface="Arial" panose="020B0604020202020204" pitchFamily="34" charset="0"/>
              <a:buChar char="•"/>
            </a:lvl1pPr>
            <a:lvl2pPr>
              <a:buFont typeface="Arial" panose="020B0604020202020204" pitchFamily="34" charset="0"/>
              <a:buChar char="•"/>
            </a:lvl2pPr>
            <a:lvl3pPr>
              <a:buFont typeface="Arial" panose="020B0604020202020204" pitchFamily="34" charset="0"/>
              <a:buChar char="•"/>
            </a:lvl3pPr>
            <a:lvl4pPr>
              <a:buFont typeface="Arial" panose="020B0604020202020204" pitchFamily="34" charset="0"/>
              <a:buChar char="•"/>
            </a:lvl4pPr>
            <a:lvl5pPr>
              <a:buFont typeface="Arial" panose="020B0604020202020204" pitchFamily="34" charset="0"/>
              <a:buChar char="•"/>
            </a:lvl5pPr>
            <a:lvl6pPr>
              <a:buFont typeface="Arial" panose="020B0604020202020204" pitchFamily="34" charset="0"/>
              <a:buChar char="•"/>
            </a:lvl6pPr>
            <a:lvl7pPr>
              <a:buFont typeface="Arial" panose="020B0604020202020204" pitchFamily="34" charset="0"/>
              <a:buChar char="•"/>
            </a:lvl7pPr>
            <a:lvl8pPr>
              <a:buFont typeface="Arial" panose="020B0604020202020204" pitchFamily="34" charset="0"/>
              <a:buChar char="•"/>
            </a:lvl8pPr>
            <a:lvl9pPr>
              <a:buFont typeface="Arial" panose="020B0604020202020204" pitchFamily="34" charset="0"/>
              <a:buChar char="•"/>
            </a:lvl9pPr>
          </a:lstStyle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294661"/>
                </a:solidFill>
                <a:latin typeface="+mn-lt"/>
              </a:rPr>
              <a:t>DR Test Success Criteria</a:t>
            </a:r>
          </a:p>
        </p:txBody>
      </p:sp>
      <p:sp>
        <p:nvSpPr>
          <p:cNvPr id="9" name="Section Accent Cyan"/>
          <p:cNvSpPr/>
          <p:nvPr/>
        </p:nvSpPr>
        <p:spPr>
          <a:xfrm>
            <a:off x="731520" y="1545336"/>
            <a:ext cx="502920" cy="50292"/>
          </a:xfrm>
          <a:prstGeom prst="rect">
            <a:avLst/>
          </a:prstGeom>
          <a:solidFill>
            <a:srgbClr val="67CE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ection Accent Green"/>
          <p:cNvSpPr/>
          <p:nvPr/>
        </p:nvSpPr>
        <p:spPr>
          <a:xfrm>
            <a:off x="1234440" y="1545336"/>
            <a:ext cx="201168" cy="50292"/>
          </a:xfrm>
          <a:prstGeom prst="rect">
            <a:avLst/>
          </a:prstGeom>
          <a:solidFill>
            <a:srgbClr val="B9DF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Intro"/>
          <p:cNvSpPr txBox="1"/>
          <p:nvPr/>
        </p:nvSpPr>
        <p:spPr>
          <a:xfrm>
            <a:off x="749808" y="1682496"/>
            <a:ext cx="7607808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600" b="0" i="0">
                <a:solidFill>
                  <a:srgbClr val="566C80"/>
                </a:solidFill>
                <a:latin typeface="+mn-lt"/>
              </a:rPr>
              <a:t>The DR test is considered successful if at least one of the following criteria is met:</a:t>
            </a:r>
          </a:p>
        </p:txBody>
      </p:sp>
      <p:sp>
        <p:nvSpPr>
          <p:cNvPr id="12" name="Success Card 1"/>
          <p:cNvSpPr/>
          <p:nvPr/>
        </p:nvSpPr>
        <p:spPr>
          <a:xfrm>
            <a:off x="749808" y="2377440"/>
            <a:ext cx="2350008" cy="3035808"/>
          </a:xfrm>
          <a:prstGeom prst="roundRect">
            <a:avLst/>
          </a:prstGeom>
          <a:solidFill>
            <a:srgbClr val="EBF7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768096" rIns="182880" bIns="182880" rtlCol="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sz="1700" b="1" i="0" dirty="0">
                <a:solidFill>
                  <a:srgbClr val="294661"/>
                </a:solidFill>
                <a:latin typeface="+mn-lt"/>
              </a:rPr>
              <a:t>GUI validation</a:t>
            </a:r>
          </a:p>
          <a:p>
            <a: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550" b="0" i="0" dirty="0">
                <a:solidFill>
                  <a:srgbClr val="294661"/>
                </a:solidFill>
                <a:latin typeface="+mn-lt"/>
              </a:rPr>
              <a:t>DR Test messages are displayed continuously in the T7 GUI news board.</a:t>
            </a:r>
          </a:p>
        </p:txBody>
      </p:sp>
      <p:sp>
        <p:nvSpPr>
          <p:cNvPr id="13" name="Success Acronym 1"/>
          <p:cNvSpPr/>
          <p:nvPr/>
        </p:nvSpPr>
        <p:spPr>
          <a:xfrm>
            <a:off x="932688" y="2578608"/>
            <a:ext cx="713232" cy="411480"/>
          </a:xfrm>
          <a:prstGeom prst="roundRect">
            <a:avLst/>
          </a:prstGeom>
          <a:solidFill>
            <a:srgbClr val="67CE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36576" rIns="36576" bIns="36576" rtlCol="0" anchor="ctr"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00" b="1" i="0">
                <a:solidFill>
                  <a:srgbClr val="FFFFFF"/>
                </a:solidFill>
                <a:latin typeface="+mn-lt"/>
              </a:rPr>
              <a:t>GUI</a:t>
            </a:r>
          </a:p>
        </p:txBody>
      </p:sp>
      <p:sp>
        <p:nvSpPr>
          <p:cNvPr id="14" name="Success Card 2"/>
          <p:cNvSpPr/>
          <p:nvPr/>
        </p:nvSpPr>
        <p:spPr>
          <a:xfrm>
            <a:off x="3319272" y="2377440"/>
            <a:ext cx="2350008" cy="3035808"/>
          </a:xfrm>
          <a:prstGeom prst="roundRect">
            <a:avLst/>
          </a:prstGeom>
          <a:solidFill>
            <a:srgbClr val="F4F9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768096" rIns="182880" bIns="182880" rtlCol="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sz="1700" b="1" i="0" dirty="0">
                <a:solidFill>
                  <a:srgbClr val="294661"/>
                </a:solidFill>
                <a:latin typeface="+mn-lt"/>
              </a:rPr>
              <a:t>ETI validation</a:t>
            </a:r>
          </a:p>
          <a:p>
            <a: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550" b="0" i="0" dirty="0">
                <a:solidFill>
                  <a:srgbClr val="294661"/>
                </a:solidFill>
                <a:latin typeface="+mn-lt"/>
              </a:rPr>
              <a:t>Successful ETI login plus receipt of market </a:t>
            </a:r>
            <a:r>
              <a:rPr lang="de-DE" sz="1550" b="0" i="0" dirty="0">
                <a:solidFill>
                  <a:srgbClr val="294661"/>
                </a:solidFill>
                <a:latin typeface="+mn-lt"/>
              </a:rPr>
              <a:t>or</a:t>
            </a:r>
            <a:r>
              <a:rPr sz="1550" b="0" i="0" dirty="0">
                <a:solidFill>
                  <a:srgbClr val="294661"/>
                </a:solidFill>
                <a:latin typeface="+mn-lt"/>
              </a:rPr>
              <a:t> reference data heartbeats.</a:t>
            </a:r>
          </a:p>
        </p:txBody>
      </p:sp>
      <p:sp>
        <p:nvSpPr>
          <p:cNvPr id="15" name="Success Acronym 2"/>
          <p:cNvSpPr/>
          <p:nvPr/>
        </p:nvSpPr>
        <p:spPr>
          <a:xfrm>
            <a:off x="3502152" y="2578608"/>
            <a:ext cx="713232" cy="411480"/>
          </a:xfrm>
          <a:prstGeom prst="roundRect">
            <a:avLst/>
          </a:prstGeom>
          <a:solidFill>
            <a:srgbClr val="70AE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36576" rIns="36576" bIns="36576" rtlCol="0" anchor="ctr"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00" b="1" i="0">
                <a:solidFill>
                  <a:srgbClr val="FFFFFF"/>
                </a:solidFill>
                <a:latin typeface="+mn-lt"/>
              </a:rPr>
              <a:t>ETI</a:t>
            </a:r>
          </a:p>
        </p:txBody>
      </p:sp>
      <p:sp>
        <p:nvSpPr>
          <p:cNvPr id="16" name="Success Card 3"/>
          <p:cNvSpPr/>
          <p:nvPr/>
        </p:nvSpPr>
        <p:spPr>
          <a:xfrm>
            <a:off x="5888736" y="2377440"/>
            <a:ext cx="2350008" cy="3035808"/>
          </a:xfrm>
          <a:prstGeom prst="roundRect">
            <a:avLst/>
          </a:prstGeom>
          <a:solidFill>
            <a:srgbClr val="EBF7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768096" rIns="182880" bIns="182880" rtlCol="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sz="1700" b="1" i="0" dirty="0">
                <a:solidFill>
                  <a:srgbClr val="294661"/>
                </a:solidFill>
                <a:latin typeface="+mn-lt"/>
              </a:rPr>
              <a:t>FIX LF validation</a:t>
            </a:r>
          </a:p>
          <a:p>
            <a: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550" b="0" i="0" dirty="0">
                <a:solidFill>
                  <a:srgbClr val="294661"/>
                </a:solidFill>
                <a:latin typeface="+mn-lt"/>
              </a:rPr>
              <a:t>Successful FIX LF login plus receipt of market </a:t>
            </a:r>
            <a:r>
              <a:rPr lang="de-DE" sz="1550" dirty="0">
                <a:solidFill>
                  <a:srgbClr val="294661"/>
                </a:solidFill>
              </a:rPr>
              <a:t>or</a:t>
            </a:r>
            <a:r>
              <a:rPr sz="1550" b="0" i="0" dirty="0">
                <a:solidFill>
                  <a:srgbClr val="294661"/>
                </a:solidFill>
                <a:latin typeface="+mn-lt"/>
              </a:rPr>
              <a:t> reference data heartbeats.</a:t>
            </a:r>
          </a:p>
        </p:txBody>
      </p:sp>
      <p:sp>
        <p:nvSpPr>
          <p:cNvPr id="17" name="Success Acronym 3"/>
          <p:cNvSpPr/>
          <p:nvPr/>
        </p:nvSpPr>
        <p:spPr>
          <a:xfrm>
            <a:off x="6071616" y="2578608"/>
            <a:ext cx="960120" cy="411480"/>
          </a:xfrm>
          <a:prstGeom prst="roundRect">
            <a:avLst/>
          </a:prstGeom>
          <a:solidFill>
            <a:srgbClr val="67CE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36576" rIns="36576" bIns="36576" rtlCol="0" anchor="ctr"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00" b="1" i="0">
                <a:solidFill>
                  <a:srgbClr val="FFFFFF"/>
                </a:solidFill>
                <a:latin typeface="+mn-lt"/>
              </a:rPr>
              <a:t>FIX LF</a:t>
            </a:r>
          </a:p>
        </p:txBody>
      </p:sp>
    </p:spTree>
    <p:extLst>
      <p:ext uri="{BB962C8B-B14F-4D97-AF65-F5344CB8AC3E}">
        <p14:creationId xmlns:p14="http://schemas.microsoft.com/office/powerpoint/2010/main" val="2745892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438912"/>
            <a:ext cx="3657600" cy="310896"/>
          </a:xfrm>
        </p:spPr>
        <p:txBody>
          <a:bodyPr wrap="square" lIns="0" tIns="0" rIns="0" bIns="0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solidFill>
                  <a:srgbClr val="294661"/>
                </a:solidFill>
                <a:latin typeface="+mn-lt"/>
              </a:rPr>
              <a:t>EUREX 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987552"/>
            <a:ext cx="7662672" cy="502920"/>
          </a:xfrm>
          <a:ln>
            <a:noFill/>
          </a:ln>
        </p:spPr>
        <p:txBody>
          <a:bodyPr wrap="square" lIns="0" tIns="0" rIns="0" bIns="0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294661"/>
                </a:solidFill>
                <a:latin typeface="+mn-lt"/>
              </a:rPr>
              <a:t>Timeline on 24 October 2026</a:t>
            </a:r>
            <a:endParaRPr lang="en-US" sz="1450" dirty="0"/>
          </a:p>
        </p:txBody>
      </p:sp>
      <p:sp>
        <p:nvSpPr>
          <p:cNvPr id="9" name="Section Accent Cyan"/>
          <p:cNvSpPr>
            <a:spLocks/>
          </p:cNvSpPr>
          <p:nvPr/>
        </p:nvSpPr>
        <p:spPr>
          <a:xfrm>
            <a:off x="731520" y="1545336"/>
            <a:ext cx="502920" cy="50292"/>
          </a:xfrm>
          <a:prstGeom prst="rect">
            <a:avLst/>
          </a:prstGeom>
          <a:solidFill>
            <a:srgbClr val="67CE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ection Accent Green"/>
          <p:cNvSpPr>
            <a:spLocks/>
          </p:cNvSpPr>
          <p:nvPr/>
        </p:nvSpPr>
        <p:spPr>
          <a:xfrm>
            <a:off x="1234440" y="1545336"/>
            <a:ext cx="201168" cy="50292"/>
          </a:xfrm>
          <a:prstGeom prst="rect">
            <a:avLst/>
          </a:prstGeom>
          <a:solidFill>
            <a:srgbClr val="B9DF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me Card 1"/>
          <p:cNvSpPr/>
          <p:nvPr/>
        </p:nvSpPr>
        <p:spPr>
          <a:xfrm>
            <a:off x="749808" y="1810512"/>
            <a:ext cx="1719072" cy="1261872"/>
          </a:xfrm>
          <a:prstGeom prst="roundRect">
            <a:avLst/>
          </a:prstGeom>
          <a:solidFill>
            <a:srgbClr val="EBF7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46304" rIns="146304" bIns="146304" rtlCol="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700" b="1" i="0">
                <a:solidFill>
                  <a:srgbClr val="294661"/>
                </a:solidFill>
                <a:latin typeface="+mn-lt"/>
              </a:rPr>
              <a:t>13:00 CEST</a:t>
            </a:r>
          </a:p>
          <a:p>
            <a:pPr marL="0" indent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450" b="0" i="0">
                <a:solidFill>
                  <a:srgbClr val="294661"/>
                </a:solidFill>
                <a:latin typeface="+mn-lt"/>
              </a:rPr>
              <a:t>DR test scenario starts</a:t>
            </a:r>
          </a:p>
        </p:txBody>
      </p:sp>
      <p:sp>
        <p:nvSpPr>
          <p:cNvPr id="12" name="Time Accent 1"/>
          <p:cNvSpPr/>
          <p:nvPr/>
        </p:nvSpPr>
        <p:spPr>
          <a:xfrm>
            <a:off x="749808" y="1810512"/>
            <a:ext cx="1719072" cy="64008"/>
          </a:xfrm>
          <a:prstGeom prst="rect">
            <a:avLst/>
          </a:prstGeom>
          <a:solidFill>
            <a:srgbClr val="B9DF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ime Card 2"/>
          <p:cNvSpPr/>
          <p:nvPr/>
        </p:nvSpPr>
        <p:spPr>
          <a:xfrm>
            <a:off x="2660903" y="1810512"/>
            <a:ext cx="1719072" cy="1261872"/>
          </a:xfrm>
          <a:prstGeom prst="roundRect">
            <a:avLst/>
          </a:prstGeom>
          <a:solidFill>
            <a:srgbClr val="F4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46304" rIns="146304" bIns="146304" rtlCol="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700" b="1" i="0">
                <a:solidFill>
                  <a:srgbClr val="294661"/>
                </a:solidFill>
                <a:latin typeface="+mn-lt"/>
              </a:rPr>
              <a:t>16:00 CEST</a:t>
            </a:r>
          </a:p>
          <a:p>
            <a:pPr marL="0" indent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450" b="0" i="0">
                <a:solidFill>
                  <a:srgbClr val="294661"/>
                </a:solidFill>
                <a:latin typeface="+mn-lt"/>
              </a:rPr>
              <a:t>DR test scenario ends</a:t>
            </a:r>
          </a:p>
        </p:txBody>
      </p:sp>
      <p:sp>
        <p:nvSpPr>
          <p:cNvPr id="14" name="Time Accent 2"/>
          <p:cNvSpPr/>
          <p:nvPr/>
        </p:nvSpPr>
        <p:spPr>
          <a:xfrm>
            <a:off x="2660903" y="1810512"/>
            <a:ext cx="1719072" cy="64008"/>
          </a:xfrm>
          <a:prstGeom prst="rect">
            <a:avLst/>
          </a:prstGeom>
          <a:solidFill>
            <a:srgbClr val="67CE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ime Card 3"/>
          <p:cNvSpPr/>
          <p:nvPr/>
        </p:nvSpPr>
        <p:spPr>
          <a:xfrm>
            <a:off x="4572000" y="1810512"/>
            <a:ext cx="1719072" cy="1261872"/>
          </a:xfrm>
          <a:prstGeom prst="roundRect">
            <a:avLst/>
          </a:prstGeom>
          <a:solidFill>
            <a:srgbClr val="EBF7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46304" rIns="146304" bIns="146304" rtlCol="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700" b="1" i="0">
                <a:solidFill>
                  <a:srgbClr val="294661"/>
                </a:solidFill>
                <a:latin typeface="+mn-lt"/>
              </a:rPr>
              <a:t>17:00 CEST</a:t>
            </a:r>
          </a:p>
          <a:p>
            <a:pPr marL="0" indent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450" b="0" i="0">
                <a:solidFill>
                  <a:srgbClr val="294661"/>
                </a:solidFill>
                <a:latin typeface="+mn-lt"/>
              </a:rPr>
              <a:t>Production re-connect test starts</a:t>
            </a:r>
          </a:p>
        </p:txBody>
      </p:sp>
      <p:sp>
        <p:nvSpPr>
          <p:cNvPr id="16" name="Time Accent 3"/>
          <p:cNvSpPr/>
          <p:nvPr/>
        </p:nvSpPr>
        <p:spPr>
          <a:xfrm>
            <a:off x="4572000" y="1810512"/>
            <a:ext cx="1719072" cy="64008"/>
          </a:xfrm>
          <a:prstGeom prst="rect">
            <a:avLst/>
          </a:prstGeom>
          <a:solidFill>
            <a:srgbClr val="67CE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ime Card 4"/>
          <p:cNvSpPr/>
          <p:nvPr/>
        </p:nvSpPr>
        <p:spPr>
          <a:xfrm>
            <a:off x="6483096" y="1810512"/>
            <a:ext cx="1719072" cy="1261872"/>
          </a:xfrm>
          <a:prstGeom prst="roundRect">
            <a:avLst/>
          </a:prstGeom>
          <a:solidFill>
            <a:srgbClr val="F4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46304" rIns="146304" bIns="146304" rtlCol="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700" b="1" i="0">
                <a:solidFill>
                  <a:srgbClr val="294661"/>
                </a:solidFill>
                <a:latin typeface="+mn-lt"/>
              </a:rPr>
              <a:t>18:00 CEST</a:t>
            </a:r>
          </a:p>
          <a:p>
            <a:pPr marL="0" indent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450" b="0" i="0">
                <a:solidFill>
                  <a:srgbClr val="294661"/>
                </a:solidFill>
                <a:latin typeface="+mn-lt"/>
              </a:rPr>
              <a:t>Production re-connect test ends</a:t>
            </a:r>
          </a:p>
        </p:txBody>
      </p:sp>
      <p:sp>
        <p:nvSpPr>
          <p:cNvPr id="18" name="Time Accent 4"/>
          <p:cNvSpPr/>
          <p:nvPr/>
        </p:nvSpPr>
        <p:spPr>
          <a:xfrm>
            <a:off x="6483096" y="1810512"/>
            <a:ext cx="1719072" cy="64008"/>
          </a:xfrm>
          <a:prstGeom prst="rect">
            <a:avLst/>
          </a:prstGeom>
          <a:solidFill>
            <a:srgbClr val="B9DF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Primary Contact Panel"/>
          <p:cNvSpPr/>
          <p:nvPr/>
        </p:nvSpPr>
        <p:spPr>
          <a:xfrm>
            <a:off x="749808" y="3255264"/>
            <a:ext cx="2359152" cy="2377440"/>
          </a:xfrm>
          <a:prstGeom prst="roundRect">
            <a:avLst/>
          </a:prstGeom>
          <a:solidFill>
            <a:srgbClr val="2946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01168" tIns="201168" rIns="201168" bIns="201168" rtlCol="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sz="1300" b="1" i="0">
                <a:solidFill>
                  <a:srgbClr val="67CEF4"/>
                </a:solidFill>
                <a:latin typeface="+mn-lt"/>
              </a:rPr>
              <a:t>PRIMARY CONTACT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700" b="1" i="0">
                <a:solidFill>
                  <a:srgbClr val="FFFFFF"/>
                </a:solidFill>
                <a:latin typeface="+mn-lt"/>
              </a:rPr>
              <a:t>Technical Key Account Manager</a:t>
            </a:r>
          </a:p>
        </p:txBody>
      </p:sp>
      <p:sp>
        <p:nvSpPr>
          <p:cNvPr id="20" name="Detailed Information Panel"/>
          <p:cNvSpPr/>
          <p:nvPr/>
        </p:nvSpPr>
        <p:spPr>
          <a:xfrm>
            <a:off x="3337560" y="3255264"/>
            <a:ext cx="5056632" cy="2377440"/>
          </a:xfrm>
          <a:prstGeom prst="roundRect">
            <a:avLst/>
          </a:prstGeom>
          <a:solidFill>
            <a:srgbClr val="F4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146304" rIns="182880" bIns="146304" rtlCol="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None/>
            </a:pPr>
            <a:r>
              <a:rPr sz="1300" b="1" i="0" dirty="0">
                <a:solidFill>
                  <a:srgbClr val="70AE2A"/>
                </a:solidFill>
                <a:latin typeface="+mn-lt"/>
              </a:rPr>
              <a:t>DETAILED INFORMATION</a:t>
            </a:r>
          </a:p>
          <a:p>
            <a:pPr marL="0" indent="0" algn="l">
              <a:lnSpc>
                <a:spcPct val="103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sz="1450" b="0" i="0" dirty="0">
                <a:solidFill>
                  <a:srgbClr val="294661"/>
                </a:solidFill>
                <a:latin typeface="+mn-lt"/>
              </a:rPr>
              <a:t>•  Eurex Circular xx/2026 to be published end of August</a:t>
            </a:r>
          </a:p>
          <a:p>
            <a:pPr marL="0" indent="0" algn="l">
              <a:lnSpc>
                <a:spcPct val="103000"/>
              </a:lnSpc>
              <a:spcBef>
                <a:spcPts val="0"/>
              </a:spcBef>
              <a:spcAft>
                <a:spcPts val="500"/>
              </a:spcAft>
              <a:buNone/>
            </a:pPr>
            <a:r>
              <a:rPr sz="1450" b="0" i="0" dirty="0">
                <a:solidFill>
                  <a:srgbClr val="294661"/>
                </a:solidFill>
                <a:latin typeface="+mn-lt"/>
              </a:rPr>
              <a:t>•  Updated version of “T7 Disaster Recovery Concept 2026” - Accessible end of August under the following path:</a:t>
            </a:r>
          </a:p>
          <a:p>
            <a:pPr marL="18288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350" dirty="0">
                <a:latin typeface="+mn-lt"/>
                <a:hlinkClick r:id="rId3"/>
              </a:rPr>
              <a:t>Eurex.com</a:t>
            </a:r>
            <a:r>
              <a:rPr sz="1350" dirty="0">
                <a:solidFill>
                  <a:srgbClr val="294661"/>
                </a:solidFill>
                <a:latin typeface="+mn-lt"/>
              </a:rPr>
              <a:t> &gt; Support &gt; Initiatives &amp; Releases &gt; Readiness for projects &gt; T7 Disaster Recovery Test</a:t>
            </a:r>
          </a:p>
        </p:txBody>
      </p:sp>
    </p:spTree>
    <p:extLst>
      <p:ext uri="{BB962C8B-B14F-4D97-AF65-F5344CB8AC3E}">
        <p14:creationId xmlns:p14="http://schemas.microsoft.com/office/powerpoint/2010/main" val="3202631996"/>
      </p:ext>
    </p:extLst>
  </p:cSld>
  <p:clrMapOvr>
    <a:masterClrMapping/>
  </p:clrMapOvr>
</p:sld>
</file>

<file path=ppt/theme/theme1.xml><?xml version="1.0" encoding="utf-8"?>
<a:theme xmlns:a="http://schemas.openxmlformats.org/drawingml/2006/main" name="Interior slides_w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FIA - Lato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CB8D958-18BA-4A2F-B3ED-3094FF83B51F}"/>
    </a:ext>
  </a:extLst>
</a:theme>
</file>

<file path=ppt/theme/theme2.xml><?xml version="1.0" encoding="utf-8"?>
<a:theme xmlns:a="http://schemas.openxmlformats.org/drawingml/2006/main" name="Interior slides_w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5A648A1-D264-48AC-82AD-4FBB214D6922}"/>
    </a:ext>
  </a:extLst>
</a:theme>
</file>

<file path=ppt/theme/theme3.xml><?xml version="1.0" encoding="utf-8"?>
<a:theme xmlns:a="http://schemas.openxmlformats.org/drawingml/2006/main" name="Interior slides_No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B66A5330-AB83-4564-8823-1C6FD722FACA}"/>
    </a:ext>
  </a:extLst>
</a:theme>
</file>

<file path=ppt/theme/theme4.xml><?xml version="1.0" encoding="utf-8"?>
<a:theme xmlns:a="http://schemas.openxmlformats.org/drawingml/2006/main" name="Interior slides_No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1F7355F6-4E1D-4512-AF2B-82CA553CB91A}"/>
    </a:ext>
  </a:extLst>
</a:theme>
</file>

<file path=ppt/theme/theme5.xml><?xml version="1.0" encoding="utf-8"?>
<a:theme xmlns:a="http://schemas.openxmlformats.org/drawingml/2006/main" name="Concludin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840B1C0-70E7-4D13-A666-D6D96E2ADD53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1dc8d5e-a797-4cf4-8b99-2f35a2d8a579" xsi:nil="true"/>
    <lcf76f155ced4ddcb4097134ff3c332f xmlns="f321cc19-8678-4f0b-8d8e-188e7c02e2b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BF086C32B17346B8130D26F24364DD" ma:contentTypeVersion="16" ma:contentTypeDescription="Create a new document." ma:contentTypeScope="" ma:versionID="b82cbb0bed3cb630ff18eb00444ddb8f">
  <xsd:schema xmlns:xsd="http://www.w3.org/2001/XMLSchema" xmlns:xs="http://www.w3.org/2001/XMLSchema" xmlns:p="http://schemas.microsoft.com/office/2006/metadata/properties" xmlns:ns2="f321cc19-8678-4f0b-8d8e-188e7c02e2be" xmlns:ns3="b1dc8d5e-a797-4cf4-8b99-2f35a2d8a579" targetNamespace="http://schemas.microsoft.com/office/2006/metadata/properties" ma:root="true" ma:fieldsID="201e042af1d4c50d98caeec188a48178" ns2:_="" ns3:_="">
    <xsd:import namespace="f321cc19-8678-4f0b-8d8e-188e7c02e2be"/>
    <xsd:import namespace="b1dc8d5e-a797-4cf4-8b99-2f35a2d8a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21cc19-8678-4f0b-8d8e-188e7c02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0317f6e-2cf7-4ca2-aff5-a4d7f2f902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dc8d5e-a797-4cf4-8b99-2f35a2d8a57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bff8164-d40a-4a58-8c78-6419d99c6f26}" ma:internalName="TaxCatchAll" ma:showField="CatchAllData" ma:web="b1dc8d5e-a797-4cf4-8b99-2f35a2d8a5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45178D3-992A-4AC0-8D89-3D90FF0F224E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b1dc8d5e-a797-4cf4-8b99-2f35a2d8a579"/>
    <ds:schemaRef ds:uri="f321cc19-8678-4f0b-8d8e-188e7c02e2b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80ABB4EB-E615-4EC8-9188-07114EA818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152F072-52EA-4177-883B-60FCB33FB0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21cc19-8678-4f0b-8d8e-188e7c02e2be"/>
    <ds:schemaRef ds:uri="b1dc8d5e-a797-4cf4-8b99-2f35a2d8a5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Title Slides</Template>
  <TotalTime>17896</TotalTime>
  <Words>491</Words>
  <Application>Microsoft Macintosh PowerPoint</Application>
  <PresentationFormat>On-screen Show (4:3)</PresentationFormat>
  <Paragraphs>86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Lato</vt:lpstr>
      <vt:lpstr>Interior slides_wWatermark</vt:lpstr>
      <vt:lpstr>Interior slides_wWatermark_wPgNu</vt:lpstr>
      <vt:lpstr>Interior slides_NoWatermark</vt:lpstr>
      <vt:lpstr>Interior slides_NoWatermark_wPgNu</vt:lpstr>
      <vt:lpstr>Concluding slide</vt:lpstr>
      <vt:lpstr>EUREX</vt:lpstr>
      <vt:lpstr>EUREX (Cont’d)</vt:lpstr>
      <vt:lpstr>EUREX (Cont’d)</vt:lpstr>
      <vt:lpstr>EUREX (Cont’d)</vt:lpstr>
      <vt:lpstr>EUREX (Cont’d)</vt:lpstr>
      <vt:lpstr>EUREX (Cont’d)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Continuity Disaster Recovery Test Briefings</dc:title>
  <dc:creator>Steve P.</dc:creator>
  <cp:lastModifiedBy>Steve Proctor</cp:lastModifiedBy>
  <cp:revision>314</cp:revision>
  <dcterms:created xsi:type="dcterms:W3CDTF">2020-08-08T18:31:41Z</dcterms:created>
  <dcterms:modified xsi:type="dcterms:W3CDTF">2026-08-25T17:43:22Z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0x01010051BF086C32B17346B8130D26F24364DD</vt:lpwstr>
  </property>
  <property fmtid="{D5CDD505-2E9C-101B-9397-08002B2CF9AE}" pid="3" name="MediaServiceImageTags">
    <vt:lpwstr/>
  </property>
</Properties>
</file>