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403" r:id="rId9"/>
    <p:sldId id="40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 name="Google Shape;4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 name="Google Shape;50;p25: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p2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a:p>
        </p:txBody>
      </p:sp>
      <p:sp>
        <p:nvSpPr>
          <p:cNvPr id="52" name="Google Shape;5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
        <p:nvSpPr>
          <p:cNvPr id="58" name="Google Shape;58;p26:notes"/>
          <p:cNvSpPr>
            <a:spLocks noGrp="1" noRot="1" noChangeAspect="1"/>
          </p:cNvSpPr>
          <p:nvPr>
            <p:ph type="sldImg" idx="2"/>
          </p:nvPr>
        </p:nvSpPr>
        <p:spPr>
          <a:xfrm>
            <a:off x="1371600" y="763588"/>
            <a:ext cx="50292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
            <a:headEnd type="none" w="sm" len="sm"/>
            <a:tailEnd type="none" w="sm" len="sm"/>
          </a:ln>
        </p:spPr>
      </p:sp>
      <p:sp>
        <p:nvSpPr>
          <p:cNvPr id="59" name="Google Shape;59;p26: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288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image" Target="../media/image1.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4.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8.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7">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8"/>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2" r:id="rId5"/>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derivatives@coinbase.com"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Lato"/>
              <a:buNone/>
            </a:pPr>
            <a:r>
              <a:rPr lang="en-US"/>
              <a:t>COINBASE DERIVATIVES</a:t>
            </a:r>
            <a:endParaRPr/>
          </a:p>
        </p:txBody>
      </p:sp>
      <p:sp>
        <p:nvSpPr>
          <p:cNvPr id="55" name="Google Shape;55;p25"/>
          <p:cNvSpPr txBox="1">
            <a:spLocks noGrp="1"/>
          </p:cNvSpPr>
          <p:nvPr>
            <p:ph type="body" idx="1"/>
          </p:nvPr>
        </p:nvSpPr>
        <p:spPr>
          <a:xfrm>
            <a:off x="628650" y="1669312"/>
            <a:ext cx="8229600" cy="4646428"/>
          </a:xfrm>
          <a:prstGeom prst="rect">
            <a:avLst/>
          </a:prstGeom>
          <a:noFill/>
          <a:ln>
            <a:noFill/>
          </a:ln>
        </p:spPr>
        <p:txBody>
          <a:bodyPr spcFirstLastPara="1" wrap="square" lIns="91425" tIns="45700" rIns="91425" bIns="45700" anchor="t" anchorCtr="0">
            <a:normAutofit/>
          </a:bodyPr>
          <a:lstStyle/>
          <a:p>
            <a:pPr marL="0" lvl="1" indent="0" algn="l" rtl="0">
              <a:lnSpc>
                <a:spcPct val="90000"/>
              </a:lnSpc>
              <a:spcBef>
                <a:spcPts val="0"/>
              </a:spcBef>
              <a:spcAft>
                <a:spcPts val="0"/>
              </a:spcAft>
              <a:buClr>
                <a:schemeClr val="dk1"/>
              </a:buClr>
              <a:buSzPts val="1800"/>
              <a:buNone/>
            </a:pPr>
            <a:r>
              <a:rPr lang="en-US" b="1" u="sng"/>
              <a:t>Testing (Oct 24, 2026)</a:t>
            </a:r>
            <a:endParaRPr/>
          </a:p>
          <a:p>
            <a:pPr marL="342900" lvl="1" indent="-228600" algn="l" rtl="0">
              <a:lnSpc>
                <a:spcPct val="90000"/>
              </a:lnSpc>
              <a:spcBef>
                <a:spcPts val="375"/>
              </a:spcBef>
              <a:spcAft>
                <a:spcPts val="0"/>
              </a:spcAft>
              <a:buClr>
                <a:schemeClr val="dk1"/>
              </a:buClr>
              <a:buSzPts val="1800"/>
              <a:buNone/>
            </a:pPr>
            <a:endParaRPr/>
          </a:p>
          <a:p>
            <a:pPr marL="342900" lvl="1" indent="-342900" algn="l" rtl="0">
              <a:lnSpc>
                <a:spcPct val="90000"/>
              </a:lnSpc>
              <a:spcBef>
                <a:spcPts val="375"/>
              </a:spcBef>
              <a:spcAft>
                <a:spcPts val="0"/>
              </a:spcAft>
              <a:buClr>
                <a:schemeClr val="dk1"/>
              </a:buClr>
              <a:buSzPts val="1800"/>
              <a:buChar char="•"/>
            </a:pPr>
            <a:r>
              <a:rPr lang="en-US"/>
              <a:t>For the test date, CDE will be providing connectivity access to its DR data center. This test will cover logon, heartbeats, test requests and logouts for the services listed below. Note that order entry, market data subscriptions, trade matching and drop copy application-level messages will be out of scope for this testing</a:t>
            </a:r>
            <a:endParaRPr/>
          </a:p>
          <a:p>
            <a:pPr marL="0" lvl="1" indent="0" algn="l" rtl="0">
              <a:lnSpc>
                <a:spcPct val="90000"/>
              </a:lnSpc>
              <a:spcBef>
                <a:spcPts val="375"/>
              </a:spcBef>
              <a:spcAft>
                <a:spcPts val="0"/>
              </a:spcAft>
              <a:buClr>
                <a:schemeClr val="dk1"/>
              </a:buClr>
              <a:buSzPts val="1800"/>
              <a:buNone/>
            </a:pPr>
            <a:endParaRPr/>
          </a:p>
          <a:p>
            <a:pPr marL="0" lvl="1" indent="0" algn="l" rtl="0">
              <a:lnSpc>
                <a:spcPct val="90000"/>
              </a:lnSpc>
              <a:spcBef>
                <a:spcPts val="375"/>
              </a:spcBef>
              <a:spcAft>
                <a:spcPts val="0"/>
              </a:spcAft>
              <a:buClr>
                <a:schemeClr val="dk1"/>
              </a:buClr>
              <a:buSzPts val="1800"/>
              <a:buNone/>
            </a:pPr>
            <a:r>
              <a:rPr lang="en-US" b="1" u="sng"/>
              <a:t>Available Services (for connectivity testing)</a:t>
            </a:r>
            <a:endParaRPr/>
          </a:p>
          <a:p>
            <a:pPr marL="0" lvl="1" indent="0" algn="l" rtl="0">
              <a:lnSpc>
                <a:spcPct val="90000"/>
              </a:lnSpc>
              <a:spcBef>
                <a:spcPts val="375"/>
              </a:spcBef>
              <a:spcAft>
                <a:spcPts val="0"/>
              </a:spcAft>
              <a:buClr>
                <a:schemeClr val="dk1"/>
              </a:buClr>
              <a:buSzPts val="1800"/>
              <a:buNone/>
            </a:pPr>
            <a:endParaRPr/>
          </a:p>
          <a:p>
            <a:pPr marL="342900" lvl="0" indent="-342900" algn="l" rtl="0">
              <a:lnSpc>
                <a:spcPct val="90000"/>
              </a:lnSpc>
              <a:spcBef>
                <a:spcPts val="750"/>
              </a:spcBef>
              <a:spcAft>
                <a:spcPts val="0"/>
              </a:spcAft>
              <a:buClr>
                <a:schemeClr val="dk1"/>
              </a:buClr>
              <a:buSzPts val="1800"/>
              <a:buChar char="•"/>
            </a:pPr>
            <a:r>
              <a:rPr lang="en-US" sz="1800"/>
              <a:t>FIX Order &amp; Market Data Sessions</a:t>
            </a:r>
            <a:endParaRPr/>
          </a:p>
          <a:p>
            <a:pPr marL="342900" lvl="0" indent="-342900" algn="l" rtl="0">
              <a:lnSpc>
                <a:spcPct val="90000"/>
              </a:lnSpc>
              <a:spcBef>
                <a:spcPts val="750"/>
              </a:spcBef>
              <a:spcAft>
                <a:spcPts val="0"/>
              </a:spcAft>
              <a:buClr>
                <a:schemeClr val="dk1"/>
              </a:buClr>
              <a:buSzPts val="1800"/>
              <a:buChar char="•"/>
            </a:pPr>
            <a:r>
              <a:rPr lang="en-US" sz="1800"/>
              <a:t>Binary Order &amp; Market Data</a:t>
            </a:r>
            <a:endParaRPr/>
          </a:p>
          <a:p>
            <a:pPr marL="342900" lvl="0" indent="-342900" algn="l" rtl="0">
              <a:lnSpc>
                <a:spcPct val="90000"/>
              </a:lnSpc>
              <a:spcBef>
                <a:spcPts val="750"/>
              </a:spcBef>
              <a:spcAft>
                <a:spcPts val="0"/>
              </a:spcAft>
              <a:buClr>
                <a:schemeClr val="dk1"/>
              </a:buClr>
              <a:buSzPts val="1800"/>
              <a:buChar char="•"/>
            </a:pPr>
            <a:r>
              <a:rPr lang="en-US" sz="1800"/>
              <a:t>FIX Drop Copy sessions</a:t>
            </a:r>
            <a:endParaRPr/>
          </a:p>
          <a:p>
            <a:pPr marL="342900" lvl="0" indent="-342900" algn="l" rtl="0">
              <a:lnSpc>
                <a:spcPct val="90000"/>
              </a:lnSpc>
              <a:spcBef>
                <a:spcPts val="750"/>
              </a:spcBef>
              <a:spcAft>
                <a:spcPts val="0"/>
              </a:spcAft>
              <a:buClr>
                <a:schemeClr val="dk1"/>
              </a:buClr>
              <a:buSzPts val="1800"/>
              <a:buChar char="•"/>
            </a:pPr>
            <a:r>
              <a:rPr lang="en-US" sz="1800"/>
              <a:t>DR Exchange Admin Portal</a:t>
            </a:r>
            <a:endParaRPr/>
          </a:p>
          <a:p>
            <a:pPr marL="342900" lvl="1" indent="-228600" algn="l" rtl="0">
              <a:lnSpc>
                <a:spcPct val="90000"/>
              </a:lnSpc>
              <a:spcBef>
                <a:spcPts val="375"/>
              </a:spcBef>
              <a:spcAft>
                <a:spcPts val="0"/>
              </a:spcAft>
              <a:buClr>
                <a:schemeClr val="dk1"/>
              </a:buClr>
              <a:buSzPts val="1800"/>
              <a:buNone/>
            </a:pPr>
            <a:endParaRPr sz="1800"/>
          </a:p>
          <a:p>
            <a:pPr marL="0" lvl="1" indent="0" algn="l" rtl="0">
              <a:lnSpc>
                <a:spcPct val="90000"/>
              </a:lnSpc>
              <a:spcBef>
                <a:spcPts val="375"/>
              </a:spcBef>
              <a:spcAft>
                <a:spcPts val="0"/>
              </a:spcAft>
              <a:buClr>
                <a:schemeClr val="dk1"/>
              </a:buClr>
              <a:buSzPts val="1800"/>
              <a:buNone/>
            </a:pPr>
            <a:endParaRPr sz="1800"/>
          </a:p>
          <a:p>
            <a:pPr marL="171450" lvl="0" indent="-3810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26"/>
          <p:cNvSpPr txBox="1"/>
          <p:nvPr/>
        </p:nvSpPr>
        <p:spPr>
          <a:xfrm>
            <a:off x="609432" y="286200"/>
            <a:ext cx="7153920" cy="1202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294661"/>
              </a:buClr>
              <a:buSzPts val="2800"/>
              <a:buFont typeface="Lato"/>
              <a:buNone/>
            </a:pPr>
            <a:r>
              <a:rPr lang="en-US" sz="2800" b="1" i="0" u="none" strike="noStrike" cap="none">
                <a:solidFill>
                  <a:srgbClr val="294661"/>
                </a:solidFill>
                <a:latin typeface="Lato"/>
                <a:ea typeface="Lato"/>
                <a:cs typeface="Lato"/>
                <a:sym typeface="Lato"/>
              </a:rPr>
              <a:t>COINBASE DERIVATIVES (Cont’d)</a:t>
            </a:r>
            <a:endParaRPr sz="1400" b="0" i="0" u="none" strike="noStrike" cap="none">
              <a:solidFill>
                <a:srgbClr val="000000"/>
              </a:solidFill>
              <a:latin typeface="Arial"/>
              <a:ea typeface="Arial"/>
              <a:cs typeface="Arial"/>
              <a:sym typeface="Arial"/>
            </a:endParaRPr>
          </a:p>
        </p:txBody>
      </p:sp>
      <p:sp>
        <p:nvSpPr>
          <p:cNvPr id="62" name="Google Shape;62;p26"/>
          <p:cNvSpPr txBox="1"/>
          <p:nvPr/>
        </p:nvSpPr>
        <p:spPr>
          <a:xfrm>
            <a:off x="609432" y="1660003"/>
            <a:ext cx="7464960" cy="4601901"/>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Lato"/>
                <a:ea typeface="Lato"/>
                <a:cs typeface="Lato"/>
                <a:sym typeface="Lato"/>
              </a:rPr>
              <a:t>Credentials &amp; Connectivity Details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Customers can use their production credentials to connect to these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services. Please contact Coinbase Derivatives Exchange to get details of</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DR connectivity IPs/ports/links etc., </a:t>
            </a:r>
            <a:r>
              <a:rPr lang="en-US" sz="1800" b="1" i="0" u="none" strike="noStrike" cap="none">
                <a:solidFill>
                  <a:srgbClr val="000000"/>
                </a:solidFill>
                <a:latin typeface="Lato"/>
                <a:ea typeface="Lato"/>
                <a:cs typeface="Lato"/>
                <a:sym typeface="Lato"/>
              </a:rPr>
              <a:t>at least 10 days</a:t>
            </a:r>
            <a:r>
              <a:rPr lang="en-US" sz="1800" b="0" i="0" u="none" strike="noStrike" cap="none">
                <a:solidFill>
                  <a:srgbClr val="000000"/>
                </a:solidFill>
                <a:latin typeface="Lato"/>
                <a:ea typeface="Lato"/>
                <a:cs typeface="Lato"/>
                <a:sym typeface="Lato"/>
              </a:rPr>
              <a:t> prior to the test</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date.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endParaRPr sz="1600" b="1" i="0" u="sng"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Lato"/>
                <a:ea typeface="Lato"/>
                <a:cs typeface="Lato"/>
                <a:sym typeface="Lato"/>
              </a:rPr>
              <a:t>Test Schedule (Oct 2</a:t>
            </a:r>
            <a:r>
              <a:rPr lang="en-US" sz="1800" b="1" u="sng">
                <a:latin typeface="Lato"/>
                <a:ea typeface="Lato"/>
                <a:cs typeface="Lato"/>
                <a:sym typeface="Lato"/>
              </a:rPr>
              <a:t>4</a:t>
            </a:r>
            <a:r>
              <a:rPr lang="en-US" sz="1800" b="1" i="0" u="sng" strike="noStrike" cap="none">
                <a:solidFill>
                  <a:srgbClr val="000000"/>
                </a:solidFill>
                <a:latin typeface="Lato"/>
                <a:ea typeface="Lato"/>
                <a:cs typeface="Lato"/>
                <a:sym typeface="Lato"/>
              </a:rPr>
              <a:t>, 202</a:t>
            </a:r>
            <a:r>
              <a:rPr lang="en-US" sz="1800" b="1" u="sng">
                <a:latin typeface="Lato"/>
                <a:ea typeface="Lato"/>
                <a:cs typeface="Lato"/>
                <a:sym typeface="Lato"/>
              </a:rPr>
              <a:t>6</a:t>
            </a:r>
            <a:r>
              <a:rPr lang="en-US" sz="1800" b="1" i="0" u="sng" strike="noStrike" cap="none">
                <a:solidFill>
                  <a:srgbClr val="000000"/>
                </a:solidFill>
                <a:latin typeface="Lato"/>
                <a:ea typeface="Lato"/>
                <a:cs typeface="Lato"/>
                <a:sym typeface="Lato"/>
              </a:rPr>
              <a:t>)</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9:00 AM ET: Connectivity is available for DR </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12:00 PM ET: DR Exercise will conclude </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600"/>
              <a:buFont typeface="Arial"/>
              <a:buNone/>
            </a:pPr>
            <a:endParaRPr sz="1600" b="1" i="0" u="sng"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Lato"/>
                <a:ea typeface="Lato"/>
                <a:cs typeface="Lato"/>
                <a:sym typeface="Lato"/>
              </a:rPr>
              <a:t>Contact Details</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600"/>
              <a:buFont typeface="Arial"/>
              <a:buNone/>
            </a:pPr>
            <a:endParaRPr sz="1600" b="0" i="1"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1" u="none" strike="noStrike" cap="none">
                <a:solidFill>
                  <a:srgbClr val="000000"/>
                </a:solidFill>
                <a:latin typeface="Lato"/>
                <a:ea typeface="Lato"/>
                <a:cs typeface="Lato"/>
                <a:sym typeface="Lato"/>
              </a:rPr>
              <a:t>Derivatives Command Center</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sng" strike="noStrike" cap="none">
                <a:solidFill>
                  <a:srgbClr val="000000"/>
                </a:solidFill>
                <a:latin typeface="Lato"/>
                <a:ea typeface="Lato"/>
                <a:cs typeface="Lato"/>
                <a:sym typeface="Lato"/>
                <a:hlinkClick r:id="rId3">
                  <a:extLst>
                    <a:ext uri="{A12FA001-AC4F-418D-AE19-62706E023703}">
                      <ahyp:hlinkClr xmlns:ahyp="http://schemas.microsoft.com/office/drawing/2018/hyperlinkcolor" val="tx"/>
                    </a:ext>
                  </a:extLst>
                </a:hlinkClick>
              </a:rPr>
              <a:t>derivatives@coinbase.com</a:t>
            </a:r>
            <a:endParaRPr sz="1800" b="0" i="0" u="none" strike="noStrike" cap="none">
              <a:solidFill>
                <a:srgbClr val="000000"/>
              </a:solidFill>
              <a:latin typeface="Lato"/>
              <a:ea typeface="Lato"/>
              <a:cs typeface="Lato"/>
              <a:sym typeface="Lato"/>
            </a:endParaRPr>
          </a:p>
          <a:p>
            <a:pPr marL="171450" marR="0" lvl="0" indent="-17145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+1 (312) 469-0985</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703"/>
              </a:spcBef>
              <a:spcAft>
                <a:spcPts val="0"/>
              </a:spcAft>
              <a:buClr>
                <a:srgbClr val="000000"/>
              </a:buClr>
              <a:buSzPts val="1904"/>
              <a:buFont typeface="Arial"/>
              <a:buNone/>
            </a:pPr>
            <a:endParaRPr sz="1904" b="0" i="0" u="none" strike="noStrike" cap="none">
              <a:solidFill>
                <a:srgbClr val="29466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17895</TotalTime>
  <Words>186</Words>
  <Application>Microsoft Macintosh PowerPoint</Application>
  <PresentationFormat>On-screen Show (4:3)</PresentationFormat>
  <Paragraphs>32</Paragraphs>
  <Slides>2</Slides>
  <Notes>2</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COINBASE DERIVATIVES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313</cp:revision>
  <dcterms:created xsi:type="dcterms:W3CDTF">2020-08-08T18:31:41Z</dcterms:created>
  <dcterms:modified xsi:type="dcterms:W3CDTF">2026-08-25T17:42:43Z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