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1"/>
  </p:notesMasterIdLst>
  <p:sldIdLst>
    <p:sldId id="367" r:id="rId9"/>
    <p:sldId id="36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5"/>
    <p:restoredTop sz="94708"/>
  </p:normalViewPr>
  <p:slideViewPr>
    <p:cSldViewPr snapToGrid="0">
      <p:cViewPr varScale="1">
        <p:scale>
          <a:sx n="118" d="100"/>
          <a:sy n="118" d="100"/>
        </p:scale>
        <p:origin x="165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8/25/26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8910C8-7F42-834C-9FC5-8419262F27BE}" type="slidenum">
              <a:rPr lang="en-US" smtClean="0"/>
              <a:pPr/>
              <a:t>1</a:t>
            </a:fld>
            <a:endParaRPr lang="en-US"/>
          </a:p>
        </p:txBody>
      </p:sp>
    </p:spTree>
    <p:extLst>
      <p:ext uri="{BB962C8B-B14F-4D97-AF65-F5344CB8AC3E}">
        <p14:creationId xmlns:p14="http://schemas.microsoft.com/office/powerpoint/2010/main" val="3829873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8910C8-7F42-834C-9FC5-8419262F27BE}" type="slidenum">
              <a:rPr lang="en-US" smtClean="0"/>
              <a:pPr/>
              <a:t>2</a:t>
            </a:fld>
            <a:endParaRPr lang="en-US"/>
          </a:p>
        </p:txBody>
      </p:sp>
    </p:spTree>
    <p:extLst>
      <p:ext uri="{BB962C8B-B14F-4D97-AF65-F5344CB8AC3E}">
        <p14:creationId xmlns:p14="http://schemas.microsoft.com/office/powerpoint/2010/main" val="4035252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8/25/26</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fxtradedesk@cboe.com"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CBOE SEF</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48047"/>
            <a:ext cx="8229600" cy="4699590"/>
          </a:xfrm>
        </p:spPr>
        <p:txBody>
          <a:bodyPr>
            <a:normAutofit lnSpcReduction="10000"/>
          </a:bodyPr>
          <a:lstStyle/>
          <a:p>
            <a:pPr>
              <a:lnSpc>
                <a:spcPct val="110000"/>
              </a:lnSpc>
            </a:pPr>
            <a:r>
              <a:rPr lang="en-US" dirty="0"/>
              <a:t>DR testing is only for the NY Cboe SEF platform. DR will use a secondary site at LD4 in the UK.  Firms must </a:t>
            </a:r>
            <a:r>
              <a:rPr lang="en-US"/>
              <a:t>target secondary </a:t>
            </a:r>
            <a:r>
              <a:rPr lang="en-US" dirty="0"/>
              <a:t>IPs to access ports at LD4.</a:t>
            </a:r>
          </a:p>
          <a:p>
            <a:endParaRPr lang="en-US" dirty="0"/>
          </a:p>
          <a:p>
            <a:r>
              <a:rPr lang="en-US" dirty="0"/>
              <a:t>The trading session will be open from 9:00 AM to 11:00 AM ET.</a:t>
            </a:r>
          </a:p>
          <a:p>
            <a:endParaRPr lang="en-US" dirty="0"/>
          </a:p>
          <a:p>
            <a:pPr>
              <a:lnSpc>
                <a:spcPct val="110000"/>
              </a:lnSpc>
            </a:pPr>
            <a:r>
              <a:rPr lang="en-US" dirty="0"/>
              <a:t>Participants are encouraged to enter orders and trade with other participants.</a:t>
            </a:r>
          </a:p>
          <a:p>
            <a:endParaRPr lang="en-US" dirty="0"/>
          </a:p>
          <a:p>
            <a:pPr>
              <a:lnSpc>
                <a:spcPct val="100000"/>
              </a:lnSpc>
            </a:pPr>
            <a:r>
              <a:rPr lang="en-US" dirty="0"/>
              <a:t>Clients who would like to participate are required to engage in the Connectivity Test weekend on Saturday, Oct 3, 2026, and to submit notice of participation to Cboe SEF eight (8) days in advance of the scheduled Connectivity Test.</a:t>
            </a:r>
          </a:p>
          <a:p>
            <a:pPr marL="0" indent="0">
              <a:buNone/>
            </a:pPr>
            <a:endParaRPr lang="en-US" dirty="0"/>
          </a:p>
        </p:txBody>
      </p:sp>
    </p:spTree>
    <p:extLst>
      <p:ext uri="{BB962C8B-B14F-4D97-AF65-F5344CB8AC3E}">
        <p14:creationId xmlns:p14="http://schemas.microsoft.com/office/powerpoint/2010/main" val="260328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CBOE SEF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fontScale="77500" lnSpcReduction="20000"/>
          </a:bodyPr>
          <a:lstStyle/>
          <a:p>
            <a:pPr marL="0" indent="0">
              <a:lnSpc>
                <a:spcPct val="100000"/>
              </a:lnSpc>
              <a:buNone/>
            </a:pPr>
            <a:r>
              <a:rPr lang="en-US" b="1" dirty="0"/>
              <a:t>Test Script</a:t>
            </a:r>
            <a:r>
              <a:rPr lang="en-US" dirty="0"/>
              <a:t> </a:t>
            </a:r>
          </a:p>
          <a:p>
            <a:pPr marL="0" indent="0">
              <a:lnSpc>
                <a:spcPct val="100000"/>
              </a:lnSpc>
              <a:buNone/>
            </a:pPr>
            <a:r>
              <a:rPr lang="en-US" dirty="0"/>
              <a:t>Customers with connectivity to the secondary site will be allowed to connect, submit orders, and receive market data for the duration of the test. Customers are required to use their NY platform production logins if they want to connect and trade during the BCP/DR test.</a:t>
            </a:r>
          </a:p>
          <a:p>
            <a:pPr marL="0" indent="0">
              <a:lnSpc>
                <a:spcPct val="100000"/>
              </a:lnSpc>
              <a:buNone/>
            </a:pPr>
            <a:r>
              <a:rPr lang="en-US" dirty="0"/>
              <a:t>The trade date for all transactions on all SEF messaging (e.g. order acknowledgements, execution reports, drop, and market data) during this test will be the following Monday (10/26/2026).  </a:t>
            </a:r>
          </a:p>
          <a:p>
            <a:pPr marL="0" indent="0">
              <a:lnSpc>
                <a:spcPct val="100000"/>
              </a:lnSpc>
              <a:buNone/>
            </a:pPr>
            <a:r>
              <a:rPr lang="en-US" dirty="0"/>
              <a:t>The following functionality will be available during the DR test: </a:t>
            </a:r>
          </a:p>
          <a:p>
            <a:pPr lvl="1">
              <a:lnSpc>
                <a:spcPct val="100000"/>
              </a:lnSpc>
            </a:pPr>
            <a:r>
              <a:rPr lang="en-US" dirty="0"/>
              <a:t>Order entry</a:t>
            </a:r>
          </a:p>
          <a:p>
            <a:pPr lvl="1">
              <a:lnSpc>
                <a:spcPct val="100000"/>
              </a:lnSpc>
            </a:pPr>
            <a:r>
              <a:rPr lang="en-US" dirty="0"/>
              <a:t>Trade matching</a:t>
            </a:r>
          </a:p>
          <a:p>
            <a:pPr lvl="1">
              <a:lnSpc>
                <a:spcPct val="100000"/>
              </a:lnSpc>
            </a:pPr>
            <a:r>
              <a:rPr lang="en-US" dirty="0"/>
              <a:t>Market data dissemination</a:t>
            </a:r>
          </a:p>
          <a:p>
            <a:pPr lvl="1">
              <a:lnSpc>
                <a:spcPct val="100000"/>
              </a:lnSpc>
            </a:pPr>
            <a:r>
              <a:rPr lang="en-US" dirty="0"/>
              <a:t>FIX Drop copies</a:t>
            </a:r>
          </a:p>
          <a:p>
            <a:pPr marL="0" indent="0">
              <a:lnSpc>
                <a:spcPct val="100000"/>
              </a:lnSpc>
              <a:buNone/>
            </a:pPr>
            <a:endParaRPr lang="en-US" dirty="0"/>
          </a:p>
          <a:p>
            <a:pPr>
              <a:lnSpc>
                <a:spcPct val="100000"/>
              </a:lnSpc>
            </a:pPr>
            <a:r>
              <a:rPr lang="en-US" dirty="0"/>
              <a:t>Contact info:</a:t>
            </a:r>
          </a:p>
          <a:p>
            <a:r>
              <a:rPr lang="en-US" b="1" dirty="0"/>
              <a:t>212.378.8558</a:t>
            </a:r>
          </a:p>
          <a:p>
            <a:r>
              <a:rPr lang="en-US" dirty="0">
                <a:hlinkClick r:id="rId3"/>
              </a:rPr>
              <a:t>fxtradedesk@cboe.com</a:t>
            </a:r>
            <a:endParaRPr lang="en-US" dirty="0"/>
          </a:p>
        </p:txBody>
      </p:sp>
    </p:spTree>
    <p:extLst>
      <p:ext uri="{BB962C8B-B14F-4D97-AF65-F5344CB8AC3E}">
        <p14:creationId xmlns:p14="http://schemas.microsoft.com/office/powerpoint/2010/main" val="2813929228"/>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2.xml><?xml version="1.0" encoding="utf-8"?>
<ds:datastoreItem xmlns:ds="http://schemas.openxmlformats.org/officeDocument/2006/customXml" ds:itemID="{80ABB4EB-E615-4EC8-9188-07114EA818D4}">
  <ds:schemaRefs>
    <ds:schemaRef ds:uri="http://schemas.microsoft.com/sharepoint/v3/contenttype/forms"/>
  </ds:schemaRefs>
</ds:datastoreItem>
</file>

<file path=customXml/itemProps3.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Title Slides</Template>
  <TotalTime>17892</TotalTime>
  <Words>235</Words>
  <Application>Microsoft Macintosh PowerPoint</Application>
  <PresentationFormat>On-screen Show (4:3)</PresentationFormat>
  <Paragraphs>23</Paragraphs>
  <Slides>2</Slides>
  <Notes>2</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vt:i4>
      </vt:variant>
    </vt:vector>
  </HeadingPairs>
  <TitlesOfParts>
    <vt:vector size="9" baseType="lpstr">
      <vt:lpstr>Arial</vt:lpstr>
      <vt:lpstr>Lato</vt:lpstr>
      <vt:lpstr>Interior slides_wWatermark</vt:lpstr>
      <vt:lpstr>Interior slides_wWatermark_wPgNu</vt:lpstr>
      <vt:lpstr>Interior slides_NoWatermark</vt:lpstr>
      <vt:lpstr>Interior slides_NoWatermark_wPgNu</vt:lpstr>
      <vt:lpstr>Concluding slide</vt:lpstr>
      <vt:lpstr>CBOE SEF</vt:lpstr>
      <vt:lpstr>CBOE SEF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311</cp:revision>
  <dcterms:created xsi:type="dcterms:W3CDTF">2020-08-08T18:31:41Z</dcterms:created>
  <dcterms:modified xsi:type="dcterms:W3CDTF">2026-08-25T17:40:11Z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