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5"/>
  </p:notesMasterIdLst>
  <p:sldIdLst>
    <p:sldId id="279" r:id="rId9"/>
    <p:sldId id="319" r:id="rId10"/>
    <p:sldId id="320" r:id="rId11"/>
    <p:sldId id="321" r:id="rId12"/>
    <p:sldId id="322" r:id="rId13"/>
    <p:sldId id="31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OpRes@cmegroup.com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CME GROUP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2870"/>
            <a:ext cx="8125057" cy="4575876"/>
          </a:xfrm>
        </p:spPr>
        <p:txBody>
          <a:bodyPr>
            <a:normAutofit/>
          </a:bodyPr>
          <a:lstStyle/>
          <a:p>
            <a:r>
              <a:rPr lang="en-US" sz="2000" dirty="0"/>
              <a:t>CME Group test window will run from 9am to 12pm EDT, 1 hour less than years past</a:t>
            </a:r>
          </a:p>
          <a:p>
            <a:r>
              <a:rPr lang="en-US" sz="2000" dirty="0"/>
              <a:t>Live Saturday Markets will be closed.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This year CME will offer a single connectivity scenario instead of the two scenarios we have historically offered.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dirty="0"/>
              <a:t>CME Aurora/</a:t>
            </a:r>
            <a:r>
              <a:rPr lang="en-US" sz="1700" dirty="0" err="1"/>
              <a:t>GLink</a:t>
            </a:r>
            <a:r>
              <a:rPr lang="en-US" sz="1700" dirty="0"/>
              <a:t> will be unavailable, but greater Chicago, including LNET, and all other connectivity points will be accessible. (One scenario for the whole test window)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Customers who use third party access providers for Production and/or DR connectivity are strongly encouraged to contact their providers as soon as possible to ensure they can participate without Glink access.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C11F9A-C9A9-704D-9C07-CBBB02066A2F}"/>
              </a:ext>
            </a:extLst>
          </p:cNvPr>
          <p:cNvSpPr txBox="1"/>
          <p:nvPr/>
        </p:nvSpPr>
        <p:spPr>
          <a:xfrm>
            <a:off x="628650" y="1112292"/>
            <a:ext cx="1398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Test Scope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41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CME GROUP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8679"/>
            <a:ext cx="8229600" cy="45182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Test Preparation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Ping testing will be held on Sept 26th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&amp; October 3rd from 8:00 a.m. to 1:00 p.m. EDT.</a:t>
            </a:r>
          </a:p>
          <a:p>
            <a:r>
              <a:rPr lang="en-US" dirty="0"/>
              <a:t>For firms that have migrated to GCP, pretesting is not required if connecting from their production environment.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Please note that if your firm plans to use its disaster recovery (DR) environment, CME requires pretesting. It is unlikely that this testing was completed during the migration process.</a:t>
            </a:r>
          </a:p>
          <a:p>
            <a:r>
              <a:rPr lang="en-US" b="1" u="sng" dirty="0"/>
              <a:t>Firms must register via the FIA website</a:t>
            </a:r>
            <a:endParaRPr lang="en-US" b="1" dirty="0"/>
          </a:p>
          <a:p>
            <a:endParaRPr lang="en-US" b="1" u="sng" dirty="0"/>
          </a:p>
          <a:p>
            <a:r>
              <a:rPr lang="en-US" dirty="0"/>
              <a:t>Contact CME Clearing Support (CCS) team at (312) 207-2525 with any questions on MQ IP addresses (same as Prod IP’s) or DNS name for </a:t>
            </a:r>
            <a:r>
              <a:rPr lang="en-US" dirty="0" err="1"/>
              <a:t>sFTP</a:t>
            </a:r>
            <a:endParaRPr lang="en-US" dirty="0"/>
          </a:p>
          <a:p>
            <a:r>
              <a:rPr lang="en-US" dirty="0"/>
              <a:t>General questions may be directed to the Operational Resilience  Team – </a:t>
            </a:r>
            <a:r>
              <a:rPr lang="en-US" dirty="0">
                <a:hlinkClick r:id="rId2"/>
              </a:rPr>
              <a:t>OpRes@cmegroup.com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3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CME GROUP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Support During the Exercise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Members should contact their designated CME customer representative (will be assigned) or Clearing Support Team (312) 207-2525 to report any issues.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Members should contact the GLOBEX Control Center at the GCC Hotline numbers which are: </a:t>
            </a:r>
            <a:r>
              <a:rPr lang="en-US" u="sng" dirty="0"/>
              <a:t>U.S.</a:t>
            </a:r>
            <a:r>
              <a:rPr lang="en-US" dirty="0"/>
              <a:t> at +1 800 438 8616, in </a:t>
            </a:r>
            <a:r>
              <a:rPr lang="en-US" u="sng" dirty="0"/>
              <a:t>Europe</a:t>
            </a:r>
            <a:r>
              <a:rPr lang="en-US" dirty="0"/>
              <a:t> at +44207 623 4747 or in </a:t>
            </a:r>
            <a:r>
              <a:rPr lang="en-US" u="sng" dirty="0"/>
              <a:t>Asia</a:t>
            </a:r>
            <a:r>
              <a:rPr lang="en-US" dirty="0"/>
              <a:t> at +65 6532 5010 to report any trading problems encountered throughout the test</a:t>
            </a:r>
          </a:p>
        </p:txBody>
      </p:sp>
    </p:spTree>
    <p:extLst>
      <p:ext uri="{BB962C8B-B14F-4D97-AF65-F5344CB8AC3E}">
        <p14:creationId xmlns:p14="http://schemas.microsoft.com/office/powerpoint/2010/main" val="2901012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CME GROUP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9312"/>
            <a:ext cx="8229600" cy="4507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u="sng" dirty="0"/>
              <a:t>Test Execution – </a:t>
            </a:r>
            <a:r>
              <a:rPr lang="en-US" sz="2200" b="1" u="sng" dirty="0" err="1"/>
              <a:t>Globex</a:t>
            </a:r>
            <a:br>
              <a:rPr lang="en-US" sz="2200" b="1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a) Verify firm connectivity: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Clearing DR test window scheduled to begin at 9:00 AM EDT  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Any trades done prior to the start of the test will not be captured.</a:t>
            </a:r>
          </a:p>
          <a:p>
            <a:pPr lvl="1">
              <a:buFont typeface="System Font Regular"/>
              <a:buChar char="-"/>
            </a:pPr>
            <a:r>
              <a:rPr lang="en-US" b="1" u="sng" dirty="0"/>
              <a:t>October 24th is the valid order entry date 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All fills will be sent back to the Firms with the trade date of October 24th. </a:t>
            </a:r>
          </a:p>
          <a:p>
            <a:pPr lvl="1">
              <a:buFont typeface="System Font Regular"/>
              <a:buChar char="-"/>
            </a:pPr>
            <a:r>
              <a:rPr lang="en-US" dirty="0"/>
              <a:t>Firms can send a test order in any market but only 5D products will be in scope.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147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CME GROUP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8679"/>
            <a:ext cx="8229600" cy="45182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Test Execution - Clearing</a:t>
            </a:r>
          </a:p>
          <a:p>
            <a:pPr marL="0" indent="0">
              <a:buNone/>
            </a:pPr>
            <a:r>
              <a:rPr lang="en-US" u="sng" dirty="0"/>
              <a:t>Clearing – 9:00 AM EDT</a:t>
            </a:r>
          </a:p>
          <a:p>
            <a:pPr marL="342900" lvl="1" indent="0">
              <a:buNone/>
            </a:pPr>
            <a:br>
              <a:rPr lang="en-US" dirty="0"/>
            </a:br>
            <a:r>
              <a:rPr lang="en-US" dirty="0"/>
              <a:t>a) Trade reporting to firms’ back-office systems:</a:t>
            </a:r>
          </a:p>
          <a:p>
            <a:pPr marL="342900" lvl="1" indent="0">
              <a:buNone/>
            </a:pPr>
            <a:r>
              <a:rPr lang="en-US" dirty="0"/>
              <a:t>b) Connect to CME’s </a:t>
            </a:r>
            <a:r>
              <a:rPr lang="en-US" dirty="0" err="1"/>
              <a:t>sFTP</a:t>
            </a:r>
            <a:r>
              <a:rPr lang="en-US" dirty="0"/>
              <a:t> server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r>
              <a:rPr lang="en-US" dirty="0"/>
              <a:t>1) Using Friday’s data, FTP the PCS and Large Trader reports.</a:t>
            </a:r>
          </a:p>
          <a:p>
            <a:pPr marL="342900" lvl="1" indent="0">
              <a:buNone/>
            </a:pPr>
            <a:r>
              <a:rPr lang="en-US" dirty="0"/>
              <a:t>2) CME will transmit Thursday’s (Oct 22nd)Trade Register and SPAN files.</a:t>
            </a:r>
          </a:p>
          <a:p>
            <a:pPr marL="342900" lvl="1" indent="0">
              <a:buNone/>
            </a:pPr>
            <a:r>
              <a:rPr lang="en-US" dirty="0"/>
              <a:t>3) If applicable, enter a block trade for 100 ESH6 @xxxx.xx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81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CME GROUP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At the Conclusion of the Exercise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u="sng" dirty="0"/>
              <a:t>Delete any test trades and testing files</a:t>
            </a:r>
          </a:p>
          <a:p>
            <a:r>
              <a:rPr lang="en-US" dirty="0"/>
              <a:t>Fail back to your Production environment</a:t>
            </a:r>
          </a:p>
          <a:p>
            <a:r>
              <a:rPr lang="en-US" b="1" dirty="0"/>
              <a:t>Upon test completion firms should complete/submit the test questionnaire posted on the FIA website to recap the test results. No firm names will be used on the recap report</a:t>
            </a:r>
          </a:p>
          <a:p>
            <a:endParaRPr lang="en-US" b="1" dirty="0"/>
          </a:p>
          <a:p>
            <a:r>
              <a:rPr lang="en-US" b="1" dirty="0"/>
              <a:t>Contact:  GCC Hotline numbers which are: </a:t>
            </a:r>
            <a:r>
              <a:rPr lang="en-US" b="1" u="sng" dirty="0"/>
              <a:t>U.S.</a:t>
            </a:r>
            <a:r>
              <a:rPr lang="en-US" b="1" dirty="0"/>
              <a:t> at +1 800 438 8616, in </a:t>
            </a:r>
            <a:r>
              <a:rPr lang="en-US" b="1" u="sng" dirty="0"/>
              <a:t>Europe</a:t>
            </a:r>
            <a:r>
              <a:rPr lang="en-US" b="1" dirty="0"/>
              <a:t> at </a:t>
            </a:r>
            <a:r>
              <a:rPr lang="en-US" dirty="0"/>
              <a:t>+44207 623 4747 </a:t>
            </a:r>
            <a:r>
              <a:rPr lang="en-US" b="1" dirty="0"/>
              <a:t>or in </a:t>
            </a:r>
            <a:r>
              <a:rPr lang="en-US" b="1" u="sng" dirty="0"/>
              <a:t>Asia</a:t>
            </a:r>
            <a:r>
              <a:rPr lang="en-US" b="1" dirty="0"/>
              <a:t> at +65 6532 5010 </a:t>
            </a:r>
          </a:p>
          <a:p>
            <a:r>
              <a:rPr lang="en-US" b="1" dirty="0"/>
              <a:t>Clearing: 312-207-2525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727359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17894</TotalTime>
  <Words>600</Words>
  <Application>Microsoft Macintosh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Courier New</vt:lpstr>
      <vt:lpstr>Lato</vt:lpstr>
      <vt:lpstr>System Font Regular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CME GROUP</vt:lpstr>
      <vt:lpstr>CME GROUP (Cont’d)</vt:lpstr>
      <vt:lpstr>CME GROUP (Cont’d)</vt:lpstr>
      <vt:lpstr>CME GROUP (Cont’d)</vt:lpstr>
      <vt:lpstr>CME GROUP (Cont’d)</vt:lpstr>
      <vt:lpstr>CME GROUP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312</cp:revision>
  <dcterms:created xsi:type="dcterms:W3CDTF">2020-08-08T18:31:41Z</dcterms:created>
  <dcterms:modified xsi:type="dcterms:W3CDTF">2026-08-25T17:41:56Z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