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256" r:id="rId9"/>
    <p:sldId id="37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FE79CBD-FCDC-7622-2A7C-7D146C02A6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007000-4658-A647-9529-962A61B67DD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5" name="Text Box 1">
            <a:extLst>
              <a:ext uri="{FF2B5EF4-FFF2-40B4-BE49-F238E27FC236}">
                <a16:creationId xmlns:a16="http://schemas.microsoft.com/office/drawing/2014/main" id="{CF332C32-8CBB-1DB9-75A7-F046D43F5C3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B33BBC89-4A3F-859E-DD0B-89E0273E532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FECA4AF-90EF-A073-2569-DCF47EF581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D3B690-3E5D-1A40-8594-41C4FA29099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69" name="Text Box 1">
            <a:extLst>
              <a:ext uri="{FF2B5EF4-FFF2-40B4-BE49-F238E27FC236}">
                <a16:creationId xmlns:a16="http://schemas.microsoft.com/office/drawing/2014/main" id="{58977977-9210-1375-27FC-20F93858669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525C0CDD-A387-8A8C-B76D-A036F4D1631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8288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exchange.bitnomia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DD8F508D-CF2A-FAEA-B9B1-0B5ED72B1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760" y="254519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algn="ctr" hangingPunct="1">
              <a:lnSpc>
                <a:spcPct val="90000"/>
              </a:lnSpc>
              <a:buClrTx/>
              <a:buFontTx/>
              <a:buNone/>
            </a:pPr>
            <a:r>
              <a:rPr lang="en-US" altLang="en-US" sz="3200" b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 EXCHANGE</a:t>
            </a:r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A0D227BE-55C5-BD2A-6A8C-C87D8F1F4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9" y="1553378"/>
            <a:ext cx="7840335" cy="444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813"/>
              </a:spcBef>
              <a:buClrTx/>
              <a:buFontTx/>
              <a:buNone/>
            </a:pPr>
            <a:r>
              <a:rPr lang="en-US" altLang="en-US" sz="2000" i="1" dirty="0" err="1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</a:t>
            </a:r>
            <a:r>
              <a:rPr lang="en-US" altLang="en-US" sz="2000" i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Contact: Seth Larson, Director of Operations and Market Surveillance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Connectivity testing will be on an ad-hoc basis during September for those signed up via the FIA website (If applicable)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Pre-test requirement - Users must register via the FIA website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will fail-over to the DR site at 7:30 am EST the day of the test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 platform activity will be removed after the test</a:t>
            </a:r>
          </a:p>
          <a:p>
            <a:pPr marL="342900" indent="-342900" hangingPunct="1">
              <a:lnSpc>
                <a:spcPct val="100000"/>
              </a:lnSpc>
              <a:spcBef>
                <a:spcPts val="813"/>
              </a:spcBef>
              <a:buClrTx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Trading date will be October 24th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006E6ADC-0621-2076-D973-9CD5DDD9D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32" y="286200"/>
            <a:ext cx="7153920" cy="12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90000"/>
              </a:lnSpc>
              <a:buClrTx/>
              <a:buFontTx/>
              <a:buNone/>
            </a:pPr>
            <a:r>
              <a:rPr lang="en-US" altLang="en-US" sz="2800" b="1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 EXCHANGE (Cont’d)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16D51974-1DFC-0AF2-6A17-94B524D84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32" y="1660004"/>
            <a:ext cx="7848768" cy="394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71450" indent="-1714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25"/>
              </a:spcBef>
              <a:spcAft>
                <a:spcPts val="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" charset="0"/>
                <a:cs typeface="Noto Sans CJK SC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Bitnomial</a:t>
            </a: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will work directly with participants to ensure connectivity, trade details and reporting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FCMs can use direct connection or coordinate with CQG to run the test</a:t>
            </a:r>
          </a:p>
          <a:p>
            <a:pPr hangingPunct="1">
              <a:lnSpc>
                <a:spcPct val="100000"/>
              </a:lnSpc>
              <a:spcBef>
                <a:spcPts val="813"/>
              </a:spcBef>
              <a:buClr>
                <a:srgbClr val="29466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support please call (312) 500-3882 or email </a:t>
            </a: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3"/>
              </a:rPr>
              <a:t>help@exchange.bitnomial.com</a:t>
            </a:r>
            <a:r>
              <a:rPr lang="en-US" altLang="en-US" sz="2000" dirty="0">
                <a:solidFill>
                  <a:srgbClr val="29466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17891</TotalTime>
  <Words>128</Words>
  <Application>Microsoft Macintosh PowerPoint</Application>
  <PresentationFormat>On-screen Show (4:3)</PresentationFormat>
  <Paragraphs>13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309</cp:revision>
  <dcterms:created xsi:type="dcterms:W3CDTF">2020-08-08T18:31:41Z</dcterms:created>
  <dcterms:modified xsi:type="dcterms:W3CDTF">2026-08-25T17:38:45Z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