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289" r:id="rId9"/>
    <p:sldId id="32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89"/>
    <p:restoredTop sz="94763"/>
  </p:normalViewPr>
  <p:slideViewPr>
    <p:cSldViewPr snapToGrid="0">
      <p:cViewPr varScale="1">
        <p:scale>
          <a:sx n="104" d="100"/>
          <a:sy n="104" d="100"/>
        </p:scale>
        <p:origin x="1952"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8/19/25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8/19/25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it-ops@the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62500" lnSpcReduction="20000"/>
          </a:bodyPr>
          <a:lstStyle/>
          <a:p>
            <a:pPr marL="0" indent="0">
              <a:buNone/>
            </a:pPr>
            <a:r>
              <a:rPr lang="en-US" sz="3200" b="1" dirty="0"/>
              <a:t>Overview</a:t>
            </a:r>
          </a:p>
          <a:p>
            <a:pPr marL="0" indent="0">
              <a:lnSpc>
                <a:spcPct val="120000"/>
              </a:lnSpc>
              <a:buNone/>
            </a:pPr>
            <a:r>
              <a:rPr lang="en-US" sz="2800" dirty="0"/>
              <a:t>The Small Exchange will test its ability to conduct business from its disaster recovery (DR) facility.  </a:t>
            </a:r>
          </a:p>
          <a:p>
            <a:pPr marL="0" indent="0">
              <a:buNone/>
            </a:pPr>
            <a:endParaRPr lang="en-US" sz="2800" dirty="0"/>
          </a:p>
          <a:p>
            <a:pPr marL="0" indent="0">
              <a:buNone/>
            </a:pPr>
            <a:r>
              <a:rPr lang="en-US" sz="3200" b="1" dirty="0"/>
              <a:t>Pre-test Requirement</a:t>
            </a:r>
          </a:p>
          <a:p>
            <a:pPr marL="0" indent="0">
              <a:lnSpc>
                <a:spcPct val="120000"/>
              </a:lnSpc>
              <a:buNone/>
            </a:pPr>
            <a:r>
              <a:rPr lang="en-US" sz="2800" dirty="0"/>
              <a:t>No Pre-test requirement this year.  We will have trades populated for firms testing with us.</a:t>
            </a:r>
          </a:p>
          <a:p>
            <a:pPr marL="0" indent="0">
              <a:buNone/>
            </a:pPr>
            <a:endParaRPr lang="en-US" sz="2800" dirty="0"/>
          </a:p>
          <a:p>
            <a:pPr marL="0" indent="0">
              <a:buNone/>
            </a:pPr>
            <a:r>
              <a:rPr lang="en-US" sz="3200" b="1" dirty="0"/>
              <a:t>Test Schedule</a:t>
            </a:r>
          </a:p>
          <a:p>
            <a:pPr marL="0" indent="0">
              <a:lnSpc>
                <a:spcPct val="120000"/>
              </a:lnSpc>
              <a:buNone/>
            </a:pPr>
            <a:r>
              <a:rPr lang="en-US" sz="2800" dirty="0"/>
              <a:t>The expected test schedule on October 25th will be as follows (times in Central Time): </a:t>
            </a:r>
          </a:p>
          <a:p>
            <a:pPr marL="0" indent="0">
              <a:buNone/>
            </a:pPr>
            <a:endParaRPr lang="en-US" sz="2800" dirty="0"/>
          </a:p>
          <a:p>
            <a:pPr marL="0" indent="0">
              <a:buNone/>
            </a:pPr>
            <a:r>
              <a:rPr lang="en-US" sz="2800" b="1" dirty="0"/>
              <a:t>9:00 AM: </a:t>
            </a:r>
            <a:r>
              <a:rPr lang="en-US" sz="2800" dirty="0"/>
              <a:t>Pre-open </a:t>
            </a:r>
          </a:p>
          <a:p>
            <a:pPr marL="0" indent="0">
              <a:buNone/>
            </a:pPr>
            <a:r>
              <a:rPr lang="en-US" sz="2800" b="1" dirty="0"/>
              <a:t>9:30 AM: </a:t>
            </a:r>
            <a:r>
              <a:rPr lang="en-US" sz="2800" dirty="0"/>
              <a:t>Mock trading session begins </a:t>
            </a:r>
          </a:p>
          <a:p>
            <a:pPr marL="0" indent="0">
              <a:buNone/>
            </a:pPr>
            <a:r>
              <a:rPr lang="en-US" sz="2800" b="1" dirty="0"/>
              <a:t>12:00 PM: </a:t>
            </a:r>
            <a:r>
              <a:rPr lang="en-US" sz="28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3300" b="1" dirty="0"/>
              <a:t>Test Activity</a:t>
            </a:r>
          </a:p>
          <a:p>
            <a:pPr marL="0" indent="0">
              <a:lnSpc>
                <a:spcPct val="120000"/>
              </a:lnSpc>
              <a:buNone/>
            </a:pPr>
            <a:r>
              <a:rPr lang="en-US" sz="29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and on all exchange messages, will be the actual test date of October 25, 2025. The following scenarios will be tested and verified during the DR test:  </a:t>
            </a:r>
          </a:p>
          <a:p>
            <a:pPr marL="342900" lvl="1" indent="0">
              <a:lnSpc>
                <a:spcPct val="120000"/>
              </a:lnSpc>
              <a:buNone/>
            </a:pPr>
            <a:endParaRPr lang="en-US" sz="1500" dirty="0"/>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33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ops@thesmallexchange.com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it-ops@thesmallexchange.com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customXml/itemProps3.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Title Slides</Template>
  <TotalTime>15794</TotalTime>
  <Words>189</Words>
  <Application>Microsoft Macintosh PowerPoint</Application>
  <PresentationFormat>On-screen Show (4:3)</PresentationFormat>
  <Paragraphs>28</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SMALL EXCHANGE</vt:lpstr>
      <vt:lpstr>SMALL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209</cp:revision>
  <dcterms:created xsi:type="dcterms:W3CDTF">2020-08-08T18:31:41Z</dcterms:created>
  <dcterms:modified xsi:type="dcterms:W3CDTF">2025-08-20T03:20:57Z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