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761" r:id="rId5"/>
    <p:sldMasterId id="2147483742" r:id="rId6"/>
    <p:sldMasterId id="2147483766" r:id="rId7"/>
    <p:sldMasterId id="2147483740" r:id="rId8"/>
  </p:sldMasterIdLst>
  <p:notesMasterIdLst>
    <p:notesMasterId r:id="rId13"/>
  </p:notesMasterIdLst>
  <p:sldIdLst>
    <p:sldId id="325" r:id="rId9"/>
    <p:sldId id="360" r:id="rId10"/>
    <p:sldId id="361" r:id="rId11"/>
    <p:sldId id="3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8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89"/>
    <p:restoredTop sz="94685"/>
  </p:normalViewPr>
  <p:slideViewPr>
    <p:cSldViewPr snapToGrid="0">
      <p:cViewPr varScale="1">
        <p:scale>
          <a:sx n="104" d="100"/>
          <a:sy n="104" d="100"/>
        </p:scale>
        <p:origin x="131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7E9973D8-64F4-E64F-818B-00189F1CBE1D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</a:defRPr>
            </a:lvl1pPr>
          </a:lstStyle>
          <a:p>
            <a:fld id="{EC8910C8-7F42-834C-9FC5-8419262F27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57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55141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90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690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96810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9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39273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4370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369D2-EEC4-485C-BB42-95F6D154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8268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6581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563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62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377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848B8F-5060-4ED7-9C12-540DA3A5BF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FAE50A-1DE8-43A9-B575-E3C3F809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138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B399D-1353-4267-84E1-89DC2C37E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06102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33871-DC4F-46E7-A5B2-B5FABD0A8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561895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BDA2A-7836-4A83-AE5F-6747B23DBF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9A3C65-59A7-4615-A19C-03817F6D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561895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BAEEE-1986-4613-A262-C5A0B6642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4">
            <a:extLst>
              <a:ext uri="{FF2B5EF4-FFF2-40B4-BE49-F238E27FC236}">
                <a16:creationId xmlns:a16="http://schemas.microsoft.com/office/drawing/2014/main" id="{39BFA68F-C36C-FF42-9D07-40C01FBE9E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79FE1AD-3F9A-4AC3-A78C-DCE865689AAC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B639108-1F63-7640-8ECF-CAF5ACBF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80472" y="6356351"/>
            <a:ext cx="3222763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93963684-DCED-4DA0-88A9-0916697D9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8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A3D74-4300-472D-BF11-383EEAA22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59EAF2-2ED2-4734-8162-87679CB84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2C9229-16FC-4938-B489-9F96005F6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C6ADFB-9834-41E8-A17C-476496F528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206DAF-6CA8-463A-B2A6-FB01064CEB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C1DADD-CE4D-426F-A537-72DF92C4C63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AC07F73-A887-42AF-A9E5-E3F343D3C91D}" type="datetimeFigureOut">
              <a:rPr lang="en-US" smtClean="0"/>
              <a:pPr/>
              <a:t>8/20/25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ABA8B-E35D-40DD-B441-9FBEC5AF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FD354C-B1B2-4C96-807E-2187C8B45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860951-3C83-4875-A869-0586E7A52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08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C2418-BCE1-4BC1-B121-1E5EB8D94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610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054A6-A65C-4959-A604-068C25C24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E13F04-9E74-DE4A-942B-09B61EB6C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19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e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emf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emf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9615C17-C55D-284F-70E5-D464D6CA992D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106863" y="6642100"/>
            <a:ext cx="958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Sensitive</a:t>
            </a:r>
          </a:p>
        </p:txBody>
      </p:sp>
    </p:spTree>
    <p:extLst>
      <p:ext uri="{BB962C8B-B14F-4D97-AF65-F5344CB8AC3E}">
        <p14:creationId xmlns:p14="http://schemas.microsoft.com/office/powerpoint/2010/main" val="37491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58" r:id="rId3"/>
    <p:sldLayoutId id="2147483716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9AA14140-96C4-5E47-B071-668B9B963CF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20000"/>
          </a:blip>
          <a:stretch>
            <a:fillRect/>
          </a:stretch>
        </p:blipFill>
        <p:spPr>
          <a:xfrm>
            <a:off x="5880810" y="204484"/>
            <a:ext cx="3263189" cy="6653515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34DCB7-3BE5-4DD9-9616-B4B9297CEA50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B00472-AA49-BB52-F3FF-A5291FADC62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106863" y="6642100"/>
            <a:ext cx="958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Sensitive</a:t>
            </a:r>
          </a:p>
        </p:txBody>
      </p:sp>
    </p:spTree>
    <p:extLst>
      <p:ext uri="{BB962C8B-B14F-4D97-AF65-F5344CB8AC3E}">
        <p14:creationId xmlns:p14="http://schemas.microsoft.com/office/powerpoint/2010/main" val="233851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1154E86-62BB-4590-25B1-6AB7E504E8E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106863" y="6642100"/>
            <a:ext cx="958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Sensitive</a:t>
            </a:r>
          </a:p>
        </p:txBody>
      </p:sp>
    </p:spTree>
    <p:extLst>
      <p:ext uri="{BB962C8B-B14F-4D97-AF65-F5344CB8AC3E}">
        <p14:creationId xmlns:p14="http://schemas.microsoft.com/office/powerpoint/2010/main" val="8419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9" r:id="rId3"/>
    <p:sldLayoutId id="214748376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F35320-4A38-E24D-BE4C-D4BC1A766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448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9D804-C748-5E47-B23E-6C7B53DA6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684836"/>
            <a:ext cx="7886700" cy="44921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ABFC46-F18A-F747-AA43-777224484145}"/>
              </a:ext>
            </a:extLst>
          </p:cNvPr>
          <p:cNvCxnSpPr/>
          <p:nvPr userDrawn="1"/>
        </p:nvCxnSpPr>
        <p:spPr>
          <a:xfrm>
            <a:off x="0" y="49695"/>
            <a:ext cx="9144000" cy="0"/>
          </a:xfrm>
          <a:prstGeom prst="line">
            <a:avLst/>
          </a:prstGeom>
          <a:ln w="984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9CD8E72C-CE30-8A49-9EC1-A7112A2F1EA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/>
          </a:blip>
          <a:stretch>
            <a:fillRect/>
          </a:stretch>
        </p:blipFill>
        <p:spPr>
          <a:xfrm rot="10800000">
            <a:off x="0" y="442204"/>
            <a:ext cx="416939" cy="850123"/>
          </a:xfrm>
          <a:prstGeom prst="rect">
            <a:avLst/>
          </a:prstGeom>
        </p:spPr>
      </p:pic>
      <p:pic>
        <p:nvPicPr>
          <p:cNvPr id="18" name="Picture 17" descr="A close up of a logo&#10;&#10;Description automatically generated">
            <a:extLst>
              <a:ext uri="{FF2B5EF4-FFF2-40B4-BE49-F238E27FC236}">
                <a16:creationId xmlns:a16="http://schemas.microsoft.com/office/drawing/2014/main" id="{F4EDCF1A-F30D-1E47-AFCC-B9E5956EEDD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022353" y="6173787"/>
            <a:ext cx="714142" cy="365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5D20B-28B6-469A-97BC-15AA768F9AB1}"/>
              </a:ext>
            </a:extLst>
          </p:cNvPr>
          <p:cNvSpPr txBox="1"/>
          <p:nvPr userDrawn="1"/>
        </p:nvSpPr>
        <p:spPr>
          <a:xfrm>
            <a:off x="8610600" y="6523773"/>
            <a:ext cx="520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70761A7C-78C5-4503-875C-B71E68D80ABF}" type="slidenum">
              <a:rPr lang="en-US" sz="1400" smtClean="0">
                <a:solidFill>
                  <a:schemeClr val="tx1"/>
                </a:solidFill>
                <a:latin typeface="Lato" panose="020F0502020204030203" pitchFamily="34" charset="0"/>
              </a:rPr>
              <a:t>‹#›</a:t>
            </a:fld>
            <a:endParaRPr lang="en-US" sz="1400">
              <a:solidFill>
                <a:schemeClr val="tx1"/>
              </a:solidFill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0C30E2-F477-E268-A6B2-A91E25A7953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106863" y="6642100"/>
            <a:ext cx="958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Sensitive</a:t>
            </a:r>
          </a:p>
        </p:txBody>
      </p:sp>
    </p:spTree>
    <p:extLst>
      <p:ext uri="{BB962C8B-B14F-4D97-AF65-F5344CB8AC3E}">
        <p14:creationId xmlns:p14="http://schemas.microsoft.com/office/powerpoint/2010/main" val="130255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E621156-68EF-CC47-B848-34A377273F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35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95D6A118-8AD1-204F-BF2C-0A5570B1BA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45579" y="2565400"/>
            <a:ext cx="3378200" cy="1727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0A64DB-6F34-C477-894F-131B07D0941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4106863" y="6642100"/>
            <a:ext cx="958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Business Sensitive</a:t>
            </a:r>
          </a:p>
        </p:txBody>
      </p:sp>
    </p:spTree>
    <p:extLst>
      <p:ext uri="{BB962C8B-B14F-4D97-AF65-F5344CB8AC3E}">
        <p14:creationId xmlns:p14="http://schemas.microsoft.com/office/powerpoint/2010/main" val="182849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occDRtest@theocc.com" TargetMode="External"/><Relationship Id="rId2" Type="http://schemas.openxmlformats.org/officeDocument/2006/relationships/hyperlink" Target="https://www.theocc.com/clearing/certification-testing/reg_sci_dr_industry_test_registration.jsp" TargetMode="Externa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OPTIONS CLEARING CORPORATION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9944"/>
            <a:ext cx="8229600" cy="4497019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b="1" u="sng" dirty="0"/>
              <a:t>Overview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/>
              <a:t>OCC’s version of the FIA Business Continuity and Disaster Recovery Industry Test will include round trip processing with members and exchanges. Ping testing will only be supported on 9/27/25.</a:t>
            </a:r>
          </a:p>
          <a:p>
            <a:pPr>
              <a:lnSpc>
                <a:spcPct val="100000"/>
              </a:lnSpc>
            </a:pPr>
            <a:r>
              <a:rPr lang="en-US" dirty="0"/>
              <a:t>Similar to prior year’s testing, OCC will simulate a standard business day from market open through positions finalization.</a:t>
            </a:r>
          </a:p>
          <a:p>
            <a:pPr>
              <a:lnSpc>
                <a:spcPct val="100000"/>
              </a:lnSpc>
            </a:pPr>
            <a:r>
              <a:rPr lang="en-US" dirty="0"/>
              <a:t>OCC will support all inbound and outbound communication protocols from our DR environment along with the ENCORE GUI application.</a:t>
            </a:r>
          </a:p>
          <a:p>
            <a:pPr>
              <a:lnSpc>
                <a:spcPct val="100000"/>
              </a:lnSpc>
            </a:pPr>
            <a:r>
              <a:rPr lang="en-US" dirty="0"/>
              <a:t>All data received will be processed and distributed to registered participants according to their registration specifications.</a:t>
            </a:r>
          </a:p>
        </p:txBody>
      </p:sp>
    </p:spTree>
    <p:extLst>
      <p:ext uri="{BB962C8B-B14F-4D97-AF65-F5344CB8AC3E}">
        <p14:creationId xmlns:p14="http://schemas.microsoft.com/office/powerpoint/2010/main" val="156139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OPTIONS CLEARING CORPORATION </a:t>
            </a:r>
            <a:r>
              <a:rPr lang="en-US" sz="2400"/>
              <a:t>(Cont’d)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1885230-84D2-46DB-9719-CA9D4D8C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26780"/>
            <a:ext cx="8229600" cy="466769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Test Details</a:t>
            </a:r>
          </a:p>
          <a:p>
            <a:endParaRPr lang="en-US" b="1" dirty="0"/>
          </a:p>
          <a:p>
            <a:r>
              <a:rPr lang="en-US" b="1" dirty="0"/>
              <a:t>Starting Inventory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Product/Contract and Position Inventory for the test will be a snapshot of the production inventory as of “Market Open” Thursday, October 23, 2025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Symbols / CUSIP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OCC will support production symbols and CUSIP’s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Test Business Date* UPDATED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Trade date for the OCC Encore System will be Saturday, October 25, 2025</a:t>
            </a:r>
          </a:p>
          <a:p>
            <a:pPr lvl="1">
              <a:lnSpc>
                <a:spcPct val="120000"/>
              </a:lnSpc>
              <a:buFont typeface="System Font Regular"/>
              <a:buChar char="-"/>
            </a:pPr>
            <a:r>
              <a:rPr lang="en-US" dirty="0"/>
              <a:t>All inbound trades and post trades should have a business date of Saturday, October 25, 2025. All other messages sent to OCC without this date will not be processed. </a:t>
            </a:r>
          </a:p>
        </p:txBody>
      </p:sp>
    </p:spTree>
    <p:extLst>
      <p:ext uri="{BB962C8B-B14F-4D97-AF65-F5344CB8AC3E}">
        <p14:creationId xmlns:p14="http://schemas.microsoft.com/office/powerpoint/2010/main" val="336813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OPTIONS CLEARING CORPORATION </a:t>
            </a:r>
            <a:r>
              <a:rPr lang="en-US" sz="2400"/>
              <a:t>(Cont’d)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9A7E55-8113-ED46-BB48-CB81CC3D10C9}"/>
              </a:ext>
            </a:extLst>
          </p:cNvPr>
          <p:cNvSpPr txBox="1"/>
          <p:nvPr/>
        </p:nvSpPr>
        <p:spPr>
          <a:xfrm>
            <a:off x="384176" y="1188257"/>
            <a:ext cx="837565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u="sng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General Test Information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31900EE-CE8E-FB43-95CC-D8491087F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691077"/>
              </p:ext>
            </p:extLst>
          </p:nvPr>
        </p:nvGraphicFramePr>
        <p:xfrm>
          <a:off x="384175" y="1768855"/>
          <a:ext cx="8375650" cy="4881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87825">
                  <a:extLst>
                    <a:ext uri="{9D8B030D-6E8A-4147-A177-3AD203B41FA5}">
                      <a16:colId xmlns:a16="http://schemas.microsoft.com/office/drawing/2014/main" val="718283491"/>
                    </a:ext>
                  </a:extLst>
                </a:gridCol>
                <a:gridCol w="4187825">
                  <a:extLst>
                    <a:ext uri="{9D8B030D-6E8A-4147-A177-3AD203B41FA5}">
                      <a16:colId xmlns:a16="http://schemas.microsoft.com/office/drawing/2014/main" val="19871376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Details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3645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Test Registration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Yes for Non-Mandated Participants</a:t>
                      </a:r>
                    </a:p>
                    <a:p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Registration only accepted via OCC website:</a:t>
                      </a:r>
                      <a:br>
                        <a:rPr lang="en-US" sz="1300" dirty="0"/>
                      </a:br>
                      <a:r>
                        <a:rPr lang="en-US" sz="1300" dirty="0">
                          <a:hlinkClick r:id="rId2"/>
                        </a:rPr>
                        <a:t>https://www.theocc.com/clearing/certification-testing/reg_sci_dr_industry_test_registration.jsp</a:t>
                      </a:r>
                      <a:r>
                        <a:rPr lang="en-US" sz="1300" dirty="0"/>
                        <a:t> </a:t>
                      </a:r>
                    </a:p>
                    <a:p>
                      <a:endParaRPr lang="en-US" sz="1300" dirty="0"/>
                    </a:p>
                    <a:p>
                      <a:r>
                        <a:rPr lang="en-US" sz="1300" dirty="0">
                          <a:solidFill>
                            <a:srgbClr val="FF0000"/>
                          </a:solidFill>
                        </a:rPr>
                        <a:t>OCC Registration Ended July 31, 2025, but will work with firms who register late on a best-efforts basis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708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Required Pre-Testing?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Yes – anyone participating in testing must participate in the 9/27/25 connectivity pre-test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664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Advanced Planning &amp; IT/Connectivity Contacts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>
                          <a:hlinkClick r:id="rId3"/>
                        </a:rPr>
                        <a:t>occDRtest@theocc.com</a:t>
                      </a:r>
                      <a:r>
                        <a:rPr lang="en-US" sz="1300"/>
                        <a:t> </a:t>
                      </a:r>
                    </a:p>
                    <a:p>
                      <a:endParaRPr lang="en-US" sz="1300"/>
                    </a:p>
                    <a:p>
                      <a:r>
                        <a:rPr lang="en-US" sz="1300"/>
                        <a:t>Member Services Help Desk</a:t>
                      </a:r>
                    </a:p>
                    <a:p>
                      <a:r>
                        <a:rPr lang="en-US" sz="1300"/>
                        <a:t>800-621-6072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626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Test Day Contacts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Member Services Help Desk</a:t>
                      </a:r>
                    </a:p>
                    <a:p>
                      <a:r>
                        <a:rPr lang="en-US" sz="1300"/>
                        <a:t>800-621-6072 Option 1</a:t>
                      </a:r>
                    </a:p>
                    <a:p>
                      <a:r>
                        <a:rPr lang="en-US" sz="1300"/>
                        <a:t>Support will be available for the duration of the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093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Availability of Test Day Conference Bridge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/>
                        <a:t>No – OCC will distribute broadcast emails throughout the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275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Completion of Test Acknowledgement 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Complete Email Template and Send To </a:t>
                      </a:r>
                      <a:r>
                        <a:rPr lang="en-US" sz="1300" dirty="0">
                          <a:hlinkClick r:id="rId3"/>
                        </a:rPr>
                        <a:t>occDRtest@theocc.com</a:t>
                      </a:r>
                      <a:r>
                        <a:rPr lang="en-US" sz="13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3017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929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B786AC-968E-43CD-AEEC-D12110CE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/>
              <a:t>OPTIONS CLEARING CORPORATION </a:t>
            </a:r>
            <a:r>
              <a:rPr lang="en-US" sz="2400"/>
              <a:t>(Cont’d)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1556BD4D-AAE0-DC4C-9591-22B585B0E8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42080"/>
              </p:ext>
            </p:extLst>
          </p:nvPr>
        </p:nvGraphicFramePr>
        <p:xfrm>
          <a:off x="215900" y="1360486"/>
          <a:ext cx="8712199" cy="5181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850">
                  <a:extLst>
                    <a:ext uri="{9D8B030D-6E8A-4147-A177-3AD203B41FA5}">
                      <a16:colId xmlns:a16="http://schemas.microsoft.com/office/drawing/2014/main" val="4131259406"/>
                    </a:ext>
                  </a:extLst>
                </a:gridCol>
                <a:gridCol w="1585913">
                  <a:extLst>
                    <a:ext uri="{9D8B030D-6E8A-4147-A177-3AD203B41FA5}">
                      <a16:colId xmlns:a16="http://schemas.microsoft.com/office/drawing/2014/main" val="3551238547"/>
                    </a:ext>
                  </a:extLst>
                </a:gridCol>
                <a:gridCol w="2157412">
                  <a:extLst>
                    <a:ext uri="{9D8B030D-6E8A-4147-A177-3AD203B41FA5}">
                      <a16:colId xmlns:a16="http://schemas.microsoft.com/office/drawing/2014/main" val="3748358284"/>
                    </a:ext>
                  </a:extLst>
                </a:gridCol>
                <a:gridCol w="1085849">
                  <a:extLst>
                    <a:ext uri="{9D8B030D-6E8A-4147-A177-3AD203B41FA5}">
                      <a16:colId xmlns:a16="http://schemas.microsoft.com/office/drawing/2014/main" val="3440326438"/>
                    </a:ext>
                  </a:extLst>
                </a:gridCol>
                <a:gridCol w="2670175">
                  <a:extLst>
                    <a:ext uri="{9D8B030D-6E8A-4147-A177-3AD203B41FA5}">
                      <a16:colId xmlns:a16="http://schemas.microsoft.com/office/drawing/2014/main" val="2499769032"/>
                    </a:ext>
                  </a:extLst>
                </a:gridCol>
              </a:tblGrid>
              <a:tr h="525372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Business/</a:t>
                      </a:r>
                      <a:br>
                        <a:rPr lang="en-US"/>
                      </a:br>
                      <a:r>
                        <a:rPr lang="en-US"/>
                        <a:t>Trade 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Time (ET)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Inputs/</a:t>
                      </a:r>
                      <a:br>
                        <a:rPr lang="en-US"/>
                      </a:br>
                      <a:r>
                        <a:rPr lang="en-US"/>
                        <a:t>Outputs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Description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9821150"/>
                  </a:ext>
                </a:extLst>
              </a:tr>
              <a:tr h="668655">
                <a:tc rowSpan="5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Saturday</a:t>
                      </a:r>
                    </a:p>
                    <a:p>
                      <a:pPr algn="ctr"/>
                      <a:r>
                        <a:rPr lang="en-US" sz="1000" b="1" dirty="0"/>
                        <a:t>10/25/25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8:15 a.m. – 8:45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Pre-Market Open Connectivity – Exchange Only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Resolution of connectivity &amp; start-up issues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6395548"/>
                  </a:ext>
                </a:extLst>
              </a:tr>
              <a:tr h="4315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8:45 a.m. – 9:15 a.m.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Pre-Market Open Connectivity - Participants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Resolution of connectivity &amp; start-up issues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9373529"/>
                  </a:ext>
                </a:extLst>
              </a:tr>
              <a:tr h="16238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endParaRPr lang="en-US" sz="1000" dirty="0"/>
                    </a:p>
                    <a:p>
                      <a:pPr algn="l"/>
                      <a:r>
                        <a:rPr lang="en-US" sz="1000" dirty="0"/>
                        <a:t>9:30 a.m. – 1:00 p.m.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br>
                        <a:rPr lang="en-US" sz="1000" dirty="0"/>
                      </a:br>
                      <a:br>
                        <a:rPr lang="en-US" sz="1000" dirty="0"/>
                      </a:br>
                      <a:br>
                        <a:rPr lang="en-US" sz="1000" dirty="0"/>
                      </a:br>
                      <a:br>
                        <a:rPr lang="en-US" sz="1000" dirty="0"/>
                      </a:br>
                      <a:br>
                        <a:rPr lang="en-US" sz="1000" dirty="0"/>
                      </a:br>
                      <a:br>
                        <a:rPr lang="en-US" sz="1000" dirty="0"/>
                      </a:br>
                      <a:br>
                        <a:rPr lang="en-US" sz="1000" dirty="0"/>
                      </a:br>
                      <a:br>
                        <a:rPr lang="en-US" sz="1000" dirty="0"/>
                      </a:br>
                      <a:br>
                        <a:rPr lang="en-US" sz="1000" dirty="0"/>
                      </a:br>
                      <a:r>
                        <a:rPr lang="en-US" sz="1000" dirty="0"/>
                        <a:t>Mock Trading Cycle</a:t>
                      </a:r>
                    </a:p>
                    <a:p>
                      <a:pPr algn="l"/>
                      <a:r>
                        <a:rPr lang="en-US" sz="1000" dirty="0"/>
                        <a:t>Post Trade 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Inputs</a:t>
                      </a:r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endParaRPr lang="en-US" sz="1000"/>
                    </a:p>
                    <a:p>
                      <a:pPr algn="l"/>
                      <a:r>
                        <a:rPr lang="en-US" sz="1000"/>
                        <a:t>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Real-time Trades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Trade Balancing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Backup Batch Trade Files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Real-time FIXML, Post Trades (Members)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Batch FIXML Post Trades (Members)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External Encore Post Trades (Members)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endParaRPr lang="en-US" sz="1000"/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Real-time Trade DDS – Pends/Rejects (Exchanges)</a:t>
                      </a:r>
                    </a:p>
                    <a:p>
                      <a:pPr marL="285750" indent="-285750" algn="l">
                        <a:buFont typeface="System Font Regular"/>
                        <a:buChar char="-"/>
                      </a:pPr>
                      <a:r>
                        <a:rPr lang="en-US" sz="1000"/>
                        <a:t>Real-time DDS (Members)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751502"/>
                  </a:ext>
                </a:extLst>
              </a:tr>
              <a:tr h="477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1:00 p.m.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/>
                        <a:t>Market Close - Exchange Checkpoint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895647"/>
                  </a:ext>
                </a:extLst>
              </a:tr>
              <a:tr h="8650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  <a:p>
                      <a:endParaRPr lang="en-US" sz="1000" dirty="0"/>
                    </a:p>
                    <a:p>
                      <a:r>
                        <a:rPr lang="en-US" sz="1000" dirty="0"/>
                        <a:t>1:00 p.m. – 4:00 p.m.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  <a:p>
                      <a:endParaRPr lang="en-US" sz="1000"/>
                    </a:p>
                    <a:p>
                      <a:r>
                        <a:rPr lang="en-US" sz="1000"/>
                        <a:t>Positions Finalization / End of 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/>
                        <a:t>Inputs</a:t>
                      </a:r>
                    </a:p>
                    <a:p>
                      <a:endParaRPr lang="en-US" sz="1000"/>
                    </a:p>
                    <a:p>
                      <a:r>
                        <a:rPr lang="en-US" sz="1000"/>
                        <a:t>Outputs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N/A</a:t>
                      </a:r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endParaRPr lang="en-US" sz="1000" dirty="0"/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ORSA DDS (Exchanges)</a:t>
                      </a:r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Batch DDS (Members)</a:t>
                      </a:r>
                    </a:p>
                    <a:p>
                      <a:pPr marL="171450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External Encore Reports (Members)</a:t>
                      </a:r>
                    </a:p>
                    <a:p>
                      <a:pPr marL="514350" lvl="1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Position Activity</a:t>
                      </a:r>
                    </a:p>
                    <a:p>
                      <a:pPr marL="514350" lvl="1" indent="-171450">
                        <a:buFont typeface="System Font Regular"/>
                        <a:buChar char="-"/>
                      </a:pPr>
                      <a:r>
                        <a:rPr lang="en-US" sz="1000" dirty="0"/>
                        <a:t>Position Summary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196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578187"/>
      </p:ext>
    </p:extLst>
  </p:cSld>
  <p:clrMapOvr>
    <a:masterClrMapping/>
  </p:clrMapOvr>
</p:sld>
</file>

<file path=ppt/theme/theme1.xml><?xml version="1.0" encoding="utf-8"?>
<a:theme xmlns:a="http://schemas.openxmlformats.org/drawingml/2006/main" name="Interior slides_w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FIA - 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CB8D958-18BA-4A2F-B3ED-3094FF83B51F}"/>
    </a:ext>
  </a:extLst>
</a:theme>
</file>

<file path=ppt/theme/theme2.xml><?xml version="1.0" encoding="utf-8"?>
<a:theme xmlns:a="http://schemas.openxmlformats.org/drawingml/2006/main" name="Interior slides_w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5A648A1-D264-48AC-82AD-4FBB214D6922}"/>
    </a:ext>
  </a:extLst>
</a:theme>
</file>

<file path=ppt/theme/theme3.xml><?xml version="1.0" encoding="utf-8"?>
<a:theme xmlns:a="http://schemas.openxmlformats.org/drawingml/2006/main" name="Interior slides_NoWatermark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B66A5330-AB83-4564-8823-1C6FD722FACA}"/>
    </a:ext>
  </a:extLst>
</a:theme>
</file>

<file path=ppt/theme/theme4.xml><?xml version="1.0" encoding="utf-8"?>
<a:theme xmlns:a="http://schemas.openxmlformats.org/drawingml/2006/main" name="Interior slides_NoWatermark_wPgNu">
  <a:themeElements>
    <a:clrScheme name="FIA Brand Colors">
      <a:dk1>
        <a:srgbClr val="294661"/>
      </a:dk1>
      <a:lt1>
        <a:srgbClr val="FFFFFF"/>
      </a:lt1>
      <a:dk2>
        <a:srgbClr val="363636"/>
      </a:dk2>
      <a:lt2>
        <a:srgbClr val="75787B"/>
      </a:lt2>
      <a:accent1>
        <a:srgbClr val="00A4E7"/>
      </a:accent1>
      <a:accent2>
        <a:srgbClr val="85C441"/>
      </a:accent2>
      <a:accent3>
        <a:srgbClr val="4B4F54"/>
      </a:accent3>
      <a:accent4>
        <a:srgbClr val="AE1924"/>
      </a:accent4>
      <a:accent5>
        <a:srgbClr val="F8A51A"/>
      </a:accent5>
      <a:accent6>
        <a:srgbClr val="44C8F5"/>
      </a:accent6>
      <a:hlink>
        <a:srgbClr val="00A4E7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1F7355F6-4E1D-4512-AF2B-82CA553CB91A}"/>
    </a:ext>
  </a:extLst>
</a:theme>
</file>

<file path=ppt/theme/theme5.xml><?xml version="1.0" encoding="utf-8"?>
<a:theme xmlns:a="http://schemas.openxmlformats.org/drawingml/2006/main" name="Concluding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A PPT Template_4-3_LATO" id="{12FD2F34-B477-4AFE-B7F0-824DBE4EED7A}" vid="{0840B1C0-70E7-4D13-A666-D6D96E2ADD53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BF086C32B17346B8130D26F24364DD" ma:contentTypeVersion="15" ma:contentTypeDescription="Create a new document." ma:contentTypeScope="" ma:versionID="fc8f9cb6791112561bf9cdef4b13cdb4">
  <xsd:schema xmlns:xsd="http://www.w3.org/2001/XMLSchema" xmlns:xs="http://www.w3.org/2001/XMLSchema" xmlns:p="http://schemas.microsoft.com/office/2006/metadata/properties" xmlns:ns2="f321cc19-8678-4f0b-8d8e-188e7c02e2be" xmlns:ns3="b1dc8d5e-a797-4cf4-8b99-2f35a2d8a579" targetNamespace="http://schemas.microsoft.com/office/2006/metadata/properties" ma:root="true" ma:fieldsID="0f97319c55f668f2955eb0d9bc304bf0" ns2:_="" ns3:_="">
    <xsd:import namespace="f321cc19-8678-4f0b-8d8e-188e7c02e2be"/>
    <xsd:import namespace="b1dc8d5e-a797-4cf4-8b99-2f35a2d8a5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1cc19-8678-4f0b-8d8e-188e7c02e2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0317f6e-2cf7-4ca2-aff5-a4d7f2f902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dc8d5e-a797-4cf4-8b99-2f35a2d8a57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bff8164-d40a-4a58-8c78-6419d99c6f26}" ma:internalName="TaxCatchAll" ma:showField="CatchAllData" ma:web="b1dc8d5e-a797-4cf4-8b99-2f35a2d8a5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dc8d5e-a797-4cf4-8b99-2f35a2d8a579" xsi:nil="true"/>
    <lcf76f155ced4ddcb4097134ff3c332f xmlns="f321cc19-8678-4f0b-8d8e-188e7c02e2b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BB4EB-E615-4EC8-9188-07114EA818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1A44D3-115D-4C32-B5B6-176F591FB5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21cc19-8678-4f0b-8d8e-188e7c02e2be"/>
    <ds:schemaRef ds:uri="b1dc8d5e-a797-4cf4-8b99-2f35a2d8a5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5178D3-992A-4AC0-8D89-3D90FF0F224E}">
  <ds:schemaRefs>
    <ds:schemaRef ds:uri="http://www.w3.org/XML/1998/namespace"/>
    <ds:schemaRef ds:uri="b1dc8d5e-a797-4cf4-8b99-2f35a2d8a579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f321cc19-8678-4f0b-8d8e-188e7c02e2b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Title Slides</Template>
  <TotalTime>13135</TotalTime>
  <Words>560</Words>
  <Application>Microsoft Macintosh PowerPoint</Application>
  <PresentationFormat>On-screen Show (4:3)</PresentationFormat>
  <Paragraphs>105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Lato</vt:lpstr>
      <vt:lpstr>System Font Regular</vt:lpstr>
      <vt:lpstr>Interior slides_wWatermark</vt:lpstr>
      <vt:lpstr>Interior slides_wWatermark_wPgNu</vt:lpstr>
      <vt:lpstr>Interior slides_NoWatermark</vt:lpstr>
      <vt:lpstr>Interior slides_NoWatermark_wPgNu</vt:lpstr>
      <vt:lpstr>Concluding slide</vt:lpstr>
      <vt:lpstr>OPTIONS CLEARING CORPORATION</vt:lpstr>
      <vt:lpstr>OPTIONS CLEARING CORPORATION (Cont’d)</vt:lpstr>
      <vt:lpstr>OPTIONS CLEARING CORPORATION (Cont’d)</vt:lpstr>
      <vt:lpstr>OPTIONS CLEARING CORPORATION (Cont’d)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Continuity Disaster Recovery Test Briefings</dc:title>
  <dc:creator>Steve P.</dc:creator>
  <cp:lastModifiedBy>Steve Proctor</cp:lastModifiedBy>
  <cp:revision>139</cp:revision>
  <dcterms:created xsi:type="dcterms:W3CDTF">2020-08-08T18:31:41Z</dcterms:created>
  <dcterms:modified xsi:type="dcterms:W3CDTF">2025-08-20T09:24:14Z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0x01010051BF086C32B17346B8130D26F24364DD</vt:lpwstr>
  </property>
  <property fmtid="{D5CDD505-2E9C-101B-9397-08002B2CF9AE}" pid="3" name="MediaServiceImageTags">
    <vt:lpwstr/>
  </property>
  <property fmtid="{D5CDD505-2E9C-101B-9397-08002B2CF9AE}" pid="4" name="MSIP_Label_6f67f1ce-64ec-491b-920a-73d4c4d3b812_Enabled">
    <vt:lpwstr>true</vt:lpwstr>
  </property>
  <property fmtid="{D5CDD505-2E9C-101B-9397-08002B2CF9AE}" pid="5" name="MSIP_Label_6f67f1ce-64ec-491b-920a-73d4c4d3b812_SetDate">
    <vt:lpwstr>2024-08-12T14:24:27Z</vt:lpwstr>
  </property>
  <property fmtid="{D5CDD505-2E9C-101B-9397-08002B2CF9AE}" pid="6" name="MSIP_Label_6f67f1ce-64ec-491b-920a-73d4c4d3b812_Method">
    <vt:lpwstr>Standard</vt:lpwstr>
  </property>
  <property fmtid="{D5CDD505-2E9C-101B-9397-08002B2CF9AE}" pid="7" name="MSIP_Label_6f67f1ce-64ec-491b-920a-73d4c4d3b812_Name">
    <vt:lpwstr>6f67f1ce-64ec-491b-920a-73d4c4d3b812</vt:lpwstr>
  </property>
  <property fmtid="{D5CDD505-2E9C-101B-9397-08002B2CF9AE}" pid="8" name="MSIP_Label_6f67f1ce-64ec-491b-920a-73d4c4d3b812_SiteId">
    <vt:lpwstr>72c7ce6f-c21e-48b7-bc22-37c0a80760a7</vt:lpwstr>
  </property>
  <property fmtid="{D5CDD505-2E9C-101B-9397-08002B2CF9AE}" pid="9" name="MSIP_Label_6f67f1ce-64ec-491b-920a-73d4c4d3b812_ActionId">
    <vt:lpwstr>54900b4a-0615-4aa4-bb1f-3e6ecac6fad9</vt:lpwstr>
  </property>
  <property fmtid="{D5CDD505-2E9C-101B-9397-08002B2CF9AE}" pid="10" name="MSIP_Label_6f67f1ce-64ec-491b-920a-73d4c4d3b812_ContentBits">
    <vt:lpwstr>2</vt:lpwstr>
  </property>
  <property fmtid="{D5CDD505-2E9C-101B-9397-08002B2CF9AE}" pid="11" name="ClassificationContentMarkingFooterLocations">
    <vt:lpwstr>Title Slides:3\Interior slides_wWatermark:5\Interior slides_wWatermark_wPgNu:6\Interior slides_NoWatermark:5\Interior slides_NoWatermark_wPgNu:5\Concluding slide:3</vt:lpwstr>
  </property>
  <property fmtid="{D5CDD505-2E9C-101B-9397-08002B2CF9AE}" pid="12" name="ClassificationContentMarkingFooterText">
    <vt:lpwstr>Business Sensitive</vt:lpwstr>
  </property>
</Properties>
</file>