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07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9"/>
    <p:restoredTop sz="94763"/>
  </p:normalViewPr>
  <p:slideViewPr>
    <p:cSldViewPr snapToGrid="0">
      <p:cViewPr varScale="1">
        <p:scale>
          <a:sx n="104" d="100"/>
          <a:sy n="104" d="100"/>
        </p:scale>
        <p:origin x="195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elpdesk@nodalexchange.co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NODAL EXCHANGE / NODAL CLEAR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8679"/>
            <a:ext cx="8229600" cy="45182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Production systems taken offline</a:t>
            </a:r>
          </a:p>
          <a:p>
            <a:pPr>
              <a:lnSpc>
                <a:spcPct val="100000"/>
              </a:lnSpc>
            </a:pPr>
            <a:r>
              <a:rPr lang="en-US" dirty="0"/>
              <a:t>Failover to DR site</a:t>
            </a:r>
          </a:p>
          <a:p>
            <a:pPr>
              <a:lnSpc>
                <a:spcPct val="100000"/>
              </a:lnSpc>
            </a:pPr>
            <a:r>
              <a:rPr lang="en-US" dirty="0"/>
              <a:t>DNS to point at the DR site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DNS names will remain the same (Preferred setup)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Destination IP will change from Primary to Secondary</a:t>
            </a:r>
          </a:p>
          <a:p>
            <a:pPr>
              <a:lnSpc>
                <a:spcPct val="100000"/>
              </a:lnSpc>
            </a:pPr>
            <a:r>
              <a:rPr lang="en-US" dirty="0"/>
              <a:t>Production accounts will be used for access during DR (Nodal Platform, Trading front-ends, etc.)</a:t>
            </a:r>
          </a:p>
          <a:p>
            <a:pPr>
              <a:lnSpc>
                <a:spcPct val="100000"/>
              </a:lnSpc>
            </a:pPr>
            <a:r>
              <a:rPr lang="en-US" dirty="0"/>
              <a:t>All activities on the platform will be removed after the test</a:t>
            </a:r>
          </a:p>
          <a:p>
            <a:pPr>
              <a:lnSpc>
                <a:spcPct val="100000"/>
              </a:lnSpc>
            </a:pPr>
            <a:r>
              <a:rPr lang="en-US" dirty="0"/>
              <a:t>Trading date will be </a:t>
            </a:r>
            <a:r>
              <a:rPr lang="en-US" u="sng" dirty="0"/>
              <a:t>October 24</a:t>
            </a:r>
            <a:r>
              <a:rPr lang="en-US" u="sng" baseline="30000" dirty="0"/>
              <a:t>th</a:t>
            </a:r>
            <a:r>
              <a:rPr lang="en-US" u="sng" dirty="0"/>
              <a:t>, 2025</a:t>
            </a:r>
          </a:p>
          <a:p>
            <a:pPr>
              <a:lnSpc>
                <a:spcPct val="100000"/>
              </a:lnSpc>
            </a:pPr>
            <a:r>
              <a:rPr lang="en-US" dirty="0"/>
              <a:t>Nodal cannot offer a pre-test for this year’s exercise. </a:t>
            </a:r>
          </a:p>
        </p:txBody>
      </p:sp>
    </p:spTree>
    <p:extLst>
      <p:ext uri="{BB962C8B-B14F-4D97-AF65-F5344CB8AC3E}">
        <p14:creationId xmlns:p14="http://schemas.microsoft.com/office/powerpoint/2010/main" val="184838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NODAL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048"/>
            <a:ext cx="82296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Available Interfaces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The Nodal Web Platform (</a:t>
            </a:r>
            <a:r>
              <a:rPr lang="en-US" dirty="0" err="1"/>
              <a:t>apps.nodalexchange.com</a:t>
            </a:r>
            <a:r>
              <a:rPr lang="en-US" dirty="0"/>
              <a:t>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SFTP File Service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Trade Capture FIX Feed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Electronic Trading Interfaces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Block Trading Interfaces</a:t>
            </a:r>
          </a:p>
          <a:p>
            <a:pPr>
              <a:lnSpc>
                <a:spcPct val="120000"/>
              </a:lnSpc>
            </a:pPr>
            <a:r>
              <a:rPr lang="en-US" dirty="0"/>
              <a:t>Timeline (times in EPT) for the Exercise and Full details to be sent to registered participants: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07:55 am - Nodal Internal switch from Primary to Secondary (DR) completion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08:00 am - Start of DR test by participants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10:00 am - End of DR test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10:05 am - Start of failback to Primary site/environment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12:00 pm - End of failback to Primary site/environment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12:00 pm – Start of planned quarterly maintenance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3:00 pm – End of planned quarterly maintenance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3:05 pm - Participants ready to sanity check Primary/Production if needed </a:t>
            </a:r>
          </a:p>
          <a:p>
            <a:pPr>
              <a:lnSpc>
                <a:spcPct val="120000"/>
              </a:lnSpc>
            </a:pPr>
            <a:r>
              <a:rPr lang="en-US" dirty="0"/>
              <a:t>A bridge will be opened for the duration of the Exercise to address requests; invites will be sent few days before to participants</a:t>
            </a:r>
          </a:p>
          <a:p>
            <a:pPr>
              <a:lnSpc>
                <a:spcPct val="100000"/>
              </a:lnSpc>
            </a:pPr>
            <a:r>
              <a:rPr lang="en-US" dirty="0"/>
              <a:t>For support, call 703-962-9860 or email: </a:t>
            </a:r>
            <a:r>
              <a:rPr lang="en-US" dirty="0">
                <a:hlinkClick r:id="rId2"/>
              </a:rPr>
              <a:t>helpdesk@nodalexchange.com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8230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15792</TotalTime>
  <Words>253</Words>
  <Application>Microsoft Macintosh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NODAL EXCHANGE / NODAL CLEAR</vt:lpstr>
      <vt:lpstr>NODAL EXCHANGE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206</cp:revision>
  <dcterms:created xsi:type="dcterms:W3CDTF">2020-08-08T18:31:41Z</dcterms:created>
  <dcterms:modified xsi:type="dcterms:W3CDTF">2025-08-20T03:06:04Z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