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3"/>
  </p:notesMasterIdLst>
  <p:sldIdLst>
    <p:sldId id="369" r:id="rId9"/>
    <p:sldId id="370" r:id="rId10"/>
    <p:sldId id="371" r:id="rId11"/>
    <p:sldId id="3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BA7049-021A-C748-8EF2-601E5120E4D4}" v="17" dt="2024-08-14T11:47:52.6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9"/>
    <p:restoredTop sz="94693"/>
  </p:normalViewPr>
  <p:slideViewPr>
    <p:cSldViewPr snapToGrid="0">
      <p:cViewPr varScale="1">
        <p:scale>
          <a:sx n="104" d="100"/>
          <a:sy n="104" d="100"/>
        </p:scale>
        <p:origin x="1952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8/19/25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5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7" name="Google Shape;467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5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4" name="Google Shape;474;p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5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0" name="Google Shape;480;p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6" name="Google Shape;486;p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8/19/25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8/19/25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8/19/25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e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Jean-Francois.Royal@tmx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santo.ferraiuolo@tmx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55"/>
          <p:cNvSpPr txBox="1"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Lato"/>
              <a:buNone/>
            </a:pPr>
            <a:r>
              <a:rPr lang="en-US" dirty="0"/>
              <a:t>TMX GROUP</a:t>
            </a:r>
            <a:br>
              <a:rPr lang="en-US" dirty="0"/>
            </a:br>
            <a:r>
              <a:rPr lang="en-US" dirty="0"/>
              <a:t>MONTREAL EXCHANGE</a:t>
            </a:r>
            <a:endParaRPr dirty="0"/>
          </a:p>
        </p:txBody>
      </p:sp>
      <p:sp>
        <p:nvSpPr>
          <p:cNvPr id="470" name="Google Shape;470;p55"/>
          <p:cNvSpPr txBox="1">
            <a:spLocks noGrp="1"/>
          </p:cNvSpPr>
          <p:nvPr>
            <p:ph type="body" idx="1"/>
          </p:nvPr>
        </p:nvSpPr>
        <p:spPr>
          <a:xfrm>
            <a:off x="628650" y="1825624"/>
            <a:ext cx="8229600" cy="4490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171450" lvl="0" indent="-17148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300" dirty="0"/>
              <a:t>MX will offer two connection periods. We will start in our primary site, and failover to our back-up site.</a:t>
            </a:r>
            <a:endParaRPr sz="2300" dirty="0"/>
          </a:p>
          <a:p>
            <a:pPr marL="171450" lvl="0" indent="-171481" algn="l" rtl="0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300" dirty="0"/>
              <a:t>Times and systems availability will be as follows: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1400"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1300"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1300"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300" dirty="0"/>
              <a:t> </a:t>
            </a:r>
            <a:br>
              <a:rPr lang="en-US" sz="1300" dirty="0"/>
            </a:br>
            <a:br>
              <a:rPr lang="en-US" sz="1300" dirty="0"/>
            </a:br>
            <a:r>
              <a:rPr lang="en-US" sz="1300" dirty="0"/>
              <a:t>   </a:t>
            </a:r>
            <a:r>
              <a:rPr lang="en-US" sz="1400" dirty="0"/>
              <a:t>*System will be up by 11:00</a:t>
            </a:r>
            <a:endParaRPr lang="en-US"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400" dirty="0"/>
          </a:p>
        </p:txBody>
      </p:sp>
      <p:graphicFrame>
        <p:nvGraphicFramePr>
          <p:cNvPr id="471" name="Google Shape;471;p55"/>
          <p:cNvGraphicFramePr/>
          <p:nvPr>
            <p:extLst>
              <p:ext uri="{D42A27DB-BD31-4B8C-83A1-F6EECF244321}">
                <p14:modId xmlns:p14="http://schemas.microsoft.com/office/powerpoint/2010/main" val="3909228423"/>
              </p:ext>
            </p:extLst>
          </p:nvPr>
        </p:nvGraphicFramePr>
        <p:xfrm>
          <a:off x="741913" y="3439802"/>
          <a:ext cx="7886675" cy="22251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770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4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8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u="none" strike="noStrike" cap="none"/>
                        <a:t>Time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u="none" strike="noStrike" cap="none"/>
                        <a:t>Access to Primary or back-up system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u="none" strike="noStrike" cap="none"/>
                        <a:t>Instrument state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strike="noStrike" cap="none"/>
                        <a:t>7:00 AM – 8:20 AM</a:t>
                      </a:r>
                      <a:endParaRPr/>
                    </a:p>
                  </a:txBody>
                  <a:tcPr marL="91450" marR="91450" marT="45725" marB="45725" anchor="ctr"/>
                </a:tc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Primary</a:t>
                      </a:r>
                      <a:endParaRPr/>
                    </a:p>
                  </a:txBody>
                  <a:tcPr marL="91450" marR="91450" marT="45725" marB="45725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Pre-open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8:20 AM – 8:45 AM</a:t>
                      </a:r>
                      <a:endParaRPr/>
                    </a:p>
                  </a:txBody>
                  <a:tcPr marL="91450" marR="91450" marT="45725" marB="45725" anchor="ctr"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Markets open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 row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8:45 AM – 11:00 AM*</a:t>
                      </a:r>
                      <a:endParaRPr/>
                    </a:p>
                  </a:txBody>
                  <a:tcPr marL="91450" marR="91450" marT="45725" marB="45725" anchor="ctr"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No access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8:45 – 9:00 disaster simulation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Market out of service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9:00 – 11:00 recovery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15 minutes – Pre-Open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11:00 AM* - 1:30 PM</a:t>
                      </a:r>
                      <a:endParaRPr/>
                    </a:p>
                  </a:txBody>
                  <a:tcPr marL="91450" marR="91450" marT="45725" marB="457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Back-up</a:t>
                      </a:r>
                      <a:endParaRPr/>
                    </a:p>
                  </a:txBody>
                  <a:tcPr marL="91450" marR="91450" marT="45725" marB="457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/>
                        <a:t>Markets open</a:t>
                      </a:r>
                      <a:endParaRPr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56"/>
          <p:cNvSpPr txBox="1"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</a:pPr>
            <a:r>
              <a:rPr lang="en-US" sz="2800"/>
              <a:t>MONTREAL EXCHANGE </a:t>
            </a:r>
            <a:r>
              <a:rPr lang="en-US" sz="2400"/>
              <a:t>(Cont’d)</a:t>
            </a:r>
            <a:endParaRPr/>
          </a:p>
        </p:txBody>
      </p:sp>
      <p:sp>
        <p:nvSpPr>
          <p:cNvPr id="477" name="Google Shape;477;p56"/>
          <p:cNvSpPr txBox="1">
            <a:spLocks noGrp="1"/>
          </p:cNvSpPr>
          <p:nvPr>
            <p:ph type="body" idx="1"/>
          </p:nvPr>
        </p:nvSpPr>
        <p:spPr>
          <a:xfrm>
            <a:off x="628650" y="1658679"/>
            <a:ext cx="8229600" cy="451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en-US" sz="175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 network, DNS, or IP changes will be required to connect to the DR site during the connectivity test or the FIA DR Test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</a:pPr>
            <a:endParaRPr lang="en-US" sz="175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en-US" sz="175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 trades will occur during the Pre-Opening period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</a:pPr>
            <a:endParaRPr lang="en-US" sz="175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en-US" sz="175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MX will provide automated market volume for bid/offer on selected instruments in the back-up environment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</a:pPr>
            <a:endParaRPr lang="en-US" sz="175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en-US" sz="175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Orders must be entered with an October 25</a:t>
            </a:r>
            <a:r>
              <a:rPr lang="en-US" sz="1400" baseline="30000" dirty="0"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175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Trade Date (day orders only)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</a:pPr>
            <a:endParaRPr lang="en-US" sz="175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en-US" sz="175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Broadcast of trades transmitted to firms via SOLA Trading protocols and disseminated via the HSVF &amp; OBF market data feeds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</a:pPr>
            <a:endParaRPr lang="en-US" sz="175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en-US" sz="175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 trades performed during testing hours will be valid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</a:pPr>
            <a:endParaRPr lang="en-US" sz="175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en-US" sz="175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 participants MUST clean up all backend system data after testing</a:t>
            </a: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57"/>
          <p:cNvSpPr txBox="1">
            <a:spLocks noGrp="1"/>
          </p:cNvSpPr>
          <p:nvPr>
            <p:ph type="title"/>
          </p:nvPr>
        </p:nvSpPr>
        <p:spPr>
          <a:xfrm>
            <a:off x="628650" y="169500"/>
            <a:ext cx="7886700" cy="8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Lato"/>
              <a:buNone/>
            </a:pPr>
            <a:r>
              <a:rPr lang="en-US" sz="2400" dirty="0"/>
              <a:t>CANADIAN DERIVATIVES CLEARING CORPORATION</a:t>
            </a:r>
            <a:endParaRPr sz="2400" dirty="0"/>
          </a:p>
        </p:txBody>
      </p:sp>
      <p:sp>
        <p:nvSpPr>
          <p:cNvPr id="483" name="Google Shape;483;p57"/>
          <p:cNvSpPr txBox="1">
            <a:spLocks noGrp="1"/>
          </p:cNvSpPr>
          <p:nvPr>
            <p:ph type="body" idx="1"/>
          </p:nvPr>
        </p:nvSpPr>
        <p:spPr>
          <a:xfrm>
            <a:off x="402175" y="857151"/>
            <a:ext cx="8540700" cy="55268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Similarly to MX, CDCC will also offer two connectivity periods; the first at the primary site, and the second at the DR site.</a:t>
            </a:r>
            <a:endParaRPr lang="en-US"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Clearing Members will verify connectivity and can send/receive messages</a:t>
            </a:r>
            <a:endParaRPr lang="en-US"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network, DNS, or IP changes will be required to connect to the DR site during the connectivity test or the FIA DR Test</a:t>
            </a:r>
            <a:endParaRPr lang="en-US"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Clearing Members must register via the FIA website</a:t>
            </a:r>
            <a:endParaRPr lang="en-US"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Clearing Members w</a:t>
            </a: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ill test SFTP/Reporting capabilities</a:t>
            </a:r>
            <a:endParaRPr lang="en-US"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Clearing Members w</a:t>
            </a: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ill test FIXML capabilities</a:t>
            </a:r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500"/>
              <a:buFont typeface="Arial"/>
              <a:buChar char="–"/>
            </a:pP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Clearing Members will test Position Declaration Files (PCS &amp; GCM) functionality</a:t>
            </a:r>
          </a:p>
          <a:p>
            <a:pPr marL="457200" lvl="1" indent="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400"/>
              <a:buNone/>
            </a:pPr>
            <a:endParaRPr lang="en-US" sz="3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238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 October 25</a:t>
            </a:r>
            <a:r>
              <a:rPr lang="en-US" sz="1500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test day only, provided there are no issues or delays, markets will be in Pre-Opening state by (latest) 11:00 AM EDT </a:t>
            </a:r>
            <a:endParaRPr lang="en-US"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trades will occur during the Pre-Opening period</a:t>
            </a:r>
            <a:endParaRPr lang="en-US"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Pre-Opening and Opening Times will need to be confirmed (dependent on actual recovery time)</a:t>
            </a:r>
            <a:endParaRPr lang="en-US"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MX will provide automated market volume for bid/offer on selected instruments</a:t>
            </a:r>
            <a:endParaRPr lang="en-US" sz="1500" dirty="0"/>
          </a:p>
          <a:p>
            <a:pPr marL="742950" lvl="1" indent="-28575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lang="en-US" sz="3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lvl="0" indent="-1524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Provided there are no issues or delays, the market </a:t>
            </a: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will open at 11:15 AM EDT</a:t>
            </a:r>
            <a:endParaRPr lang="en-US"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trades performed during testing hours will be valid</a:t>
            </a:r>
            <a:endParaRPr lang="en-US"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Clearing Members MUST clean up all backend system data after testing</a:t>
            </a:r>
            <a:endParaRPr lang="en-US"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Trades will flow from MX to CDCC’s environment  </a:t>
            </a:r>
            <a:endParaRPr lang="en-US"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Trades &amp; Positions will be available for validation via SOLA® Clearing Manager</a:t>
            </a:r>
            <a:endParaRPr lang="en-US" sz="1500" dirty="0"/>
          </a:p>
          <a:p>
            <a:pPr marL="171450" lvl="0" indent="-825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58"/>
          <p:cNvSpPr txBox="1"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</a:pPr>
            <a:r>
              <a:rPr lang="en-US" sz="2800"/>
              <a:t>MX/CDCC </a:t>
            </a:r>
            <a:r>
              <a:rPr lang="en-US" sz="2400"/>
              <a:t>(cont’d)</a:t>
            </a:r>
            <a:endParaRPr/>
          </a:p>
        </p:txBody>
      </p:sp>
      <p:sp>
        <p:nvSpPr>
          <p:cNvPr id="489" name="Google Shape;489;p58"/>
          <p:cNvSpPr txBox="1">
            <a:spLocks noGrp="1"/>
          </p:cNvSpPr>
          <p:nvPr>
            <p:ph type="body" idx="1"/>
          </p:nvPr>
        </p:nvSpPr>
        <p:spPr>
          <a:xfrm>
            <a:off x="628650" y="1158112"/>
            <a:ext cx="8229600" cy="4794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800" b="1" dirty="0"/>
              <a:t>Important Dates</a:t>
            </a:r>
            <a:endParaRPr lang="en-US" sz="1800" dirty="0"/>
          </a:p>
          <a:p>
            <a:pPr marL="171450" lvl="0" indent="-171450" algn="l" rtl="0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800" dirty="0"/>
              <a:t>Connectivity testing will be offered on September 13</a:t>
            </a:r>
            <a:r>
              <a:rPr lang="en-US" sz="1800" baseline="30000" dirty="0"/>
              <a:t>th</a:t>
            </a:r>
            <a:r>
              <a:rPr lang="en-US" sz="1800" dirty="0"/>
              <a:t>, 2025 for both MX and CDCC participants/clearing members</a:t>
            </a:r>
            <a:br>
              <a:rPr lang="en-US" sz="1800" dirty="0"/>
            </a:br>
            <a:endParaRPr lang="en-US" sz="1000" dirty="0"/>
          </a:p>
          <a:p>
            <a:pPr marL="0" lvl="0" indent="0" algn="l" rtl="0">
              <a:lnSpc>
                <a:spcPct val="11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800" b="1" dirty="0"/>
              <a:t>Contacts</a:t>
            </a:r>
            <a:endParaRPr lang="en-US" sz="1800" dirty="0"/>
          </a:p>
          <a:p>
            <a:pPr marL="171450" lvl="0" indent="-171450" algn="l" rtl="0">
              <a:lnSpc>
                <a:spcPct val="11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800" dirty="0"/>
              <a:t>Contact the following for Montreal Exchange business questions:</a:t>
            </a: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1800"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1800"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1800" dirty="0"/>
          </a:p>
          <a:p>
            <a:pPr marL="171450" lvl="0" indent="-65722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800"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800" dirty="0"/>
              <a:t>Contact Antoinette Wu or Paul Barbara with any CDCC business questions:</a:t>
            </a: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800" dirty="0"/>
              <a:t>	</a:t>
            </a: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1800" dirty="0"/>
          </a:p>
        </p:txBody>
      </p:sp>
      <p:graphicFrame>
        <p:nvGraphicFramePr>
          <p:cNvPr id="490" name="Google Shape;490;p58"/>
          <p:cNvGraphicFramePr/>
          <p:nvPr>
            <p:extLst>
              <p:ext uri="{D42A27DB-BD31-4B8C-83A1-F6EECF244321}">
                <p14:modId xmlns:p14="http://schemas.microsoft.com/office/powerpoint/2010/main" val="3510823580"/>
              </p:ext>
            </p:extLst>
          </p:nvPr>
        </p:nvGraphicFramePr>
        <p:xfrm>
          <a:off x="1118886" y="3280468"/>
          <a:ext cx="6096000" cy="11125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Marco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Rampazzo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Santo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Ferraiuolo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7625" marB="476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514-871-3564</a:t>
                      </a: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514-787-6623</a:t>
                      </a:r>
                      <a:endParaRPr lang="en-US" sz="135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b="0" i="0" u="sng" strike="noStrike" dirty="0">
                          <a:solidFill>
                            <a:srgbClr val="00A4E7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Marco.Rampazzo@tmx.com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b="0" i="0" u="sng" strike="noStrike" dirty="0">
                          <a:solidFill>
                            <a:srgbClr val="00A4E7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santo.ferraiuolo@tmx.com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7625" marB="476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" name="Google Shape;490;p58">
            <a:extLst>
              <a:ext uri="{FF2B5EF4-FFF2-40B4-BE49-F238E27FC236}">
                <a16:creationId xmlns:a16="http://schemas.microsoft.com/office/drawing/2014/main" id="{A503D927-F0A3-2583-DC53-C53259B7B0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3888885"/>
              </p:ext>
            </p:extLst>
          </p:nvPr>
        </p:nvGraphicFramePr>
        <p:xfrm>
          <a:off x="1115838" y="4923340"/>
          <a:ext cx="6096000" cy="1131024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9324"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Antoinette Wu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Paul Barbara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7625" marB="476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416-350-2777</a:t>
                      </a: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3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3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14-787-6549</a:t>
                      </a:r>
                      <a:endParaRPr lang="en-US" sz="135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 gridSpan="2"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b="0" i="0" u="sng" strike="noStrike" dirty="0">
                          <a:solidFill>
                            <a:srgbClr val="00A4E7"/>
                          </a:solidFill>
                          <a:effectLst/>
                          <a:latin typeface="Arial" panose="020B0604020202020204" pitchFamily="34" charset="0"/>
                        </a:rPr>
                        <a:t>cdcc-cs@tmx.com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7625" marB="47625" anchor="ctr"/>
                </a:tc>
                <a:tc hMerge="1"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>
                        <a:effectLst/>
                      </a:endParaRPr>
                    </a:p>
                  </a:txBody>
                  <a:tcPr marL="95250" marR="95250" marT="47625" marB="476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6" ma:contentTypeDescription="Create a new document." ma:contentTypeScope="" ma:versionID="b82cbb0bed3cb630ff18eb00444ddb8f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201e042af1d4c50d98caeec188a48178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1dc8d5e-a797-4cf4-8b99-2f35a2d8a579"/>
    <ds:schemaRef ds:uri="f321cc19-8678-4f0b-8d8e-188e7c02e2b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52F072-52EA-4177-883B-60FCB33FB0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15797</TotalTime>
  <Words>531</Words>
  <Application>Microsoft Macintosh PowerPoint</Application>
  <PresentationFormat>On-screen Show (4:3)</PresentationFormat>
  <Paragraphs>79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Lato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TMX GROUP MONTREAL EXCHANGE</vt:lpstr>
      <vt:lpstr>MONTREAL EXCHANGE (Cont’d)</vt:lpstr>
      <vt:lpstr>CANADIAN DERIVATIVES CLEARING CORPORATION</vt:lpstr>
      <vt:lpstr>MX/CDCC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192</cp:revision>
  <dcterms:created xsi:type="dcterms:W3CDTF">2020-08-08T18:31:41Z</dcterms:created>
  <dcterms:modified xsi:type="dcterms:W3CDTF">2025-08-20T03:02:20Z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