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3.xml" ContentType="application/vnd.openxmlformats-officedocument.theme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4.xml" ContentType="application/vnd.openxmlformats-officedocument.theme+xml"/>
  <Override PartName="/ppt/slideLayouts/slideLayout17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3" r:id="rId4"/>
    <p:sldMasterId id="2147483761" r:id="rId5"/>
    <p:sldMasterId id="2147483742" r:id="rId6"/>
    <p:sldMasterId id="2147483766" r:id="rId7"/>
    <p:sldMasterId id="2147483740" r:id="rId8"/>
  </p:sldMasterIdLst>
  <p:notesMasterIdLst>
    <p:notesMasterId r:id="rId15"/>
  </p:notesMasterIdLst>
  <p:sldIdLst>
    <p:sldId id="341" r:id="rId9"/>
    <p:sldId id="342" r:id="rId10"/>
    <p:sldId id="343" r:id="rId11"/>
    <p:sldId id="344" r:id="rId12"/>
    <p:sldId id="345" r:id="rId13"/>
    <p:sldId id="346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118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489"/>
    <p:restoredTop sz="94763"/>
  </p:normalViewPr>
  <p:slideViewPr>
    <p:cSldViewPr snapToGrid="0">
      <p:cViewPr varScale="1">
        <p:scale>
          <a:sx n="104" d="100"/>
          <a:sy n="104" d="100"/>
        </p:scale>
        <p:origin x="1952" y="4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5.xml"/><Relationship Id="rId13" Type="http://schemas.openxmlformats.org/officeDocument/2006/relationships/slide" Target="slides/slide5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4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3.xml"/><Relationship Id="rId5" Type="http://schemas.openxmlformats.org/officeDocument/2006/relationships/slideMaster" Target="slideMasters/slideMaster2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2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1.xml"/><Relationship Id="rId14" Type="http://schemas.openxmlformats.org/officeDocument/2006/relationships/slide" Target="slides/slide6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b="0" i="0">
                <a:latin typeface="Lato" panose="020F0502020204030203" pitchFamily="34" charset="0"/>
              </a:defRPr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b="0" i="0">
                <a:latin typeface="Lato" panose="020F0502020204030203" pitchFamily="34" charset="0"/>
              </a:defRPr>
            </a:lvl1pPr>
          </a:lstStyle>
          <a:p>
            <a:fld id="{7E9973D8-64F4-E64F-818B-00189F1CBE1D}" type="datetimeFigureOut">
              <a:rPr lang="en-US" smtClean="0"/>
              <a:pPr/>
              <a:t>8/19/25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b="0" i="0">
                <a:latin typeface="Lato" panose="020F0502020204030203" pitchFamily="34" charset="0"/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b="0" i="0">
                <a:latin typeface="Lato" panose="020F0502020204030203" pitchFamily="34" charset="0"/>
              </a:defRPr>
            </a:lvl1pPr>
          </a:lstStyle>
          <a:p>
            <a:fld id="{EC8910C8-7F42-834C-9FC5-8419262F27B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60573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b="0" i="0" kern="1200">
        <a:solidFill>
          <a:schemeClr val="tx1"/>
        </a:solidFill>
        <a:latin typeface="Lato" panose="020F0502020204030203" pitchFamily="34" charset="0"/>
        <a:ea typeface="+mn-ea"/>
        <a:cs typeface="+mn-cs"/>
      </a:defRPr>
    </a:lvl1pPr>
    <a:lvl2pPr marL="457200" algn="l" defTabSz="914400" rtl="0" eaLnBrk="1" latinLnBrk="0" hangingPunct="1">
      <a:defRPr sz="1200" b="0" i="0" kern="1200">
        <a:solidFill>
          <a:schemeClr val="tx1"/>
        </a:solidFill>
        <a:latin typeface="Lato" panose="020F0502020204030203" pitchFamily="34" charset="0"/>
        <a:ea typeface="+mn-ea"/>
        <a:cs typeface="+mn-cs"/>
      </a:defRPr>
    </a:lvl2pPr>
    <a:lvl3pPr marL="914400" algn="l" defTabSz="914400" rtl="0" eaLnBrk="1" latinLnBrk="0" hangingPunct="1">
      <a:defRPr sz="1200" b="0" i="0" kern="1200">
        <a:solidFill>
          <a:schemeClr val="tx1"/>
        </a:solidFill>
        <a:latin typeface="Lato" panose="020F0502020204030203" pitchFamily="34" charset="0"/>
        <a:ea typeface="+mn-ea"/>
        <a:cs typeface="+mn-cs"/>
      </a:defRPr>
    </a:lvl3pPr>
    <a:lvl4pPr marL="1371600" algn="l" defTabSz="914400" rtl="0" eaLnBrk="1" latinLnBrk="0" hangingPunct="1">
      <a:defRPr sz="1200" b="0" i="0" kern="1200">
        <a:solidFill>
          <a:schemeClr val="tx1"/>
        </a:solidFill>
        <a:latin typeface="Lato" panose="020F0502020204030203" pitchFamily="34" charset="0"/>
        <a:ea typeface="+mn-ea"/>
        <a:cs typeface="+mn-cs"/>
      </a:defRPr>
    </a:lvl4pPr>
    <a:lvl5pPr marL="1828800" algn="l" defTabSz="914400" rtl="0" eaLnBrk="1" latinLnBrk="0" hangingPunct="1">
      <a:defRPr sz="1200" b="0" i="0" kern="1200">
        <a:solidFill>
          <a:schemeClr val="tx1"/>
        </a:solidFill>
        <a:latin typeface="Lato" panose="020F0502020204030203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1054A6-A65C-4959-A604-068C25C248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29E13F04-9E74-DE4A-942B-09B61EB6C3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7551417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FB399D-1353-4267-84E1-89DC2C37E2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206102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AF33871-DC4F-46E7-A5B2-B5FABD0A8E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561895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67BDA2A-7836-4A83-AE5F-6747B23DBF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19A3C65-59A7-4615-A19C-03817F6DAD3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561895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A2BAEEE-1986-4613-A262-C5A0B66423D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189086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2A3D74-4300-472D-BF11-383EEAA227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59EAF2-2ED2-4734-8162-87679CB847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2C9229-16FC-4938-B489-9F96005F61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CC6ADFB-9834-41E8-A17C-476496F5286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A206DAF-6CA8-463A-B2A6-FB01064CEB2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78169088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8369D2-EEC4-485C-BB42-95F6D1541A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79681098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1054A6-A65C-4959-A604-068C25C248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29E13F04-9E74-DE4A-942B-09B61EB6C3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9086905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FB399D-1353-4267-84E1-89DC2C37E2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206102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AF33871-DC4F-46E7-A5B2-B5FABD0A8E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561895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67BDA2A-7836-4A83-AE5F-6747B23DBF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19A3C65-59A7-4615-A19C-03817F6DAD3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561895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A2BAEEE-1986-4613-A262-C5A0B66423D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45392734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2A3D74-4300-472D-BF11-383EEAA227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59EAF2-2ED2-4734-8162-87679CB847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2C9229-16FC-4938-B489-9F96005F61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CC6ADFB-9834-41E8-A17C-476496F5286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A206DAF-6CA8-463A-B2A6-FB01064CEB2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99437056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8369D2-EEC4-485C-BB42-95F6D1541A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448268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865811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FB399D-1353-4267-84E1-89DC2C37E2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206102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AF33871-DC4F-46E7-A5B2-B5FABD0A8E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561895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67BDA2A-7836-4A83-AE5F-6747B23DBF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19A3C65-59A7-4615-A19C-03817F6DAD3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561895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A2BAEEE-1986-4613-A262-C5A0B66423D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056332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2A3D74-4300-472D-BF11-383EEAA227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59EAF2-2ED2-4734-8162-87679CB847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2C9229-16FC-4938-B489-9F96005F61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CC6ADFB-9834-41E8-A17C-476496F5286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A206DAF-6CA8-463A-B2A6-FB01064CEB2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296276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AC2418-BCE1-4BC1-B121-1E5EB8D94A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423777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1054A6-A65C-4959-A604-068C25C248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2848B8F-5060-4ED7-9C12-540DA3A5BFD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 sz="1200"/>
            </a:lvl1pPr>
          </a:lstStyle>
          <a:p>
            <a:fld id="{479FE1AD-3F9A-4AC3-A78C-DCE865689AAC}" type="datetimeFigureOut">
              <a:rPr lang="en-US" smtClean="0"/>
              <a:pPr/>
              <a:t>8/19/25</a:t>
            </a:fld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FAE50A-1DE8-43A9-B575-E3C3F8090B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2780472" y="6356351"/>
            <a:ext cx="3222763" cy="365125"/>
          </a:xfrm>
          <a:prstGeom prst="rect">
            <a:avLst/>
          </a:prstGeom>
        </p:spPr>
        <p:txBody>
          <a:bodyPr/>
          <a:lstStyle>
            <a:lvl1pPr algn="ctr">
              <a:defRPr sz="1200"/>
            </a:lvl1pPr>
          </a:lstStyle>
          <a:p>
            <a:fld id="{93963684-DCED-4DA0-88A9-0916697D9BC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29E13F04-9E74-DE4A-942B-09B61EB6C3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3061382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FB399D-1353-4267-84E1-89DC2C37E2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206102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AF33871-DC4F-46E7-A5B2-B5FABD0A8E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561895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67BDA2A-7836-4A83-AE5F-6747B23DBF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19A3C65-59A7-4615-A19C-03817F6DAD3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561895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A2BAEEE-1986-4613-A262-C5A0B66423D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Date Placeholder 4">
            <a:extLst>
              <a:ext uri="{FF2B5EF4-FFF2-40B4-BE49-F238E27FC236}">
                <a16:creationId xmlns:a16="http://schemas.microsoft.com/office/drawing/2014/main" id="{39BFA68F-C36C-FF42-9D07-40C01FBE9EC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 sz="1200"/>
            </a:lvl1pPr>
          </a:lstStyle>
          <a:p>
            <a:fld id="{479FE1AD-3F9A-4AC3-A78C-DCE865689AAC}" type="datetimeFigureOut">
              <a:rPr lang="en-US" smtClean="0"/>
              <a:pPr/>
              <a:t>8/19/25</a:t>
            </a:fld>
            <a:endParaRPr lang="en-US"/>
          </a:p>
        </p:txBody>
      </p:sp>
      <p:sp>
        <p:nvSpPr>
          <p:cNvPr id="11" name="Slide Number Placeholder 6">
            <a:extLst>
              <a:ext uri="{FF2B5EF4-FFF2-40B4-BE49-F238E27FC236}">
                <a16:creationId xmlns:a16="http://schemas.microsoft.com/office/drawing/2014/main" id="{5B639108-1F63-7640-8ECF-CAF5ACBFC2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2780472" y="6356351"/>
            <a:ext cx="3222763" cy="365125"/>
          </a:xfrm>
          <a:prstGeom prst="rect">
            <a:avLst/>
          </a:prstGeom>
        </p:spPr>
        <p:txBody>
          <a:bodyPr/>
          <a:lstStyle>
            <a:lvl1pPr algn="ctr">
              <a:defRPr sz="1200"/>
            </a:lvl1pPr>
          </a:lstStyle>
          <a:p>
            <a:fld id="{93963684-DCED-4DA0-88A9-0916697D9BC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45814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2A3D74-4300-472D-BF11-383EEAA227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59EAF2-2ED2-4734-8162-87679CB847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2C9229-16FC-4938-B489-9F96005F61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CC6ADFB-9834-41E8-A17C-476496F5286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A206DAF-6CA8-463A-B2A6-FB01064CEB2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FC1DADD-CE4D-426F-A537-72DF92C4C63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AC07F73-A887-42AF-A9E5-E3F343D3C91D}" type="datetimeFigureOut">
              <a:rPr lang="en-US" smtClean="0"/>
              <a:pPr/>
              <a:t>8/19/25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14ABA8B-E35D-40DD-B441-9FBEC5AF88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7FD354C-B1B2-4C96-807E-2187C8B453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18860951-3C83-4875-A869-0586E7A52C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62086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AC2418-BCE1-4BC1-B121-1E5EB8D94A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9061086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1054A6-A65C-4959-A604-068C25C248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29E13F04-9E74-DE4A-942B-09B61EB6C3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8891965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emf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.emf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8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1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1.emf"/><Relationship Id="rId5" Type="http://schemas.openxmlformats.org/officeDocument/2006/relationships/theme" Target="../theme/theme3.xml"/><Relationship Id="rId4" Type="http://schemas.openxmlformats.org/officeDocument/2006/relationships/slideLayout" Target="../slideLayouts/slideLayout12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5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1.emf"/><Relationship Id="rId5" Type="http://schemas.openxmlformats.org/officeDocument/2006/relationships/theme" Target="../theme/theme4.xml"/><Relationship Id="rId4" Type="http://schemas.openxmlformats.org/officeDocument/2006/relationships/slideLayout" Target="../slideLayouts/slideLayout16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17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>
            <a:extLst>
              <a:ext uri="{FF2B5EF4-FFF2-40B4-BE49-F238E27FC236}">
                <a16:creationId xmlns:a16="http://schemas.microsoft.com/office/drawing/2014/main" id="{9AA14140-96C4-5E47-B071-668B9B963CF1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alphaModFix amt="20000"/>
          </a:blip>
          <a:stretch>
            <a:fillRect/>
          </a:stretch>
        </p:blipFill>
        <p:spPr>
          <a:xfrm>
            <a:off x="5880810" y="204484"/>
            <a:ext cx="3263189" cy="6653515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5F35320-4A38-E24D-BE4C-D4BC1A766D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0448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29D804-C748-5E47-B23E-6C7B53DA68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684836"/>
            <a:ext cx="7886700" cy="44921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38ABFC46-F18A-F747-AA43-777224484145}"/>
              </a:ext>
            </a:extLst>
          </p:cNvPr>
          <p:cNvCxnSpPr/>
          <p:nvPr userDrawn="1"/>
        </p:nvCxnSpPr>
        <p:spPr>
          <a:xfrm>
            <a:off x="0" y="49695"/>
            <a:ext cx="9144000" cy="0"/>
          </a:xfrm>
          <a:prstGeom prst="line">
            <a:avLst/>
          </a:prstGeom>
          <a:ln w="984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Picture 15">
            <a:extLst>
              <a:ext uri="{FF2B5EF4-FFF2-40B4-BE49-F238E27FC236}">
                <a16:creationId xmlns:a16="http://schemas.microsoft.com/office/drawing/2014/main" id="{9CD8E72C-CE30-8A49-9EC1-A7112A2F1EA6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alphaModFix/>
          </a:blip>
          <a:stretch>
            <a:fillRect/>
          </a:stretch>
        </p:blipFill>
        <p:spPr>
          <a:xfrm rot="10800000">
            <a:off x="0" y="442204"/>
            <a:ext cx="416939" cy="850123"/>
          </a:xfrm>
          <a:prstGeom prst="rect">
            <a:avLst/>
          </a:prstGeom>
        </p:spPr>
      </p:pic>
      <p:pic>
        <p:nvPicPr>
          <p:cNvPr id="18" name="Picture 17" descr="A close up of a logo&#10;&#10;Description automatically generated">
            <a:extLst>
              <a:ext uri="{FF2B5EF4-FFF2-40B4-BE49-F238E27FC236}">
                <a16:creationId xmlns:a16="http://schemas.microsoft.com/office/drawing/2014/main" id="{F4EDCF1A-F30D-1E47-AFCC-B9E5956EEDD6}"/>
              </a:ext>
            </a:extLst>
          </p:cNvPr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8022353" y="6173787"/>
            <a:ext cx="714142" cy="365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91064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58" r:id="rId3"/>
    <p:sldLayoutId id="2147483716" r:id="rId4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b="1" i="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>
            <a:extLst>
              <a:ext uri="{FF2B5EF4-FFF2-40B4-BE49-F238E27FC236}">
                <a16:creationId xmlns:a16="http://schemas.microsoft.com/office/drawing/2014/main" id="{9AA14140-96C4-5E47-B071-668B9B963CF1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alphaModFix amt="20000"/>
          </a:blip>
          <a:stretch>
            <a:fillRect/>
          </a:stretch>
        </p:blipFill>
        <p:spPr>
          <a:xfrm>
            <a:off x="5880810" y="204484"/>
            <a:ext cx="3263189" cy="6653515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5F35320-4A38-E24D-BE4C-D4BC1A766D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0448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29D804-C748-5E47-B23E-6C7B53DA68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684836"/>
            <a:ext cx="7886700" cy="44921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38ABFC46-F18A-F747-AA43-777224484145}"/>
              </a:ext>
            </a:extLst>
          </p:cNvPr>
          <p:cNvCxnSpPr/>
          <p:nvPr userDrawn="1"/>
        </p:nvCxnSpPr>
        <p:spPr>
          <a:xfrm>
            <a:off x="0" y="49695"/>
            <a:ext cx="9144000" cy="0"/>
          </a:xfrm>
          <a:prstGeom prst="line">
            <a:avLst/>
          </a:prstGeom>
          <a:ln w="984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Picture 15">
            <a:extLst>
              <a:ext uri="{FF2B5EF4-FFF2-40B4-BE49-F238E27FC236}">
                <a16:creationId xmlns:a16="http://schemas.microsoft.com/office/drawing/2014/main" id="{9CD8E72C-CE30-8A49-9EC1-A7112A2F1EA6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alphaModFix/>
          </a:blip>
          <a:stretch>
            <a:fillRect/>
          </a:stretch>
        </p:blipFill>
        <p:spPr>
          <a:xfrm rot="10800000">
            <a:off x="0" y="442204"/>
            <a:ext cx="416939" cy="850123"/>
          </a:xfrm>
          <a:prstGeom prst="rect">
            <a:avLst/>
          </a:prstGeom>
        </p:spPr>
      </p:pic>
      <p:pic>
        <p:nvPicPr>
          <p:cNvPr id="18" name="Picture 17" descr="A close up of a logo&#10;&#10;Description automatically generated">
            <a:extLst>
              <a:ext uri="{FF2B5EF4-FFF2-40B4-BE49-F238E27FC236}">
                <a16:creationId xmlns:a16="http://schemas.microsoft.com/office/drawing/2014/main" id="{F4EDCF1A-F30D-1E47-AFCC-B9E5956EEDD6}"/>
              </a:ext>
            </a:extLst>
          </p:cNvPr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8022353" y="6173787"/>
            <a:ext cx="714142" cy="365125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2234DCB7-3BE5-4DD9-9616-B4B9297CEA50}"/>
              </a:ext>
            </a:extLst>
          </p:cNvPr>
          <p:cNvSpPr txBox="1"/>
          <p:nvPr userDrawn="1"/>
        </p:nvSpPr>
        <p:spPr>
          <a:xfrm>
            <a:off x="8610600" y="6523773"/>
            <a:ext cx="5206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70761A7C-78C5-4503-875C-B71E68D80ABF}" type="slidenum">
              <a:rPr lang="en-US" sz="1400" smtClean="0">
                <a:solidFill>
                  <a:schemeClr val="tx1"/>
                </a:solidFill>
                <a:latin typeface="Lato" panose="020F0502020204030203" pitchFamily="34" charset="0"/>
              </a:rPr>
              <a:t>‹#›</a:t>
            </a:fld>
            <a:endParaRPr lang="en-US" sz="1400">
              <a:solidFill>
                <a:schemeClr val="tx1"/>
              </a:solidFill>
              <a:latin typeface="Lato" panose="020F0502020204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5181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2" r:id="rId1"/>
    <p:sldLayoutId id="2147483763" r:id="rId2"/>
    <p:sldLayoutId id="2147483764" r:id="rId3"/>
    <p:sldLayoutId id="2147483765" r:id="rId4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b="1" i="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5F35320-4A38-E24D-BE4C-D4BC1A766D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0448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29D804-C748-5E47-B23E-6C7B53DA68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684836"/>
            <a:ext cx="7886700" cy="44921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38ABFC46-F18A-F747-AA43-777224484145}"/>
              </a:ext>
            </a:extLst>
          </p:cNvPr>
          <p:cNvCxnSpPr/>
          <p:nvPr userDrawn="1"/>
        </p:nvCxnSpPr>
        <p:spPr>
          <a:xfrm>
            <a:off x="0" y="49695"/>
            <a:ext cx="9144000" cy="0"/>
          </a:xfrm>
          <a:prstGeom prst="line">
            <a:avLst/>
          </a:prstGeom>
          <a:ln w="984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Picture 15">
            <a:extLst>
              <a:ext uri="{FF2B5EF4-FFF2-40B4-BE49-F238E27FC236}">
                <a16:creationId xmlns:a16="http://schemas.microsoft.com/office/drawing/2014/main" id="{9CD8E72C-CE30-8A49-9EC1-A7112A2F1EA6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alphaModFix/>
          </a:blip>
          <a:stretch>
            <a:fillRect/>
          </a:stretch>
        </p:blipFill>
        <p:spPr>
          <a:xfrm rot="10800000">
            <a:off x="0" y="442204"/>
            <a:ext cx="416939" cy="850123"/>
          </a:xfrm>
          <a:prstGeom prst="rect">
            <a:avLst/>
          </a:prstGeom>
        </p:spPr>
      </p:pic>
      <p:pic>
        <p:nvPicPr>
          <p:cNvPr id="18" name="Picture 17" descr="A close up of a logo&#10;&#10;Description automatically generated">
            <a:extLst>
              <a:ext uri="{FF2B5EF4-FFF2-40B4-BE49-F238E27FC236}">
                <a16:creationId xmlns:a16="http://schemas.microsoft.com/office/drawing/2014/main" id="{F4EDCF1A-F30D-1E47-AFCC-B9E5956EEDD6}"/>
              </a:ext>
            </a:extLst>
          </p:cNvPr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8022353" y="6173787"/>
            <a:ext cx="714142" cy="365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19874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3" r:id="rId1"/>
    <p:sldLayoutId id="2147483744" r:id="rId2"/>
    <p:sldLayoutId id="2147483759" r:id="rId3"/>
    <p:sldLayoutId id="2147483760" r:id="rId4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b="1" i="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5F35320-4A38-E24D-BE4C-D4BC1A766D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0448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29D804-C748-5E47-B23E-6C7B53DA68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684836"/>
            <a:ext cx="7886700" cy="44921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38ABFC46-F18A-F747-AA43-777224484145}"/>
              </a:ext>
            </a:extLst>
          </p:cNvPr>
          <p:cNvCxnSpPr/>
          <p:nvPr userDrawn="1"/>
        </p:nvCxnSpPr>
        <p:spPr>
          <a:xfrm>
            <a:off x="0" y="49695"/>
            <a:ext cx="9144000" cy="0"/>
          </a:xfrm>
          <a:prstGeom prst="line">
            <a:avLst/>
          </a:prstGeom>
          <a:ln w="984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Picture 15">
            <a:extLst>
              <a:ext uri="{FF2B5EF4-FFF2-40B4-BE49-F238E27FC236}">
                <a16:creationId xmlns:a16="http://schemas.microsoft.com/office/drawing/2014/main" id="{9CD8E72C-CE30-8A49-9EC1-A7112A2F1EA6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alphaModFix/>
          </a:blip>
          <a:stretch>
            <a:fillRect/>
          </a:stretch>
        </p:blipFill>
        <p:spPr>
          <a:xfrm rot="10800000">
            <a:off x="0" y="442204"/>
            <a:ext cx="416939" cy="850123"/>
          </a:xfrm>
          <a:prstGeom prst="rect">
            <a:avLst/>
          </a:prstGeom>
        </p:spPr>
      </p:pic>
      <p:pic>
        <p:nvPicPr>
          <p:cNvPr id="18" name="Picture 17" descr="A close up of a logo&#10;&#10;Description automatically generated">
            <a:extLst>
              <a:ext uri="{FF2B5EF4-FFF2-40B4-BE49-F238E27FC236}">
                <a16:creationId xmlns:a16="http://schemas.microsoft.com/office/drawing/2014/main" id="{F4EDCF1A-F30D-1E47-AFCC-B9E5956EEDD6}"/>
              </a:ext>
            </a:extLst>
          </p:cNvPr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8022353" y="6173787"/>
            <a:ext cx="714142" cy="36512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0705D20B-28B6-469A-97BC-15AA768F9AB1}"/>
              </a:ext>
            </a:extLst>
          </p:cNvPr>
          <p:cNvSpPr txBox="1"/>
          <p:nvPr userDrawn="1"/>
        </p:nvSpPr>
        <p:spPr>
          <a:xfrm>
            <a:off x="8610600" y="6523773"/>
            <a:ext cx="5206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70761A7C-78C5-4503-875C-B71E68D80ABF}" type="slidenum">
              <a:rPr lang="en-US" sz="1400" smtClean="0">
                <a:solidFill>
                  <a:schemeClr val="tx1"/>
                </a:solidFill>
                <a:latin typeface="Lato" panose="020F0502020204030203" pitchFamily="34" charset="0"/>
              </a:rPr>
              <a:t>‹#›</a:t>
            </a:fld>
            <a:endParaRPr lang="en-US" sz="1400">
              <a:solidFill>
                <a:schemeClr val="tx1"/>
              </a:solidFill>
              <a:latin typeface="Lato" panose="020F0502020204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25586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7" r:id="rId1"/>
    <p:sldLayoutId id="2147483768" r:id="rId2"/>
    <p:sldLayoutId id="2147483769" r:id="rId3"/>
    <p:sldLayoutId id="2147483770" r:id="rId4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b="1" i="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A close up of a logo&#10;&#10;Description automatically generated">
            <a:extLst>
              <a:ext uri="{FF2B5EF4-FFF2-40B4-BE49-F238E27FC236}">
                <a16:creationId xmlns:a16="http://schemas.microsoft.com/office/drawing/2014/main" id="{3E621156-68EF-CC47-B848-34A377273FEB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alphaModFix amt="35000"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1" name="Picture 10" descr="A close up of a logo&#10;&#10;Description automatically generated">
            <a:extLst>
              <a:ext uri="{FF2B5EF4-FFF2-40B4-BE49-F238E27FC236}">
                <a16:creationId xmlns:a16="http://schemas.microsoft.com/office/drawing/2014/main" id="{95D6A118-8AD1-204F-BF2C-0A5570B1BA07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2445579" y="2565400"/>
            <a:ext cx="3378200" cy="172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84979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1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fec.usclearing.theice.com/" TargetMode="External"/><Relationship Id="rId2" Type="http://schemas.openxmlformats.org/officeDocument/2006/relationships/hyperlink" Target="https://ecs.usclearing.ice.com/console/index.html" TargetMode="External"/><Relationship Id="rId1" Type="http://schemas.openxmlformats.org/officeDocument/2006/relationships/slideLayout" Target="../slideLayouts/slideLayout13.xml"/><Relationship Id="rId5" Type="http://schemas.openxmlformats.org/officeDocument/2006/relationships/hyperlink" Target="https://fec.euclearing.theice.com/" TargetMode="External"/><Relationship Id="rId4" Type="http://schemas.openxmlformats.org/officeDocument/2006/relationships/hyperlink" Target="https://ecs.euclearing.theice.com/console/index.html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fec.sgclearing.theice.com/" TargetMode="External"/><Relationship Id="rId2" Type="http://schemas.openxmlformats.org/officeDocument/2006/relationships/hyperlink" Target="https://ecs.sgclearing.ice.com/console/index.html" TargetMode="Externa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D6B786AC-968E-43CD-AEEC-D12110CE21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/>
              <a:t>ICE CLEAR</a:t>
            </a:r>
            <a:br>
              <a:rPr lang="en-US"/>
            </a:br>
            <a:r>
              <a:rPr lang="en-US"/>
              <a:t>ICUS, ICEU, ICSG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41885230-84D2-46DB-9719-CA9D4D8C3C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738539"/>
            <a:ext cx="8229600" cy="4509861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20000"/>
              </a:lnSpc>
            </a:pPr>
            <a:r>
              <a:rPr lang="en-US" sz="2000" dirty="0"/>
              <a:t>ICE operates several Clearing Houses (CHs) globally, each of which will participate in the annual FIA Industry Disaster Recovery testing. The ICE CHs covered within this section are: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en-US" sz="2000" dirty="0"/>
              <a:t>	ICE Clear US (ICUS)		ICE Clear Europe (ICEU)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en-US" sz="2000" dirty="0"/>
              <a:t>	ICE Clear Singapore (ICSG)</a:t>
            </a:r>
          </a:p>
          <a:p>
            <a:pPr>
              <a:lnSpc>
                <a:spcPct val="110000"/>
              </a:lnSpc>
            </a:pPr>
            <a:r>
              <a:rPr lang="en-US" sz="2000" dirty="0"/>
              <a:t>All CMs must register via the FIA registration website</a:t>
            </a:r>
          </a:p>
          <a:p>
            <a:pPr>
              <a:lnSpc>
                <a:spcPct val="120000"/>
              </a:lnSpc>
            </a:pPr>
            <a:r>
              <a:rPr lang="en-US" sz="2000" dirty="0"/>
              <a:t>Trade date will be Saturday, October 25</a:t>
            </a:r>
            <a:r>
              <a:rPr lang="en-US" sz="2000" baseline="30000" dirty="0"/>
              <a:t>th</a:t>
            </a:r>
            <a:r>
              <a:rPr lang="en-US" sz="2000" dirty="0"/>
              <a:t>. Clearing date will be Monday, October 27</a:t>
            </a:r>
            <a:r>
              <a:rPr lang="en-US" sz="2000" baseline="30000" dirty="0"/>
              <a:t>th</a:t>
            </a:r>
            <a:r>
              <a:rPr lang="en-US" sz="2000" dirty="0"/>
              <a:t>. </a:t>
            </a:r>
          </a:p>
          <a:p>
            <a:pPr>
              <a:lnSpc>
                <a:spcPct val="120000"/>
              </a:lnSpc>
            </a:pPr>
            <a:r>
              <a:rPr lang="en-US" sz="2000" dirty="0"/>
              <a:t>Clearing members will use production URLs for the following clearing applications.  URLs by CH are listed below.  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en-US" sz="2000" dirty="0"/>
              <a:t>	- MFT		- ECS		- FEC		</a:t>
            </a:r>
          </a:p>
          <a:p>
            <a:pPr>
              <a:lnSpc>
                <a:spcPct val="120000"/>
              </a:lnSpc>
            </a:pPr>
            <a:r>
              <a:rPr lang="en-US" sz="2000" dirty="0"/>
              <a:t>Trade messaging MQ changes will be completed prior to the start of the test.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43033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D6B786AC-968E-43CD-AEEC-D12110CE21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ICE CLEARING HOUSES </a:t>
            </a:r>
            <a:r>
              <a:rPr lang="en-US" sz="2400" dirty="0"/>
              <a:t>(Cont’d)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41885230-84D2-46DB-9719-CA9D4D8C3C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530048"/>
            <a:ext cx="8229600" cy="45593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Ping Testing</a:t>
            </a:r>
            <a:br>
              <a:rPr lang="en-US" b="1" dirty="0"/>
            </a:br>
            <a:endParaRPr lang="en-US" dirty="0"/>
          </a:p>
          <a:p>
            <a:pPr>
              <a:lnSpc>
                <a:spcPct val="100000"/>
              </a:lnSpc>
            </a:pPr>
            <a:r>
              <a:rPr lang="en-US" dirty="0"/>
              <a:t>Clearing members must verify connection to online clearing applications, using production URL’s and MQ configurations.</a:t>
            </a:r>
          </a:p>
          <a:p>
            <a:endParaRPr lang="en-US" dirty="0"/>
          </a:p>
          <a:p>
            <a:pPr>
              <a:lnSpc>
                <a:spcPct val="100000"/>
              </a:lnSpc>
            </a:pPr>
            <a:r>
              <a:rPr lang="en-US" dirty="0"/>
              <a:t>Ping testing will be conducted on Saturday, September 13</a:t>
            </a:r>
            <a:r>
              <a:rPr lang="en-US" baseline="30000" dirty="0"/>
              <a:t>th</a:t>
            </a:r>
            <a:r>
              <a:rPr lang="en-US" dirty="0"/>
              <a:t> from 9am-12 pm ET.  While this is primarily an opportunity to verify changes necessary for trade messaging over MQ, the clearing applications available online will also be switched over. </a:t>
            </a:r>
          </a:p>
          <a:p>
            <a:endParaRPr lang="en-US" dirty="0"/>
          </a:p>
          <a:p>
            <a:pPr>
              <a:lnSpc>
                <a:spcPct val="100000"/>
              </a:lnSpc>
            </a:pPr>
            <a:r>
              <a:rPr lang="en-US" dirty="0"/>
              <a:t>For MQ, Clearing members must verify connection by sending an MQ ping through their channel. </a:t>
            </a:r>
          </a:p>
        </p:txBody>
      </p:sp>
    </p:spTree>
    <p:extLst>
      <p:ext uri="{BB962C8B-B14F-4D97-AF65-F5344CB8AC3E}">
        <p14:creationId xmlns:p14="http://schemas.microsoft.com/office/powerpoint/2010/main" val="8290317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D6B786AC-968E-43CD-AEEC-D12110CE21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/>
              <a:t>ICE CLEARING HOUSES </a:t>
            </a:r>
            <a:r>
              <a:rPr lang="en-US" sz="2400"/>
              <a:t>(Cont’d)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41885230-84D2-46DB-9719-CA9D4D8C3C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655504"/>
            <a:ext cx="8229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Test Day</a:t>
            </a:r>
            <a:endParaRPr lang="en-US" dirty="0"/>
          </a:p>
          <a:p>
            <a:pPr>
              <a:lnSpc>
                <a:spcPct val="150000"/>
              </a:lnSpc>
            </a:pPr>
            <a:r>
              <a:rPr lang="en-US" dirty="0"/>
              <a:t>All times Eastern Time (ET).</a:t>
            </a:r>
          </a:p>
          <a:p>
            <a:pPr>
              <a:lnSpc>
                <a:spcPct val="100000"/>
              </a:lnSpc>
            </a:pPr>
            <a:r>
              <a:rPr lang="en-US" dirty="0"/>
              <a:t>Clearing applications will be available at 9:00 am on Saturday, October 25</a:t>
            </a:r>
            <a:r>
              <a:rPr lang="en-US" baseline="30000" dirty="0"/>
              <a:t>th</a:t>
            </a:r>
            <a:r>
              <a:rPr lang="en-US" dirty="0"/>
              <a:t>.</a:t>
            </a:r>
          </a:p>
          <a:p>
            <a:pPr>
              <a:lnSpc>
                <a:spcPct val="100000"/>
              </a:lnSpc>
            </a:pPr>
            <a:r>
              <a:rPr lang="en-US" dirty="0"/>
              <a:t>Beginning at 12:00 pm Eastern, ICE will revert all trading and clearing applications, including MQ channels, back to production.  </a:t>
            </a:r>
          </a:p>
          <a:p>
            <a:pPr>
              <a:lnSpc>
                <a:spcPct val="100000"/>
              </a:lnSpc>
            </a:pPr>
            <a:r>
              <a:rPr lang="en-US" dirty="0"/>
              <a:t>An advisory will be sent to test participants and announced on the ICE and FIA bridge calls.  </a:t>
            </a:r>
          </a:p>
          <a:p>
            <a:pPr>
              <a:lnSpc>
                <a:spcPct val="100000"/>
              </a:lnSpc>
            </a:pPr>
            <a:r>
              <a:rPr lang="en-US" dirty="0"/>
              <a:t>Clearing members are strongly encouraged to confirm their reconnection to production at the conclusion of the testing.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40598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D6B786AC-968E-43CD-AEEC-D12110CE21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/>
              <a:t>ICE CLEARING HOUSES </a:t>
            </a:r>
            <a:r>
              <a:rPr lang="en-US" sz="2400"/>
              <a:t>(Cont’d)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41885230-84D2-46DB-9719-CA9D4D8C3C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679944"/>
            <a:ext cx="8229600" cy="449701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Test Cases – Test Day</a:t>
            </a:r>
          </a:p>
          <a:p>
            <a:pPr lvl="1">
              <a:lnSpc>
                <a:spcPct val="100000"/>
              </a:lnSpc>
              <a:buFont typeface="System Font Regular"/>
              <a:buChar char="-"/>
            </a:pPr>
            <a:r>
              <a:rPr lang="en-US" dirty="0"/>
              <a:t>Clearing members log in to post trade management system (ICE FEC) to update / allocate test trades which have passed through to clearing from the WebICE trading system. </a:t>
            </a:r>
          </a:p>
          <a:p>
            <a:pPr lvl="1">
              <a:lnSpc>
                <a:spcPct val="100000"/>
              </a:lnSpc>
              <a:buFont typeface="System Font Regular"/>
              <a:buChar char="-"/>
            </a:pPr>
            <a:r>
              <a:rPr lang="en-US" dirty="0"/>
              <a:t>Clearing Members confirm receipt of trade messages over MQ. </a:t>
            </a:r>
          </a:p>
          <a:p>
            <a:pPr lvl="1">
              <a:lnSpc>
                <a:spcPct val="100000"/>
              </a:lnSpc>
              <a:buFont typeface="System Font Regular"/>
              <a:buChar char="-"/>
            </a:pPr>
            <a:r>
              <a:rPr lang="en-US" dirty="0"/>
              <a:t>Clearing Members log in to ECS to verify connectivity. CMs may enter test banking instructions in ECS (instructions will not be passed to SWIFT). </a:t>
            </a:r>
          </a:p>
          <a:p>
            <a:pPr lvl="1">
              <a:lnSpc>
                <a:spcPct val="100000"/>
              </a:lnSpc>
              <a:buFont typeface="System Font Regular"/>
              <a:buChar char="-"/>
            </a:pPr>
            <a:r>
              <a:rPr lang="en-US" dirty="0"/>
              <a:t>Clearing Members login to MFT to deliver a test GCM, FIFO or Large Trader file (GCM, FIFO, or LTR for ICUS) and retrieve a </a:t>
            </a:r>
            <a:r>
              <a:rPr lang="en-US" dirty="0" err="1"/>
              <a:t>Matchoff</a:t>
            </a:r>
            <a:r>
              <a:rPr lang="en-US" dirty="0"/>
              <a:t> file and Clearing reports. </a:t>
            </a:r>
          </a:p>
          <a:p>
            <a:pPr marL="0" indent="0">
              <a:buNone/>
            </a:pPr>
            <a:endParaRPr lang="en-US" sz="1200" dirty="0"/>
          </a:p>
          <a:p>
            <a:pPr>
              <a:lnSpc>
                <a:spcPct val="100000"/>
              </a:lnSpc>
            </a:pPr>
            <a:r>
              <a:rPr lang="en-US" dirty="0"/>
              <a:t>CM’s are required to complete and submit the checklist of results to each clearing house at the completion of the testing.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33402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D6B786AC-968E-43CD-AEEC-D12110CE21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/>
              <a:t>ICE CLEARING HOUSES </a:t>
            </a:r>
            <a:r>
              <a:rPr lang="en-US" sz="2400"/>
              <a:t>(Cont’d)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41885230-84D2-46DB-9719-CA9D4D8C3C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8229600" cy="4351338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b="1" u="sng" dirty="0"/>
              <a:t>ICE Clear US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dirty="0"/>
              <a:t>	ECS (</a:t>
            </a:r>
            <a:r>
              <a:rPr lang="en-US" dirty="0">
                <a:hlinkClick r:id="rId2"/>
              </a:rPr>
              <a:t>https://ecs.usclearing.ice.com/console/index.html</a:t>
            </a:r>
            <a:r>
              <a:rPr lang="en-US" dirty="0"/>
              <a:t>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dirty="0"/>
              <a:t>	MFT (mft.usclearing.ice.com)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dirty="0"/>
              <a:t>	FEC (</a:t>
            </a:r>
            <a:r>
              <a:rPr lang="en-US" dirty="0">
                <a:hlinkClick r:id="rId3"/>
              </a:rPr>
              <a:t>https://fec.usclearing.ice.com/</a:t>
            </a:r>
            <a:r>
              <a:rPr lang="en-US" dirty="0"/>
              <a:t>)</a:t>
            </a:r>
          </a:p>
          <a:p>
            <a:pPr marL="0" indent="0">
              <a:lnSpc>
                <a:spcPct val="100000"/>
              </a:lnSpc>
              <a:buNone/>
            </a:pPr>
            <a:endParaRPr lang="en-US" dirty="0"/>
          </a:p>
          <a:p>
            <a:pPr>
              <a:lnSpc>
                <a:spcPct val="100000"/>
              </a:lnSpc>
            </a:pPr>
            <a:r>
              <a:rPr lang="en-US" b="1" u="sng" dirty="0"/>
              <a:t>ICE Clear Europe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dirty="0"/>
              <a:t>	ECS (</a:t>
            </a:r>
            <a:r>
              <a:rPr lang="en-US" dirty="0">
                <a:hlinkClick r:id="rId4"/>
              </a:rPr>
              <a:t>https://ecs.euclearing.ice.com/console/index.html</a:t>
            </a:r>
            <a:r>
              <a:rPr lang="en-US" dirty="0"/>
              <a:t>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dirty="0"/>
              <a:t>	MFT (mft.euclearing.theice.com)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dirty="0"/>
              <a:t>	FEC (</a:t>
            </a:r>
            <a:r>
              <a:rPr lang="en-US" dirty="0">
                <a:hlinkClick r:id="rId5"/>
              </a:rPr>
              <a:t>https://fec.euclearing.ice.com/</a:t>
            </a:r>
            <a:r>
              <a:rPr lang="en-US" dirty="0"/>
              <a:t>)</a:t>
            </a:r>
          </a:p>
          <a:p>
            <a:pPr marL="0" indent="0">
              <a:buNone/>
            </a:pPr>
            <a:r>
              <a:rPr lang="en-US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35865153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D6B786AC-968E-43CD-AEEC-D12110CE21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/>
              <a:t>ICE CLEARING HOUSES </a:t>
            </a:r>
            <a:r>
              <a:rPr lang="en-US" sz="2400"/>
              <a:t>(Cont’d)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41885230-84D2-46DB-9719-CA9D4D8C3C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8229600" cy="4351338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b="1" u="sng" dirty="0"/>
              <a:t>ICE Clear Singapore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dirty="0"/>
              <a:t>	ECS (</a:t>
            </a:r>
            <a:r>
              <a:rPr lang="en-US" dirty="0">
                <a:hlinkClick r:id="rId2"/>
              </a:rPr>
              <a:t>https://ecs.</a:t>
            </a:r>
            <a:r>
              <a:rPr lang="en-US">
                <a:hlinkClick r:id="rId2"/>
              </a:rPr>
              <a:t>sgclearing.ice</a:t>
            </a:r>
            <a:r>
              <a:rPr lang="en-US" dirty="0">
                <a:hlinkClick r:id="rId2"/>
              </a:rPr>
              <a:t>.com/console/index.html</a:t>
            </a:r>
            <a:r>
              <a:rPr lang="en-US" dirty="0"/>
              <a:t>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dirty="0"/>
              <a:t>	MFT (</a:t>
            </a:r>
            <a:r>
              <a:rPr lang="en-US" dirty="0" err="1"/>
              <a:t>mft.sgclearing.theice.com</a:t>
            </a:r>
            <a:r>
              <a:rPr lang="en-US" dirty="0"/>
              <a:t>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dirty="0"/>
              <a:t>	FEC (</a:t>
            </a:r>
            <a:r>
              <a:rPr lang="en-US" dirty="0">
                <a:hlinkClick r:id="rId3"/>
              </a:rPr>
              <a:t>https://fec.sgclearing.ice.com</a:t>
            </a:r>
            <a:r>
              <a:rPr lang="en-US" dirty="0"/>
              <a:t>)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3511434"/>
      </p:ext>
    </p:extLst>
  </p:cSld>
  <p:clrMapOvr>
    <a:masterClrMapping/>
  </p:clrMapOvr>
</p:sld>
</file>

<file path=ppt/theme/theme1.xml><?xml version="1.0" encoding="utf-8"?>
<a:theme xmlns:a="http://schemas.openxmlformats.org/drawingml/2006/main" name="Interior slides_wWatermark">
  <a:themeElements>
    <a:clrScheme name="FIA Brand Colors">
      <a:dk1>
        <a:srgbClr val="294661"/>
      </a:dk1>
      <a:lt1>
        <a:srgbClr val="FFFFFF"/>
      </a:lt1>
      <a:dk2>
        <a:srgbClr val="363636"/>
      </a:dk2>
      <a:lt2>
        <a:srgbClr val="75787B"/>
      </a:lt2>
      <a:accent1>
        <a:srgbClr val="00A4E7"/>
      </a:accent1>
      <a:accent2>
        <a:srgbClr val="85C441"/>
      </a:accent2>
      <a:accent3>
        <a:srgbClr val="4B4F54"/>
      </a:accent3>
      <a:accent4>
        <a:srgbClr val="AE1924"/>
      </a:accent4>
      <a:accent5>
        <a:srgbClr val="F8A51A"/>
      </a:accent5>
      <a:accent6>
        <a:srgbClr val="44C8F5"/>
      </a:accent6>
      <a:hlink>
        <a:srgbClr val="00A4E7"/>
      </a:hlink>
      <a:folHlink>
        <a:srgbClr val="954F72"/>
      </a:folHlink>
    </a:clrScheme>
    <a:fontScheme name="FIA - Lato">
      <a:majorFont>
        <a:latin typeface="Lato"/>
        <a:ea typeface=""/>
        <a:cs typeface=""/>
      </a:majorFont>
      <a:minorFont>
        <a:latin typeface="Lat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IA PPT Template_4-3_LATO" id="{12FD2F34-B477-4AFE-B7F0-824DBE4EED7A}" vid="{0CB8D958-18BA-4A2F-B3ED-3094FF83B51F}"/>
    </a:ext>
  </a:extLst>
</a:theme>
</file>

<file path=ppt/theme/theme2.xml><?xml version="1.0" encoding="utf-8"?>
<a:theme xmlns:a="http://schemas.openxmlformats.org/drawingml/2006/main" name="Interior slides_wWatermark_wPgNu">
  <a:themeElements>
    <a:clrScheme name="FIA Brand Colors">
      <a:dk1>
        <a:srgbClr val="294661"/>
      </a:dk1>
      <a:lt1>
        <a:srgbClr val="FFFFFF"/>
      </a:lt1>
      <a:dk2>
        <a:srgbClr val="363636"/>
      </a:dk2>
      <a:lt2>
        <a:srgbClr val="75787B"/>
      </a:lt2>
      <a:accent1>
        <a:srgbClr val="00A4E7"/>
      </a:accent1>
      <a:accent2>
        <a:srgbClr val="85C441"/>
      </a:accent2>
      <a:accent3>
        <a:srgbClr val="4B4F54"/>
      </a:accent3>
      <a:accent4>
        <a:srgbClr val="AE1924"/>
      </a:accent4>
      <a:accent5>
        <a:srgbClr val="F8A51A"/>
      </a:accent5>
      <a:accent6>
        <a:srgbClr val="44C8F5"/>
      </a:accent6>
      <a:hlink>
        <a:srgbClr val="00A4E7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IA PPT Template_4-3_LATO" id="{12FD2F34-B477-4AFE-B7F0-824DBE4EED7A}" vid="{05A648A1-D264-48AC-82AD-4FBB214D6922}"/>
    </a:ext>
  </a:extLst>
</a:theme>
</file>

<file path=ppt/theme/theme3.xml><?xml version="1.0" encoding="utf-8"?>
<a:theme xmlns:a="http://schemas.openxmlformats.org/drawingml/2006/main" name="Interior slides_NoWatermark">
  <a:themeElements>
    <a:clrScheme name="FIA Brand Colors">
      <a:dk1>
        <a:srgbClr val="294661"/>
      </a:dk1>
      <a:lt1>
        <a:srgbClr val="FFFFFF"/>
      </a:lt1>
      <a:dk2>
        <a:srgbClr val="363636"/>
      </a:dk2>
      <a:lt2>
        <a:srgbClr val="75787B"/>
      </a:lt2>
      <a:accent1>
        <a:srgbClr val="00A4E7"/>
      </a:accent1>
      <a:accent2>
        <a:srgbClr val="85C441"/>
      </a:accent2>
      <a:accent3>
        <a:srgbClr val="4B4F54"/>
      </a:accent3>
      <a:accent4>
        <a:srgbClr val="AE1924"/>
      </a:accent4>
      <a:accent5>
        <a:srgbClr val="F8A51A"/>
      </a:accent5>
      <a:accent6>
        <a:srgbClr val="44C8F5"/>
      </a:accent6>
      <a:hlink>
        <a:srgbClr val="00A4E7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IA PPT Template_4-3_LATO" id="{12FD2F34-B477-4AFE-B7F0-824DBE4EED7A}" vid="{B66A5330-AB83-4564-8823-1C6FD722FACA}"/>
    </a:ext>
  </a:extLst>
</a:theme>
</file>

<file path=ppt/theme/theme4.xml><?xml version="1.0" encoding="utf-8"?>
<a:theme xmlns:a="http://schemas.openxmlformats.org/drawingml/2006/main" name="Interior slides_NoWatermark_wPgNu">
  <a:themeElements>
    <a:clrScheme name="FIA Brand Colors">
      <a:dk1>
        <a:srgbClr val="294661"/>
      </a:dk1>
      <a:lt1>
        <a:srgbClr val="FFFFFF"/>
      </a:lt1>
      <a:dk2>
        <a:srgbClr val="363636"/>
      </a:dk2>
      <a:lt2>
        <a:srgbClr val="75787B"/>
      </a:lt2>
      <a:accent1>
        <a:srgbClr val="00A4E7"/>
      </a:accent1>
      <a:accent2>
        <a:srgbClr val="85C441"/>
      </a:accent2>
      <a:accent3>
        <a:srgbClr val="4B4F54"/>
      </a:accent3>
      <a:accent4>
        <a:srgbClr val="AE1924"/>
      </a:accent4>
      <a:accent5>
        <a:srgbClr val="F8A51A"/>
      </a:accent5>
      <a:accent6>
        <a:srgbClr val="44C8F5"/>
      </a:accent6>
      <a:hlink>
        <a:srgbClr val="00A4E7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IA PPT Template_4-3_LATO" id="{12FD2F34-B477-4AFE-B7F0-824DBE4EED7A}" vid="{1F7355F6-4E1D-4512-AF2B-82CA553CB91A}"/>
    </a:ext>
  </a:extLst>
</a:theme>
</file>

<file path=ppt/theme/theme5.xml><?xml version="1.0" encoding="utf-8"?>
<a:theme xmlns:a="http://schemas.openxmlformats.org/drawingml/2006/main" name="Concluding slid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IA PPT Template_4-3_LATO" id="{12FD2F34-B477-4AFE-B7F0-824DBE4EED7A}" vid="{0840B1C0-70E7-4D13-A666-D6D96E2ADD53}"/>
    </a:ext>
  </a:extLst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1BF086C32B17346B8130D26F24364DD" ma:contentTypeVersion="16" ma:contentTypeDescription="Create a new document." ma:contentTypeScope="" ma:versionID="b82cbb0bed3cb630ff18eb00444ddb8f">
  <xsd:schema xmlns:xsd="http://www.w3.org/2001/XMLSchema" xmlns:xs="http://www.w3.org/2001/XMLSchema" xmlns:p="http://schemas.microsoft.com/office/2006/metadata/properties" xmlns:ns2="f321cc19-8678-4f0b-8d8e-188e7c02e2be" xmlns:ns3="b1dc8d5e-a797-4cf4-8b99-2f35a2d8a579" targetNamespace="http://schemas.microsoft.com/office/2006/metadata/properties" ma:root="true" ma:fieldsID="201e042af1d4c50d98caeec188a48178" ns2:_="" ns3:_="">
    <xsd:import namespace="f321cc19-8678-4f0b-8d8e-188e7c02e2be"/>
    <xsd:import namespace="b1dc8d5e-a797-4cf4-8b99-2f35a2d8a57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321cc19-8678-4f0b-8d8e-188e7c02e2b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20" nillable="true" ma:taxonomy="true" ma:internalName="lcf76f155ced4ddcb4097134ff3c332f" ma:taxonomyFieldName="MediaServiceImageTags" ma:displayName="Image Tags" ma:readOnly="false" ma:fieldId="{5cf76f15-5ced-4ddc-b409-7134ff3c332f}" ma:taxonomyMulti="true" ma:sspId="90317f6e-2cf7-4ca2-aff5-a4d7f2f9021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1dc8d5e-a797-4cf4-8b99-2f35a2d8a579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7bff8164-d40a-4a58-8c78-6419d99c6f26}" ma:internalName="TaxCatchAll" ma:showField="CatchAllData" ma:web="b1dc8d5e-a797-4cf4-8b99-2f35a2d8a57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1dc8d5e-a797-4cf4-8b99-2f35a2d8a579" xsi:nil="true"/>
    <lcf76f155ced4ddcb4097134ff3c332f xmlns="f321cc19-8678-4f0b-8d8e-188e7c02e2be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C152F072-52EA-4177-883B-60FCB33FB0B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321cc19-8678-4f0b-8d8e-188e7c02e2be"/>
    <ds:schemaRef ds:uri="b1dc8d5e-a797-4cf4-8b99-2f35a2d8a57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0ABB4EB-E615-4EC8-9188-07114EA818D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45178D3-992A-4AC0-8D89-3D90FF0F224E}">
  <ds:schemaRefs>
    <ds:schemaRef ds:uri="http://www.w3.org/XML/1998/namespace"/>
    <ds:schemaRef ds:uri="http://schemas.microsoft.com/office/2006/documentManagement/types"/>
    <ds:schemaRef ds:uri="http://purl.org/dc/elements/1.1/"/>
    <ds:schemaRef ds:uri="http://purl.org/dc/dcmitype/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b1dc8d5e-a797-4cf4-8b99-2f35a2d8a579"/>
    <ds:schemaRef ds:uri="f321cc19-8678-4f0b-8d8e-188e7c02e2be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Title Slides</Template>
  <TotalTime>15788</TotalTime>
  <Words>597</Words>
  <Application>Microsoft Macintosh PowerPoint</Application>
  <PresentationFormat>On-screen Show (4:3)</PresentationFormat>
  <Paragraphs>47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5</vt:i4>
      </vt:variant>
      <vt:variant>
        <vt:lpstr>Slide Titles</vt:lpstr>
      </vt:variant>
      <vt:variant>
        <vt:i4>6</vt:i4>
      </vt:variant>
    </vt:vector>
  </HeadingPairs>
  <TitlesOfParts>
    <vt:vector size="14" baseType="lpstr">
      <vt:lpstr>Arial</vt:lpstr>
      <vt:lpstr>Lato</vt:lpstr>
      <vt:lpstr>System Font Regular</vt:lpstr>
      <vt:lpstr>Interior slides_wWatermark</vt:lpstr>
      <vt:lpstr>Interior slides_wWatermark_wPgNu</vt:lpstr>
      <vt:lpstr>Interior slides_NoWatermark</vt:lpstr>
      <vt:lpstr>Interior slides_NoWatermark_wPgNu</vt:lpstr>
      <vt:lpstr>Concluding slide</vt:lpstr>
      <vt:lpstr>ICE CLEAR ICUS, ICEU, ICSG</vt:lpstr>
      <vt:lpstr>ICE CLEARING HOUSES (Cont’d)</vt:lpstr>
      <vt:lpstr>ICE CLEARING HOUSES (Cont’d)</vt:lpstr>
      <vt:lpstr>ICE CLEARING HOUSES (Cont’d)</vt:lpstr>
      <vt:lpstr>ICE CLEARING HOUSES (Cont’d)</vt:lpstr>
      <vt:lpstr>ICE CLEARING HOUSES (Cont’d)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Business Continuity Disaster Recovery Test Briefings</dc:title>
  <dc:creator>Steve P.</dc:creator>
  <cp:lastModifiedBy>Steve Proctor</cp:lastModifiedBy>
  <cp:revision>199</cp:revision>
  <dcterms:created xsi:type="dcterms:W3CDTF">2020-08-08T18:31:41Z</dcterms:created>
  <dcterms:modified xsi:type="dcterms:W3CDTF">2025-08-20T02:39:03Z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0x01010051BF086C32B17346B8130D26F24364DD</vt:lpwstr>
  </property>
  <property fmtid="{D5CDD505-2E9C-101B-9397-08002B2CF9AE}" pid="3" name="MediaServiceImageTags">
    <vt:lpwstr/>
  </property>
</Properties>
</file>