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3.xml" ContentType="application/vnd.openxmlformats-officedocument.theme+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4.xml" ContentType="application/vnd.openxmlformats-officedocument.theme+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5.xml" ContentType="application/vnd.openxmlformats-officedocument.theme+xml"/>
  <Override PartName="/ppt/slideLayouts/slideLayout20.xml" ContentType="application/vnd.openxmlformats-officedocument.presentationml.slideLayout+xml"/>
  <Override PartName="/ppt/theme/theme6.xml" ContentType="application/vnd.openxmlformats-officedocument.theme+xml"/>
  <Override PartName="/ppt/theme/theme7.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17" r:id="rId4"/>
    <p:sldMasterId id="2147483653" r:id="rId5"/>
    <p:sldMasterId id="2147483761" r:id="rId6"/>
    <p:sldMasterId id="2147483742" r:id="rId7"/>
    <p:sldMasterId id="2147483766" r:id="rId8"/>
    <p:sldMasterId id="2147483740" r:id="rId9"/>
  </p:sldMasterIdLst>
  <p:notesMasterIdLst>
    <p:notesMasterId r:id="rId99"/>
  </p:notesMasterIdLst>
  <p:sldIdLst>
    <p:sldId id="257" r:id="rId10"/>
    <p:sldId id="272" r:id="rId11"/>
    <p:sldId id="271" r:id="rId12"/>
    <p:sldId id="273" r:id="rId13"/>
    <p:sldId id="382" r:id="rId14"/>
    <p:sldId id="274" r:id="rId15"/>
    <p:sldId id="275" r:id="rId16"/>
    <p:sldId id="276" r:id="rId17"/>
    <p:sldId id="277" r:id="rId18"/>
    <p:sldId id="297" r:id="rId19"/>
    <p:sldId id="256" r:id="rId20"/>
    <p:sldId id="373" r:id="rId21"/>
    <p:sldId id="384" r:id="rId22"/>
    <p:sldId id="385" r:id="rId23"/>
    <p:sldId id="386" r:id="rId24"/>
    <p:sldId id="368" r:id="rId25"/>
    <p:sldId id="279" r:id="rId26"/>
    <p:sldId id="316" r:id="rId27"/>
    <p:sldId id="317" r:id="rId28"/>
    <p:sldId id="319" r:id="rId29"/>
    <p:sldId id="320" r:id="rId30"/>
    <p:sldId id="321" r:id="rId31"/>
    <p:sldId id="322" r:id="rId32"/>
    <p:sldId id="318" r:id="rId33"/>
    <p:sldId id="387" r:id="rId34"/>
    <p:sldId id="388" r:id="rId35"/>
    <p:sldId id="280" r:id="rId36"/>
    <p:sldId id="300" r:id="rId37"/>
    <p:sldId id="281" r:id="rId38"/>
    <p:sldId id="299" r:id="rId39"/>
    <p:sldId id="303" r:id="rId40"/>
    <p:sldId id="302" r:id="rId41"/>
    <p:sldId id="301" r:id="rId42"/>
    <p:sldId id="282" r:id="rId43"/>
    <p:sldId id="315" r:id="rId44"/>
    <p:sldId id="314" r:id="rId45"/>
    <p:sldId id="389" r:id="rId46"/>
    <p:sldId id="390" r:id="rId47"/>
    <p:sldId id="328" r:id="rId48"/>
    <p:sldId id="391" r:id="rId49"/>
    <p:sldId id="392" r:id="rId50"/>
    <p:sldId id="393" r:id="rId51"/>
    <p:sldId id="394" r:id="rId52"/>
    <p:sldId id="323" r:id="rId53"/>
    <p:sldId id="313" r:id="rId54"/>
    <p:sldId id="339" r:id="rId55"/>
    <p:sldId id="340" r:id="rId56"/>
    <p:sldId id="341" r:id="rId57"/>
    <p:sldId id="342" r:id="rId58"/>
    <p:sldId id="343" r:id="rId59"/>
    <p:sldId id="344" r:id="rId60"/>
    <p:sldId id="345" r:id="rId61"/>
    <p:sldId id="346" r:id="rId62"/>
    <p:sldId id="283" r:id="rId63"/>
    <p:sldId id="350" r:id="rId64"/>
    <p:sldId id="351" r:id="rId65"/>
    <p:sldId id="352" r:id="rId66"/>
    <p:sldId id="353" r:id="rId67"/>
    <p:sldId id="354" r:id="rId68"/>
    <p:sldId id="355" r:id="rId69"/>
    <p:sldId id="356" r:id="rId70"/>
    <p:sldId id="347" r:id="rId71"/>
    <p:sldId id="348" r:id="rId72"/>
    <p:sldId id="349" r:id="rId73"/>
    <p:sldId id="284" r:id="rId74"/>
    <p:sldId id="326" r:id="rId75"/>
    <p:sldId id="369" r:id="rId76"/>
    <p:sldId id="370" r:id="rId77"/>
    <p:sldId id="371" r:id="rId78"/>
    <p:sldId id="372" r:id="rId79"/>
    <p:sldId id="307" r:id="rId80"/>
    <p:sldId id="287" r:id="rId81"/>
    <p:sldId id="378" r:id="rId82"/>
    <p:sldId id="379" r:id="rId83"/>
    <p:sldId id="325" r:id="rId84"/>
    <p:sldId id="360" r:id="rId85"/>
    <p:sldId id="361" r:id="rId86"/>
    <p:sldId id="364" r:id="rId87"/>
    <p:sldId id="289" r:id="rId88"/>
    <p:sldId id="324" r:id="rId89"/>
    <p:sldId id="395" r:id="rId90"/>
    <p:sldId id="396" r:id="rId91"/>
    <p:sldId id="258" r:id="rId92"/>
    <p:sldId id="293" r:id="rId93"/>
    <p:sldId id="294" r:id="rId94"/>
    <p:sldId id="295" r:id="rId95"/>
    <p:sldId id="296" r:id="rId96"/>
    <p:sldId id="309" r:id="rId97"/>
    <p:sldId id="383" r:id="rId9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loop="1" showNarration="1">
    <p:browse/>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1189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793"/>
    <p:restoredTop sz="94700"/>
  </p:normalViewPr>
  <p:slideViewPr>
    <p:cSldViewPr snapToGrid="0">
      <p:cViewPr varScale="1">
        <p:scale>
          <a:sx n="118" d="100"/>
          <a:sy n="118" d="100"/>
        </p:scale>
        <p:origin x="1720" y="19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17.xml"/><Relationship Id="rId21" Type="http://schemas.openxmlformats.org/officeDocument/2006/relationships/slide" Target="slides/slide12.xml"/><Relationship Id="rId42" Type="http://schemas.openxmlformats.org/officeDocument/2006/relationships/slide" Target="slides/slide33.xml"/><Relationship Id="rId47" Type="http://schemas.openxmlformats.org/officeDocument/2006/relationships/slide" Target="slides/slide38.xml"/><Relationship Id="rId63" Type="http://schemas.openxmlformats.org/officeDocument/2006/relationships/slide" Target="slides/slide54.xml"/><Relationship Id="rId68" Type="http://schemas.openxmlformats.org/officeDocument/2006/relationships/slide" Target="slides/slide59.xml"/><Relationship Id="rId84" Type="http://schemas.openxmlformats.org/officeDocument/2006/relationships/slide" Target="slides/slide75.xml"/><Relationship Id="rId89" Type="http://schemas.openxmlformats.org/officeDocument/2006/relationships/slide" Target="slides/slide80.xml"/><Relationship Id="rId16" Type="http://schemas.openxmlformats.org/officeDocument/2006/relationships/slide" Target="slides/slide7.xml"/><Relationship Id="rId11" Type="http://schemas.openxmlformats.org/officeDocument/2006/relationships/slide" Target="slides/slide2.xml"/><Relationship Id="rId32" Type="http://schemas.openxmlformats.org/officeDocument/2006/relationships/slide" Target="slides/slide23.xml"/><Relationship Id="rId37" Type="http://schemas.openxmlformats.org/officeDocument/2006/relationships/slide" Target="slides/slide28.xml"/><Relationship Id="rId53" Type="http://schemas.openxmlformats.org/officeDocument/2006/relationships/slide" Target="slides/slide44.xml"/><Relationship Id="rId58" Type="http://schemas.openxmlformats.org/officeDocument/2006/relationships/slide" Target="slides/slide49.xml"/><Relationship Id="rId74" Type="http://schemas.openxmlformats.org/officeDocument/2006/relationships/slide" Target="slides/slide65.xml"/><Relationship Id="rId79" Type="http://schemas.openxmlformats.org/officeDocument/2006/relationships/slide" Target="slides/slide70.xml"/><Relationship Id="rId102" Type="http://schemas.openxmlformats.org/officeDocument/2006/relationships/theme" Target="theme/theme1.xml"/><Relationship Id="rId5" Type="http://schemas.openxmlformats.org/officeDocument/2006/relationships/slideMaster" Target="slideMasters/slideMaster2.xml"/><Relationship Id="rId90" Type="http://schemas.openxmlformats.org/officeDocument/2006/relationships/slide" Target="slides/slide81.xml"/><Relationship Id="rId95" Type="http://schemas.openxmlformats.org/officeDocument/2006/relationships/slide" Target="slides/slide86.xml"/><Relationship Id="rId22" Type="http://schemas.openxmlformats.org/officeDocument/2006/relationships/slide" Target="slides/slide13.xml"/><Relationship Id="rId27" Type="http://schemas.openxmlformats.org/officeDocument/2006/relationships/slide" Target="slides/slide18.xml"/><Relationship Id="rId43" Type="http://schemas.openxmlformats.org/officeDocument/2006/relationships/slide" Target="slides/slide34.xml"/><Relationship Id="rId48" Type="http://schemas.openxmlformats.org/officeDocument/2006/relationships/slide" Target="slides/slide39.xml"/><Relationship Id="rId64" Type="http://schemas.openxmlformats.org/officeDocument/2006/relationships/slide" Target="slides/slide55.xml"/><Relationship Id="rId69" Type="http://schemas.openxmlformats.org/officeDocument/2006/relationships/slide" Target="slides/slide60.xml"/><Relationship Id="rId80" Type="http://schemas.openxmlformats.org/officeDocument/2006/relationships/slide" Target="slides/slide71.xml"/><Relationship Id="rId85" Type="http://schemas.openxmlformats.org/officeDocument/2006/relationships/slide" Target="slides/slide76.xml"/><Relationship Id="rId12" Type="http://schemas.openxmlformats.org/officeDocument/2006/relationships/slide" Target="slides/slide3.xml"/><Relationship Id="rId17" Type="http://schemas.openxmlformats.org/officeDocument/2006/relationships/slide" Target="slides/slide8.xml"/><Relationship Id="rId25" Type="http://schemas.openxmlformats.org/officeDocument/2006/relationships/slide" Target="slides/slide16.xml"/><Relationship Id="rId33" Type="http://schemas.openxmlformats.org/officeDocument/2006/relationships/slide" Target="slides/slide24.xml"/><Relationship Id="rId38" Type="http://schemas.openxmlformats.org/officeDocument/2006/relationships/slide" Target="slides/slide29.xml"/><Relationship Id="rId46" Type="http://schemas.openxmlformats.org/officeDocument/2006/relationships/slide" Target="slides/slide37.xml"/><Relationship Id="rId59" Type="http://schemas.openxmlformats.org/officeDocument/2006/relationships/slide" Target="slides/slide50.xml"/><Relationship Id="rId67" Type="http://schemas.openxmlformats.org/officeDocument/2006/relationships/slide" Target="slides/slide58.xml"/><Relationship Id="rId103" Type="http://schemas.openxmlformats.org/officeDocument/2006/relationships/tableStyles" Target="tableStyles.xml"/><Relationship Id="rId20" Type="http://schemas.openxmlformats.org/officeDocument/2006/relationships/slide" Target="slides/slide11.xml"/><Relationship Id="rId41" Type="http://schemas.openxmlformats.org/officeDocument/2006/relationships/slide" Target="slides/slide32.xml"/><Relationship Id="rId54" Type="http://schemas.openxmlformats.org/officeDocument/2006/relationships/slide" Target="slides/slide45.xml"/><Relationship Id="rId62" Type="http://schemas.openxmlformats.org/officeDocument/2006/relationships/slide" Target="slides/slide53.xml"/><Relationship Id="rId70" Type="http://schemas.openxmlformats.org/officeDocument/2006/relationships/slide" Target="slides/slide61.xml"/><Relationship Id="rId75" Type="http://schemas.openxmlformats.org/officeDocument/2006/relationships/slide" Target="slides/slide66.xml"/><Relationship Id="rId83" Type="http://schemas.openxmlformats.org/officeDocument/2006/relationships/slide" Target="slides/slide74.xml"/><Relationship Id="rId88" Type="http://schemas.openxmlformats.org/officeDocument/2006/relationships/slide" Target="slides/slide79.xml"/><Relationship Id="rId91" Type="http://schemas.openxmlformats.org/officeDocument/2006/relationships/slide" Target="slides/slide82.xml"/><Relationship Id="rId96" Type="http://schemas.openxmlformats.org/officeDocument/2006/relationships/slide" Target="slides/slide87.xml"/><Relationship Id="rId1" Type="http://schemas.openxmlformats.org/officeDocument/2006/relationships/customXml" Target="../customXml/item1.xml"/><Relationship Id="rId6" Type="http://schemas.openxmlformats.org/officeDocument/2006/relationships/slideMaster" Target="slideMasters/slideMaster3.xml"/><Relationship Id="rId15" Type="http://schemas.openxmlformats.org/officeDocument/2006/relationships/slide" Target="slides/slide6.xml"/><Relationship Id="rId23" Type="http://schemas.openxmlformats.org/officeDocument/2006/relationships/slide" Target="slides/slide14.xml"/><Relationship Id="rId28" Type="http://schemas.openxmlformats.org/officeDocument/2006/relationships/slide" Target="slides/slide19.xml"/><Relationship Id="rId36" Type="http://schemas.openxmlformats.org/officeDocument/2006/relationships/slide" Target="slides/slide27.xml"/><Relationship Id="rId49" Type="http://schemas.openxmlformats.org/officeDocument/2006/relationships/slide" Target="slides/slide40.xml"/><Relationship Id="rId57" Type="http://schemas.openxmlformats.org/officeDocument/2006/relationships/slide" Target="slides/slide48.xml"/><Relationship Id="rId10" Type="http://schemas.openxmlformats.org/officeDocument/2006/relationships/slide" Target="slides/slide1.xml"/><Relationship Id="rId31" Type="http://schemas.openxmlformats.org/officeDocument/2006/relationships/slide" Target="slides/slide22.xml"/><Relationship Id="rId44" Type="http://schemas.openxmlformats.org/officeDocument/2006/relationships/slide" Target="slides/slide35.xml"/><Relationship Id="rId52" Type="http://schemas.openxmlformats.org/officeDocument/2006/relationships/slide" Target="slides/slide43.xml"/><Relationship Id="rId60" Type="http://schemas.openxmlformats.org/officeDocument/2006/relationships/slide" Target="slides/slide51.xml"/><Relationship Id="rId65" Type="http://schemas.openxmlformats.org/officeDocument/2006/relationships/slide" Target="slides/slide56.xml"/><Relationship Id="rId73" Type="http://schemas.openxmlformats.org/officeDocument/2006/relationships/slide" Target="slides/slide64.xml"/><Relationship Id="rId78" Type="http://schemas.openxmlformats.org/officeDocument/2006/relationships/slide" Target="slides/slide69.xml"/><Relationship Id="rId81" Type="http://schemas.openxmlformats.org/officeDocument/2006/relationships/slide" Target="slides/slide72.xml"/><Relationship Id="rId86" Type="http://schemas.openxmlformats.org/officeDocument/2006/relationships/slide" Target="slides/slide77.xml"/><Relationship Id="rId94" Type="http://schemas.openxmlformats.org/officeDocument/2006/relationships/slide" Target="slides/slide85.xml"/><Relationship Id="rId99" Type="http://schemas.openxmlformats.org/officeDocument/2006/relationships/notesMaster" Target="notesMasters/notesMaster1.xml"/><Relationship Id="rId101"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Master" Target="slideMasters/slideMaster6.xml"/><Relationship Id="rId13" Type="http://schemas.openxmlformats.org/officeDocument/2006/relationships/slide" Target="slides/slide4.xml"/><Relationship Id="rId18" Type="http://schemas.openxmlformats.org/officeDocument/2006/relationships/slide" Target="slides/slide9.xml"/><Relationship Id="rId39" Type="http://schemas.openxmlformats.org/officeDocument/2006/relationships/slide" Target="slides/slide30.xml"/><Relationship Id="rId34" Type="http://schemas.openxmlformats.org/officeDocument/2006/relationships/slide" Target="slides/slide25.xml"/><Relationship Id="rId50" Type="http://schemas.openxmlformats.org/officeDocument/2006/relationships/slide" Target="slides/slide41.xml"/><Relationship Id="rId55" Type="http://schemas.openxmlformats.org/officeDocument/2006/relationships/slide" Target="slides/slide46.xml"/><Relationship Id="rId76" Type="http://schemas.openxmlformats.org/officeDocument/2006/relationships/slide" Target="slides/slide67.xml"/><Relationship Id="rId97" Type="http://schemas.openxmlformats.org/officeDocument/2006/relationships/slide" Target="slides/slide88.xml"/><Relationship Id="rId7" Type="http://schemas.openxmlformats.org/officeDocument/2006/relationships/slideMaster" Target="slideMasters/slideMaster4.xml"/><Relationship Id="rId71" Type="http://schemas.openxmlformats.org/officeDocument/2006/relationships/slide" Target="slides/slide62.xml"/><Relationship Id="rId92" Type="http://schemas.openxmlformats.org/officeDocument/2006/relationships/slide" Target="slides/slide83.xml"/><Relationship Id="rId2" Type="http://schemas.openxmlformats.org/officeDocument/2006/relationships/customXml" Target="../customXml/item2.xml"/><Relationship Id="rId29" Type="http://schemas.openxmlformats.org/officeDocument/2006/relationships/slide" Target="slides/slide20.xml"/><Relationship Id="rId24" Type="http://schemas.openxmlformats.org/officeDocument/2006/relationships/slide" Target="slides/slide15.xml"/><Relationship Id="rId40" Type="http://schemas.openxmlformats.org/officeDocument/2006/relationships/slide" Target="slides/slide31.xml"/><Relationship Id="rId45" Type="http://schemas.openxmlformats.org/officeDocument/2006/relationships/slide" Target="slides/slide36.xml"/><Relationship Id="rId66" Type="http://schemas.openxmlformats.org/officeDocument/2006/relationships/slide" Target="slides/slide57.xml"/><Relationship Id="rId87" Type="http://schemas.openxmlformats.org/officeDocument/2006/relationships/slide" Target="slides/slide78.xml"/><Relationship Id="rId61" Type="http://schemas.openxmlformats.org/officeDocument/2006/relationships/slide" Target="slides/slide52.xml"/><Relationship Id="rId82" Type="http://schemas.openxmlformats.org/officeDocument/2006/relationships/slide" Target="slides/slide73.xml"/><Relationship Id="rId19" Type="http://schemas.openxmlformats.org/officeDocument/2006/relationships/slide" Target="slides/slide10.xml"/><Relationship Id="rId14" Type="http://schemas.openxmlformats.org/officeDocument/2006/relationships/slide" Target="slides/slide5.xml"/><Relationship Id="rId30" Type="http://schemas.openxmlformats.org/officeDocument/2006/relationships/slide" Target="slides/slide21.xml"/><Relationship Id="rId35" Type="http://schemas.openxmlformats.org/officeDocument/2006/relationships/slide" Target="slides/slide26.xml"/><Relationship Id="rId56" Type="http://schemas.openxmlformats.org/officeDocument/2006/relationships/slide" Target="slides/slide47.xml"/><Relationship Id="rId77" Type="http://schemas.openxmlformats.org/officeDocument/2006/relationships/slide" Target="slides/slide68.xml"/><Relationship Id="rId100" Type="http://schemas.openxmlformats.org/officeDocument/2006/relationships/presProps" Target="presProps.xml"/><Relationship Id="rId8" Type="http://schemas.openxmlformats.org/officeDocument/2006/relationships/slideMaster" Target="slideMasters/slideMaster5.xml"/><Relationship Id="rId51" Type="http://schemas.openxmlformats.org/officeDocument/2006/relationships/slide" Target="slides/slide42.xml"/><Relationship Id="rId72" Type="http://schemas.openxmlformats.org/officeDocument/2006/relationships/slide" Target="slides/slide63.xml"/><Relationship Id="rId93" Type="http://schemas.openxmlformats.org/officeDocument/2006/relationships/slide" Target="slides/slide84.xml"/><Relationship Id="rId98" Type="http://schemas.openxmlformats.org/officeDocument/2006/relationships/slide" Target="slides/slide89.xml"/><Relationship Id="rId3" Type="http://schemas.openxmlformats.org/officeDocument/2006/relationships/customXml" Target="../customXml/item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7.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b="0" i="0">
                <a:latin typeface="Lato" panose="020F0502020204030203" pitchFamily="34" charset="0"/>
              </a:defRPr>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b="0" i="0">
                <a:latin typeface="Lato" panose="020F0502020204030203" pitchFamily="34" charset="0"/>
              </a:defRPr>
            </a:lvl1pPr>
          </a:lstStyle>
          <a:p>
            <a:fld id="{7E9973D8-64F4-E64F-818B-00189F1CBE1D}" type="datetimeFigureOut">
              <a:rPr lang="en-US" smtClean="0"/>
              <a:pPr/>
              <a:t>8/28/25</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b="0" i="0">
                <a:latin typeface="Lato" panose="020F0502020204030203" pitchFamily="34" charset="0"/>
              </a:defRPr>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b="0" i="0">
                <a:latin typeface="Lato" panose="020F0502020204030203" pitchFamily="34" charset="0"/>
              </a:defRPr>
            </a:lvl1pPr>
          </a:lstStyle>
          <a:p>
            <a:fld id="{EC8910C8-7F42-834C-9FC5-8419262F27BE}" type="slidenum">
              <a:rPr lang="en-US" smtClean="0"/>
              <a:pPr/>
              <a:t>‹#›</a:t>
            </a:fld>
            <a:endParaRPr lang="en-US"/>
          </a:p>
        </p:txBody>
      </p:sp>
    </p:spTree>
    <p:extLst>
      <p:ext uri="{BB962C8B-B14F-4D97-AF65-F5344CB8AC3E}">
        <p14:creationId xmlns:p14="http://schemas.microsoft.com/office/powerpoint/2010/main" val="2826057313"/>
      </p:ext>
    </p:extLst>
  </p:cSld>
  <p:clrMap bg1="lt1" tx1="dk1" bg2="lt2" tx2="dk2" accent1="accent1" accent2="accent2" accent3="accent3" accent4="accent4" accent5="accent5" accent6="accent6" hlink="hlink" folHlink="folHlink"/>
  <p:notesStyle>
    <a:lvl1pPr marL="0" algn="l" defTabSz="914400" rtl="0" eaLnBrk="1" latinLnBrk="0" hangingPunct="1">
      <a:defRPr sz="1200" b="0" i="0" kern="1200">
        <a:solidFill>
          <a:schemeClr val="tx1"/>
        </a:solidFill>
        <a:latin typeface="Lato" panose="020F0502020204030203" pitchFamily="34" charset="0"/>
        <a:ea typeface="+mn-ea"/>
        <a:cs typeface="+mn-cs"/>
      </a:defRPr>
    </a:lvl1pPr>
    <a:lvl2pPr marL="457200" algn="l" defTabSz="914400" rtl="0" eaLnBrk="1" latinLnBrk="0" hangingPunct="1">
      <a:defRPr sz="1200" b="0" i="0" kern="1200">
        <a:solidFill>
          <a:schemeClr val="tx1"/>
        </a:solidFill>
        <a:latin typeface="Lato" panose="020F0502020204030203" pitchFamily="34" charset="0"/>
        <a:ea typeface="+mn-ea"/>
        <a:cs typeface="+mn-cs"/>
      </a:defRPr>
    </a:lvl2pPr>
    <a:lvl3pPr marL="914400" algn="l" defTabSz="914400" rtl="0" eaLnBrk="1" latinLnBrk="0" hangingPunct="1">
      <a:defRPr sz="1200" b="0" i="0" kern="1200">
        <a:solidFill>
          <a:schemeClr val="tx1"/>
        </a:solidFill>
        <a:latin typeface="Lato" panose="020F0502020204030203" pitchFamily="34" charset="0"/>
        <a:ea typeface="+mn-ea"/>
        <a:cs typeface="+mn-cs"/>
      </a:defRPr>
    </a:lvl3pPr>
    <a:lvl4pPr marL="1371600" algn="l" defTabSz="914400" rtl="0" eaLnBrk="1" latinLnBrk="0" hangingPunct="1">
      <a:defRPr sz="1200" b="0" i="0" kern="1200">
        <a:solidFill>
          <a:schemeClr val="tx1"/>
        </a:solidFill>
        <a:latin typeface="Lato" panose="020F0502020204030203" pitchFamily="34" charset="0"/>
        <a:ea typeface="+mn-ea"/>
        <a:cs typeface="+mn-cs"/>
      </a:defRPr>
    </a:lvl4pPr>
    <a:lvl5pPr marL="1828800" algn="l" defTabSz="914400" rtl="0" eaLnBrk="1" latinLnBrk="0" hangingPunct="1">
      <a:defRPr sz="1200" b="0" i="0" kern="1200">
        <a:solidFill>
          <a:schemeClr val="tx1"/>
        </a:solidFill>
        <a:latin typeface="Lato" panose="020F0502020204030203"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8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8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8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DFE79CBD-FCDC-7622-2A7C-7D146C02A664}"/>
              </a:ext>
            </a:extLst>
          </p:cNvPr>
          <p:cNvSpPr>
            <a:spLocks noGrp="1" noChangeArrowheads="1"/>
          </p:cNvSpPr>
          <p:nvPr>
            <p:ph type="sldNum"/>
          </p:nvPr>
        </p:nvSpPr>
        <p:spPr>
          <a:ln/>
        </p:spPr>
        <p:txBody>
          <a:bodyPr/>
          <a:lstStyle/>
          <a:p>
            <a:fld id="{01007000-4658-A647-9529-962A61B67DD3}" type="slidenum">
              <a:rPr lang="en-US" altLang="en-US"/>
              <a:pPr/>
              <a:t>11</a:t>
            </a:fld>
            <a:endParaRPr lang="en-US" altLang="en-US"/>
          </a:p>
        </p:txBody>
      </p:sp>
      <p:sp>
        <p:nvSpPr>
          <p:cNvPr id="6145" name="Text Box 1">
            <a:extLst>
              <a:ext uri="{FF2B5EF4-FFF2-40B4-BE49-F238E27FC236}">
                <a16:creationId xmlns:a16="http://schemas.microsoft.com/office/drawing/2014/main" id="{CF332C32-8CBB-1DB9-75A7-F046D43F5C3F}"/>
              </a:ext>
            </a:extLst>
          </p:cNvPr>
          <p:cNvSpPr txBox="1">
            <a:spLocks noGrp="1" noRot="1" noChangeAspect="1" noChangeArrowheads="1"/>
          </p:cNvSpPr>
          <p:nvPr>
            <p:ph type="sldImg"/>
          </p:nvPr>
        </p:nvSpPr>
        <p:spPr bwMode="auto">
          <a:xfrm>
            <a:off x="1371600" y="763588"/>
            <a:ext cx="5029200" cy="37719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6146" name="Text Box 2">
            <a:extLst>
              <a:ext uri="{FF2B5EF4-FFF2-40B4-BE49-F238E27FC236}">
                <a16:creationId xmlns:a16="http://schemas.microsoft.com/office/drawing/2014/main" id="{B33BBC89-4A3F-859E-DD0B-89E0273E5321}"/>
              </a:ext>
            </a:extLst>
          </p:cNvPr>
          <p:cNvSpPr txBox="1">
            <a:spLocks noGrp="1" noChangeArrowheads="1"/>
          </p:cNvSpPr>
          <p:nvPr>
            <p:ph type="body" idx="1"/>
          </p:nvPr>
        </p:nvSpPr>
        <p:spPr bwMode="auto">
          <a:xfrm>
            <a:off x="777875" y="4776788"/>
            <a:ext cx="6218238" cy="4525962"/>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endParaRPr lang="en-US"/>
          </a:p>
        </p:txBody>
      </p:sp>
      <p:sp>
        <p:nvSpPr>
          <p:cNvPr id="5" name="Footer Placeholder 4"/>
          <p:cNvSpPr>
            <a:spLocks noGrp="1"/>
          </p:cNvSpPr>
          <p:nvPr>
            <p:ph type="ftr" sz="quarter" idx="4"/>
          </p:nvPr>
        </p:nvSpPr>
        <p:spPr/>
        <p:txBody>
          <a:bodyPr/>
          <a:lstStyle/>
          <a:p>
            <a:endParaRPr lang="en-US"/>
          </a:p>
        </p:txBody>
      </p:sp>
      <p:sp>
        <p:nvSpPr>
          <p:cNvPr id="6" name="Slide Number Placeholder 5"/>
          <p:cNvSpPr>
            <a:spLocks noGrp="1"/>
          </p:cNvSpPr>
          <p:nvPr>
            <p:ph type="sldNum" sz="quarter" idx="5"/>
          </p:nvPr>
        </p:nvSpPr>
        <p:spPr/>
        <p:txBody>
          <a:bodyPr/>
          <a:lstStyle/>
          <a:p>
            <a:fld id="{EC8910C8-7F42-834C-9FC5-8419262F27BE}" type="slidenum">
              <a:rPr lang="en-US" smtClean="0"/>
              <a:pPr/>
              <a:t>30</a:t>
            </a:fld>
            <a:endParaRPr lang="en-US"/>
          </a:p>
        </p:txBody>
      </p:sp>
    </p:spTree>
    <p:extLst>
      <p:ext uri="{BB962C8B-B14F-4D97-AF65-F5344CB8AC3E}">
        <p14:creationId xmlns:p14="http://schemas.microsoft.com/office/powerpoint/2010/main" val="395332569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endParaRPr lang="en-US"/>
          </a:p>
        </p:txBody>
      </p:sp>
      <p:sp>
        <p:nvSpPr>
          <p:cNvPr id="5" name="Footer Placeholder 4"/>
          <p:cNvSpPr>
            <a:spLocks noGrp="1"/>
          </p:cNvSpPr>
          <p:nvPr>
            <p:ph type="ftr" sz="quarter" idx="4"/>
          </p:nvPr>
        </p:nvSpPr>
        <p:spPr/>
        <p:txBody>
          <a:bodyPr/>
          <a:lstStyle/>
          <a:p>
            <a:endParaRPr lang="en-US"/>
          </a:p>
        </p:txBody>
      </p:sp>
      <p:sp>
        <p:nvSpPr>
          <p:cNvPr id="6" name="Slide Number Placeholder 5"/>
          <p:cNvSpPr>
            <a:spLocks noGrp="1"/>
          </p:cNvSpPr>
          <p:nvPr>
            <p:ph type="sldNum" sz="quarter" idx="5"/>
          </p:nvPr>
        </p:nvSpPr>
        <p:spPr/>
        <p:txBody>
          <a:bodyPr/>
          <a:lstStyle/>
          <a:p>
            <a:fld id="{EC8910C8-7F42-834C-9FC5-8419262F27BE}" type="slidenum">
              <a:rPr lang="en-US" smtClean="0"/>
              <a:pPr/>
              <a:t>31</a:t>
            </a:fld>
            <a:endParaRPr lang="en-US"/>
          </a:p>
        </p:txBody>
      </p:sp>
    </p:spTree>
    <p:extLst>
      <p:ext uri="{BB962C8B-B14F-4D97-AF65-F5344CB8AC3E}">
        <p14:creationId xmlns:p14="http://schemas.microsoft.com/office/powerpoint/2010/main" val="427960531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endParaRPr lang="en-US"/>
          </a:p>
        </p:txBody>
      </p:sp>
      <p:sp>
        <p:nvSpPr>
          <p:cNvPr id="5" name="Footer Placeholder 4"/>
          <p:cNvSpPr>
            <a:spLocks noGrp="1"/>
          </p:cNvSpPr>
          <p:nvPr>
            <p:ph type="ftr" sz="quarter" idx="4"/>
          </p:nvPr>
        </p:nvSpPr>
        <p:spPr/>
        <p:txBody>
          <a:bodyPr/>
          <a:lstStyle/>
          <a:p>
            <a:endParaRPr lang="en-US"/>
          </a:p>
        </p:txBody>
      </p:sp>
      <p:sp>
        <p:nvSpPr>
          <p:cNvPr id="6" name="Slide Number Placeholder 5"/>
          <p:cNvSpPr>
            <a:spLocks noGrp="1"/>
          </p:cNvSpPr>
          <p:nvPr>
            <p:ph type="sldNum" sz="quarter" idx="5"/>
          </p:nvPr>
        </p:nvSpPr>
        <p:spPr/>
        <p:txBody>
          <a:bodyPr/>
          <a:lstStyle/>
          <a:p>
            <a:fld id="{EC8910C8-7F42-834C-9FC5-8419262F27BE}" type="slidenum">
              <a:rPr lang="en-US" smtClean="0"/>
              <a:pPr/>
              <a:t>32</a:t>
            </a:fld>
            <a:endParaRPr lang="en-US"/>
          </a:p>
        </p:txBody>
      </p:sp>
    </p:spTree>
    <p:extLst>
      <p:ext uri="{BB962C8B-B14F-4D97-AF65-F5344CB8AC3E}">
        <p14:creationId xmlns:p14="http://schemas.microsoft.com/office/powerpoint/2010/main" val="389867774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65"/>
        <p:cNvGrpSpPr/>
        <p:nvPr/>
      </p:nvGrpSpPr>
      <p:grpSpPr>
        <a:xfrm>
          <a:off x="0" y="0"/>
          <a:ext cx="0" cy="0"/>
          <a:chOff x="0" y="0"/>
          <a:chExt cx="0" cy="0"/>
        </a:xfrm>
      </p:grpSpPr>
      <p:sp>
        <p:nvSpPr>
          <p:cNvPr id="466" name="Google Shape;466;p55: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467" name="Google Shape;467;p55: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72"/>
        <p:cNvGrpSpPr/>
        <p:nvPr/>
      </p:nvGrpSpPr>
      <p:grpSpPr>
        <a:xfrm>
          <a:off x="0" y="0"/>
          <a:ext cx="0" cy="0"/>
          <a:chOff x="0" y="0"/>
          <a:chExt cx="0" cy="0"/>
        </a:xfrm>
      </p:grpSpPr>
      <p:sp>
        <p:nvSpPr>
          <p:cNvPr id="473" name="Google Shape;473;p56: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474" name="Google Shape;474;p56: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78"/>
        <p:cNvGrpSpPr/>
        <p:nvPr/>
      </p:nvGrpSpPr>
      <p:grpSpPr>
        <a:xfrm>
          <a:off x="0" y="0"/>
          <a:ext cx="0" cy="0"/>
          <a:chOff x="0" y="0"/>
          <a:chExt cx="0" cy="0"/>
        </a:xfrm>
      </p:grpSpPr>
      <p:sp>
        <p:nvSpPr>
          <p:cNvPr id="479" name="Google Shape;479;p57: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480" name="Google Shape;480;p57: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84"/>
        <p:cNvGrpSpPr/>
        <p:nvPr/>
      </p:nvGrpSpPr>
      <p:grpSpPr>
        <a:xfrm>
          <a:off x="0" y="0"/>
          <a:ext cx="0" cy="0"/>
          <a:chOff x="0" y="0"/>
          <a:chExt cx="0" cy="0"/>
        </a:xfrm>
      </p:grpSpPr>
      <p:sp>
        <p:nvSpPr>
          <p:cNvPr id="485" name="Google Shape;485;p58: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486" name="Google Shape;486;p58: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3"/>
        <p:cNvGrpSpPr/>
        <p:nvPr/>
      </p:nvGrpSpPr>
      <p:grpSpPr>
        <a:xfrm>
          <a:off x="0" y="0"/>
          <a:ext cx="0" cy="0"/>
          <a:chOff x="0" y="0"/>
          <a:chExt cx="0" cy="0"/>
        </a:xfrm>
      </p:grpSpPr>
      <p:sp>
        <p:nvSpPr>
          <p:cNvPr id="34" name="Google Shape;34;p1: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35" name="Google Shape;35;p1: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9"/>
        <p:cNvGrpSpPr/>
        <p:nvPr/>
      </p:nvGrpSpPr>
      <p:grpSpPr>
        <a:xfrm>
          <a:off x="0" y="0"/>
          <a:ext cx="0" cy="0"/>
          <a:chOff x="0" y="0"/>
          <a:chExt cx="0" cy="0"/>
        </a:xfrm>
      </p:grpSpPr>
      <p:sp>
        <p:nvSpPr>
          <p:cNvPr id="40" name="Google Shape;40;p2: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41" name="Google Shape;41;p2: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5"/>
        <p:cNvGrpSpPr/>
        <p:nvPr/>
      </p:nvGrpSpPr>
      <p:grpSpPr>
        <a:xfrm>
          <a:off x="0" y="0"/>
          <a:ext cx="0" cy="0"/>
          <a:chOff x="0" y="0"/>
          <a:chExt cx="0" cy="0"/>
        </a:xfrm>
      </p:grpSpPr>
      <p:sp>
        <p:nvSpPr>
          <p:cNvPr id="46" name="Google Shape;46;p4: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47" name="Google Shape;47;p4: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1FECA4AF-90EF-A073-2569-DCF47EF581DB}"/>
              </a:ext>
            </a:extLst>
          </p:cNvPr>
          <p:cNvSpPr>
            <a:spLocks noGrp="1" noChangeArrowheads="1"/>
          </p:cNvSpPr>
          <p:nvPr>
            <p:ph type="sldNum"/>
          </p:nvPr>
        </p:nvSpPr>
        <p:spPr>
          <a:ln/>
        </p:spPr>
        <p:txBody>
          <a:bodyPr/>
          <a:lstStyle/>
          <a:p>
            <a:fld id="{E9D3B690-3E5D-1A40-8594-41C4FA29099B}" type="slidenum">
              <a:rPr lang="en-US" altLang="en-US"/>
              <a:pPr/>
              <a:t>12</a:t>
            </a:fld>
            <a:endParaRPr lang="en-US" altLang="en-US"/>
          </a:p>
        </p:txBody>
      </p:sp>
      <p:sp>
        <p:nvSpPr>
          <p:cNvPr id="7169" name="Text Box 1">
            <a:extLst>
              <a:ext uri="{FF2B5EF4-FFF2-40B4-BE49-F238E27FC236}">
                <a16:creationId xmlns:a16="http://schemas.microsoft.com/office/drawing/2014/main" id="{58977977-9210-1375-27FC-20F938586691}"/>
              </a:ext>
            </a:extLst>
          </p:cNvPr>
          <p:cNvSpPr txBox="1">
            <a:spLocks noGrp="1" noRot="1" noChangeAspect="1" noChangeArrowheads="1"/>
          </p:cNvSpPr>
          <p:nvPr>
            <p:ph type="sldImg"/>
          </p:nvPr>
        </p:nvSpPr>
        <p:spPr bwMode="auto">
          <a:xfrm>
            <a:off x="1371600" y="763588"/>
            <a:ext cx="5029200" cy="37719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7170" name="Text Box 2">
            <a:extLst>
              <a:ext uri="{FF2B5EF4-FFF2-40B4-BE49-F238E27FC236}">
                <a16:creationId xmlns:a16="http://schemas.microsoft.com/office/drawing/2014/main" id="{525C0CDD-A387-8A8C-B76D-A036F4D1631A}"/>
              </a:ext>
            </a:extLst>
          </p:cNvPr>
          <p:cNvSpPr txBox="1">
            <a:spLocks noGrp="1" noChangeArrowheads="1"/>
          </p:cNvSpPr>
          <p:nvPr>
            <p:ph type="body" idx="1"/>
          </p:nvPr>
        </p:nvSpPr>
        <p:spPr bwMode="auto">
          <a:xfrm>
            <a:off x="777875" y="4776788"/>
            <a:ext cx="6218238" cy="4525962"/>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C8910C8-7F42-834C-9FC5-8419262F27BE}" type="slidenum">
              <a:rPr lang="en-US" smtClean="0"/>
              <a:pPr/>
              <a:t>15</a:t>
            </a:fld>
            <a:endParaRPr lang="en-US"/>
          </a:p>
        </p:txBody>
      </p:sp>
    </p:spTree>
    <p:extLst>
      <p:ext uri="{BB962C8B-B14F-4D97-AF65-F5344CB8AC3E}">
        <p14:creationId xmlns:p14="http://schemas.microsoft.com/office/powerpoint/2010/main" val="382987305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C8910C8-7F42-834C-9FC5-8419262F27BE}" type="slidenum">
              <a:rPr lang="en-US" smtClean="0"/>
              <a:pPr/>
              <a:t>16</a:t>
            </a:fld>
            <a:endParaRPr lang="en-US"/>
          </a:p>
        </p:txBody>
      </p:sp>
    </p:spTree>
    <p:extLst>
      <p:ext uri="{BB962C8B-B14F-4D97-AF65-F5344CB8AC3E}">
        <p14:creationId xmlns:p14="http://schemas.microsoft.com/office/powerpoint/2010/main" val="403525206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7"/>
        <p:cNvGrpSpPr/>
        <p:nvPr/>
      </p:nvGrpSpPr>
      <p:grpSpPr>
        <a:xfrm>
          <a:off x="0" y="0"/>
          <a:ext cx="0" cy="0"/>
          <a:chOff x="0" y="0"/>
          <a:chExt cx="0" cy="0"/>
        </a:xfrm>
      </p:grpSpPr>
      <p:sp>
        <p:nvSpPr>
          <p:cNvPr id="48" name="Google Shape;48;p25: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49" name="Google Shape;49;p25: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50" name="Google Shape;50;p25:notes"/>
          <p:cNvSpPr txBox="1">
            <a:spLocks noGrp="1"/>
          </p:cNvSpPr>
          <p:nvPr>
            <p:ph type="hdr" idx="3"/>
          </p:nvPr>
        </p:nvSpPr>
        <p:spPr>
          <a:xfrm>
            <a:off x="0" y="0"/>
            <a:ext cx="2971800" cy="458788"/>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51" name="Google Shape;51;p25:notes"/>
          <p:cNvSpPr txBox="1">
            <a:spLocks noGrp="1"/>
          </p:cNvSpPr>
          <p:nvPr>
            <p:ph type="ftr" idx="11"/>
          </p:nvPr>
        </p:nvSpPr>
        <p:spPr>
          <a:xfrm>
            <a:off x="0" y="8685213"/>
            <a:ext cx="2971800" cy="458787"/>
          </a:xfrm>
          <a:prstGeom prst="rect">
            <a:avLst/>
          </a:prstGeom>
          <a:noFill/>
          <a:ln>
            <a:noFill/>
          </a:ln>
        </p:spPr>
        <p:txBody>
          <a:bodyPr spcFirstLastPara="1" wrap="square" lIns="91425" tIns="45700" rIns="91425" bIns="45700" anchor="b" anchorCtr="0">
            <a:noAutofit/>
          </a:bodyPr>
          <a:lstStyle/>
          <a:p>
            <a:pPr marL="0" lvl="0" indent="0" algn="l" rtl="0">
              <a:spcBef>
                <a:spcPts val="0"/>
              </a:spcBef>
              <a:spcAft>
                <a:spcPts val="0"/>
              </a:spcAft>
              <a:buNone/>
            </a:pPr>
            <a:endParaRPr/>
          </a:p>
        </p:txBody>
      </p:sp>
      <p:sp>
        <p:nvSpPr>
          <p:cNvPr id="52" name="Google Shape;52;p25: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25</a:t>
            </a:fld>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6"/>
        <p:cNvGrpSpPr/>
        <p:nvPr/>
      </p:nvGrpSpPr>
      <p:grpSpPr>
        <a:xfrm>
          <a:off x="0" y="0"/>
          <a:ext cx="0" cy="0"/>
          <a:chOff x="0" y="0"/>
          <a:chExt cx="0" cy="0"/>
        </a:xfrm>
      </p:grpSpPr>
      <p:sp>
        <p:nvSpPr>
          <p:cNvPr id="57" name="Google Shape;57;p26: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26</a:t>
            </a:fld>
            <a:endParaRPr/>
          </a:p>
        </p:txBody>
      </p:sp>
      <p:sp>
        <p:nvSpPr>
          <p:cNvPr id="58" name="Google Shape;58;p26:notes"/>
          <p:cNvSpPr>
            <a:spLocks noGrp="1" noRot="1" noChangeAspect="1"/>
          </p:cNvSpPr>
          <p:nvPr>
            <p:ph type="sldImg" idx="2"/>
          </p:nvPr>
        </p:nvSpPr>
        <p:spPr>
          <a:xfrm>
            <a:off x="1371600" y="763588"/>
            <a:ext cx="5029200" cy="3771900"/>
          </a:xfrm>
          <a:custGeom>
            <a:avLst/>
            <a:gdLst/>
            <a:ahLst/>
            <a:cxnLst/>
            <a:rect l="l" t="t" r="r" b="b"/>
            <a:pathLst>
              <a:path w="120000" h="120000" extrusionOk="0">
                <a:moveTo>
                  <a:pt x="0" y="0"/>
                </a:moveTo>
                <a:lnTo>
                  <a:pt x="120000" y="0"/>
                </a:lnTo>
                <a:lnTo>
                  <a:pt x="120000" y="120000"/>
                </a:lnTo>
                <a:lnTo>
                  <a:pt x="0" y="120000"/>
                </a:lnTo>
                <a:close/>
              </a:path>
            </a:pathLst>
          </a:custGeom>
          <a:solidFill>
            <a:srgbClr val="FFFFFF"/>
          </a:solidFill>
          <a:ln w="9525" cap="flat" cmpd="sng">
            <a:solidFill>
              <a:srgbClr val="000000"/>
            </a:solidFill>
            <a:prstDash val="solid"/>
            <a:miter lim="800000"/>
            <a:headEnd type="none" w="sm" len="sm"/>
            <a:tailEnd type="none" w="sm" len="sm"/>
          </a:ln>
        </p:spPr>
      </p:sp>
      <p:sp>
        <p:nvSpPr>
          <p:cNvPr id="59" name="Google Shape;59;p26:notes"/>
          <p:cNvSpPr txBox="1">
            <a:spLocks noGrp="1"/>
          </p:cNvSpPr>
          <p:nvPr>
            <p:ph type="body" idx="1"/>
          </p:nvPr>
        </p:nvSpPr>
        <p:spPr>
          <a:xfrm>
            <a:off x="777875" y="4776788"/>
            <a:ext cx="6218238" cy="4525962"/>
          </a:xfrm>
          <a:prstGeom prst="rect">
            <a:avLst/>
          </a:prstGeom>
          <a:noFill/>
          <a:ln>
            <a:noFill/>
          </a:ln>
        </p:spPr>
        <p:txBody>
          <a:bodyPr spcFirstLastPara="1" wrap="square" lIns="91425" tIns="45700" rIns="91425" bIns="45700" anchor="ctr" anchorCtr="0">
            <a:noAutofit/>
          </a:bodyPr>
          <a:lstStyle/>
          <a:p>
            <a:pPr marL="0" lvl="0" indent="0" algn="l" rtl="0">
              <a:spcBef>
                <a:spcPts val="0"/>
              </a:spcBef>
              <a:spcAft>
                <a:spcPts val="0"/>
              </a:spcAft>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endParaRPr lang="en-US"/>
          </a:p>
        </p:txBody>
      </p:sp>
      <p:sp>
        <p:nvSpPr>
          <p:cNvPr id="5" name="Footer Placeholder 4"/>
          <p:cNvSpPr>
            <a:spLocks noGrp="1"/>
          </p:cNvSpPr>
          <p:nvPr>
            <p:ph type="ftr" sz="quarter" idx="4"/>
          </p:nvPr>
        </p:nvSpPr>
        <p:spPr/>
        <p:txBody>
          <a:bodyPr/>
          <a:lstStyle/>
          <a:p>
            <a:endParaRPr lang="en-US"/>
          </a:p>
        </p:txBody>
      </p:sp>
      <p:sp>
        <p:nvSpPr>
          <p:cNvPr id="6" name="Slide Number Placeholder 5"/>
          <p:cNvSpPr>
            <a:spLocks noGrp="1"/>
          </p:cNvSpPr>
          <p:nvPr>
            <p:ph type="sldNum" sz="quarter" idx="5"/>
          </p:nvPr>
        </p:nvSpPr>
        <p:spPr/>
        <p:txBody>
          <a:bodyPr/>
          <a:lstStyle/>
          <a:p>
            <a:fld id="{EC8910C8-7F42-834C-9FC5-8419262F27BE}" type="slidenum">
              <a:rPr lang="en-US" smtClean="0"/>
              <a:pPr/>
              <a:t>27</a:t>
            </a:fld>
            <a:endParaRPr lang="en-US"/>
          </a:p>
        </p:txBody>
      </p:sp>
    </p:spTree>
    <p:extLst>
      <p:ext uri="{BB962C8B-B14F-4D97-AF65-F5344CB8AC3E}">
        <p14:creationId xmlns:p14="http://schemas.microsoft.com/office/powerpoint/2010/main" val="120690529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endParaRPr lang="en-US"/>
          </a:p>
        </p:txBody>
      </p:sp>
      <p:sp>
        <p:nvSpPr>
          <p:cNvPr id="5" name="Footer Placeholder 4"/>
          <p:cNvSpPr>
            <a:spLocks noGrp="1"/>
          </p:cNvSpPr>
          <p:nvPr>
            <p:ph type="ftr" sz="quarter" idx="4"/>
          </p:nvPr>
        </p:nvSpPr>
        <p:spPr/>
        <p:txBody>
          <a:bodyPr/>
          <a:lstStyle/>
          <a:p>
            <a:endParaRPr lang="en-US"/>
          </a:p>
        </p:txBody>
      </p:sp>
      <p:sp>
        <p:nvSpPr>
          <p:cNvPr id="6" name="Slide Number Placeholder 5"/>
          <p:cNvSpPr>
            <a:spLocks noGrp="1"/>
          </p:cNvSpPr>
          <p:nvPr>
            <p:ph type="sldNum" sz="quarter" idx="5"/>
          </p:nvPr>
        </p:nvSpPr>
        <p:spPr/>
        <p:txBody>
          <a:bodyPr/>
          <a:lstStyle/>
          <a:p>
            <a:fld id="{EC8910C8-7F42-834C-9FC5-8419262F27BE}" type="slidenum">
              <a:rPr lang="en-US" smtClean="0"/>
              <a:pPr/>
              <a:t>28</a:t>
            </a:fld>
            <a:endParaRPr lang="en-US"/>
          </a:p>
        </p:txBody>
      </p:sp>
    </p:spTree>
    <p:extLst>
      <p:ext uri="{BB962C8B-B14F-4D97-AF65-F5344CB8AC3E}">
        <p14:creationId xmlns:p14="http://schemas.microsoft.com/office/powerpoint/2010/main" val="389907970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endParaRPr lang="en-US"/>
          </a:p>
        </p:txBody>
      </p:sp>
      <p:sp>
        <p:nvSpPr>
          <p:cNvPr id="5" name="Footer Placeholder 4"/>
          <p:cNvSpPr>
            <a:spLocks noGrp="1"/>
          </p:cNvSpPr>
          <p:nvPr>
            <p:ph type="ftr" sz="quarter" idx="4"/>
          </p:nvPr>
        </p:nvSpPr>
        <p:spPr/>
        <p:txBody>
          <a:bodyPr/>
          <a:lstStyle/>
          <a:p>
            <a:endParaRPr lang="en-US"/>
          </a:p>
        </p:txBody>
      </p:sp>
      <p:sp>
        <p:nvSpPr>
          <p:cNvPr id="6" name="Slide Number Placeholder 5"/>
          <p:cNvSpPr>
            <a:spLocks noGrp="1"/>
          </p:cNvSpPr>
          <p:nvPr>
            <p:ph type="sldNum" sz="quarter" idx="5"/>
          </p:nvPr>
        </p:nvSpPr>
        <p:spPr/>
        <p:txBody>
          <a:bodyPr/>
          <a:lstStyle/>
          <a:p>
            <a:fld id="{EC8910C8-7F42-834C-9FC5-8419262F27BE}" type="slidenum">
              <a:rPr lang="en-US" smtClean="0"/>
              <a:pPr/>
              <a:t>29</a:t>
            </a:fld>
            <a:endParaRPr lang="en-US"/>
          </a:p>
        </p:txBody>
      </p:sp>
    </p:spTree>
    <p:extLst>
      <p:ext uri="{BB962C8B-B14F-4D97-AF65-F5344CB8AC3E}">
        <p14:creationId xmlns:p14="http://schemas.microsoft.com/office/powerpoint/2010/main" val="311701284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userDrawn="1">
  <p:cSld name="1_Custom Layout">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CFD38F20-34D5-41C8-AFC1-169556AB8650}"/>
              </a:ext>
            </a:extLst>
          </p:cNvPr>
          <p:cNvSpPr>
            <a:spLocks noGrp="1"/>
          </p:cNvSpPr>
          <p:nvPr>
            <p:ph type="ctrTitle"/>
          </p:nvPr>
        </p:nvSpPr>
        <p:spPr>
          <a:xfrm>
            <a:off x="479565" y="2192850"/>
            <a:ext cx="5486400" cy="1118062"/>
          </a:xfrm>
          <a:prstGeom prst="rect">
            <a:avLst/>
          </a:prstGeom>
        </p:spPr>
        <p:txBody>
          <a:bodyPr anchor="b">
            <a:normAutofit/>
          </a:bodyPr>
          <a:lstStyle>
            <a:lvl1pPr algn="l">
              <a:defRPr sz="3200"/>
            </a:lvl1pPr>
          </a:lstStyle>
          <a:p>
            <a:r>
              <a:rPr lang="en-US"/>
              <a:t>Click to edit Master title style</a:t>
            </a:r>
          </a:p>
        </p:txBody>
      </p:sp>
      <p:sp>
        <p:nvSpPr>
          <p:cNvPr id="7" name="Subtitle 2">
            <a:extLst>
              <a:ext uri="{FF2B5EF4-FFF2-40B4-BE49-F238E27FC236}">
                <a16:creationId xmlns:a16="http://schemas.microsoft.com/office/drawing/2014/main" id="{AC4D0BB2-59C8-48E4-91D8-3BECC8488810}"/>
              </a:ext>
            </a:extLst>
          </p:cNvPr>
          <p:cNvSpPr>
            <a:spLocks noGrp="1"/>
          </p:cNvSpPr>
          <p:nvPr>
            <p:ph type="subTitle" idx="1"/>
          </p:nvPr>
        </p:nvSpPr>
        <p:spPr>
          <a:xfrm>
            <a:off x="479565" y="3667089"/>
            <a:ext cx="5486400" cy="484771"/>
          </a:xfrm>
          <a:prstGeom prst="rect">
            <a:avLst/>
          </a:prstGeom>
        </p:spPr>
        <p:txBody>
          <a:bodyPr/>
          <a:lstStyle>
            <a:lvl1pPr marL="0" indent="0" algn="l">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p>
        </p:txBody>
      </p:sp>
    </p:spTree>
    <p:extLst>
      <p:ext uri="{BB962C8B-B14F-4D97-AF65-F5344CB8AC3E}">
        <p14:creationId xmlns:p14="http://schemas.microsoft.com/office/powerpoint/2010/main" val="323846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1054A6-A65C-4959-A604-068C25C24824}"/>
              </a:ext>
            </a:extLst>
          </p:cNvPr>
          <p:cNvSpPr>
            <a:spLocks noGrp="1"/>
          </p:cNvSpPr>
          <p:nvPr>
            <p:ph type="title"/>
          </p:nvPr>
        </p:nvSpPr>
        <p:spPr/>
        <p:txBody>
          <a:bodyPr/>
          <a:lstStyle/>
          <a:p>
            <a:r>
              <a:rPr lang="en-US"/>
              <a:t>Click to edit Master title style</a:t>
            </a:r>
          </a:p>
        </p:txBody>
      </p:sp>
      <p:sp>
        <p:nvSpPr>
          <p:cNvPr id="8" name="Text Placeholder 2">
            <a:extLst>
              <a:ext uri="{FF2B5EF4-FFF2-40B4-BE49-F238E27FC236}">
                <a16:creationId xmlns:a16="http://schemas.microsoft.com/office/drawing/2014/main" id="{29E13F04-9E74-DE4A-942B-09B61EB6C33F}"/>
              </a:ext>
            </a:extLst>
          </p:cNvPr>
          <p:cNvSpPr>
            <a:spLocks noGrp="1"/>
          </p:cNvSpPr>
          <p:nvPr>
            <p:ph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8891965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FB399D-1353-4267-84E1-89DC2C37E220}"/>
              </a:ext>
            </a:extLst>
          </p:cNvPr>
          <p:cNvSpPr>
            <a:spLocks noGrp="1"/>
          </p:cNvSpPr>
          <p:nvPr>
            <p:ph type="title"/>
          </p:nvPr>
        </p:nvSpPr>
        <p:spPr>
          <a:xfrm>
            <a:off x="629841" y="206102"/>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4AF33871-DC4F-46E7-A5B2-B5FABD0A8E27}"/>
              </a:ext>
            </a:extLst>
          </p:cNvPr>
          <p:cNvSpPr>
            <a:spLocks noGrp="1"/>
          </p:cNvSpPr>
          <p:nvPr>
            <p:ph type="body" idx="1"/>
          </p:nvPr>
        </p:nvSpPr>
        <p:spPr>
          <a:xfrm>
            <a:off x="629842" y="1561895"/>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a:extLst>
              <a:ext uri="{FF2B5EF4-FFF2-40B4-BE49-F238E27FC236}">
                <a16:creationId xmlns:a16="http://schemas.microsoft.com/office/drawing/2014/main" id="{567BDA2A-7836-4A83-AE5F-6747B23DBF72}"/>
              </a:ext>
            </a:extLst>
          </p:cNvPr>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319A3C65-59A7-4615-A19C-03817F6DAD3C}"/>
              </a:ext>
            </a:extLst>
          </p:cNvPr>
          <p:cNvSpPr>
            <a:spLocks noGrp="1"/>
          </p:cNvSpPr>
          <p:nvPr>
            <p:ph type="body" sz="quarter" idx="3"/>
          </p:nvPr>
        </p:nvSpPr>
        <p:spPr>
          <a:xfrm>
            <a:off x="4629150" y="1561895"/>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a:extLst>
              <a:ext uri="{FF2B5EF4-FFF2-40B4-BE49-F238E27FC236}">
                <a16:creationId xmlns:a16="http://schemas.microsoft.com/office/drawing/2014/main" id="{0A2BAEEE-1986-4613-A262-C5A0B66423D2}"/>
              </a:ext>
            </a:extLst>
          </p:cNvPr>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1890864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woTxTwoObj" preserve="1">
  <p:cSld name="1_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2A3D74-4300-472D-BF11-383EEAA227C2}"/>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9559EAF2-2ED2-4734-8162-87679CB847F0}"/>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792C9229-16FC-4938-B489-9F96005F61D3}"/>
              </a:ext>
            </a:extLst>
          </p:cNvPr>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CC6ADFB-9834-41E8-A17C-476496F52863}"/>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0A206DAF-6CA8-463A-B2A6-FB01064CEB24}"/>
              </a:ext>
            </a:extLst>
          </p:cNvPr>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78169088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8369D2-EEC4-485C-BB42-95F6D1541A5B}"/>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279681098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1054A6-A65C-4959-A604-068C25C24824}"/>
              </a:ext>
            </a:extLst>
          </p:cNvPr>
          <p:cNvSpPr>
            <a:spLocks noGrp="1"/>
          </p:cNvSpPr>
          <p:nvPr>
            <p:ph type="title"/>
          </p:nvPr>
        </p:nvSpPr>
        <p:spPr/>
        <p:txBody>
          <a:bodyPr/>
          <a:lstStyle/>
          <a:p>
            <a:r>
              <a:rPr lang="en-US"/>
              <a:t>Click to edit Master title style</a:t>
            </a:r>
          </a:p>
        </p:txBody>
      </p:sp>
      <p:sp>
        <p:nvSpPr>
          <p:cNvPr id="8" name="Text Placeholder 2">
            <a:extLst>
              <a:ext uri="{FF2B5EF4-FFF2-40B4-BE49-F238E27FC236}">
                <a16:creationId xmlns:a16="http://schemas.microsoft.com/office/drawing/2014/main" id="{29E13F04-9E74-DE4A-942B-09B61EB6C33F}"/>
              </a:ext>
            </a:extLst>
          </p:cNvPr>
          <p:cNvSpPr>
            <a:spLocks noGrp="1"/>
          </p:cNvSpPr>
          <p:nvPr>
            <p:ph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9086905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FB399D-1353-4267-84E1-89DC2C37E220}"/>
              </a:ext>
            </a:extLst>
          </p:cNvPr>
          <p:cNvSpPr>
            <a:spLocks noGrp="1"/>
          </p:cNvSpPr>
          <p:nvPr>
            <p:ph type="title"/>
          </p:nvPr>
        </p:nvSpPr>
        <p:spPr>
          <a:xfrm>
            <a:off x="629841" y="206102"/>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4AF33871-DC4F-46E7-A5B2-B5FABD0A8E27}"/>
              </a:ext>
            </a:extLst>
          </p:cNvPr>
          <p:cNvSpPr>
            <a:spLocks noGrp="1"/>
          </p:cNvSpPr>
          <p:nvPr>
            <p:ph type="body" idx="1"/>
          </p:nvPr>
        </p:nvSpPr>
        <p:spPr>
          <a:xfrm>
            <a:off x="629842" y="1561895"/>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a:extLst>
              <a:ext uri="{FF2B5EF4-FFF2-40B4-BE49-F238E27FC236}">
                <a16:creationId xmlns:a16="http://schemas.microsoft.com/office/drawing/2014/main" id="{567BDA2A-7836-4A83-AE5F-6747B23DBF72}"/>
              </a:ext>
            </a:extLst>
          </p:cNvPr>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319A3C65-59A7-4615-A19C-03817F6DAD3C}"/>
              </a:ext>
            </a:extLst>
          </p:cNvPr>
          <p:cNvSpPr>
            <a:spLocks noGrp="1"/>
          </p:cNvSpPr>
          <p:nvPr>
            <p:ph type="body" sz="quarter" idx="3"/>
          </p:nvPr>
        </p:nvSpPr>
        <p:spPr>
          <a:xfrm>
            <a:off x="4629150" y="1561895"/>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a:extLst>
              <a:ext uri="{FF2B5EF4-FFF2-40B4-BE49-F238E27FC236}">
                <a16:creationId xmlns:a16="http://schemas.microsoft.com/office/drawing/2014/main" id="{0A2BAEEE-1986-4613-A262-C5A0B66423D2}"/>
              </a:ext>
            </a:extLst>
          </p:cNvPr>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45392734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1_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2A3D74-4300-472D-BF11-383EEAA227C2}"/>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9559EAF2-2ED2-4734-8162-87679CB847F0}"/>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792C9229-16FC-4938-B489-9F96005F61D3}"/>
              </a:ext>
            </a:extLst>
          </p:cNvPr>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CC6ADFB-9834-41E8-A17C-476496F52863}"/>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0A206DAF-6CA8-463A-B2A6-FB01064CEB24}"/>
              </a:ext>
            </a:extLst>
          </p:cNvPr>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99437056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8369D2-EEC4-485C-BB42-95F6D1541A5B}"/>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144826854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userDrawn="1">
  <p:cSld name="2_Custom Layout">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CFD38F20-34D5-41C8-AFC1-169556AB8650}"/>
              </a:ext>
            </a:extLst>
          </p:cNvPr>
          <p:cNvSpPr>
            <a:spLocks noGrp="1"/>
          </p:cNvSpPr>
          <p:nvPr>
            <p:ph type="ctrTitle"/>
          </p:nvPr>
        </p:nvSpPr>
        <p:spPr>
          <a:xfrm>
            <a:off x="519322" y="2497210"/>
            <a:ext cx="5486400" cy="807098"/>
          </a:xfrm>
          <a:prstGeom prst="rect">
            <a:avLst/>
          </a:prstGeom>
        </p:spPr>
        <p:txBody>
          <a:bodyPr anchor="t">
            <a:noAutofit/>
          </a:bodyPr>
          <a:lstStyle>
            <a:lvl1pPr algn="l">
              <a:defRPr sz="3200"/>
            </a:lvl1pPr>
          </a:lstStyle>
          <a:p>
            <a:r>
              <a:rPr lang="en-US"/>
              <a:t>Click to edit Master title style</a:t>
            </a:r>
          </a:p>
        </p:txBody>
      </p:sp>
      <p:sp>
        <p:nvSpPr>
          <p:cNvPr id="7" name="Subtitle 2">
            <a:extLst>
              <a:ext uri="{FF2B5EF4-FFF2-40B4-BE49-F238E27FC236}">
                <a16:creationId xmlns:a16="http://schemas.microsoft.com/office/drawing/2014/main" id="{AC4D0BB2-59C8-48E4-91D8-3BECC8488810}"/>
              </a:ext>
            </a:extLst>
          </p:cNvPr>
          <p:cNvSpPr>
            <a:spLocks noGrp="1"/>
          </p:cNvSpPr>
          <p:nvPr>
            <p:ph type="subTitle" idx="1"/>
          </p:nvPr>
        </p:nvSpPr>
        <p:spPr>
          <a:xfrm>
            <a:off x="519321" y="3615100"/>
            <a:ext cx="5486401" cy="484771"/>
          </a:xfrm>
          <a:prstGeom prst="rect">
            <a:avLst/>
          </a:prstGeom>
        </p:spPr>
        <p:txBody>
          <a:bodyPr/>
          <a:lstStyle>
            <a:lvl1pPr marL="0" indent="0" algn="l">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p>
        </p:txBody>
      </p:sp>
      <p:sp>
        <p:nvSpPr>
          <p:cNvPr id="8" name="Text Placeholder 3">
            <a:extLst>
              <a:ext uri="{FF2B5EF4-FFF2-40B4-BE49-F238E27FC236}">
                <a16:creationId xmlns:a16="http://schemas.microsoft.com/office/drawing/2014/main" id="{D1CB9820-2809-433F-BDFC-FAD993CE3914}"/>
              </a:ext>
            </a:extLst>
          </p:cNvPr>
          <p:cNvSpPr>
            <a:spLocks noGrp="1"/>
          </p:cNvSpPr>
          <p:nvPr>
            <p:ph type="body" sz="half" idx="2"/>
          </p:nvPr>
        </p:nvSpPr>
        <p:spPr>
          <a:xfrm>
            <a:off x="519321" y="2034071"/>
            <a:ext cx="2949178" cy="386800"/>
          </a:xfrm>
          <a:prstGeom prst="rect">
            <a:avLst/>
          </a:prstGeom>
        </p:spPr>
        <p:txBody>
          <a:bodyPr>
            <a:normAutofit/>
          </a:bodyPr>
          <a:lstStyle>
            <a:lvl1pPr marL="0" indent="0">
              <a:buNone/>
              <a:defRPr sz="1600">
                <a:solidFill>
                  <a:schemeClr val="tx1"/>
                </a:solidFill>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Tree>
    <p:extLst>
      <p:ext uri="{BB962C8B-B14F-4D97-AF65-F5344CB8AC3E}">
        <p14:creationId xmlns:p14="http://schemas.microsoft.com/office/powerpoint/2010/main" val="351830164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9597285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1054A6-A65C-4959-A604-068C25C24824}"/>
              </a:ext>
            </a:extLst>
          </p:cNvPr>
          <p:cNvSpPr>
            <a:spLocks noGrp="1"/>
          </p:cNvSpPr>
          <p:nvPr>
            <p:ph type="title"/>
          </p:nvPr>
        </p:nvSpPr>
        <p:spPr/>
        <p:txBody>
          <a:bodyPr/>
          <a:lstStyle/>
          <a:p>
            <a:r>
              <a:rPr lang="en-US"/>
              <a:t>Click to edit Master title style</a:t>
            </a:r>
          </a:p>
        </p:txBody>
      </p:sp>
      <p:sp>
        <p:nvSpPr>
          <p:cNvPr id="8" name="Text Placeholder 2">
            <a:extLst>
              <a:ext uri="{FF2B5EF4-FFF2-40B4-BE49-F238E27FC236}">
                <a16:creationId xmlns:a16="http://schemas.microsoft.com/office/drawing/2014/main" id="{29E13F04-9E74-DE4A-942B-09B61EB6C33F}"/>
              </a:ext>
            </a:extLst>
          </p:cNvPr>
          <p:cNvSpPr>
            <a:spLocks noGrp="1"/>
          </p:cNvSpPr>
          <p:nvPr>
            <p:ph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75514178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33865811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FB399D-1353-4267-84E1-89DC2C37E220}"/>
              </a:ext>
            </a:extLst>
          </p:cNvPr>
          <p:cNvSpPr>
            <a:spLocks noGrp="1"/>
          </p:cNvSpPr>
          <p:nvPr>
            <p:ph type="title"/>
          </p:nvPr>
        </p:nvSpPr>
        <p:spPr>
          <a:xfrm>
            <a:off x="629841" y="206102"/>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4AF33871-DC4F-46E7-A5B2-B5FABD0A8E27}"/>
              </a:ext>
            </a:extLst>
          </p:cNvPr>
          <p:cNvSpPr>
            <a:spLocks noGrp="1"/>
          </p:cNvSpPr>
          <p:nvPr>
            <p:ph type="body" idx="1"/>
          </p:nvPr>
        </p:nvSpPr>
        <p:spPr>
          <a:xfrm>
            <a:off x="629842" y="1561895"/>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a:extLst>
              <a:ext uri="{FF2B5EF4-FFF2-40B4-BE49-F238E27FC236}">
                <a16:creationId xmlns:a16="http://schemas.microsoft.com/office/drawing/2014/main" id="{567BDA2A-7836-4A83-AE5F-6747B23DBF72}"/>
              </a:ext>
            </a:extLst>
          </p:cNvPr>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319A3C65-59A7-4615-A19C-03817F6DAD3C}"/>
              </a:ext>
            </a:extLst>
          </p:cNvPr>
          <p:cNvSpPr>
            <a:spLocks noGrp="1"/>
          </p:cNvSpPr>
          <p:nvPr>
            <p:ph type="body" sz="quarter" idx="3"/>
          </p:nvPr>
        </p:nvSpPr>
        <p:spPr>
          <a:xfrm>
            <a:off x="4629150" y="1561895"/>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a:extLst>
              <a:ext uri="{FF2B5EF4-FFF2-40B4-BE49-F238E27FC236}">
                <a16:creationId xmlns:a16="http://schemas.microsoft.com/office/drawing/2014/main" id="{0A2BAEEE-1986-4613-A262-C5A0B66423D2}"/>
              </a:ext>
            </a:extLst>
          </p:cNvPr>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4056332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1_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2A3D74-4300-472D-BF11-383EEAA227C2}"/>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9559EAF2-2ED2-4734-8162-87679CB847F0}"/>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792C9229-16FC-4938-B489-9F96005F61D3}"/>
              </a:ext>
            </a:extLst>
          </p:cNvPr>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CC6ADFB-9834-41E8-A17C-476496F52863}"/>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0A206DAF-6CA8-463A-B2A6-FB01064CEB24}"/>
              </a:ext>
            </a:extLst>
          </p:cNvPr>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296276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AC2418-BCE1-4BC1-B121-1E5EB8D94A06}"/>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1423777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1054A6-A65C-4959-A604-068C25C24824}"/>
              </a:ext>
            </a:extLst>
          </p:cNvPr>
          <p:cNvSpPr>
            <a:spLocks noGrp="1"/>
          </p:cNvSpPr>
          <p:nvPr>
            <p:ph type="title"/>
          </p:nvPr>
        </p:nvSpPr>
        <p:spPr/>
        <p:txBody>
          <a:bodyPr/>
          <a:lstStyle/>
          <a:p>
            <a:r>
              <a:rPr lang="en-US"/>
              <a:t>Click to edit Master title style</a:t>
            </a:r>
          </a:p>
        </p:txBody>
      </p:sp>
      <p:sp>
        <p:nvSpPr>
          <p:cNvPr id="5" name="Date Placeholder 4">
            <a:extLst>
              <a:ext uri="{FF2B5EF4-FFF2-40B4-BE49-F238E27FC236}">
                <a16:creationId xmlns:a16="http://schemas.microsoft.com/office/drawing/2014/main" id="{22848B8F-5060-4ED7-9C12-540DA3A5BFD1}"/>
              </a:ext>
            </a:extLst>
          </p:cNvPr>
          <p:cNvSpPr>
            <a:spLocks noGrp="1"/>
          </p:cNvSpPr>
          <p:nvPr>
            <p:ph type="dt" sz="half" idx="10"/>
          </p:nvPr>
        </p:nvSpPr>
        <p:spPr>
          <a:xfrm>
            <a:off x="628650" y="6356351"/>
            <a:ext cx="2057400" cy="365125"/>
          </a:xfrm>
          <a:prstGeom prst="rect">
            <a:avLst/>
          </a:prstGeom>
        </p:spPr>
        <p:txBody>
          <a:bodyPr/>
          <a:lstStyle>
            <a:lvl1pPr>
              <a:defRPr sz="1200"/>
            </a:lvl1pPr>
          </a:lstStyle>
          <a:p>
            <a:fld id="{479FE1AD-3F9A-4AC3-A78C-DCE865689AAC}" type="datetimeFigureOut">
              <a:rPr lang="en-US" smtClean="0"/>
              <a:pPr/>
              <a:t>8/28/25</a:t>
            </a:fld>
            <a:endParaRPr lang="en-US"/>
          </a:p>
        </p:txBody>
      </p:sp>
      <p:sp>
        <p:nvSpPr>
          <p:cNvPr id="7" name="Slide Number Placeholder 6">
            <a:extLst>
              <a:ext uri="{FF2B5EF4-FFF2-40B4-BE49-F238E27FC236}">
                <a16:creationId xmlns:a16="http://schemas.microsoft.com/office/drawing/2014/main" id="{88FAE50A-1DE8-43A9-B575-E3C3F8090BC0}"/>
              </a:ext>
            </a:extLst>
          </p:cNvPr>
          <p:cNvSpPr>
            <a:spLocks noGrp="1"/>
          </p:cNvSpPr>
          <p:nvPr>
            <p:ph type="sldNum" sz="quarter" idx="12"/>
          </p:nvPr>
        </p:nvSpPr>
        <p:spPr>
          <a:xfrm>
            <a:off x="2780472" y="6356351"/>
            <a:ext cx="3222763" cy="365125"/>
          </a:xfrm>
          <a:prstGeom prst="rect">
            <a:avLst/>
          </a:prstGeom>
        </p:spPr>
        <p:txBody>
          <a:bodyPr/>
          <a:lstStyle>
            <a:lvl1pPr algn="ctr">
              <a:defRPr sz="1200"/>
            </a:lvl1pPr>
          </a:lstStyle>
          <a:p>
            <a:fld id="{93963684-DCED-4DA0-88A9-0916697D9BC5}" type="slidenum">
              <a:rPr lang="en-US" smtClean="0"/>
              <a:pPr/>
              <a:t>‹#›</a:t>
            </a:fld>
            <a:endParaRPr lang="en-US"/>
          </a:p>
        </p:txBody>
      </p:sp>
      <p:sp>
        <p:nvSpPr>
          <p:cNvPr id="8" name="Text Placeholder 2">
            <a:extLst>
              <a:ext uri="{FF2B5EF4-FFF2-40B4-BE49-F238E27FC236}">
                <a16:creationId xmlns:a16="http://schemas.microsoft.com/office/drawing/2014/main" id="{29E13F04-9E74-DE4A-942B-09B61EB6C33F}"/>
              </a:ext>
            </a:extLst>
          </p:cNvPr>
          <p:cNvSpPr>
            <a:spLocks noGrp="1"/>
          </p:cNvSpPr>
          <p:nvPr>
            <p:ph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3061382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FB399D-1353-4267-84E1-89DC2C37E220}"/>
              </a:ext>
            </a:extLst>
          </p:cNvPr>
          <p:cNvSpPr>
            <a:spLocks noGrp="1"/>
          </p:cNvSpPr>
          <p:nvPr>
            <p:ph type="title"/>
          </p:nvPr>
        </p:nvSpPr>
        <p:spPr>
          <a:xfrm>
            <a:off x="629841" y="206102"/>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4AF33871-DC4F-46E7-A5B2-B5FABD0A8E27}"/>
              </a:ext>
            </a:extLst>
          </p:cNvPr>
          <p:cNvSpPr>
            <a:spLocks noGrp="1"/>
          </p:cNvSpPr>
          <p:nvPr>
            <p:ph type="body" idx="1"/>
          </p:nvPr>
        </p:nvSpPr>
        <p:spPr>
          <a:xfrm>
            <a:off x="629842" y="1561895"/>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a:extLst>
              <a:ext uri="{FF2B5EF4-FFF2-40B4-BE49-F238E27FC236}">
                <a16:creationId xmlns:a16="http://schemas.microsoft.com/office/drawing/2014/main" id="{567BDA2A-7836-4A83-AE5F-6747B23DBF72}"/>
              </a:ext>
            </a:extLst>
          </p:cNvPr>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319A3C65-59A7-4615-A19C-03817F6DAD3C}"/>
              </a:ext>
            </a:extLst>
          </p:cNvPr>
          <p:cNvSpPr>
            <a:spLocks noGrp="1"/>
          </p:cNvSpPr>
          <p:nvPr>
            <p:ph type="body" sz="quarter" idx="3"/>
          </p:nvPr>
        </p:nvSpPr>
        <p:spPr>
          <a:xfrm>
            <a:off x="4629150" y="1561895"/>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a:extLst>
              <a:ext uri="{FF2B5EF4-FFF2-40B4-BE49-F238E27FC236}">
                <a16:creationId xmlns:a16="http://schemas.microsoft.com/office/drawing/2014/main" id="{0A2BAEEE-1986-4613-A262-C5A0B66423D2}"/>
              </a:ext>
            </a:extLst>
          </p:cNvPr>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Date Placeholder 4">
            <a:extLst>
              <a:ext uri="{FF2B5EF4-FFF2-40B4-BE49-F238E27FC236}">
                <a16:creationId xmlns:a16="http://schemas.microsoft.com/office/drawing/2014/main" id="{39BFA68F-C36C-FF42-9D07-40C01FBE9EC0}"/>
              </a:ext>
            </a:extLst>
          </p:cNvPr>
          <p:cNvSpPr>
            <a:spLocks noGrp="1"/>
          </p:cNvSpPr>
          <p:nvPr>
            <p:ph type="dt" sz="half" idx="10"/>
          </p:nvPr>
        </p:nvSpPr>
        <p:spPr>
          <a:xfrm>
            <a:off x="628650" y="6356351"/>
            <a:ext cx="2057400" cy="365125"/>
          </a:xfrm>
          <a:prstGeom prst="rect">
            <a:avLst/>
          </a:prstGeom>
        </p:spPr>
        <p:txBody>
          <a:bodyPr/>
          <a:lstStyle>
            <a:lvl1pPr>
              <a:defRPr sz="1200"/>
            </a:lvl1pPr>
          </a:lstStyle>
          <a:p>
            <a:fld id="{479FE1AD-3F9A-4AC3-A78C-DCE865689AAC}" type="datetimeFigureOut">
              <a:rPr lang="en-US" smtClean="0"/>
              <a:pPr/>
              <a:t>8/28/25</a:t>
            </a:fld>
            <a:endParaRPr lang="en-US"/>
          </a:p>
        </p:txBody>
      </p:sp>
      <p:sp>
        <p:nvSpPr>
          <p:cNvPr id="11" name="Slide Number Placeholder 6">
            <a:extLst>
              <a:ext uri="{FF2B5EF4-FFF2-40B4-BE49-F238E27FC236}">
                <a16:creationId xmlns:a16="http://schemas.microsoft.com/office/drawing/2014/main" id="{5B639108-1F63-7640-8ECF-CAF5ACBFC281}"/>
              </a:ext>
            </a:extLst>
          </p:cNvPr>
          <p:cNvSpPr>
            <a:spLocks noGrp="1"/>
          </p:cNvSpPr>
          <p:nvPr>
            <p:ph type="sldNum" sz="quarter" idx="12"/>
          </p:nvPr>
        </p:nvSpPr>
        <p:spPr>
          <a:xfrm>
            <a:off x="2780472" y="6356351"/>
            <a:ext cx="3222763" cy="365125"/>
          </a:xfrm>
          <a:prstGeom prst="rect">
            <a:avLst/>
          </a:prstGeom>
        </p:spPr>
        <p:txBody>
          <a:bodyPr/>
          <a:lstStyle>
            <a:lvl1pPr algn="ctr">
              <a:defRPr sz="1200"/>
            </a:lvl1pPr>
          </a:lstStyle>
          <a:p>
            <a:fld id="{93963684-DCED-4DA0-88A9-0916697D9BC5}" type="slidenum">
              <a:rPr lang="en-US" smtClean="0"/>
              <a:pPr/>
              <a:t>‹#›</a:t>
            </a:fld>
            <a:endParaRPr lang="en-US"/>
          </a:p>
        </p:txBody>
      </p:sp>
    </p:spTree>
    <p:extLst>
      <p:ext uri="{BB962C8B-B14F-4D97-AF65-F5344CB8AC3E}">
        <p14:creationId xmlns:p14="http://schemas.microsoft.com/office/powerpoint/2010/main" val="41745814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TxTwoObj" preserve="1">
  <p:cSld name="1_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2A3D74-4300-472D-BF11-383EEAA227C2}"/>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9559EAF2-2ED2-4734-8162-87679CB847F0}"/>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792C9229-16FC-4938-B489-9F96005F61D3}"/>
              </a:ext>
            </a:extLst>
          </p:cNvPr>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CC6ADFB-9834-41E8-A17C-476496F52863}"/>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0A206DAF-6CA8-463A-B2A6-FB01064CEB24}"/>
              </a:ext>
            </a:extLst>
          </p:cNvPr>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CFC1DADD-CE4D-426F-A537-72DF92C4C630}"/>
              </a:ext>
            </a:extLst>
          </p:cNvPr>
          <p:cNvSpPr>
            <a:spLocks noGrp="1"/>
          </p:cNvSpPr>
          <p:nvPr>
            <p:ph type="dt" sz="half" idx="10"/>
          </p:nvPr>
        </p:nvSpPr>
        <p:spPr>
          <a:xfrm>
            <a:off x="628650" y="6356350"/>
            <a:ext cx="2057400" cy="365125"/>
          </a:xfrm>
          <a:prstGeom prst="rect">
            <a:avLst/>
          </a:prstGeom>
        </p:spPr>
        <p:txBody>
          <a:bodyPr vert="horz" lIns="91440" tIns="45720" rIns="91440" bIns="45720" rtlCol="0" anchor="ctr"/>
          <a:lstStyle>
            <a:defPPr>
              <a:defRPr lang="en-US"/>
            </a:defPPr>
            <a:lvl1pPr marL="0" algn="l"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AC07F73-A887-42AF-A9E5-E3F343D3C91D}" type="datetimeFigureOut">
              <a:rPr lang="en-US" smtClean="0"/>
              <a:pPr/>
              <a:t>8/28/25</a:t>
            </a:fld>
            <a:endParaRPr lang="en-US"/>
          </a:p>
        </p:txBody>
      </p:sp>
      <p:sp>
        <p:nvSpPr>
          <p:cNvPr id="8" name="Footer Placeholder 7">
            <a:extLst>
              <a:ext uri="{FF2B5EF4-FFF2-40B4-BE49-F238E27FC236}">
                <a16:creationId xmlns:a16="http://schemas.microsoft.com/office/drawing/2014/main" id="{914ABA8B-E35D-40DD-B441-9FBEC5AF889B}"/>
              </a:ext>
            </a:extLst>
          </p:cNvPr>
          <p:cNvSpPr>
            <a:spLocks noGrp="1"/>
          </p:cNvSpPr>
          <p:nvPr>
            <p:ph type="ftr" sz="quarter" idx="11"/>
          </p:nvPr>
        </p:nvSpPr>
        <p:spPr>
          <a:xfrm>
            <a:off x="3028950" y="6356350"/>
            <a:ext cx="30861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a:p>
        </p:txBody>
      </p:sp>
      <p:sp>
        <p:nvSpPr>
          <p:cNvPr id="9" name="Slide Number Placeholder 8">
            <a:extLst>
              <a:ext uri="{FF2B5EF4-FFF2-40B4-BE49-F238E27FC236}">
                <a16:creationId xmlns:a16="http://schemas.microsoft.com/office/drawing/2014/main" id="{A7FD354C-B1B2-4C96-807E-2187C8B45340}"/>
              </a:ext>
            </a:extLst>
          </p:cNvPr>
          <p:cNvSpPr>
            <a:spLocks noGrp="1"/>
          </p:cNvSpPr>
          <p:nvPr>
            <p:ph type="sldNum" sz="quarter" idx="12"/>
          </p:nvPr>
        </p:nvSpPr>
        <p:spPr>
          <a:xfrm>
            <a:off x="6457950" y="6356350"/>
            <a:ext cx="2057400"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8860951-3C83-4875-A869-0586E7A52C8F}" type="slidenum">
              <a:rPr lang="en-US" smtClean="0"/>
              <a:pPr/>
              <a:t>‹#›</a:t>
            </a:fld>
            <a:endParaRPr lang="en-US"/>
          </a:p>
        </p:txBody>
      </p:sp>
    </p:spTree>
    <p:extLst>
      <p:ext uri="{BB962C8B-B14F-4D97-AF65-F5344CB8AC3E}">
        <p14:creationId xmlns:p14="http://schemas.microsoft.com/office/powerpoint/2010/main" val="33462086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AC2418-BCE1-4BC1-B121-1E5EB8D94A06}"/>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390610866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4.xml"/><Relationship Id="rId7" Type="http://schemas.openxmlformats.org/officeDocument/2006/relationships/image" Target="../media/image2.png"/><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image" Target="../media/image4.emf"/><Relationship Id="rId5" Type="http://schemas.openxmlformats.org/officeDocument/2006/relationships/theme" Target="../theme/theme2.xml"/><Relationship Id="rId4" Type="http://schemas.openxmlformats.org/officeDocument/2006/relationships/slideLayout" Target="../slideLayouts/slideLayout5.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8.xml"/><Relationship Id="rId7" Type="http://schemas.openxmlformats.org/officeDocument/2006/relationships/image" Target="../media/image2.png"/><Relationship Id="rId2" Type="http://schemas.openxmlformats.org/officeDocument/2006/relationships/slideLayout" Target="../slideLayouts/slideLayout7.xml"/><Relationship Id="rId1" Type="http://schemas.openxmlformats.org/officeDocument/2006/relationships/slideLayout" Target="../slideLayouts/slideLayout6.xml"/><Relationship Id="rId6" Type="http://schemas.openxmlformats.org/officeDocument/2006/relationships/image" Target="../media/image4.emf"/><Relationship Id="rId5" Type="http://schemas.openxmlformats.org/officeDocument/2006/relationships/theme" Target="../theme/theme3.xml"/><Relationship Id="rId4" Type="http://schemas.openxmlformats.org/officeDocument/2006/relationships/slideLayout" Target="../slideLayouts/slideLayout9.xml"/></Relationships>
</file>

<file path=ppt/slideMasters/_rels/slideMaster4.xml.rels><?xml version="1.0" encoding="UTF-8" standalone="yes"?>
<Relationships xmlns="http://schemas.openxmlformats.org/package/2006/relationships"><Relationship Id="rId3" Type="http://schemas.openxmlformats.org/officeDocument/2006/relationships/slideLayout" Target="../slideLayouts/slideLayout12.xml"/><Relationship Id="rId7" Type="http://schemas.openxmlformats.org/officeDocument/2006/relationships/image" Target="../media/image2.png"/><Relationship Id="rId2" Type="http://schemas.openxmlformats.org/officeDocument/2006/relationships/slideLayout" Target="../slideLayouts/slideLayout11.xml"/><Relationship Id="rId1" Type="http://schemas.openxmlformats.org/officeDocument/2006/relationships/slideLayout" Target="../slideLayouts/slideLayout10.xml"/><Relationship Id="rId6" Type="http://schemas.openxmlformats.org/officeDocument/2006/relationships/image" Target="../media/image4.emf"/><Relationship Id="rId5" Type="http://schemas.openxmlformats.org/officeDocument/2006/relationships/theme" Target="../theme/theme4.xml"/><Relationship Id="rId4" Type="http://schemas.openxmlformats.org/officeDocument/2006/relationships/slideLayout" Target="../slideLayouts/slideLayout13.xml"/></Relationships>
</file>

<file path=ppt/slideMasters/_rels/slideMaster5.xml.rels><?xml version="1.0" encoding="UTF-8" standalone="yes"?>
<Relationships xmlns="http://schemas.openxmlformats.org/package/2006/relationships"><Relationship Id="rId8" Type="http://schemas.openxmlformats.org/officeDocument/2006/relationships/image" Target="../media/image4.emf"/><Relationship Id="rId3" Type="http://schemas.openxmlformats.org/officeDocument/2006/relationships/slideLayout" Target="../slideLayouts/slideLayout16.xml"/><Relationship Id="rId7" Type="http://schemas.openxmlformats.org/officeDocument/2006/relationships/theme" Target="../theme/theme5.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slideLayout" Target="../slideLayouts/slideLayout19.xml"/><Relationship Id="rId5" Type="http://schemas.openxmlformats.org/officeDocument/2006/relationships/slideLayout" Target="../slideLayouts/slideLayout18.xml"/><Relationship Id="rId4" Type="http://schemas.openxmlformats.org/officeDocument/2006/relationships/slideLayout" Target="../slideLayouts/slideLayout17.xml"/><Relationship Id="rId9" Type="http://schemas.openxmlformats.org/officeDocument/2006/relationships/image" Target="../media/image2.png"/></Relationships>
</file>

<file path=ppt/slideMasters/_rels/slideMaster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6.xml"/><Relationship Id="rId1" Type="http://schemas.openxmlformats.org/officeDocument/2006/relationships/slideLayout" Target="../slideLayouts/slideLayout20.xml"/><Relationship Id="rId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1" name="Picture 10" descr="A close up of a logo&#10;&#10;Description automatically generated">
            <a:extLst>
              <a:ext uri="{FF2B5EF4-FFF2-40B4-BE49-F238E27FC236}">
                <a16:creationId xmlns:a16="http://schemas.microsoft.com/office/drawing/2014/main" id="{2AFFC094-A4C3-594B-AC3C-6D33CF64EE0F}"/>
              </a:ext>
            </a:extLst>
          </p:cNvPr>
          <p:cNvPicPr>
            <a:picLocks noChangeAspect="1"/>
          </p:cNvPicPr>
          <p:nvPr userDrawn="1"/>
        </p:nvPicPr>
        <p:blipFill>
          <a:blip r:embed="rId3"/>
          <a:stretch>
            <a:fillRect/>
          </a:stretch>
        </p:blipFill>
        <p:spPr>
          <a:xfrm>
            <a:off x="0" y="0"/>
            <a:ext cx="9144000" cy="6858000"/>
          </a:xfrm>
          <a:prstGeom prst="rect">
            <a:avLst/>
          </a:prstGeom>
        </p:spPr>
      </p:pic>
      <p:sp>
        <p:nvSpPr>
          <p:cNvPr id="12" name="Title Placeholder 1">
            <a:extLst>
              <a:ext uri="{FF2B5EF4-FFF2-40B4-BE49-F238E27FC236}">
                <a16:creationId xmlns:a16="http://schemas.microsoft.com/office/drawing/2014/main" id="{F3F84670-2626-2E4C-BBD4-77DCB0440807}"/>
              </a:ext>
            </a:extLst>
          </p:cNvPr>
          <p:cNvSpPr>
            <a:spLocks noGrp="1"/>
          </p:cNvSpPr>
          <p:nvPr>
            <p:ph type="title"/>
          </p:nvPr>
        </p:nvSpPr>
        <p:spPr>
          <a:xfrm>
            <a:off x="447866" y="2153345"/>
            <a:ext cx="5597611" cy="1273837"/>
          </a:xfrm>
          <a:prstGeom prst="rect">
            <a:avLst/>
          </a:prstGeom>
        </p:spPr>
        <p:txBody>
          <a:bodyPr vert="horz" lIns="91440" tIns="45720" rIns="91440" bIns="45720" rtlCol="0" anchor="ctr">
            <a:normAutofit/>
          </a:bodyPr>
          <a:lstStyle/>
          <a:p>
            <a:r>
              <a:rPr lang="en-US"/>
              <a:t>Click to edit Master title style</a:t>
            </a:r>
          </a:p>
        </p:txBody>
      </p:sp>
      <p:sp>
        <p:nvSpPr>
          <p:cNvPr id="13" name="Text Placeholder 2">
            <a:extLst>
              <a:ext uri="{FF2B5EF4-FFF2-40B4-BE49-F238E27FC236}">
                <a16:creationId xmlns:a16="http://schemas.microsoft.com/office/drawing/2014/main" id="{2D23A039-E2BB-2C4D-A0C0-6842F0DCADED}"/>
              </a:ext>
            </a:extLst>
          </p:cNvPr>
          <p:cNvSpPr>
            <a:spLocks noGrp="1"/>
          </p:cNvSpPr>
          <p:nvPr>
            <p:ph type="body" idx="1"/>
          </p:nvPr>
        </p:nvSpPr>
        <p:spPr>
          <a:xfrm>
            <a:off x="447866" y="3670659"/>
            <a:ext cx="5465918" cy="581346"/>
          </a:xfrm>
          <a:prstGeom prst="rect">
            <a:avLst/>
          </a:prstGeom>
        </p:spPr>
        <p:txBody>
          <a:bodyPr vert="horz" lIns="91440" tIns="45720" rIns="91440" bIns="45720" rtlCol="0">
            <a:normAutofit/>
          </a:bodyPr>
          <a:lstStyle/>
          <a:p>
            <a:pPr lvl="0"/>
            <a:r>
              <a:rPr lang="en-US"/>
              <a:t>Click to edit Master text styles</a:t>
            </a:r>
          </a:p>
        </p:txBody>
      </p:sp>
      <p:pic>
        <p:nvPicPr>
          <p:cNvPr id="14" name="Picture 13" descr="A close up of a logo&#10;&#10;Description automatically generated">
            <a:extLst>
              <a:ext uri="{FF2B5EF4-FFF2-40B4-BE49-F238E27FC236}">
                <a16:creationId xmlns:a16="http://schemas.microsoft.com/office/drawing/2014/main" id="{9371734A-3E8B-3842-AFD7-16FCCD295598}"/>
              </a:ext>
            </a:extLst>
          </p:cNvPr>
          <p:cNvPicPr>
            <a:picLocks noChangeAspect="1"/>
          </p:cNvPicPr>
          <p:nvPr userDrawn="1"/>
        </p:nvPicPr>
        <p:blipFill>
          <a:blip r:embed="rId4"/>
          <a:stretch>
            <a:fillRect/>
          </a:stretch>
        </p:blipFill>
        <p:spPr>
          <a:xfrm>
            <a:off x="628650" y="612098"/>
            <a:ext cx="1361303" cy="696005"/>
          </a:xfrm>
          <a:prstGeom prst="rect">
            <a:avLst/>
          </a:prstGeom>
        </p:spPr>
      </p:pic>
      <p:pic>
        <p:nvPicPr>
          <p:cNvPr id="16" name="Picture 15">
            <a:extLst>
              <a:ext uri="{FF2B5EF4-FFF2-40B4-BE49-F238E27FC236}">
                <a16:creationId xmlns:a16="http://schemas.microsoft.com/office/drawing/2014/main" id="{C93DA23D-A408-5145-B426-B5572943063F}"/>
              </a:ext>
            </a:extLst>
          </p:cNvPr>
          <p:cNvPicPr>
            <a:picLocks noChangeAspect="1"/>
          </p:cNvPicPr>
          <p:nvPr userDrawn="1"/>
        </p:nvPicPr>
        <p:blipFill>
          <a:blip r:embed="rId5"/>
          <a:stretch>
            <a:fillRect/>
          </a:stretch>
        </p:blipFill>
        <p:spPr>
          <a:xfrm>
            <a:off x="567830" y="3430818"/>
            <a:ext cx="342900" cy="101600"/>
          </a:xfrm>
          <a:prstGeom prst="rect">
            <a:avLst/>
          </a:prstGeom>
        </p:spPr>
      </p:pic>
    </p:spTree>
    <p:extLst>
      <p:ext uri="{BB962C8B-B14F-4D97-AF65-F5344CB8AC3E}">
        <p14:creationId xmlns:p14="http://schemas.microsoft.com/office/powerpoint/2010/main" val="1944561922"/>
      </p:ext>
    </p:extLst>
  </p:cSld>
  <p:clrMap bg1="lt1" tx1="dk1" bg2="lt2" tx2="dk2" accent1="accent1" accent2="accent2" accent3="accent3" accent4="accent4" accent5="accent5" accent6="accent6" hlink="hlink" folHlink="folHlink"/>
  <p:sldLayoutIdLst>
    <p:sldLayoutId id="2147483729" r:id="rId1"/>
  </p:sldLayoutIdLst>
  <p:txStyles>
    <p:titleStyle>
      <a:lvl1pPr algn="l" defTabSz="914400" rtl="0" eaLnBrk="1" latinLnBrk="0" hangingPunct="1">
        <a:lnSpc>
          <a:spcPct val="90000"/>
        </a:lnSpc>
        <a:spcBef>
          <a:spcPct val="0"/>
        </a:spcBef>
        <a:buNone/>
        <a:defRPr sz="3200" b="1" i="0" kern="1200">
          <a:solidFill>
            <a:schemeClr val="accent1">
              <a:lumMod val="50000"/>
            </a:schemeClr>
          </a:solidFill>
          <a:latin typeface="+mj-lt"/>
          <a:ea typeface="+mj-ea"/>
          <a:cs typeface="+mj-cs"/>
        </a:defRPr>
      </a:lvl1pPr>
    </p:titleStyle>
    <p:bodyStyle>
      <a:lvl1pPr marL="0" indent="0" algn="l" defTabSz="914400" rtl="0" eaLnBrk="1" latinLnBrk="0" hangingPunct="1">
        <a:lnSpc>
          <a:spcPct val="90000"/>
        </a:lnSpc>
        <a:spcBef>
          <a:spcPts val="1000"/>
        </a:spcBef>
        <a:buFont typeface="Arial" panose="020B0604020202020204" pitchFamily="34" charset="0"/>
        <a:buNone/>
        <a:defRPr sz="2400" b="0" i="0" kern="1200">
          <a:solidFill>
            <a:schemeClr val="accent1">
              <a:lumMod val="50000"/>
            </a:schemeClr>
          </a:solidFill>
          <a:latin typeface="+mj-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2400" b="0" i="0" kern="1200">
          <a:solidFill>
            <a:schemeClr val="accent1">
              <a:lumMod val="50000"/>
            </a:schemeClr>
          </a:solidFill>
          <a:latin typeface="Lato" panose="020F0502020204030203" pitchFamily="34"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b="0" i="0" kern="1200">
          <a:solidFill>
            <a:schemeClr val="accent1">
              <a:lumMod val="50000"/>
            </a:schemeClr>
          </a:solidFill>
          <a:latin typeface="Lato" panose="020F0502020204030203" pitchFamily="34"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b="0" i="0" kern="1200">
          <a:solidFill>
            <a:schemeClr val="accent1">
              <a:lumMod val="50000"/>
            </a:schemeClr>
          </a:solidFill>
          <a:latin typeface="Lato" panose="020F0502020204030203" pitchFamily="34"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b="0" i="0" kern="1200">
          <a:solidFill>
            <a:schemeClr val="accent1">
              <a:lumMod val="50000"/>
            </a:schemeClr>
          </a:solidFill>
          <a:latin typeface="Lato" panose="020F0502020204030203"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15" name="Picture 14">
            <a:extLst>
              <a:ext uri="{FF2B5EF4-FFF2-40B4-BE49-F238E27FC236}">
                <a16:creationId xmlns:a16="http://schemas.microsoft.com/office/drawing/2014/main" id="{9AA14140-96C4-5E47-B071-668B9B963CF1}"/>
              </a:ext>
            </a:extLst>
          </p:cNvPr>
          <p:cNvPicPr>
            <a:picLocks noChangeAspect="1"/>
          </p:cNvPicPr>
          <p:nvPr userDrawn="1"/>
        </p:nvPicPr>
        <p:blipFill>
          <a:blip r:embed="rId6">
            <a:alphaModFix amt="20000"/>
          </a:blip>
          <a:stretch>
            <a:fillRect/>
          </a:stretch>
        </p:blipFill>
        <p:spPr>
          <a:xfrm>
            <a:off x="5880810" y="204484"/>
            <a:ext cx="3263189" cy="6653515"/>
          </a:xfrm>
          <a:prstGeom prst="rect">
            <a:avLst/>
          </a:prstGeom>
        </p:spPr>
      </p:pic>
      <p:sp>
        <p:nvSpPr>
          <p:cNvPr id="2" name="Title Placeholder 1">
            <a:extLst>
              <a:ext uri="{FF2B5EF4-FFF2-40B4-BE49-F238E27FC236}">
                <a16:creationId xmlns:a16="http://schemas.microsoft.com/office/drawing/2014/main" id="{95F35320-4A38-E24D-BE4C-D4BC1A766D98}"/>
              </a:ext>
            </a:extLst>
          </p:cNvPr>
          <p:cNvSpPr>
            <a:spLocks noGrp="1"/>
          </p:cNvSpPr>
          <p:nvPr>
            <p:ph type="title"/>
          </p:nvPr>
        </p:nvSpPr>
        <p:spPr>
          <a:xfrm>
            <a:off x="628650" y="204485"/>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A329D804-C748-5E47-B23E-6C7B53DA68AA}"/>
              </a:ext>
            </a:extLst>
          </p:cNvPr>
          <p:cNvSpPr>
            <a:spLocks noGrp="1"/>
          </p:cNvSpPr>
          <p:nvPr>
            <p:ph type="body" idx="1"/>
          </p:nvPr>
        </p:nvSpPr>
        <p:spPr>
          <a:xfrm>
            <a:off x="628650" y="1684836"/>
            <a:ext cx="7886700" cy="449212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cxnSp>
        <p:nvCxnSpPr>
          <p:cNvPr id="11" name="Straight Connector 10">
            <a:extLst>
              <a:ext uri="{FF2B5EF4-FFF2-40B4-BE49-F238E27FC236}">
                <a16:creationId xmlns:a16="http://schemas.microsoft.com/office/drawing/2014/main" id="{38ABFC46-F18A-F747-AA43-777224484145}"/>
              </a:ext>
            </a:extLst>
          </p:cNvPr>
          <p:cNvCxnSpPr/>
          <p:nvPr userDrawn="1"/>
        </p:nvCxnSpPr>
        <p:spPr>
          <a:xfrm>
            <a:off x="0" y="49695"/>
            <a:ext cx="9144000" cy="0"/>
          </a:xfrm>
          <a:prstGeom prst="line">
            <a:avLst/>
          </a:prstGeom>
          <a:ln w="98425">
            <a:solidFill>
              <a:schemeClr val="tx1"/>
            </a:solidFill>
          </a:ln>
        </p:spPr>
        <p:style>
          <a:lnRef idx="1">
            <a:schemeClr val="accent1"/>
          </a:lnRef>
          <a:fillRef idx="0">
            <a:schemeClr val="accent1"/>
          </a:fillRef>
          <a:effectRef idx="0">
            <a:schemeClr val="accent1"/>
          </a:effectRef>
          <a:fontRef idx="minor">
            <a:schemeClr val="tx1"/>
          </a:fontRef>
        </p:style>
      </p:cxnSp>
      <p:pic>
        <p:nvPicPr>
          <p:cNvPr id="16" name="Picture 15">
            <a:extLst>
              <a:ext uri="{FF2B5EF4-FFF2-40B4-BE49-F238E27FC236}">
                <a16:creationId xmlns:a16="http://schemas.microsoft.com/office/drawing/2014/main" id="{9CD8E72C-CE30-8A49-9EC1-A7112A2F1EA6}"/>
              </a:ext>
            </a:extLst>
          </p:cNvPr>
          <p:cNvPicPr>
            <a:picLocks noChangeAspect="1"/>
          </p:cNvPicPr>
          <p:nvPr userDrawn="1"/>
        </p:nvPicPr>
        <p:blipFill>
          <a:blip r:embed="rId6">
            <a:alphaModFix/>
          </a:blip>
          <a:stretch>
            <a:fillRect/>
          </a:stretch>
        </p:blipFill>
        <p:spPr>
          <a:xfrm rot="10800000">
            <a:off x="0" y="442204"/>
            <a:ext cx="416939" cy="850123"/>
          </a:xfrm>
          <a:prstGeom prst="rect">
            <a:avLst/>
          </a:prstGeom>
        </p:spPr>
      </p:pic>
      <p:pic>
        <p:nvPicPr>
          <p:cNvPr id="18" name="Picture 17" descr="A close up of a logo&#10;&#10;Description automatically generated">
            <a:extLst>
              <a:ext uri="{FF2B5EF4-FFF2-40B4-BE49-F238E27FC236}">
                <a16:creationId xmlns:a16="http://schemas.microsoft.com/office/drawing/2014/main" id="{F4EDCF1A-F30D-1E47-AFCC-B9E5956EEDD6}"/>
              </a:ext>
            </a:extLst>
          </p:cNvPr>
          <p:cNvPicPr>
            <a:picLocks noChangeAspect="1"/>
          </p:cNvPicPr>
          <p:nvPr userDrawn="1"/>
        </p:nvPicPr>
        <p:blipFill>
          <a:blip r:embed="rId7"/>
          <a:stretch>
            <a:fillRect/>
          </a:stretch>
        </p:blipFill>
        <p:spPr>
          <a:xfrm>
            <a:off x="8022353" y="6173787"/>
            <a:ext cx="714142" cy="365125"/>
          </a:xfrm>
          <a:prstGeom prst="rect">
            <a:avLst/>
          </a:prstGeom>
        </p:spPr>
      </p:pic>
    </p:spTree>
    <p:extLst>
      <p:ext uri="{BB962C8B-B14F-4D97-AF65-F5344CB8AC3E}">
        <p14:creationId xmlns:p14="http://schemas.microsoft.com/office/powerpoint/2010/main" val="3749106481"/>
      </p:ext>
    </p:extLst>
  </p:cSld>
  <p:clrMap bg1="lt1" tx1="dk1" bg2="lt2" tx2="dk2" accent1="accent1" accent2="accent2" accent3="accent3" accent4="accent4" accent5="accent5" accent6="accent6" hlink="hlink" folHlink="folHlink"/>
  <p:sldLayoutIdLst>
    <p:sldLayoutId id="2147483714" r:id="rId1"/>
    <p:sldLayoutId id="2147483715" r:id="rId2"/>
    <p:sldLayoutId id="2147483758" r:id="rId3"/>
    <p:sldLayoutId id="2147483716" r:id="rId4"/>
  </p:sldLayoutIdLst>
  <p:txStyles>
    <p:titleStyle>
      <a:lvl1pPr algn="l" defTabSz="685800" rtl="0" eaLnBrk="1" latinLnBrk="0" hangingPunct="1">
        <a:lnSpc>
          <a:spcPct val="90000"/>
        </a:lnSpc>
        <a:spcBef>
          <a:spcPct val="0"/>
        </a:spcBef>
        <a:buNone/>
        <a:defRPr sz="3300" b="1" i="0" kern="1200">
          <a:solidFill>
            <a:schemeClr val="tx1"/>
          </a:solidFill>
          <a:latin typeface="Lato" panose="020F0502020204030203" pitchFamily="34" charset="0"/>
          <a:ea typeface="Lato" panose="020F0502020204030203" pitchFamily="34" charset="0"/>
          <a:cs typeface="Arial" panose="020B0604020202020204" pitchFamily="34" charset="0"/>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Lato" panose="020F0502020204030203" pitchFamily="34" charset="0"/>
          <a:ea typeface="Lato" panose="020F0502020204030203" pitchFamily="34" charset="0"/>
          <a:cs typeface="Arial" panose="020B0604020202020204" pitchFamily="34" charset="0"/>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Lato" panose="020F0502020204030203" pitchFamily="34" charset="0"/>
          <a:ea typeface="Lato" panose="020F0502020204030203" pitchFamily="34" charset="0"/>
          <a:cs typeface="Arial" panose="020B0604020202020204" pitchFamily="34" charset="0"/>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Lato" panose="020F0502020204030203" pitchFamily="34" charset="0"/>
          <a:ea typeface="Lato" panose="020F0502020204030203" pitchFamily="34" charset="0"/>
          <a:cs typeface="Arial" panose="020B0604020202020204" pitchFamily="34" charset="0"/>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Lato" panose="020F0502020204030203" pitchFamily="34" charset="0"/>
          <a:ea typeface="Lato" panose="020F0502020204030203" pitchFamily="34" charset="0"/>
          <a:cs typeface="Arial" panose="020B0604020202020204" pitchFamily="34" charset="0"/>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Lato" panose="020F0502020204030203" pitchFamily="34" charset="0"/>
          <a:ea typeface="Lato" panose="020F0502020204030203" pitchFamily="34" charset="0"/>
          <a:cs typeface="Arial" panose="020B0604020202020204" pitchFamily="34"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15" name="Picture 14">
            <a:extLst>
              <a:ext uri="{FF2B5EF4-FFF2-40B4-BE49-F238E27FC236}">
                <a16:creationId xmlns:a16="http://schemas.microsoft.com/office/drawing/2014/main" id="{9AA14140-96C4-5E47-B071-668B9B963CF1}"/>
              </a:ext>
            </a:extLst>
          </p:cNvPr>
          <p:cNvPicPr>
            <a:picLocks noChangeAspect="1"/>
          </p:cNvPicPr>
          <p:nvPr userDrawn="1"/>
        </p:nvPicPr>
        <p:blipFill>
          <a:blip r:embed="rId6">
            <a:alphaModFix amt="20000"/>
          </a:blip>
          <a:stretch>
            <a:fillRect/>
          </a:stretch>
        </p:blipFill>
        <p:spPr>
          <a:xfrm>
            <a:off x="5880810" y="204484"/>
            <a:ext cx="3263189" cy="6653515"/>
          </a:xfrm>
          <a:prstGeom prst="rect">
            <a:avLst/>
          </a:prstGeom>
        </p:spPr>
      </p:pic>
      <p:sp>
        <p:nvSpPr>
          <p:cNvPr id="2" name="Title Placeholder 1">
            <a:extLst>
              <a:ext uri="{FF2B5EF4-FFF2-40B4-BE49-F238E27FC236}">
                <a16:creationId xmlns:a16="http://schemas.microsoft.com/office/drawing/2014/main" id="{95F35320-4A38-E24D-BE4C-D4BC1A766D98}"/>
              </a:ext>
            </a:extLst>
          </p:cNvPr>
          <p:cNvSpPr>
            <a:spLocks noGrp="1"/>
          </p:cNvSpPr>
          <p:nvPr>
            <p:ph type="title"/>
          </p:nvPr>
        </p:nvSpPr>
        <p:spPr>
          <a:xfrm>
            <a:off x="628650" y="204485"/>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A329D804-C748-5E47-B23E-6C7B53DA68AA}"/>
              </a:ext>
            </a:extLst>
          </p:cNvPr>
          <p:cNvSpPr>
            <a:spLocks noGrp="1"/>
          </p:cNvSpPr>
          <p:nvPr>
            <p:ph type="body" idx="1"/>
          </p:nvPr>
        </p:nvSpPr>
        <p:spPr>
          <a:xfrm>
            <a:off x="628650" y="1684836"/>
            <a:ext cx="7886700" cy="449212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cxnSp>
        <p:nvCxnSpPr>
          <p:cNvPr id="11" name="Straight Connector 10">
            <a:extLst>
              <a:ext uri="{FF2B5EF4-FFF2-40B4-BE49-F238E27FC236}">
                <a16:creationId xmlns:a16="http://schemas.microsoft.com/office/drawing/2014/main" id="{38ABFC46-F18A-F747-AA43-777224484145}"/>
              </a:ext>
            </a:extLst>
          </p:cNvPr>
          <p:cNvCxnSpPr/>
          <p:nvPr userDrawn="1"/>
        </p:nvCxnSpPr>
        <p:spPr>
          <a:xfrm>
            <a:off x="0" y="49695"/>
            <a:ext cx="9144000" cy="0"/>
          </a:xfrm>
          <a:prstGeom prst="line">
            <a:avLst/>
          </a:prstGeom>
          <a:ln w="98425">
            <a:solidFill>
              <a:schemeClr val="tx1"/>
            </a:solidFill>
          </a:ln>
        </p:spPr>
        <p:style>
          <a:lnRef idx="1">
            <a:schemeClr val="accent1"/>
          </a:lnRef>
          <a:fillRef idx="0">
            <a:schemeClr val="accent1"/>
          </a:fillRef>
          <a:effectRef idx="0">
            <a:schemeClr val="accent1"/>
          </a:effectRef>
          <a:fontRef idx="minor">
            <a:schemeClr val="tx1"/>
          </a:fontRef>
        </p:style>
      </p:cxnSp>
      <p:pic>
        <p:nvPicPr>
          <p:cNvPr id="16" name="Picture 15">
            <a:extLst>
              <a:ext uri="{FF2B5EF4-FFF2-40B4-BE49-F238E27FC236}">
                <a16:creationId xmlns:a16="http://schemas.microsoft.com/office/drawing/2014/main" id="{9CD8E72C-CE30-8A49-9EC1-A7112A2F1EA6}"/>
              </a:ext>
            </a:extLst>
          </p:cNvPr>
          <p:cNvPicPr>
            <a:picLocks noChangeAspect="1"/>
          </p:cNvPicPr>
          <p:nvPr userDrawn="1"/>
        </p:nvPicPr>
        <p:blipFill>
          <a:blip r:embed="rId6">
            <a:alphaModFix/>
          </a:blip>
          <a:stretch>
            <a:fillRect/>
          </a:stretch>
        </p:blipFill>
        <p:spPr>
          <a:xfrm rot="10800000">
            <a:off x="0" y="442204"/>
            <a:ext cx="416939" cy="850123"/>
          </a:xfrm>
          <a:prstGeom prst="rect">
            <a:avLst/>
          </a:prstGeom>
        </p:spPr>
      </p:pic>
      <p:pic>
        <p:nvPicPr>
          <p:cNvPr id="18" name="Picture 17" descr="A close up of a logo&#10;&#10;Description automatically generated">
            <a:extLst>
              <a:ext uri="{FF2B5EF4-FFF2-40B4-BE49-F238E27FC236}">
                <a16:creationId xmlns:a16="http://schemas.microsoft.com/office/drawing/2014/main" id="{F4EDCF1A-F30D-1E47-AFCC-B9E5956EEDD6}"/>
              </a:ext>
            </a:extLst>
          </p:cNvPr>
          <p:cNvPicPr>
            <a:picLocks noChangeAspect="1"/>
          </p:cNvPicPr>
          <p:nvPr userDrawn="1"/>
        </p:nvPicPr>
        <p:blipFill>
          <a:blip r:embed="rId7"/>
          <a:stretch>
            <a:fillRect/>
          </a:stretch>
        </p:blipFill>
        <p:spPr>
          <a:xfrm>
            <a:off x="8022353" y="6173787"/>
            <a:ext cx="714142" cy="365125"/>
          </a:xfrm>
          <a:prstGeom prst="rect">
            <a:avLst/>
          </a:prstGeom>
        </p:spPr>
      </p:pic>
      <p:sp>
        <p:nvSpPr>
          <p:cNvPr id="4" name="TextBox 3">
            <a:extLst>
              <a:ext uri="{FF2B5EF4-FFF2-40B4-BE49-F238E27FC236}">
                <a16:creationId xmlns:a16="http://schemas.microsoft.com/office/drawing/2014/main" id="{2234DCB7-3BE5-4DD9-9616-B4B9297CEA50}"/>
              </a:ext>
            </a:extLst>
          </p:cNvPr>
          <p:cNvSpPr txBox="1"/>
          <p:nvPr userDrawn="1"/>
        </p:nvSpPr>
        <p:spPr>
          <a:xfrm>
            <a:off x="8610600" y="6523773"/>
            <a:ext cx="520698" cy="307777"/>
          </a:xfrm>
          <a:prstGeom prst="rect">
            <a:avLst/>
          </a:prstGeom>
          <a:noFill/>
        </p:spPr>
        <p:txBody>
          <a:bodyPr wrap="square" rtlCol="0">
            <a:spAutoFit/>
          </a:bodyPr>
          <a:lstStyle/>
          <a:p>
            <a:fld id="{70761A7C-78C5-4503-875C-B71E68D80ABF}" type="slidenum">
              <a:rPr lang="en-US" sz="1400" smtClean="0">
                <a:solidFill>
                  <a:schemeClr val="tx1"/>
                </a:solidFill>
                <a:latin typeface="Lato" panose="020F0502020204030203" pitchFamily="34" charset="0"/>
              </a:rPr>
              <a:t>‹#›</a:t>
            </a:fld>
            <a:endParaRPr lang="en-US" sz="1400">
              <a:solidFill>
                <a:schemeClr val="tx1"/>
              </a:solidFill>
              <a:latin typeface="Lato" panose="020F0502020204030203" pitchFamily="34" charset="0"/>
            </a:endParaRPr>
          </a:p>
        </p:txBody>
      </p:sp>
    </p:spTree>
    <p:extLst>
      <p:ext uri="{BB962C8B-B14F-4D97-AF65-F5344CB8AC3E}">
        <p14:creationId xmlns:p14="http://schemas.microsoft.com/office/powerpoint/2010/main" val="2338518143"/>
      </p:ext>
    </p:extLst>
  </p:cSld>
  <p:clrMap bg1="lt1" tx1="dk1" bg2="lt2" tx2="dk2" accent1="accent1" accent2="accent2" accent3="accent3" accent4="accent4" accent5="accent5" accent6="accent6" hlink="hlink" folHlink="folHlink"/>
  <p:sldLayoutIdLst>
    <p:sldLayoutId id="2147483762" r:id="rId1"/>
    <p:sldLayoutId id="2147483763" r:id="rId2"/>
    <p:sldLayoutId id="2147483764" r:id="rId3"/>
    <p:sldLayoutId id="2147483765" r:id="rId4"/>
  </p:sldLayoutIdLst>
  <p:txStyles>
    <p:titleStyle>
      <a:lvl1pPr algn="l" defTabSz="685800" rtl="0" eaLnBrk="1" latinLnBrk="0" hangingPunct="1">
        <a:lnSpc>
          <a:spcPct val="90000"/>
        </a:lnSpc>
        <a:spcBef>
          <a:spcPct val="0"/>
        </a:spcBef>
        <a:buNone/>
        <a:defRPr sz="3300" b="1" i="0" kern="1200">
          <a:solidFill>
            <a:schemeClr val="tx1"/>
          </a:solidFill>
          <a:latin typeface="Lato" panose="020F0502020204030203" pitchFamily="34" charset="0"/>
          <a:ea typeface="Lato" panose="020F0502020204030203" pitchFamily="34" charset="0"/>
          <a:cs typeface="Arial" panose="020B0604020202020204" pitchFamily="34" charset="0"/>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Lato" panose="020F0502020204030203" pitchFamily="34" charset="0"/>
          <a:ea typeface="Lato" panose="020F0502020204030203" pitchFamily="34" charset="0"/>
          <a:cs typeface="Arial" panose="020B0604020202020204" pitchFamily="34" charset="0"/>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Lato" panose="020F0502020204030203" pitchFamily="34" charset="0"/>
          <a:ea typeface="Lato" panose="020F0502020204030203" pitchFamily="34" charset="0"/>
          <a:cs typeface="Arial" panose="020B0604020202020204" pitchFamily="34" charset="0"/>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Lato" panose="020F0502020204030203" pitchFamily="34" charset="0"/>
          <a:ea typeface="Lato" panose="020F0502020204030203" pitchFamily="34" charset="0"/>
          <a:cs typeface="Arial" panose="020B0604020202020204" pitchFamily="34" charset="0"/>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Lato" panose="020F0502020204030203" pitchFamily="34" charset="0"/>
          <a:ea typeface="Lato" panose="020F0502020204030203" pitchFamily="34" charset="0"/>
          <a:cs typeface="Arial" panose="020B0604020202020204" pitchFamily="34" charset="0"/>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Lato" panose="020F0502020204030203" pitchFamily="34" charset="0"/>
          <a:ea typeface="Lato" panose="020F0502020204030203" pitchFamily="34" charset="0"/>
          <a:cs typeface="Arial" panose="020B0604020202020204" pitchFamily="34"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5F35320-4A38-E24D-BE4C-D4BC1A766D98}"/>
              </a:ext>
            </a:extLst>
          </p:cNvPr>
          <p:cNvSpPr>
            <a:spLocks noGrp="1"/>
          </p:cNvSpPr>
          <p:nvPr>
            <p:ph type="title"/>
          </p:nvPr>
        </p:nvSpPr>
        <p:spPr>
          <a:xfrm>
            <a:off x="628650" y="204485"/>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A329D804-C748-5E47-B23E-6C7B53DA68AA}"/>
              </a:ext>
            </a:extLst>
          </p:cNvPr>
          <p:cNvSpPr>
            <a:spLocks noGrp="1"/>
          </p:cNvSpPr>
          <p:nvPr>
            <p:ph type="body" idx="1"/>
          </p:nvPr>
        </p:nvSpPr>
        <p:spPr>
          <a:xfrm>
            <a:off x="628650" y="1684836"/>
            <a:ext cx="7886700" cy="449212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cxnSp>
        <p:nvCxnSpPr>
          <p:cNvPr id="11" name="Straight Connector 10">
            <a:extLst>
              <a:ext uri="{FF2B5EF4-FFF2-40B4-BE49-F238E27FC236}">
                <a16:creationId xmlns:a16="http://schemas.microsoft.com/office/drawing/2014/main" id="{38ABFC46-F18A-F747-AA43-777224484145}"/>
              </a:ext>
            </a:extLst>
          </p:cNvPr>
          <p:cNvCxnSpPr/>
          <p:nvPr userDrawn="1"/>
        </p:nvCxnSpPr>
        <p:spPr>
          <a:xfrm>
            <a:off x="0" y="49695"/>
            <a:ext cx="9144000" cy="0"/>
          </a:xfrm>
          <a:prstGeom prst="line">
            <a:avLst/>
          </a:prstGeom>
          <a:ln w="98425">
            <a:solidFill>
              <a:schemeClr val="tx1"/>
            </a:solidFill>
          </a:ln>
        </p:spPr>
        <p:style>
          <a:lnRef idx="1">
            <a:schemeClr val="accent1"/>
          </a:lnRef>
          <a:fillRef idx="0">
            <a:schemeClr val="accent1"/>
          </a:fillRef>
          <a:effectRef idx="0">
            <a:schemeClr val="accent1"/>
          </a:effectRef>
          <a:fontRef idx="minor">
            <a:schemeClr val="tx1"/>
          </a:fontRef>
        </p:style>
      </p:cxnSp>
      <p:pic>
        <p:nvPicPr>
          <p:cNvPr id="16" name="Picture 15">
            <a:extLst>
              <a:ext uri="{FF2B5EF4-FFF2-40B4-BE49-F238E27FC236}">
                <a16:creationId xmlns:a16="http://schemas.microsoft.com/office/drawing/2014/main" id="{9CD8E72C-CE30-8A49-9EC1-A7112A2F1EA6}"/>
              </a:ext>
            </a:extLst>
          </p:cNvPr>
          <p:cNvPicPr>
            <a:picLocks noChangeAspect="1"/>
          </p:cNvPicPr>
          <p:nvPr userDrawn="1"/>
        </p:nvPicPr>
        <p:blipFill>
          <a:blip r:embed="rId6">
            <a:alphaModFix/>
          </a:blip>
          <a:stretch>
            <a:fillRect/>
          </a:stretch>
        </p:blipFill>
        <p:spPr>
          <a:xfrm rot="10800000">
            <a:off x="0" y="442204"/>
            <a:ext cx="416939" cy="850123"/>
          </a:xfrm>
          <a:prstGeom prst="rect">
            <a:avLst/>
          </a:prstGeom>
        </p:spPr>
      </p:pic>
      <p:pic>
        <p:nvPicPr>
          <p:cNvPr id="18" name="Picture 17" descr="A close up of a logo&#10;&#10;Description automatically generated">
            <a:extLst>
              <a:ext uri="{FF2B5EF4-FFF2-40B4-BE49-F238E27FC236}">
                <a16:creationId xmlns:a16="http://schemas.microsoft.com/office/drawing/2014/main" id="{F4EDCF1A-F30D-1E47-AFCC-B9E5956EEDD6}"/>
              </a:ext>
            </a:extLst>
          </p:cNvPr>
          <p:cNvPicPr>
            <a:picLocks noChangeAspect="1"/>
          </p:cNvPicPr>
          <p:nvPr userDrawn="1"/>
        </p:nvPicPr>
        <p:blipFill>
          <a:blip r:embed="rId7"/>
          <a:stretch>
            <a:fillRect/>
          </a:stretch>
        </p:blipFill>
        <p:spPr>
          <a:xfrm>
            <a:off x="8022353" y="6173787"/>
            <a:ext cx="714142" cy="365125"/>
          </a:xfrm>
          <a:prstGeom prst="rect">
            <a:avLst/>
          </a:prstGeom>
        </p:spPr>
      </p:pic>
    </p:spTree>
    <p:extLst>
      <p:ext uri="{BB962C8B-B14F-4D97-AF65-F5344CB8AC3E}">
        <p14:creationId xmlns:p14="http://schemas.microsoft.com/office/powerpoint/2010/main" val="841987493"/>
      </p:ext>
    </p:extLst>
  </p:cSld>
  <p:clrMap bg1="lt1" tx1="dk1" bg2="lt2" tx2="dk2" accent1="accent1" accent2="accent2" accent3="accent3" accent4="accent4" accent5="accent5" accent6="accent6" hlink="hlink" folHlink="folHlink"/>
  <p:sldLayoutIdLst>
    <p:sldLayoutId id="2147483743" r:id="rId1"/>
    <p:sldLayoutId id="2147483744" r:id="rId2"/>
    <p:sldLayoutId id="2147483759" r:id="rId3"/>
    <p:sldLayoutId id="2147483760" r:id="rId4"/>
  </p:sldLayoutIdLst>
  <p:txStyles>
    <p:titleStyle>
      <a:lvl1pPr algn="l" defTabSz="685800" rtl="0" eaLnBrk="1" latinLnBrk="0" hangingPunct="1">
        <a:lnSpc>
          <a:spcPct val="90000"/>
        </a:lnSpc>
        <a:spcBef>
          <a:spcPct val="0"/>
        </a:spcBef>
        <a:buNone/>
        <a:defRPr sz="3300" b="1" i="0" kern="1200">
          <a:solidFill>
            <a:schemeClr val="tx1"/>
          </a:solidFill>
          <a:latin typeface="Lato" panose="020F0502020204030203" pitchFamily="34" charset="0"/>
          <a:ea typeface="Lato" panose="020F0502020204030203" pitchFamily="34" charset="0"/>
          <a:cs typeface="Arial" panose="020B0604020202020204" pitchFamily="34" charset="0"/>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Lato" panose="020F0502020204030203" pitchFamily="34" charset="0"/>
          <a:ea typeface="Lato" panose="020F0502020204030203" pitchFamily="34" charset="0"/>
          <a:cs typeface="Arial" panose="020B0604020202020204" pitchFamily="34" charset="0"/>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Lato" panose="020F0502020204030203" pitchFamily="34" charset="0"/>
          <a:ea typeface="Lato" panose="020F0502020204030203" pitchFamily="34" charset="0"/>
          <a:cs typeface="Arial" panose="020B0604020202020204" pitchFamily="34" charset="0"/>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Lato" panose="020F0502020204030203" pitchFamily="34" charset="0"/>
          <a:ea typeface="Lato" panose="020F0502020204030203" pitchFamily="34" charset="0"/>
          <a:cs typeface="Arial" panose="020B0604020202020204" pitchFamily="34" charset="0"/>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Lato" panose="020F0502020204030203" pitchFamily="34" charset="0"/>
          <a:ea typeface="Lato" panose="020F0502020204030203" pitchFamily="34" charset="0"/>
          <a:cs typeface="Arial" panose="020B0604020202020204" pitchFamily="34" charset="0"/>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Lato" panose="020F0502020204030203" pitchFamily="34" charset="0"/>
          <a:ea typeface="Lato" panose="020F0502020204030203" pitchFamily="34" charset="0"/>
          <a:cs typeface="Arial" panose="020B0604020202020204" pitchFamily="34"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5F35320-4A38-E24D-BE4C-D4BC1A766D98}"/>
              </a:ext>
            </a:extLst>
          </p:cNvPr>
          <p:cNvSpPr>
            <a:spLocks noGrp="1"/>
          </p:cNvSpPr>
          <p:nvPr>
            <p:ph type="title"/>
          </p:nvPr>
        </p:nvSpPr>
        <p:spPr>
          <a:xfrm>
            <a:off x="628650" y="204485"/>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A329D804-C748-5E47-B23E-6C7B53DA68AA}"/>
              </a:ext>
            </a:extLst>
          </p:cNvPr>
          <p:cNvSpPr>
            <a:spLocks noGrp="1"/>
          </p:cNvSpPr>
          <p:nvPr>
            <p:ph type="body" idx="1"/>
          </p:nvPr>
        </p:nvSpPr>
        <p:spPr>
          <a:xfrm>
            <a:off x="628650" y="1684836"/>
            <a:ext cx="7886700" cy="449212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cxnSp>
        <p:nvCxnSpPr>
          <p:cNvPr id="11" name="Straight Connector 10">
            <a:extLst>
              <a:ext uri="{FF2B5EF4-FFF2-40B4-BE49-F238E27FC236}">
                <a16:creationId xmlns:a16="http://schemas.microsoft.com/office/drawing/2014/main" id="{38ABFC46-F18A-F747-AA43-777224484145}"/>
              </a:ext>
            </a:extLst>
          </p:cNvPr>
          <p:cNvCxnSpPr/>
          <p:nvPr userDrawn="1"/>
        </p:nvCxnSpPr>
        <p:spPr>
          <a:xfrm>
            <a:off x="0" y="49695"/>
            <a:ext cx="9144000" cy="0"/>
          </a:xfrm>
          <a:prstGeom prst="line">
            <a:avLst/>
          </a:prstGeom>
          <a:ln w="98425">
            <a:solidFill>
              <a:schemeClr val="tx1"/>
            </a:solidFill>
          </a:ln>
        </p:spPr>
        <p:style>
          <a:lnRef idx="1">
            <a:schemeClr val="accent1"/>
          </a:lnRef>
          <a:fillRef idx="0">
            <a:schemeClr val="accent1"/>
          </a:fillRef>
          <a:effectRef idx="0">
            <a:schemeClr val="accent1"/>
          </a:effectRef>
          <a:fontRef idx="minor">
            <a:schemeClr val="tx1"/>
          </a:fontRef>
        </p:style>
      </p:cxnSp>
      <p:pic>
        <p:nvPicPr>
          <p:cNvPr id="16" name="Picture 15">
            <a:extLst>
              <a:ext uri="{FF2B5EF4-FFF2-40B4-BE49-F238E27FC236}">
                <a16:creationId xmlns:a16="http://schemas.microsoft.com/office/drawing/2014/main" id="{9CD8E72C-CE30-8A49-9EC1-A7112A2F1EA6}"/>
              </a:ext>
            </a:extLst>
          </p:cNvPr>
          <p:cNvPicPr>
            <a:picLocks noChangeAspect="1"/>
          </p:cNvPicPr>
          <p:nvPr userDrawn="1"/>
        </p:nvPicPr>
        <p:blipFill>
          <a:blip r:embed="rId8">
            <a:alphaModFix/>
          </a:blip>
          <a:stretch>
            <a:fillRect/>
          </a:stretch>
        </p:blipFill>
        <p:spPr>
          <a:xfrm rot="10800000">
            <a:off x="0" y="442204"/>
            <a:ext cx="416939" cy="850123"/>
          </a:xfrm>
          <a:prstGeom prst="rect">
            <a:avLst/>
          </a:prstGeom>
        </p:spPr>
      </p:pic>
      <p:pic>
        <p:nvPicPr>
          <p:cNvPr id="18" name="Picture 17" descr="A close up of a logo&#10;&#10;Description automatically generated">
            <a:extLst>
              <a:ext uri="{FF2B5EF4-FFF2-40B4-BE49-F238E27FC236}">
                <a16:creationId xmlns:a16="http://schemas.microsoft.com/office/drawing/2014/main" id="{F4EDCF1A-F30D-1E47-AFCC-B9E5956EEDD6}"/>
              </a:ext>
            </a:extLst>
          </p:cNvPr>
          <p:cNvPicPr>
            <a:picLocks noChangeAspect="1"/>
          </p:cNvPicPr>
          <p:nvPr userDrawn="1"/>
        </p:nvPicPr>
        <p:blipFill>
          <a:blip r:embed="rId9"/>
          <a:stretch>
            <a:fillRect/>
          </a:stretch>
        </p:blipFill>
        <p:spPr>
          <a:xfrm>
            <a:off x="8022353" y="6173787"/>
            <a:ext cx="714142" cy="365125"/>
          </a:xfrm>
          <a:prstGeom prst="rect">
            <a:avLst/>
          </a:prstGeom>
        </p:spPr>
      </p:pic>
      <p:sp>
        <p:nvSpPr>
          <p:cNvPr id="7" name="TextBox 6">
            <a:extLst>
              <a:ext uri="{FF2B5EF4-FFF2-40B4-BE49-F238E27FC236}">
                <a16:creationId xmlns:a16="http://schemas.microsoft.com/office/drawing/2014/main" id="{0705D20B-28B6-469A-97BC-15AA768F9AB1}"/>
              </a:ext>
            </a:extLst>
          </p:cNvPr>
          <p:cNvSpPr txBox="1"/>
          <p:nvPr userDrawn="1"/>
        </p:nvSpPr>
        <p:spPr>
          <a:xfrm>
            <a:off x="8610600" y="6523773"/>
            <a:ext cx="520698" cy="307777"/>
          </a:xfrm>
          <a:prstGeom prst="rect">
            <a:avLst/>
          </a:prstGeom>
          <a:noFill/>
        </p:spPr>
        <p:txBody>
          <a:bodyPr wrap="square" rtlCol="0">
            <a:spAutoFit/>
          </a:bodyPr>
          <a:lstStyle/>
          <a:p>
            <a:fld id="{70761A7C-78C5-4503-875C-B71E68D80ABF}" type="slidenum">
              <a:rPr lang="en-US" sz="1400" smtClean="0">
                <a:solidFill>
                  <a:schemeClr val="tx1"/>
                </a:solidFill>
                <a:latin typeface="Lato" panose="020F0502020204030203" pitchFamily="34" charset="0"/>
              </a:rPr>
              <a:t>‹#›</a:t>
            </a:fld>
            <a:endParaRPr lang="en-US" sz="1400">
              <a:solidFill>
                <a:schemeClr val="tx1"/>
              </a:solidFill>
              <a:latin typeface="Lato" panose="020F0502020204030203" pitchFamily="34" charset="0"/>
            </a:endParaRPr>
          </a:p>
        </p:txBody>
      </p:sp>
    </p:spTree>
    <p:extLst>
      <p:ext uri="{BB962C8B-B14F-4D97-AF65-F5344CB8AC3E}">
        <p14:creationId xmlns:p14="http://schemas.microsoft.com/office/powerpoint/2010/main" val="1302558636"/>
      </p:ext>
    </p:extLst>
  </p:cSld>
  <p:clrMap bg1="lt1" tx1="dk1" bg2="lt2" tx2="dk2" accent1="accent1" accent2="accent2" accent3="accent3" accent4="accent4" accent5="accent5" accent6="accent6" hlink="hlink" folHlink="folHlink"/>
  <p:sldLayoutIdLst>
    <p:sldLayoutId id="2147483767" r:id="rId1"/>
    <p:sldLayoutId id="2147483768" r:id="rId2"/>
    <p:sldLayoutId id="2147483769" r:id="rId3"/>
    <p:sldLayoutId id="2147483770" r:id="rId4"/>
    <p:sldLayoutId id="2147483771" r:id="rId5"/>
    <p:sldLayoutId id="2147483772" r:id="rId6"/>
  </p:sldLayoutIdLst>
  <p:txStyles>
    <p:titleStyle>
      <a:lvl1pPr algn="l" defTabSz="685800" rtl="0" eaLnBrk="1" latinLnBrk="0" hangingPunct="1">
        <a:lnSpc>
          <a:spcPct val="90000"/>
        </a:lnSpc>
        <a:spcBef>
          <a:spcPct val="0"/>
        </a:spcBef>
        <a:buNone/>
        <a:defRPr sz="3300" b="1" i="0" kern="1200">
          <a:solidFill>
            <a:schemeClr val="tx1"/>
          </a:solidFill>
          <a:latin typeface="Lato" panose="020F0502020204030203" pitchFamily="34" charset="0"/>
          <a:ea typeface="Lato" panose="020F0502020204030203" pitchFamily="34" charset="0"/>
          <a:cs typeface="Arial" panose="020B0604020202020204" pitchFamily="34" charset="0"/>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Lato" panose="020F0502020204030203" pitchFamily="34" charset="0"/>
          <a:ea typeface="Lato" panose="020F0502020204030203" pitchFamily="34" charset="0"/>
          <a:cs typeface="Arial" panose="020B0604020202020204" pitchFamily="34" charset="0"/>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Lato" panose="020F0502020204030203" pitchFamily="34" charset="0"/>
          <a:ea typeface="Lato" panose="020F0502020204030203" pitchFamily="34" charset="0"/>
          <a:cs typeface="Arial" panose="020B0604020202020204" pitchFamily="34" charset="0"/>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Lato" panose="020F0502020204030203" pitchFamily="34" charset="0"/>
          <a:ea typeface="Lato" panose="020F0502020204030203" pitchFamily="34" charset="0"/>
          <a:cs typeface="Arial" panose="020B0604020202020204" pitchFamily="34" charset="0"/>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Lato" panose="020F0502020204030203" pitchFamily="34" charset="0"/>
          <a:ea typeface="Lato" panose="020F0502020204030203" pitchFamily="34" charset="0"/>
          <a:cs typeface="Arial" panose="020B0604020202020204" pitchFamily="34" charset="0"/>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Lato" panose="020F0502020204030203" pitchFamily="34" charset="0"/>
          <a:ea typeface="Lato" panose="020F0502020204030203" pitchFamily="34" charset="0"/>
          <a:cs typeface="Arial" panose="020B0604020202020204" pitchFamily="34"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9" name="Picture 8" descr="A close up of a logo&#10;&#10;Description automatically generated">
            <a:extLst>
              <a:ext uri="{FF2B5EF4-FFF2-40B4-BE49-F238E27FC236}">
                <a16:creationId xmlns:a16="http://schemas.microsoft.com/office/drawing/2014/main" id="{3E621156-68EF-CC47-B848-34A377273FEB}"/>
              </a:ext>
            </a:extLst>
          </p:cNvPr>
          <p:cNvPicPr>
            <a:picLocks noChangeAspect="1"/>
          </p:cNvPicPr>
          <p:nvPr userDrawn="1"/>
        </p:nvPicPr>
        <p:blipFill>
          <a:blip r:embed="rId3">
            <a:alphaModFix amt="35000"/>
          </a:blip>
          <a:stretch>
            <a:fillRect/>
          </a:stretch>
        </p:blipFill>
        <p:spPr>
          <a:xfrm>
            <a:off x="0" y="0"/>
            <a:ext cx="9144000" cy="6858000"/>
          </a:xfrm>
          <a:prstGeom prst="rect">
            <a:avLst/>
          </a:prstGeom>
        </p:spPr>
      </p:pic>
      <p:pic>
        <p:nvPicPr>
          <p:cNvPr id="11" name="Picture 10" descr="A close up of a logo&#10;&#10;Description automatically generated">
            <a:extLst>
              <a:ext uri="{FF2B5EF4-FFF2-40B4-BE49-F238E27FC236}">
                <a16:creationId xmlns:a16="http://schemas.microsoft.com/office/drawing/2014/main" id="{95D6A118-8AD1-204F-BF2C-0A5570B1BA07}"/>
              </a:ext>
            </a:extLst>
          </p:cNvPr>
          <p:cNvPicPr>
            <a:picLocks noChangeAspect="1"/>
          </p:cNvPicPr>
          <p:nvPr userDrawn="1"/>
        </p:nvPicPr>
        <p:blipFill>
          <a:blip r:embed="rId4"/>
          <a:stretch>
            <a:fillRect/>
          </a:stretch>
        </p:blipFill>
        <p:spPr>
          <a:xfrm>
            <a:off x="2445579" y="2565400"/>
            <a:ext cx="3378200" cy="1727200"/>
          </a:xfrm>
          <a:prstGeom prst="rect">
            <a:avLst/>
          </a:prstGeom>
        </p:spPr>
      </p:pic>
    </p:spTree>
    <p:extLst>
      <p:ext uri="{BB962C8B-B14F-4D97-AF65-F5344CB8AC3E}">
        <p14:creationId xmlns:p14="http://schemas.microsoft.com/office/powerpoint/2010/main" val="1828497902"/>
      </p:ext>
    </p:extLst>
  </p:cSld>
  <p:clrMap bg1="lt1" tx1="dk1" bg2="lt2" tx2="dk2" accent1="accent1" accent2="accent2" accent3="accent3" accent4="accent4" accent5="accent5" accent6="accent6" hlink="hlink" folHlink="folHlink"/>
  <p:sldLayoutIdLst>
    <p:sldLayoutId id="2147483741"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9.xml"/></Relationships>
</file>

<file path=ppt/slides/_rels/slide12.xml.rels><?xml version="1.0" encoding="UTF-8" standalone="yes"?>
<Relationships xmlns="http://schemas.openxmlformats.org/package/2006/relationships"><Relationship Id="rId3" Type="http://schemas.openxmlformats.org/officeDocument/2006/relationships/hyperlink" Target="mailto:help@exchange.bitnomial.com" TargetMode="External"/><Relationship Id="rId2" Type="http://schemas.openxmlformats.org/officeDocument/2006/relationships/notesSlide" Target="../notesSlides/notesSlide2.xml"/><Relationship Id="rId1" Type="http://schemas.openxmlformats.org/officeDocument/2006/relationships/slideLayout" Target="../slideLayouts/slideLayout19.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4.xml.rels><?xml version="1.0" encoding="UTF-8" standalone="yes"?>
<Relationships xmlns="http://schemas.openxmlformats.org/package/2006/relationships"><Relationship Id="rId3" Type="http://schemas.openxmlformats.org/officeDocument/2006/relationships/hyperlink" Target="mailto:noc@cboe.com" TargetMode="External"/><Relationship Id="rId2" Type="http://schemas.openxmlformats.org/officeDocument/2006/relationships/hyperlink" Target="https://cdn.cboe.com/resources/membership/SIFMA_FIA_and_Regulation_SCI_BCP_DR_Test_Plan.pdf" TargetMode="External"/><Relationship Id="rId1" Type="http://schemas.openxmlformats.org/officeDocument/2006/relationships/slideLayout" Target="../slideLayouts/slideLayout14.xml"/><Relationship Id="rId4" Type="http://schemas.openxmlformats.org/officeDocument/2006/relationships/hyperlink" Target="mailto:cfetradedesk@cboe.com" TargetMode="Externa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4.xml"/></Relationships>
</file>

<file path=ppt/slides/_rels/slide16.xml.rels><?xml version="1.0" encoding="UTF-8" standalone="yes"?>
<Relationships xmlns="http://schemas.openxmlformats.org/package/2006/relationships"><Relationship Id="rId3" Type="http://schemas.openxmlformats.org/officeDocument/2006/relationships/hyperlink" Target="mailto:fxtradedesk@cboe.com" TargetMode="External"/><Relationship Id="rId2" Type="http://schemas.openxmlformats.org/officeDocument/2006/relationships/notesSlide" Target="../notesSlides/notesSlide4.xml"/><Relationship Id="rId1" Type="http://schemas.openxmlformats.org/officeDocument/2006/relationships/slideLayout" Target="../slideLayouts/slideLayout1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hyperlink" Target="mailto:OpRes@cmegroup.com" TargetMode="External"/><Relationship Id="rId1" Type="http://schemas.openxmlformats.org/officeDocument/2006/relationships/slideLayout" Target="../slideLayouts/slideLayout1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2.xml.rels><?xml version="1.0" encoding="UTF-8" standalone="yes"?>
<Relationships xmlns="http://schemas.openxmlformats.org/package/2006/relationships"><Relationship Id="rId2" Type="http://schemas.openxmlformats.org/officeDocument/2006/relationships/hyperlink" Target="https://cmegroupclientsite.atlassian.net/wiki/spaces/EPICSANDBOX/pages/457217693/Order+Entry+Path+DR+Process" TargetMode="External"/><Relationship Id="rId1" Type="http://schemas.openxmlformats.org/officeDocument/2006/relationships/slideLayout" Target="../slideLayouts/slideLayout1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4.xml"/></Relationships>
</file>

<file path=ppt/slides/_rels/slide26.xml.rels><?xml version="1.0" encoding="UTF-8" standalone="yes"?>
<Relationships xmlns="http://schemas.openxmlformats.org/package/2006/relationships"><Relationship Id="rId3" Type="http://schemas.openxmlformats.org/officeDocument/2006/relationships/hyperlink" Target="mailto:derivatives@coinbase.com" TargetMode="External"/><Relationship Id="rId2" Type="http://schemas.openxmlformats.org/officeDocument/2006/relationships/notesSlide" Target="../notesSlides/notesSlide6.xml"/><Relationship Id="rId1" Type="http://schemas.openxmlformats.org/officeDocument/2006/relationships/slideLayout" Target="../slideLayouts/slideLayout19.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4.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4.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4.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4.xml"/></Relationships>
</file>

<file path=ppt/slides/_rels/slide32.xml.rels><?xml version="1.0" encoding="UTF-8" standalone="yes"?>
<Relationships xmlns="http://schemas.openxmlformats.org/package/2006/relationships"><Relationship Id="rId3" Type="http://schemas.openxmlformats.org/officeDocument/2006/relationships/hyperlink" Target="http://www.eurex.com/" TargetMode="External"/><Relationship Id="rId2" Type="http://schemas.openxmlformats.org/officeDocument/2006/relationships/notesSlide" Target="../notesSlides/notesSlide12.xml"/><Relationship Id="rId1" Type="http://schemas.openxmlformats.org/officeDocument/2006/relationships/slideLayout" Target="../slideLayouts/slideLayout14.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5.xml.rels><?xml version="1.0" encoding="UTF-8" standalone="yes"?>
<Relationships xmlns="http://schemas.openxmlformats.org/package/2006/relationships"><Relationship Id="rId2" Type="http://schemas.openxmlformats.org/officeDocument/2006/relationships/hyperlink" Target="https://www.euronext.com/fr/market-status" TargetMode="External"/><Relationship Id="rId1" Type="http://schemas.openxmlformats.org/officeDocument/2006/relationships/slideLayout" Target="../slideLayouts/slideLayout14.xml"/></Relationships>
</file>

<file path=ppt/slides/_rels/slide36.xml.rels><?xml version="1.0" encoding="UTF-8" standalone="yes"?>
<Relationships xmlns="http://schemas.openxmlformats.org/package/2006/relationships"><Relationship Id="rId2" Type="http://schemas.openxmlformats.org/officeDocument/2006/relationships/hyperlink" Target="http://www.euronext.com/market-status" TargetMode="External"/><Relationship Id="rId1" Type="http://schemas.openxmlformats.org/officeDocument/2006/relationships/slideLayout" Target="../slideLayouts/slideLayout14.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4.xml.rels><?xml version="1.0" encoding="UTF-8" standalone="yes"?>
<Relationships xmlns="http://schemas.openxmlformats.org/package/2006/relationships"><Relationship Id="rId3" Type="http://schemas.openxmlformats.org/officeDocument/2006/relationships/hyperlink" Target="https://secure.fia.org/bcp/registration.asp" TargetMode="External"/><Relationship Id="rId2" Type="http://schemas.openxmlformats.org/officeDocument/2006/relationships/hyperlink" Target="https://secure.fia.org/bcp/registration.asp?a=f6u1o1-x" TargetMode="External"/><Relationship Id="rId1" Type="http://schemas.openxmlformats.org/officeDocument/2006/relationships/slideLayout" Target="../slideLayouts/slideLayout14.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44.xml.rels><?xml version="1.0" encoding="UTF-8" standalone="yes"?>
<Relationships xmlns="http://schemas.openxmlformats.org/package/2006/relationships"><Relationship Id="rId2" Type="http://schemas.openxmlformats.org/officeDocument/2006/relationships/hyperlink" Target="mailto:FuturesSupport@FMX.com" TargetMode="External"/><Relationship Id="rId1" Type="http://schemas.openxmlformats.org/officeDocument/2006/relationships/slideLayout" Target="../slideLayouts/slideLayout14.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52.xml.rels><?xml version="1.0" encoding="UTF-8" standalone="yes"?>
<Relationships xmlns="http://schemas.openxmlformats.org/package/2006/relationships"><Relationship Id="rId3" Type="http://schemas.openxmlformats.org/officeDocument/2006/relationships/hyperlink" Target="https://fec.usclearing.theice.com/" TargetMode="External"/><Relationship Id="rId2" Type="http://schemas.openxmlformats.org/officeDocument/2006/relationships/hyperlink" Target="https://ecs.usclearing.ice.com/console/index.html" TargetMode="External"/><Relationship Id="rId1" Type="http://schemas.openxmlformats.org/officeDocument/2006/relationships/slideLayout" Target="../slideLayouts/slideLayout14.xml"/><Relationship Id="rId5" Type="http://schemas.openxmlformats.org/officeDocument/2006/relationships/hyperlink" Target="https://fec.euclearing.theice.com/" TargetMode="External"/><Relationship Id="rId4" Type="http://schemas.openxmlformats.org/officeDocument/2006/relationships/hyperlink" Target="https://ecs.euclearing.theice.com/console/index.html" TargetMode="External"/></Relationships>
</file>

<file path=ppt/slides/_rels/slide53.xml.rels><?xml version="1.0" encoding="UTF-8" standalone="yes"?>
<Relationships xmlns="http://schemas.openxmlformats.org/package/2006/relationships"><Relationship Id="rId3" Type="http://schemas.openxmlformats.org/officeDocument/2006/relationships/hyperlink" Target="https://fec.sgclearing.theice.com/" TargetMode="External"/><Relationship Id="rId2" Type="http://schemas.openxmlformats.org/officeDocument/2006/relationships/hyperlink" Target="https://ecs.sgclearing.ice.com/console/index.html" TargetMode="External"/><Relationship Id="rId1" Type="http://schemas.openxmlformats.org/officeDocument/2006/relationships/slideLayout" Target="../slideLayouts/slideLayout14.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57.xml.rels><?xml version="1.0" encoding="UTF-8" standalone="yes"?>
<Relationships xmlns="http://schemas.openxmlformats.org/package/2006/relationships"><Relationship Id="rId2" Type="http://schemas.openxmlformats.org/officeDocument/2006/relationships/hyperlink" Target="https://ecs.icc.theice.com/trade/Login" TargetMode="External"/><Relationship Id="rId1" Type="http://schemas.openxmlformats.org/officeDocument/2006/relationships/slideLayout" Target="../slideLayouts/slideLayout14.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59.xml.rels><?xml version="1.0" encoding="UTF-8" standalone="yes"?>
<Relationships xmlns="http://schemas.openxmlformats.org/package/2006/relationships"><Relationship Id="rId2" Type="http://schemas.openxmlformats.org/officeDocument/2006/relationships/hyperlink" Target="mailto:CDSClearing@ice.com" TargetMode="External"/><Relationship Id="rId1" Type="http://schemas.openxmlformats.org/officeDocument/2006/relationships/slideLayout" Target="../slideLayouts/slideLayout1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60.xml.rels><?xml version="1.0" encoding="UTF-8" standalone="yes"?>
<Relationships xmlns="http://schemas.openxmlformats.org/package/2006/relationships"><Relationship Id="rId2" Type="http://schemas.openxmlformats.org/officeDocument/2006/relationships/hyperlink" Target="mailto:CDSClearing@ice.com" TargetMode="External"/><Relationship Id="rId1" Type="http://schemas.openxmlformats.org/officeDocument/2006/relationships/slideLayout" Target="../slideLayouts/slideLayout14.xml"/></Relationships>
</file>

<file path=ppt/slides/_rels/slide61.xml.rels><?xml version="1.0" encoding="UTF-8" standalone="yes"?>
<Relationships xmlns="http://schemas.openxmlformats.org/package/2006/relationships"><Relationship Id="rId2" Type="http://schemas.openxmlformats.org/officeDocument/2006/relationships/hyperlink" Target="mailto:CDSClearing@ice.com" TargetMode="External"/><Relationship Id="rId1" Type="http://schemas.openxmlformats.org/officeDocument/2006/relationships/slideLayout" Target="../slideLayouts/slideLayout14.xml"/></Relationships>
</file>

<file path=ppt/slides/_rels/slide62.xml.rels><?xml version="1.0" encoding="UTF-8" standalone="yes"?>
<Relationships xmlns="http://schemas.openxmlformats.org/package/2006/relationships"><Relationship Id="rId2" Type="http://schemas.openxmlformats.org/officeDocument/2006/relationships/hyperlink" Target="https://tradevault.ice.com/" TargetMode="External"/><Relationship Id="rId1" Type="http://schemas.openxmlformats.org/officeDocument/2006/relationships/slideLayout" Target="../slideLayouts/slideLayout14.xml"/></Relationships>
</file>

<file path=ppt/slides/_rels/slide63.xml.rels><?xml version="1.0" encoding="UTF-8" standalone="yes"?>
<Relationships xmlns="http://schemas.openxmlformats.org/package/2006/relationships"><Relationship Id="rId2" Type="http://schemas.openxmlformats.org/officeDocument/2006/relationships/hyperlink" Target="mailto:TradeVaultSupport@ice.com" TargetMode="External"/><Relationship Id="rId1" Type="http://schemas.openxmlformats.org/officeDocument/2006/relationships/slideLayout" Target="../slideLayouts/slideLayout14.xml"/></Relationships>
</file>

<file path=ppt/slides/_rels/slide64.xml.rels><?xml version="1.0" encoding="UTF-8" standalone="yes"?>
<Relationships xmlns="http://schemas.openxmlformats.org/package/2006/relationships"><Relationship Id="rId2" Type="http://schemas.openxmlformats.org/officeDocument/2006/relationships/hyperlink" Target="mailto:TradeVaultSupport@ice.com" TargetMode="External"/><Relationship Id="rId1" Type="http://schemas.openxmlformats.org/officeDocument/2006/relationships/slideLayout" Target="../slideLayouts/slideLayout14.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66.xml.rels><?xml version="1.0" encoding="UTF-8" standalone="yes"?>
<Relationships xmlns="http://schemas.openxmlformats.org/package/2006/relationships"><Relationship Id="rId3" Type="http://schemas.openxmlformats.org/officeDocument/2006/relationships/hyperlink" Target="mailto:MIAXFuturesTradingOperations@miaxglobal.com" TargetMode="External"/><Relationship Id="rId2" Type="http://schemas.openxmlformats.org/officeDocument/2006/relationships/hyperlink" Target="mailto:MIAXFuturesClearingOperations@miaxglobal.com" TargetMode="External"/><Relationship Id="rId1" Type="http://schemas.openxmlformats.org/officeDocument/2006/relationships/slideLayout" Target="../slideLayouts/slideLayout14.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4.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4.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70.xml.rels><?xml version="1.0" encoding="UTF-8" standalone="yes"?>
<Relationships xmlns="http://schemas.openxmlformats.org/package/2006/relationships"><Relationship Id="rId3" Type="http://schemas.openxmlformats.org/officeDocument/2006/relationships/hyperlink" Target="mailto:Jean-Francois.Royal@tmx.com" TargetMode="External"/><Relationship Id="rId2" Type="http://schemas.openxmlformats.org/officeDocument/2006/relationships/notesSlide" Target="../notesSlides/notesSlide16.xml"/><Relationship Id="rId1" Type="http://schemas.openxmlformats.org/officeDocument/2006/relationships/slideLayout" Target="../slideLayouts/slideLayout14.xml"/><Relationship Id="rId4" Type="http://schemas.openxmlformats.org/officeDocument/2006/relationships/hyperlink" Target="mailto:santo.ferraiuolo@tmx.com" TargetMode="Externa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72.xml.rels><?xml version="1.0" encoding="UTF-8" standalone="yes"?>
<Relationships xmlns="http://schemas.openxmlformats.org/package/2006/relationships"><Relationship Id="rId2" Type="http://schemas.openxmlformats.org/officeDocument/2006/relationships/hyperlink" Target="mailto:helpdesk@nodalexchange.com" TargetMode="External"/><Relationship Id="rId1" Type="http://schemas.openxmlformats.org/officeDocument/2006/relationships/slideLayout" Target="../slideLayouts/slideLayout14.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74.xml.rels><?xml version="1.0" encoding="UTF-8" standalone="yes"?>
<Relationships xmlns="http://schemas.openxmlformats.org/package/2006/relationships"><Relationship Id="rId2" Type="http://schemas.openxmlformats.org/officeDocument/2006/relationships/hyperlink" Target="mailto:james.johnston@nadex.com" TargetMode="External"/><Relationship Id="rId1" Type="http://schemas.openxmlformats.org/officeDocument/2006/relationships/slideLayout" Target="../slideLayouts/slideLayout14.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77.xml.rels><?xml version="1.0" encoding="UTF-8" standalone="yes"?>
<Relationships xmlns="http://schemas.openxmlformats.org/package/2006/relationships"><Relationship Id="rId3" Type="http://schemas.openxmlformats.org/officeDocument/2006/relationships/hyperlink" Target="mailto:occDRtest@theocc.com" TargetMode="External"/><Relationship Id="rId2" Type="http://schemas.openxmlformats.org/officeDocument/2006/relationships/hyperlink" Target="https://www.theocc.com/clearing/certification-testing/reg_sci_dr_industry_test_registration.jsp" TargetMode="External"/><Relationship Id="rId1" Type="http://schemas.openxmlformats.org/officeDocument/2006/relationships/slideLayout" Target="../slideLayouts/slideLayout14.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8.xml.rels><?xml version="1.0" encoding="UTF-8" standalone="yes"?>
<Relationships xmlns="http://schemas.openxmlformats.org/package/2006/relationships"><Relationship Id="rId2" Type="http://schemas.openxmlformats.org/officeDocument/2006/relationships/hyperlink" Target="https://www.fia.org/fia/events/2025-fia-disaster-recovery-exercis" TargetMode="External"/><Relationship Id="rId1" Type="http://schemas.openxmlformats.org/officeDocument/2006/relationships/slideLayout" Target="../slideLayouts/slideLayout14.xml"/></Relationships>
</file>

<file path=ppt/slides/_rels/slide80.xml.rels><?xml version="1.0" encoding="UTF-8" standalone="yes"?>
<Relationships xmlns="http://schemas.openxmlformats.org/package/2006/relationships"><Relationship Id="rId3" Type="http://schemas.openxmlformats.org/officeDocument/2006/relationships/hyperlink" Target="mailto:it-ops@thesmallexchange.com" TargetMode="External"/><Relationship Id="rId2" Type="http://schemas.openxmlformats.org/officeDocument/2006/relationships/hyperlink" Target="mailto:ops@thesmallexchange.com" TargetMode="External"/><Relationship Id="rId1" Type="http://schemas.openxmlformats.org/officeDocument/2006/relationships/slideLayout" Target="../slideLayouts/slideLayout14.xml"/></Relationships>
</file>

<file path=ppt/slides/_rels/slide81.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4.xml"/></Relationships>
</file>

<file path=ppt/slides/_rels/slide82.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4.xml"/></Relationships>
</file>

<file path=ppt/slides/_rels/slide83.xml.rels><?xml version="1.0" encoding="UTF-8" standalone="yes"?>
<Relationships xmlns="http://schemas.openxmlformats.org/package/2006/relationships"><Relationship Id="rId3" Type="http://schemas.openxmlformats.org/officeDocument/2006/relationships/hyperlink" Target="mailto:jerry.lin@osttra.com" TargetMode="External"/><Relationship Id="rId2" Type="http://schemas.openxmlformats.org/officeDocument/2006/relationships/notesSlide" Target="../notesSlides/notesSlide19.xml"/><Relationship Id="rId1" Type="http://schemas.openxmlformats.org/officeDocument/2006/relationships/slideLayout" Target="../slideLayouts/slideLayout14.xml"/><Relationship Id="rId4" Type="http://schemas.openxmlformats.org/officeDocument/2006/relationships/hyperlink" Target="mailto:bhavya.mital@osttra.com" TargetMode="Externa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87.xml.rels><?xml version="1.0" encoding="UTF-8" standalone="yes"?>
<Relationships xmlns="http://schemas.openxmlformats.org/package/2006/relationships"><Relationship Id="rId3" Type="http://schemas.openxmlformats.org/officeDocument/2006/relationships/hyperlink" Target="https://secure.fia.org/bcp/registration.asp?a=f6u1o1-x" TargetMode="External"/><Relationship Id="rId2" Type="http://schemas.openxmlformats.org/officeDocument/2006/relationships/hyperlink" Target="https://www.fia.org/fia/events/2025-fia-disaster-recovery-exercise" TargetMode="External"/><Relationship Id="rId1" Type="http://schemas.openxmlformats.org/officeDocument/2006/relationships/slideLayout" Target="../slideLayouts/slideLayout14.xml"/><Relationship Id="rId5" Type="http://schemas.openxmlformats.org/officeDocument/2006/relationships/hyperlink" Target="https://www.fia.org/sites/default/files/2025-08/FIA_DR_Test_Contacts_2025_0805.xlsx" TargetMode="External"/><Relationship Id="rId4" Type="http://schemas.openxmlformats.org/officeDocument/2006/relationships/hyperlink" Target="https://secure.fia.org/bcp/registration.asp" TargetMode="Externa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89.xml.rels><?xml version="1.0" encoding="UTF-8" standalone="yes"?>
<Relationships xmlns="http://schemas.openxmlformats.org/package/2006/relationships"><Relationship Id="rId2" Type="http://schemas.openxmlformats.org/officeDocument/2006/relationships/hyperlink" Target="mailto:sproctor@fia.org" TargetMode="External"/><Relationship Id="rId1" Type="http://schemas.openxmlformats.org/officeDocument/2006/relationships/slideLayout" Target="../slideLayouts/slideLayout1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25BC9F-A73B-4B7F-AF25-0145DE54E4C1}"/>
              </a:ext>
            </a:extLst>
          </p:cNvPr>
          <p:cNvSpPr>
            <a:spLocks noGrp="1"/>
          </p:cNvSpPr>
          <p:nvPr>
            <p:ph type="ctrTitle"/>
          </p:nvPr>
        </p:nvSpPr>
        <p:spPr>
          <a:xfrm>
            <a:off x="479565" y="2192850"/>
            <a:ext cx="5871808" cy="1118062"/>
          </a:xfrm>
        </p:spPr>
        <p:txBody>
          <a:bodyPr>
            <a:normAutofit/>
          </a:bodyPr>
          <a:lstStyle/>
          <a:p>
            <a:pPr>
              <a:lnSpc>
                <a:spcPct val="100000"/>
              </a:lnSpc>
            </a:pPr>
            <a:r>
              <a:rPr lang="en-US" dirty="0"/>
              <a:t>FIA Disaster Recovery Exercise Briefings</a:t>
            </a:r>
          </a:p>
        </p:txBody>
      </p:sp>
      <p:sp>
        <p:nvSpPr>
          <p:cNvPr id="5" name="Subtitle 4">
            <a:extLst>
              <a:ext uri="{FF2B5EF4-FFF2-40B4-BE49-F238E27FC236}">
                <a16:creationId xmlns:a16="http://schemas.microsoft.com/office/drawing/2014/main" id="{2F57A2C1-38E6-4628-B875-0BDC78FA8CEC}"/>
              </a:ext>
            </a:extLst>
          </p:cNvPr>
          <p:cNvSpPr>
            <a:spLocks noGrp="1"/>
          </p:cNvSpPr>
          <p:nvPr>
            <p:ph type="subTitle" idx="1"/>
          </p:nvPr>
        </p:nvSpPr>
        <p:spPr/>
        <p:txBody>
          <a:bodyPr/>
          <a:lstStyle/>
          <a:p>
            <a:r>
              <a:rPr lang="en-US" i="1" dirty="0"/>
              <a:t>August 20</a:t>
            </a:r>
            <a:r>
              <a:rPr lang="en-US" i="1" baseline="30000" dirty="0"/>
              <a:t>th</a:t>
            </a:r>
            <a:r>
              <a:rPr lang="en-US" i="1" dirty="0"/>
              <a:t>, 2025</a:t>
            </a:r>
          </a:p>
        </p:txBody>
      </p:sp>
    </p:spTree>
    <p:extLst>
      <p:ext uri="{BB962C8B-B14F-4D97-AF65-F5344CB8AC3E}">
        <p14:creationId xmlns:p14="http://schemas.microsoft.com/office/powerpoint/2010/main" val="63764087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CDBD7D-22CF-4C57-BD86-64964CF9752C}"/>
              </a:ext>
            </a:extLst>
          </p:cNvPr>
          <p:cNvSpPr>
            <a:spLocks noGrp="1"/>
          </p:cNvSpPr>
          <p:nvPr>
            <p:ph type="ctrTitle"/>
          </p:nvPr>
        </p:nvSpPr>
        <p:spPr>
          <a:xfrm>
            <a:off x="519321" y="2497210"/>
            <a:ext cx="6055099" cy="807098"/>
          </a:xfrm>
        </p:spPr>
        <p:txBody>
          <a:bodyPr/>
          <a:lstStyle/>
          <a:p>
            <a:r>
              <a:rPr lang="en-US" dirty="0"/>
              <a:t>PARTICIPATING MARKETS</a:t>
            </a:r>
          </a:p>
        </p:txBody>
      </p:sp>
      <p:sp>
        <p:nvSpPr>
          <p:cNvPr id="3" name="Subtitle 2">
            <a:extLst>
              <a:ext uri="{FF2B5EF4-FFF2-40B4-BE49-F238E27FC236}">
                <a16:creationId xmlns:a16="http://schemas.microsoft.com/office/drawing/2014/main" id="{C5418A4A-C6BC-4BCB-AEE6-2483187F5A09}"/>
              </a:ext>
            </a:extLst>
          </p:cNvPr>
          <p:cNvSpPr>
            <a:spLocks noGrp="1"/>
          </p:cNvSpPr>
          <p:nvPr>
            <p:ph type="subTitle" idx="1"/>
          </p:nvPr>
        </p:nvSpPr>
        <p:spPr/>
        <p:txBody>
          <a:bodyPr/>
          <a:lstStyle/>
          <a:p>
            <a:endParaRPr lang="en-US" dirty="0"/>
          </a:p>
        </p:txBody>
      </p:sp>
      <p:sp>
        <p:nvSpPr>
          <p:cNvPr id="4" name="Text Placeholder 3">
            <a:extLst>
              <a:ext uri="{FF2B5EF4-FFF2-40B4-BE49-F238E27FC236}">
                <a16:creationId xmlns:a16="http://schemas.microsoft.com/office/drawing/2014/main" id="{761D0976-008C-4593-947A-F4450DE22A47}"/>
              </a:ext>
            </a:extLst>
          </p:cNvPr>
          <p:cNvSpPr>
            <a:spLocks noGrp="1"/>
          </p:cNvSpPr>
          <p:nvPr>
            <p:ph type="body" sz="half" idx="2"/>
          </p:nvPr>
        </p:nvSpPr>
        <p:spPr/>
        <p:txBody>
          <a:bodyPr/>
          <a:lstStyle/>
          <a:p>
            <a:r>
              <a:rPr lang="en-US" dirty="0"/>
              <a:t>2025 FIA DR EXERCISE</a:t>
            </a:r>
          </a:p>
        </p:txBody>
      </p:sp>
    </p:spTree>
    <p:extLst>
      <p:ext uri="{BB962C8B-B14F-4D97-AF65-F5344CB8AC3E}">
        <p14:creationId xmlns:p14="http://schemas.microsoft.com/office/powerpoint/2010/main" val="98539996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Text Box 1">
            <a:extLst>
              <a:ext uri="{FF2B5EF4-FFF2-40B4-BE49-F238E27FC236}">
                <a16:creationId xmlns:a16="http://schemas.microsoft.com/office/drawing/2014/main" id="{DD8F508D-CF2A-FAEA-B9B1-0B5ED72B1922}"/>
              </a:ext>
            </a:extLst>
          </p:cNvPr>
          <p:cNvSpPr txBox="1">
            <a:spLocks noChangeArrowheads="1"/>
          </p:cNvSpPr>
          <p:nvPr/>
        </p:nvSpPr>
        <p:spPr bwMode="auto">
          <a:xfrm>
            <a:off x="725760" y="254519"/>
            <a:ext cx="7153920" cy="12024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nchor="ctr"/>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rgbClr val="000000"/>
                </a:solidFill>
                <a:latin typeface="Arial" panose="020B0604020202020204" pitchFamily="34" charset="0"/>
                <a:ea typeface="Noto Sans CJK SC" charset="0"/>
                <a:cs typeface="Noto Sans CJK SC"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rgbClr val="000000"/>
                </a:solidFill>
                <a:latin typeface="Arial" panose="020B0604020202020204" pitchFamily="34" charset="0"/>
                <a:ea typeface="Noto Sans CJK SC" charset="0"/>
                <a:cs typeface="Noto Sans CJK SC"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rgbClr val="000000"/>
                </a:solidFill>
                <a:latin typeface="Arial" panose="020B0604020202020204" pitchFamily="34" charset="0"/>
                <a:ea typeface="Noto Sans CJK SC" charset="0"/>
                <a:cs typeface="Noto Sans CJK SC"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rgbClr val="000000"/>
                </a:solidFill>
                <a:latin typeface="Arial" panose="020B0604020202020204" pitchFamily="34" charset="0"/>
                <a:ea typeface="Noto Sans CJK SC" charset="0"/>
                <a:cs typeface="Noto Sans CJK SC"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rgbClr val="000000"/>
                </a:solidFill>
                <a:latin typeface="Arial" panose="020B0604020202020204" pitchFamily="34" charset="0"/>
                <a:ea typeface="Noto Sans CJK SC" charset="0"/>
                <a:cs typeface="Noto Sans CJK SC" charset="0"/>
              </a:defRPr>
            </a:lvl5pPr>
            <a:lvl6pPr marL="2514600" indent="-228600" defTabSz="457200" fontAlgn="base" hangingPunct="0">
              <a:lnSpc>
                <a:spcPct val="93000"/>
              </a:lnSpc>
              <a:spcBef>
                <a:spcPts val="25"/>
              </a:spcBef>
              <a:spcAft>
                <a:spcPts val="25"/>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rgbClr val="000000"/>
                </a:solidFill>
                <a:latin typeface="Arial" panose="020B0604020202020204" pitchFamily="34" charset="0"/>
                <a:ea typeface="Noto Sans CJK SC" charset="0"/>
                <a:cs typeface="Noto Sans CJK SC" charset="0"/>
              </a:defRPr>
            </a:lvl6pPr>
            <a:lvl7pPr marL="2971800" indent="-228600" defTabSz="457200" fontAlgn="base" hangingPunct="0">
              <a:lnSpc>
                <a:spcPct val="93000"/>
              </a:lnSpc>
              <a:spcBef>
                <a:spcPts val="25"/>
              </a:spcBef>
              <a:spcAft>
                <a:spcPts val="25"/>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rgbClr val="000000"/>
                </a:solidFill>
                <a:latin typeface="Arial" panose="020B0604020202020204" pitchFamily="34" charset="0"/>
                <a:ea typeface="Noto Sans CJK SC" charset="0"/>
                <a:cs typeface="Noto Sans CJK SC" charset="0"/>
              </a:defRPr>
            </a:lvl7pPr>
            <a:lvl8pPr marL="3429000" indent="-228600" defTabSz="457200" fontAlgn="base" hangingPunct="0">
              <a:lnSpc>
                <a:spcPct val="93000"/>
              </a:lnSpc>
              <a:spcBef>
                <a:spcPts val="25"/>
              </a:spcBef>
              <a:spcAft>
                <a:spcPts val="25"/>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rgbClr val="000000"/>
                </a:solidFill>
                <a:latin typeface="Arial" panose="020B0604020202020204" pitchFamily="34" charset="0"/>
                <a:ea typeface="Noto Sans CJK SC" charset="0"/>
                <a:cs typeface="Noto Sans CJK SC" charset="0"/>
              </a:defRPr>
            </a:lvl8pPr>
            <a:lvl9pPr marL="3886200" indent="-228600" defTabSz="457200" fontAlgn="base" hangingPunct="0">
              <a:lnSpc>
                <a:spcPct val="93000"/>
              </a:lnSpc>
              <a:spcBef>
                <a:spcPts val="25"/>
              </a:spcBef>
              <a:spcAft>
                <a:spcPts val="25"/>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rgbClr val="000000"/>
                </a:solidFill>
                <a:latin typeface="Arial" panose="020B0604020202020204" pitchFamily="34" charset="0"/>
                <a:ea typeface="Noto Sans CJK SC" charset="0"/>
                <a:cs typeface="Noto Sans CJK SC" charset="0"/>
              </a:defRPr>
            </a:lvl9pPr>
          </a:lstStyle>
          <a:p>
            <a:pPr algn="ctr" hangingPunct="1">
              <a:lnSpc>
                <a:spcPct val="90000"/>
              </a:lnSpc>
              <a:buClrTx/>
              <a:buFontTx/>
              <a:buNone/>
            </a:pPr>
            <a:r>
              <a:rPr lang="en-US" altLang="en-US" sz="3300" b="1" dirty="0">
                <a:solidFill>
                  <a:srgbClr val="294661"/>
                </a:solidFill>
                <a:latin typeface="Lato" panose="020F0502020204030203" pitchFamily="34" charset="0"/>
                <a:ea typeface="Lato" panose="020F0502020204030203" pitchFamily="34" charset="0"/>
                <a:cs typeface="Lato" panose="020F0502020204030203" pitchFamily="34" charset="0"/>
              </a:rPr>
              <a:t>BITNOMIAL EXCHANGE</a:t>
            </a:r>
          </a:p>
        </p:txBody>
      </p:sp>
      <p:sp>
        <p:nvSpPr>
          <p:cNvPr id="4098" name="Text Box 2">
            <a:extLst>
              <a:ext uri="{FF2B5EF4-FFF2-40B4-BE49-F238E27FC236}">
                <a16:creationId xmlns:a16="http://schemas.microsoft.com/office/drawing/2014/main" id="{A0D227BE-55C5-BD2A-6A8C-C87D8F1F4D2C}"/>
              </a:ext>
            </a:extLst>
          </p:cNvPr>
          <p:cNvSpPr txBox="1">
            <a:spLocks noChangeArrowheads="1"/>
          </p:cNvSpPr>
          <p:nvPr/>
        </p:nvSpPr>
        <p:spPr bwMode="auto">
          <a:xfrm>
            <a:off x="570239" y="1553378"/>
            <a:ext cx="7840335" cy="444890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marL="171450" indent="-17145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rgbClr val="000000"/>
                </a:solidFill>
                <a:latin typeface="Arial" panose="020B0604020202020204" pitchFamily="34" charset="0"/>
                <a:ea typeface="Noto Sans CJK SC" charset="0"/>
                <a:cs typeface="Noto Sans CJK SC" charset="0"/>
              </a:defRPr>
            </a:lvl1pPr>
            <a:lvl2pP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rgbClr val="000000"/>
                </a:solidFill>
                <a:latin typeface="Arial" panose="020B0604020202020204" pitchFamily="34" charset="0"/>
                <a:ea typeface="Noto Sans CJK SC" charset="0"/>
                <a:cs typeface="Noto Sans CJK SC" charset="0"/>
              </a:defRPr>
            </a:lvl2pPr>
            <a:lvl3pP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rgbClr val="000000"/>
                </a:solidFill>
                <a:latin typeface="Arial" panose="020B0604020202020204" pitchFamily="34" charset="0"/>
                <a:ea typeface="Noto Sans CJK SC" charset="0"/>
                <a:cs typeface="Noto Sans CJK SC" charset="0"/>
              </a:defRPr>
            </a:lvl3pPr>
            <a:lvl4pP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rgbClr val="000000"/>
                </a:solidFill>
                <a:latin typeface="Arial" panose="020B0604020202020204" pitchFamily="34" charset="0"/>
                <a:ea typeface="Noto Sans CJK SC" charset="0"/>
                <a:cs typeface="Noto Sans CJK SC" charset="0"/>
              </a:defRPr>
            </a:lvl4pPr>
            <a:lvl5pP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rgbClr val="000000"/>
                </a:solidFill>
                <a:latin typeface="Arial" panose="020B0604020202020204" pitchFamily="34" charset="0"/>
                <a:ea typeface="Noto Sans CJK SC" charset="0"/>
                <a:cs typeface="Noto Sans CJK SC" charset="0"/>
              </a:defRPr>
            </a:lvl5pPr>
            <a:lvl6pPr marL="2514600" indent="-228600" defTabSz="457200" fontAlgn="base" hangingPunct="0">
              <a:lnSpc>
                <a:spcPct val="93000"/>
              </a:lnSpc>
              <a:spcBef>
                <a:spcPts val="25"/>
              </a:spcBef>
              <a:spcAft>
                <a:spcPts val="25"/>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rgbClr val="000000"/>
                </a:solidFill>
                <a:latin typeface="Arial" panose="020B0604020202020204" pitchFamily="34" charset="0"/>
                <a:ea typeface="Noto Sans CJK SC" charset="0"/>
                <a:cs typeface="Noto Sans CJK SC" charset="0"/>
              </a:defRPr>
            </a:lvl6pPr>
            <a:lvl7pPr marL="2971800" indent="-228600" defTabSz="457200" fontAlgn="base" hangingPunct="0">
              <a:lnSpc>
                <a:spcPct val="93000"/>
              </a:lnSpc>
              <a:spcBef>
                <a:spcPts val="25"/>
              </a:spcBef>
              <a:spcAft>
                <a:spcPts val="25"/>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rgbClr val="000000"/>
                </a:solidFill>
                <a:latin typeface="Arial" panose="020B0604020202020204" pitchFamily="34" charset="0"/>
                <a:ea typeface="Noto Sans CJK SC" charset="0"/>
                <a:cs typeface="Noto Sans CJK SC" charset="0"/>
              </a:defRPr>
            </a:lvl7pPr>
            <a:lvl8pPr marL="3429000" indent="-228600" defTabSz="457200" fontAlgn="base" hangingPunct="0">
              <a:lnSpc>
                <a:spcPct val="93000"/>
              </a:lnSpc>
              <a:spcBef>
                <a:spcPts val="25"/>
              </a:spcBef>
              <a:spcAft>
                <a:spcPts val="25"/>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rgbClr val="000000"/>
                </a:solidFill>
                <a:latin typeface="Arial" panose="020B0604020202020204" pitchFamily="34" charset="0"/>
                <a:ea typeface="Noto Sans CJK SC" charset="0"/>
                <a:cs typeface="Noto Sans CJK SC" charset="0"/>
              </a:defRPr>
            </a:lvl8pPr>
            <a:lvl9pPr marL="3886200" indent="-228600" defTabSz="457200" fontAlgn="base" hangingPunct="0">
              <a:lnSpc>
                <a:spcPct val="93000"/>
              </a:lnSpc>
              <a:spcBef>
                <a:spcPts val="25"/>
              </a:spcBef>
              <a:spcAft>
                <a:spcPts val="25"/>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rgbClr val="000000"/>
                </a:solidFill>
                <a:latin typeface="Arial" panose="020B0604020202020204" pitchFamily="34" charset="0"/>
                <a:ea typeface="Noto Sans CJK SC" charset="0"/>
                <a:cs typeface="Noto Sans CJK SC" charset="0"/>
              </a:defRPr>
            </a:lvl9pPr>
          </a:lstStyle>
          <a:p>
            <a:pPr hangingPunct="1">
              <a:lnSpc>
                <a:spcPct val="100000"/>
              </a:lnSpc>
              <a:spcBef>
                <a:spcPts val="813"/>
              </a:spcBef>
              <a:buClrTx/>
              <a:buFontTx/>
              <a:buNone/>
            </a:pPr>
            <a:r>
              <a:rPr lang="en-US" altLang="en-US" sz="2000" i="1" dirty="0" err="1">
                <a:solidFill>
                  <a:srgbClr val="294661"/>
                </a:solidFill>
                <a:latin typeface="Lato" panose="020F0502020204030203" pitchFamily="34" charset="0"/>
                <a:ea typeface="Lato" panose="020F0502020204030203" pitchFamily="34" charset="0"/>
                <a:cs typeface="Lato" panose="020F0502020204030203" pitchFamily="34" charset="0"/>
              </a:rPr>
              <a:t>Bitnomial</a:t>
            </a:r>
            <a:r>
              <a:rPr lang="en-US" altLang="en-US" sz="2000" i="1" dirty="0">
                <a:solidFill>
                  <a:srgbClr val="294661"/>
                </a:solidFill>
                <a:latin typeface="Lato" panose="020F0502020204030203" pitchFamily="34" charset="0"/>
                <a:ea typeface="Lato" panose="020F0502020204030203" pitchFamily="34" charset="0"/>
                <a:cs typeface="Lato" panose="020F0502020204030203" pitchFamily="34" charset="0"/>
              </a:rPr>
              <a:t> Contact: Seth Larson, Director of Operations and Market Surveillance</a:t>
            </a:r>
          </a:p>
          <a:p>
            <a:pPr marL="342900" indent="-342900" hangingPunct="1">
              <a:lnSpc>
                <a:spcPct val="100000"/>
              </a:lnSpc>
              <a:spcBef>
                <a:spcPts val="813"/>
              </a:spcBef>
              <a:buClrTx/>
              <a:buFont typeface="Arial" panose="020B0604020202020204" pitchFamily="34" charset="0"/>
              <a:buChar char="•"/>
            </a:pPr>
            <a:r>
              <a:rPr lang="en-US" altLang="en-US" sz="2000" dirty="0">
                <a:solidFill>
                  <a:srgbClr val="294661"/>
                </a:solidFill>
                <a:latin typeface="Lato" panose="020F0502020204030203" pitchFamily="34" charset="0"/>
                <a:ea typeface="Lato" panose="020F0502020204030203" pitchFamily="34" charset="0"/>
                <a:cs typeface="Lato" panose="020F0502020204030203" pitchFamily="34" charset="0"/>
              </a:rPr>
              <a:t>Connectivity testing will be on an ad-hoc basis during September for those signed up via the FIA website (If applicable)</a:t>
            </a:r>
          </a:p>
          <a:p>
            <a:pPr marL="342900" indent="-342900" hangingPunct="1">
              <a:lnSpc>
                <a:spcPct val="100000"/>
              </a:lnSpc>
              <a:spcBef>
                <a:spcPts val="813"/>
              </a:spcBef>
              <a:buClrTx/>
              <a:buFont typeface="Arial" panose="020B0604020202020204" pitchFamily="34" charset="0"/>
              <a:buChar char="•"/>
            </a:pPr>
            <a:r>
              <a:rPr lang="en-US" altLang="en-US" sz="2000" dirty="0">
                <a:solidFill>
                  <a:srgbClr val="294661"/>
                </a:solidFill>
                <a:latin typeface="Lato" panose="020F0502020204030203" pitchFamily="34" charset="0"/>
                <a:ea typeface="Lato" panose="020F0502020204030203" pitchFamily="34" charset="0"/>
                <a:cs typeface="Lato" panose="020F0502020204030203" pitchFamily="34" charset="0"/>
              </a:rPr>
              <a:t>Pre-test requirement - Users must register via the FIA website</a:t>
            </a:r>
          </a:p>
          <a:p>
            <a:pPr marL="342900" indent="-342900" hangingPunct="1">
              <a:lnSpc>
                <a:spcPct val="100000"/>
              </a:lnSpc>
              <a:spcBef>
                <a:spcPts val="813"/>
              </a:spcBef>
              <a:buClrTx/>
              <a:buFont typeface="Arial" panose="020B0604020202020204" pitchFamily="34" charset="0"/>
              <a:buChar char="•"/>
            </a:pPr>
            <a:r>
              <a:rPr lang="en-US" altLang="en-US" sz="2000" dirty="0">
                <a:solidFill>
                  <a:srgbClr val="294661"/>
                </a:solidFill>
                <a:latin typeface="Lato" panose="020F0502020204030203" pitchFamily="34" charset="0"/>
                <a:ea typeface="Lato" panose="020F0502020204030203" pitchFamily="34" charset="0"/>
                <a:cs typeface="Lato" panose="020F0502020204030203" pitchFamily="34" charset="0"/>
              </a:rPr>
              <a:t>We will fail-over to the DR site at 7:30 am EST the day of the test</a:t>
            </a:r>
          </a:p>
          <a:p>
            <a:pPr marL="342900" indent="-342900" hangingPunct="1">
              <a:lnSpc>
                <a:spcPct val="100000"/>
              </a:lnSpc>
              <a:spcBef>
                <a:spcPts val="813"/>
              </a:spcBef>
              <a:buClrTx/>
              <a:buFont typeface="Arial" panose="020B0604020202020204" pitchFamily="34" charset="0"/>
              <a:buChar char="•"/>
            </a:pPr>
            <a:r>
              <a:rPr lang="en-US" altLang="en-US" sz="2000" dirty="0">
                <a:solidFill>
                  <a:srgbClr val="294661"/>
                </a:solidFill>
                <a:latin typeface="Lato" panose="020F0502020204030203" pitchFamily="34" charset="0"/>
                <a:ea typeface="Lato" panose="020F0502020204030203" pitchFamily="34" charset="0"/>
                <a:cs typeface="Lato" panose="020F0502020204030203" pitchFamily="34" charset="0"/>
              </a:rPr>
              <a:t>All platform activity will be removed after the test</a:t>
            </a:r>
          </a:p>
          <a:p>
            <a:pPr marL="342900" indent="-342900" hangingPunct="1">
              <a:lnSpc>
                <a:spcPct val="100000"/>
              </a:lnSpc>
              <a:spcBef>
                <a:spcPts val="813"/>
              </a:spcBef>
              <a:buClrTx/>
              <a:buFont typeface="Arial" panose="020B0604020202020204" pitchFamily="34" charset="0"/>
              <a:buChar char="•"/>
            </a:pPr>
            <a:r>
              <a:rPr lang="en-US" altLang="en-US" sz="2000" dirty="0">
                <a:solidFill>
                  <a:srgbClr val="294661"/>
                </a:solidFill>
                <a:latin typeface="Lato" panose="020F0502020204030203" pitchFamily="34" charset="0"/>
                <a:ea typeface="Lato" panose="020F0502020204030203" pitchFamily="34" charset="0"/>
                <a:cs typeface="Lato" panose="020F0502020204030203" pitchFamily="34" charset="0"/>
              </a:rPr>
              <a:t>Trading date will be October 25th</a:t>
            </a:r>
          </a:p>
        </p:txBody>
      </p:sp>
    </p:spTree>
  </p:cSld>
  <p:clrMapOvr>
    <a:masterClrMapping/>
  </p:clrMapOvr>
  <p:transition spd="slow"/>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Text Box 1">
            <a:extLst>
              <a:ext uri="{FF2B5EF4-FFF2-40B4-BE49-F238E27FC236}">
                <a16:creationId xmlns:a16="http://schemas.microsoft.com/office/drawing/2014/main" id="{006E6ADC-0621-2076-D973-9CD5DDD9D605}"/>
              </a:ext>
            </a:extLst>
          </p:cNvPr>
          <p:cNvSpPr txBox="1">
            <a:spLocks noChangeArrowheads="1"/>
          </p:cNvSpPr>
          <p:nvPr/>
        </p:nvSpPr>
        <p:spPr bwMode="auto">
          <a:xfrm>
            <a:off x="609432" y="286200"/>
            <a:ext cx="7153920" cy="12024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nchor="ctr"/>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rgbClr val="000000"/>
                </a:solidFill>
                <a:latin typeface="Arial" panose="020B0604020202020204" pitchFamily="34" charset="0"/>
                <a:ea typeface="Noto Sans CJK SC" charset="0"/>
                <a:cs typeface="Noto Sans CJK SC"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rgbClr val="000000"/>
                </a:solidFill>
                <a:latin typeface="Arial" panose="020B0604020202020204" pitchFamily="34" charset="0"/>
                <a:ea typeface="Noto Sans CJK SC" charset="0"/>
                <a:cs typeface="Noto Sans CJK SC"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rgbClr val="000000"/>
                </a:solidFill>
                <a:latin typeface="Arial" panose="020B0604020202020204" pitchFamily="34" charset="0"/>
                <a:ea typeface="Noto Sans CJK SC" charset="0"/>
                <a:cs typeface="Noto Sans CJK SC"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rgbClr val="000000"/>
                </a:solidFill>
                <a:latin typeface="Arial" panose="020B0604020202020204" pitchFamily="34" charset="0"/>
                <a:ea typeface="Noto Sans CJK SC" charset="0"/>
                <a:cs typeface="Noto Sans CJK SC"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rgbClr val="000000"/>
                </a:solidFill>
                <a:latin typeface="Arial" panose="020B0604020202020204" pitchFamily="34" charset="0"/>
                <a:ea typeface="Noto Sans CJK SC" charset="0"/>
                <a:cs typeface="Noto Sans CJK SC" charset="0"/>
              </a:defRPr>
            </a:lvl5pPr>
            <a:lvl6pPr marL="2514600" indent="-228600" defTabSz="457200" fontAlgn="base" hangingPunct="0">
              <a:lnSpc>
                <a:spcPct val="93000"/>
              </a:lnSpc>
              <a:spcBef>
                <a:spcPts val="25"/>
              </a:spcBef>
              <a:spcAft>
                <a:spcPts val="25"/>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rgbClr val="000000"/>
                </a:solidFill>
                <a:latin typeface="Arial" panose="020B0604020202020204" pitchFamily="34" charset="0"/>
                <a:ea typeface="Noto Sans CJK SC" charset="0"/>
                <a:cs typeface="Noto Sans CJK SC" charset="0"/>
              </a:defRPr>
            </a:lvl6pPr>
            <a:lvl7pPr marL="2971800" indent="-228600" defTabSz="457200" fontAlgn="base" hangingPunct="0">
              <a:lnSpc>
                <a:spcPct val="93000"/>
              </a:lnSpc>
              <a:spcBef>
                <a:spcPts val="25"/>
              </a:spcBef>
              <a:spcAft>
                <a:spcPts val="25"/>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rgbClr val="000000"/>
                </a:solidFill>
                <a:latin typeface="Arial" panose="020B0604020202020204" pitchFamily="34" charset="0"/>
                <a:ea typeface="Noto Sans CJK SC" charset="0"/>
                <a:cs typeface="Noto Sans CJK SC" charset="0"/>
              </a:defRPr>
            </a:lvl7pPr>
            <a:lvl8pPr marL="3429000" indent="-228600" defTabSz="457200" fontAlgn="base" hangingPunct="0">
              <a:lnSpc>
                <a:spcPct val="93000"/>
              </a:lnSpc>
              <a:spcBef>
                <a:spcPts val="25"/>
              </a:spcBef>
              <a:spcAft>
                <a:spcPts val="25"/>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rgbClr val="000000"/>
                </a:solidFill>
                <a:latin typeface="Arial" panose="020B0604020202020204" pitchFamily="34" charset="0"/>
                <a:ea typeface="Noto Sans CJK SC" charset="0"/>
                <a:cs typeface="Noto Sans CJK SC" charset="0"/>
              </a:defRPr>
            </a:lvl8pPr>
            <a:lvl9pPr marL="3886200" indent="-228600" defTabSz="457200" fontAlgn="base" hangingPunct="0">
              <a:lnSpc>
                <a:spcPct val="93000"/>
              </a:lnSpc>
              <a:spcBef>
                <a:spcPts val="25"/>
              </a:spcBef>
              <a:spcAft>
                <a:spcPts val="25"/>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rgbClr val="000000"/>
                </a:solidFill>
                <a:latin typeface="Arial" panose="020B0604020202020204" pitchFamily="34" charset="0"/>
                <a:ea typeface="Noto Sans CJK SC" charset="0"/>
                <a:cs typeface="Noto Sans CJK SC" charset="0"/>
              </a:defRPr>
            </a:lvl9pPr>
          </a:lstStyle>
          <a:p>
            <a:pPr hangingPunct="1">
              <a:lnSpc>
                <a:spcPct val="90000"/>
              </a:lnSpc>
              <a:buClrTx/>
              <a:buFontTx/>
              <a:buNone/>
            </a:pPr>
            <a:r>
              <a:rPr lang="en-US" altLang="en-US" sz="2800" b="1" dirty="0">
                <a:solidFill>
                  <a:srgbClr val="294661"/>
                </a:solidFill>
                <a:latin typeface="Lato" panose="020F0502020204030203" pitchFamily="34" charset="0"/>
                <a:ea typeface="Lato" panose="020F0502020204030203" pitchFamily="34" charset="0"/>
                <a:cs typeface="Lato" panose="020F0502020204030203" pitchFamily="34" charset="0"/>
              </a:rPr>
              <a:t>BITNOMIAL EXCHANGE (Cont’d)</a:t>
            </a:r>
          </a:p>
        </p:txBody>
      </p:sp>
      <p:sp>
        <p:nvSpPr>
          <p:cNvPr id="5122" name="Text Box 2">
            <a:extLst>
              <a:ext uri="{FF2B5EF4-FFF2-40B4-BE49-F238E27FC236}">
                <a16:creationId xmlns:a16="http://schemas.microsoft.com/office/drawing/2014/main" id="{16D51974-1DFC-0AF2-6A17-94B524D84083}"/>
              </a:ext>
            </a:extLst>
          </p:cNvPr>
          <p:cNvSpPr txBox="1">
            <a:spLocks noChangeArrowheads="1"/>
          </p:cNvSpPr>
          <p:nvPr/>
        </p:nvSpPr>
        <p:spPr bwMode="auto">
          <a:xfrm>
            <a:off x="609432" y="1660004"/>
            <a:ext cx="7848768" cy="394704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marL="171450" indent="-17145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rgbClr val="000000"/>
                </a:solidFill>
                <a:latin typeface="Arial" panose="020B0604020202020204" pitchFamily="34" charset="0"/>
                <a:ea typeface="Noto Sans CJK SC" charset="0"/>
                <a:cs typeface="Noto Sans CJK SC" charset="0"/>
              </a:defRPr>
            </a:lvl1pPr>
            <a:lvl2pP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rgbClr val="000000"/>
                </a:solidFill>
                <a:latin typeface="Arial" panose="020B0604020202020204" pitchFamily="34" charset="0"/>
                <a:ea typeface="Noto Sans CJK SC" charset="0"/>
                <a:cs typeface="Noto Sans CJK SC" charset="0"/>
              </a:defRPr>
            </a:lvl2pPr>
            <a:lvl3pP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rgbClr val="000000"/>
                </a:solidFill>
                <a:latin typeface="Arial" panose="020B0604020202020204" pitchFamily="34" charset="0"/>
                <a:ea typeface="Noto Sans CJK SC" charset="0"/>
                <a:cs typeface="Noto Sans CJK SC" charset="0"/>
              </a:defRPr>
            </a:lvl3pPr>
            <a:lvl4pP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rgbClr val="000000"/>
                </a:solidFill>
                <a:latin typeface="Arial" panose="020B0604020202020204" pitchFamily="34" charset="0"/>
                <a:ea typeface="Noto Sans CJK SC" charset="0"/>
                <a:cs typeface="Noto Sans CJK SC" charset="0"/>
              </a:defRPr>
            </a:lvl4pPr>
            <a:lvl5pP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rgbClr val="000000"/>
                </a:solidFill>
                <a:latin typeface="Arial" panose="020B0604020202020204" pitchFamily="34" charset="0"/>
                <a:ea typeface="Noto Sans CJK SC" charset="0"/>
                <a:cs typeface="Noto Sans CJK SC" charset="0"/>
              </a:defRPr>
            </a:lvl5pPr>
            <a:lvl6pPr marL="2514600" indent="-228600" defTabSz="457200" fontAlgn="base" hangingPunct="0">
              <a:lnSpc>
                <a:spcPct val="93000"/>
              </a:lnSpc>
              <a:spcBef>
                <a:spcPts val="25"/>
              </a:spcBef>
              <a:spcAft>
                <a:spcPts val="25"/>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rgbClr val="000000"/>
                </a:solidFill>
                <a:latin typeface="Arial" panose="020B0604020202020204" pitchFamily="34" charset="0"/>
                <a:ea typeface="Noto Sans CJK SC" charset="0"/>
                <a:cs typeface="Noto Sans CJK SC" charset="0"/>
              </a:defRPr>
            </a:lvl6pPr>
            <a:lvl7pPr marL="2971800" indent="-228600" defTabSz="457200" fontAlgn="base" hangingPunct="0">
              <a:lnSpc>
                <a:spcPct val="93000"/>
              </a:lnSpc>
              <a:spcBef>
                <a:spcPts val="25"/>
              </a:spcBef>
              <a:spcAft>
                <a:spcPts val="25"/>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rgbClr val="000000"/>
                </a:solidFill>
                <a:latin typeface="Arial" panose="020B0604020202020204" pitchFamily="34" charset="0"/>
                <a:ea typeface="Noto Sans CJK SC" charset="0"/>
                <a:cs typeface="Noto Sans CJK SC" charset="0"/>
              </a:defRPr>
            </a:lvl7pPr>
            <a:lvl8pPr marL="3429000" indent="-228600" defTabSz="457200" fontAlgn="base" hangingPunct="0">
              <a:lnSpc>
                <a:spcPct val="93000"/>
              </a:lnSpc>
              <a:spcBef>
                <a:spcPts val="25"/>
              </a:spcBef>
              <a:spcAft>
                <a:spcPts val="25"/>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rgbClr val="000000"/>
                </a:solidFill>
                <a:latin typeface="Arial" panose="020B0604020202020204" pitchFamily="34" charset="0"/>
                <a:ea typeface="Noto Sans CJK SC" charset="0"/>
                <a:cs typeface="Noto Sans CJK SC" charset="0"/>
              </a:defRPr>
            </a:lvl8pPr>
            <a:lvl9pPr marL="3886200" indent="-228600" defTabSz="457200" fontAlgn="base" hangingPunct="0">
              <a:lnSpc>
                <a:spcPct val="93000"/>
              </a:lnSpc>
              <a:spcBef>
                <a:spcPts val="25"/>
              </a:spcBef>
              <a:spcAft>
                <a:spcPts val="25"/>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rgbClr val="000000"/>
                </a:solidFill>
                <a:latin typeface="Arial" panose="020B0604020202020204" pitchFamily="34" charset="0"/>
                <a:ea typeface="Noto Sans CJK SC" charset="0"/>
                <a:cs typeface="Noto Sans CJK SC" charset="0"/>
              </a:defRPr>
            </a:lvl9pPr>
          </a:lstStyle>
          <a:p>
            <a:pPr hangingPunct="1">
              <a:lnSpc>
                <a:spcPct val="100000"/>
              </a:lnSpc>
              <a:spcBef>
                <a:spcPts val="813"/>
              </a:spcBef>
              <a:buClr>
                <a:srgbClr val="294661"/>
              </a:buClr>
              <a:buFont typeface="Arial" panose="020B0604020202020204" pitchFamily="34" charset="0"/>
              <a:buChar char="•"/>
            </a:pPr>
            <a:r>
              <a:rPr lang="en-US" altLang="en-US" sz="2000" dirty="0" err="1">
                <a:solidFill>
                  <a:srgbClr val="294661"/>
                </a:solidFill>
                <a:latin typeface="Lato" panose="020F0502020204030203" pitchFamily="34" charset="0"/>
                <a:ea typeface="Lato" panose="020F0502020204030203" pitchFamily="34" charset="0"/>
                <a:cs typeface="Lato" panose="020F0502020204030203" pitchFamily="34" charset="0"/>
              </a:rPr>
              <a:t>Bitnomial</a:t>
            </a:r>
            <a:r>
              <a:rPr lang="en-US" altLang="en-US" sz="2000" dirty="0">
                <a:solidFill>
                  <a:srgbClr val="294661"/>
                </a:solidFill>
                <a:latin typeface="Lato" panose="020F0502020204030203" pitchFamily="34" charset="0"/>
                <a:ea typeface="Lato" panose="020F0502020204030203" pitchFamily="34" charset="0"/>
                <a:cs typeface="Lato" panose="020F0502020204030203" pitchFamily="34" charset="0"/>
              </a:rPr>
              <a:t> will work directly with participants to ensure connectivity, trade details and reporting</a:t>
            </a:r>
          </a:p>
          <a:p>
            <a:pPr hangingPunct="1">
              <a:lnSpc>
                <a:spcPct val="100000"/>
              </a:lnSpc>
              <a:spcBef>
                <a:spcPts val="813"/>
              </a:spcBef>
              <a:buClr>
                <a:srgbClr val="294661"/>
              </a:buClr>
              <a:buFont typeface="Arial" panose="020B0604020202020204" pitchFamily="34" charset="0"/>
              <a:buChar char="•"/>
            </a:pPr>
            <a:r>
              <a:rPr lang="en-US" altLang="en-US" sz="2000" dirty="0">
                <a:solidFill>
                  <a:srgbClr val="294661"/>
                </a:solidFill>
                <a:latin typeface="Lato" panose="020F0502020204030203" pitchFamily="34" charset="0"/>
                <a:ea typeface="Lato" panose="020F0502020204030203" pitchFamily="34" charset="0"/>
                <a:cs typeface="Lato" panose="020F0502020204030203" pitchFamily="34" charset="0"/>
              </a:rPr>
              <a:t>FCMs can use direct connection or coordinate with CQG to run the test</a:t>
            </a:r>
          </a:p>
          <a:p>
            <a:pPr hangingPunct="1">
              <a:lnSpc>
                <a:spcPct val="100000"/>
              </a:lnSpc>
              <a:spcBef>
                <a:spcPts val="813"/>
              </a:spcBef>
              <a:buClr>
                <a:srgbClr val="294661"/>
              </a:buClr>
              <a:buFont typeface="Arial" panose="020B0604020202020204" pitchFamily="34" charset="0"/>
              <a:buChar char="•"/>
            </a:pPr>
            <a:r>
              <a:rPr lang="en-US" altLang="en-US" sz="2000" dirty="0">
                <a:solidFill>
                  <a:srgbClr val="294661"/>
                </a:solidFill>
                <a:latin typeface="Lato" panose="020F0502020204030203" pitchFamily="34" charset="0"/>
                <a:ea typeface="Lato" panose="020F0502020204030203" pitchFamily="34" charset="0"/>
                <a:cs typeface="Lato" panose="020F0502020204030203" pitchFamily="34" charset="0"/>
              </a:rPr>
              <a:t>For support please call (312) 500-3882 or email </a:t>
            </a:r>
            <a:r>
              <a:rPr lang="en-US" altLang="en-US" sz="2000" dirty="0">
                <a:solidFill>
                  <a:srgbClr val="294661"/>
                </a:solidFill>
                <a:latin typeface="Lato" panose="020F0502020204030203" pitchFamily="34" charset="0"/>
                <a:ea typeface="Lato" panose="020F0502020204030203" pitchFamily="34" charset="0"/>
                <a:cs typeface="Lato" panose="020F0502020204030203" pitchFamily="34" charset="0"/>
                <a:hlinkClick r:id="rId3"/>
              </a:rPr>
              <a:t>help@exchange.bitnomial.com</a:t>
            </a:r>
            <a:r>
              <a:rPr lang="en-US" altLang="en-US" sz="2000" dirty="0">
                <a:solidFill>
                  <a:srgbClr val="294661"/>
                </a:solidFill>
                <a:latin typeface="Lato" panose="020F0502020204030203" pitchFamily="34" charset="0"/>
                <a:ea typeface="Lato" panose="020F0502020204030203" pitchFamily="34" charset="0"/>
                <a:cs typeface="Lato" panose="020F0502020204030203" pitchFamily="34" charset="0"/>
              </a:rPr>
              <a:t> </a:t>
            </a:r>
          </a:p>
        </p:txBody>
      </p:sp>
    </p:spTree>
  </p:cSld>
  <p:clrMapOvr>
    <a:masterClrMapping/>
  </p:clrMapOvr>
  <p:transition spd="slow"/>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lstStyle/>
          <a:p>
            <a:pPr algn="ctr"/>
            <a:r>
              <a:rPr lang="en-US" dirty="0"/>
              <a:t>CBOE FUTURES EXCHANGE</a:t>
            </a:r>
          </a:p>
        </p:txBody>
      </p:sp>
      <p:sp>
        <p:nvSpPr>
          <p:cNvPr id="8" name="Content Placeholder 7">
            <a:extLst>
              <a:ext uri="{FF2B5EF4-FFF2-40B4-BE49-F238E27FC236}">
                <a16:creationId xmlns:a16="http://schemas.microsoft.com/office/drawing/2014/main" id="{41885230-84D2-46DB-9719-CA9D4D8C3C61}"/>
              </a:ext>
            </a:extLst>
          </p:cNvPr>
          <p:cNvSpPr>
            <a:spLocks noGrp="1"/>
          </p:cNvSpPr>
          <p:nvPr>
            <p:ph idx="1"/>
          </p:nvPr>
        </p:nvSpPr>
        <p:spPr>
          <a:xfrm>
            <a:off x="628650" y="1648047"/>
            <a:ext cx="8229600" cy="4699590"/>
          </a:xfrm>
        </p:spPr>
        <p:txBody>
          <a:bodyPr>
            <a:noAutofit/>
          </a:bodyPr>
          <a:lstStyle/>
          <a:p>
            <a:pPr marL="0" indent="0">
              <a:lnSpc>
                <a:spcPct val="120000"/>
              </a:lnSpc>
              <a:buNone/>
            </a:pPr>
            <a:r>
              <a:rPr lang="en-US" sz="1500" dirty="0"/>
              <a:t>The Cboe Futures Exchange secondary site in Chicago, IL will be used for the FIA DR Test on Saturday, October 25</a:t>
            </a:r>
            <a:r>
              <a:rPr lang="en-US" sz="1500" baseline="30000" dirty="0"/>
              <a:t>th</a:t>
            </a:r>
            <a:r>
              <a:rPr lang="en-US" sz="1500" dirty="0"/>
              <a:t>, and all systems will reflect that date.</a:t>
            </a:r>
            <a:br>
              <a:rPr lang="en-US" sz="1500" dirty="0"/>
            </a:br>
            <a:endParaRPr lang="en-US" sz="1500" dirty="0"/>
          </a:p>
          <a:p>
            <a:r>
              <a:rPr lang="en-US" sz="1500" dirty="0"/>
              <a:t>All products will be available and follow the schedule below (all times in CT):</a:t>
            </a:r>
          </a:p>
          <a:p>
            <a:pPr lvl="1"/>
            <a:r>
              <a:rPr lang="en-US" sz="1500" dirty="0"/>
              <a:t>06:30 Order Acceptance/Queuing in Primary site (Secaucus)</a:t>
            </a:r>
          </a:p>
          <a:p>
            <a:pPr lvl="1"/>
            <a:r>
              <a:rPr lang="en-US" sz="1500" dirty="0"/>
              <a:t>06:35 Extended Trading Hours (ETH) Open</a:t>
            </a:r>
          </a:p>
          <a:p>
            <a:pPr lvl="1"/>
            <a:r>
              <a:rPr lang="en-US" sz="1500" dirty="0"/>
              <a:t>07:00 Failover to Secondary site (Chicago) begins*</a:t>
            </a:r>
          </a:p>
          <a:p>
            <a:pPr lvl="1"/>
            <a:r>
              <a:rPr lang="en-US" sz="1500" dirty="0"/>
              <a:t>07:30 Resumption of ETH trading in Secondary site (Chicago)</a:t>
            </a:r>
          </a:p>
          <a:p>
            <a:pPr lvl="1"/>
            <a:r>
              <a:rPr lang="en-US" sz="1500" dirty="0"/>
              <a:t>08:30 Regular Trading Hours (RTH) Open</a:t>
            </a:r>
          </a:p>
          <a:p>
            <a:pPr lvl="1"/>
            <a:r>
              <a:rPr lang="en-US" sz="1500" dirty="0"/>
              <a:t>12:00 Close and Daily Settlement Price dissemination</a:t>
            </a:r>
          </a:p>
          <a:p>
            <a:pPr marL="342900" lvl="1" indent="0">
              <a:buNone/>
            </a:pPr>
            <a:r>
              <a:rPr lang="en-US" sz="1200" dirty="0"/>
              <a:t>*Post-failover, firms will be unable to connect to the primary site ports and market data.</a:t>
            </a:r>
          </a:p>
          <a:p>
            <a:pPr marL="342900" lvl="1" indent="0">
              <a:buNone/>
            </a:pPr>
            <a:endParaRPr lang="en-US" sz="1000" dirty="0"/>
          </a:p>
          <a:p>
            <a:r>
              <a:rPr lang="en-US" sz="1500" dirty="0"/>
              <a:t>Interface testing availability:</a:t>
            </a:r>
          </a:p>
          <a:p>
            <a:pPr lvl="1"/>
            <a:r>
              <a:rPr lang="en-US" sz="1500" dirty="0"/>
              <a:t>FIX/BOE3 order entry, purge, and drop copy ports.</a:t>
            </a:r>
          </a:p>
          <a:p>
            <a:pPr lvl="1"/>
            <a:r>
              <a:rPr lang="en-US" sz="1500" dirty="0"/>
              <a:t>Multicast PITCH/TOP market data feeds and SPIN and Gap Recovery Proxy (GRP) ports.</a:t>
            </a:r>
          </a:p>
          <a:p>
            <a:pPr lvl="1"/>
            <a:r>
              <a:rPr lang="en-US" sz="1500" dirty="0"/>
              <a:t>Cboe Web Portal (e.g. Block/ECRP reporting and risk management)</a:t>
            </a:r>
          </a:p>
          <a:p>
            <a:pPr lvl="1">
              <a:lnSpc>
                <a:spcPct val="110000"/>
              </a:lnSpc>
            </a:pPr>
            <a:endParaRPr lang="en-US" sz="1400" dirty="0"/>
          </a:p>
        </p:txBody>
      </p:sp>
    </p:spTree>
    <p:extLst>
      <p:ext uri="{BB962C8B-B14F-4D97-AF65-F5344CB8AC3E}">
        <p14:creationId xmlns:p14="http://schemas.microsoft.com/office/powerpoint/2010/main" val="38741845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normAutofit/>
          </a:bodyPr>
          <a:lstStyle/>
          <a:p>
            <a:r>
              <a:rPr lang="en-US" sz="2800" dirty="0"/>
              <a:t>CBOE FUTURES EXCHANGE </a:t>
            </a:r>
            <a:r>
              <a:rPr lang="en-US" sz="2400" dirty="0"/>
              <a:t>(Cont’d)</a:t>
            </a:r>
          </a:p>
        </p:txBody>
      </p:sp>
      <p:sp>
        <p:nvSpPr>
          <p:cNvPr id="8" name="Content Placeholder 7">
            <a:extLst>
              <a:ext uri="{FF2B5EF4-FFF2-40B4-BE49-F238E27FC236}">
                <a16:creationId xmlns:a16="http://schemas.microsoft.com/office/drawing/2014/main" id="{41885230-84D2-46DB-9719-CA9D4D8C3C61}"/>
              </a:ext>
            </a:extLst>
          </p:cNvPr>
          <p:cNvSpPr>
            <a:spLocks noGrp="1"/>
          </p:cNvSpPr>
          <p:nvPr>
            <p:ph idx="1"/>
          </p:nvPr>
        </p:nvSpPr>
        <p:spPr>
          <a:xfrm>
            <a:off x="628650" y="1744579"/>
            <a:ext cx="8229600" cy="4432384"/>
          </a:xfrm>
        </p:spPr>
        <p:txBody>
          <a:bodyPr>
            <a:normAutofit/>
          </a:bodyPr>
          <a:lstStyle/>
          <a:p>
            <a:pPr>
              <a:lnSpc>
                <a:spcPct val="110000"/>
              </a:lnSpc>
            </a:pPr>
            <a:r>
              <a:rPr lang="en-US" sz="1400" dirty="0"/>
              <a:t>Participants are encouraged to enter orders and trade with other participants, consume market data, and test web-based applications. </a:t>
            </a:r>
            <a:r>
              <a:rPr lang="en-US" sz="1400" b="1" dirty="0"/>
              <a:t>Required Participants that were notified of their obligation to participate in the FIA test must perform at least </a:t>
            </a:r>
            <a:r>
              <a:rPr lang="en-US" sz="1400" b="1" u="sng" dirty="0"/>
              <a:t>two trades</a:t>
            </a:r>
            <a:r>
              <a:rPr lang="en-US" sz="1400" b="1" dirty="0"/>
              <a:t> in the secondary site to satisfy their testing requirement.</a:t>
            </a:r>
          </a:p>
          <a:p>
            <a:pPr lvl="1">
              <a:lnSpc>
                <a:spcPct val="110000"/>
              </a:lnSpc>
            </a:pPr>
            <a:r>
              <a:rPr lang="en-US" sz="1400" dirty="0">
                <a:hlinkClick r:id="rId2"/>
              </a:rPr>
              <a:t>Full test script</a:t>
            </a:r>
            <a:r>
              <a:rPr lang="en-US" sz="1400" dirty="0"/>
              <a:t> is available on the CFE website</a:t>
            </a:r>
          </a:p>
          <a:p>
            <a:pPr>
              <a:lnSpc>
                <a:spcPct val="100000"/>
              </a:lnSpc>
            </a:pPr>
            <a:r>
              <a:rPr lang="en-US" sz="1400" b="1" u="sng" dirty="0"/>
              <a:t>DR pre-tests:</a:t>
            </a:r>
          </a:p>
          <a:p>
            <a:pPr lvl="1">
              <a:lnSpc>
                <a:spcPct val="100000"/>
              </a:lnSpc>
            </a:pPr>
            <a:r>
              <a:rPr lang="en-US" sz="1400" dirty="0"/>
              <a:t>Saturday, September 27</a:t>
            </a:r>
            <a:r>
              <a:rPr lang="en-US" sz="1400" baseline="30000" dirty="0"/>
              <a:t>th</a:t>
            </a:r>
            <a:r>
              <a:rPr lang="en-US" sz="1400" dirty="0"/>
              <a:t>  will allow for </a:t>
            </a:r>
            <a:r>
              <a:rPr lang="en-US" sz="1400" u="sng" dirty="0"/>
              <a:t>connectivity only</a:t>
            </a:r>
            <a:r>
              <a:rPr lang="en-US" sz="1400" dirty="0"/>
              <a:t> testing. </a:t>
            </a:r>
          </a:p>
          <a:p>
            <a:pPr lvl="1">
              <a:lnSpc>
                <a:spcPct val="100000"/>
              </a:lnSpc>
            </a:pPr>
            <a:r>
              <a:rPr lang="en-US" sz="1400" dirty="0"/>
              <a:t>Saturday, October 4</a:t>
            </a:r>
            <a:r>
              <a:rPr lang="en-US" sz="1400" baseline="30000" dirty="0"/>
              <a:t>th</a:t>
            </a:r>
            <a:r>
              <a:rPr lang="en-US" sz="1400" dirty="0"/>
              <a:t>  will allow for full DR failover testing including order acceptance, trading, and market data dissemination from the Secondary (Chicago) site.</a:t>
            </a:r>
          </a:p>
          <a:p>
            <a:pPr>
              <a:lnSpc>
                <a:spcPct val="100000"/>
              </a:lnSpc>
            </a:pPr>
            <a:r>
              <a:rPr lang="en-US" sz="1400" dirty="0"/>
              <a:t>DR ports and multicast market data disseminated from the secondary Chicago datacenter are available 24/7 for telnet/ping testing outside of any brief maintenance periods. </a:t>
            </a:r>
            <a:br>
              <a:rPr lang="en-US" sz="1400" dirty="0"/>
            </a:br>
            <a:endParaRPr lang="en-US" sz="1400" dirty="0"/>
          </a:p>
          <a:p>
            <a:pPr>
              <a:lnSpc>
                <a:spcPct val="100000"/>
              </a:lnSpc>
            </a:pPr>
            <a:r>
              <a:rPr lang="en-US" sz="1400" dirty="0"/>
              <a:t>Contact Information: </a:t>
            </a:r>
          </a:p>
          <a:p>
            <a:pPr lvl="1">
              <a:lnSpc>
                <a:spcPct val="100000"/>
              </a:lnSpc>
            </a:pPr>
            <a:r>
              <a:rPr lang="en-US" sz="1400" dirty="0"/>
              <a:t>Network/Connectivity </a:t>
            </a:r>
            <a:r>
              <a:rPr lang="en-US" sz="1400" dirty="0">
                <a:hlinkClick r:id="rId3"/>
              </a:rPr>
              <a:t>noc@cboe.com</a:t>
            </a:r>
            <a:r>
              <a:rPr lang="en-US" sz="1400" dirty="0"/>
              <a:t> +1.913.815.7005</a:t>
            </a:r>
          </a:p>
          <a:p>
            <a:pPr lvl="1"/>
            <a:r>
              <a:rPr lang="en-US" sz="1400" dirty="0"/>
              <a:t>General Help/Tradedesk </a:t>
            </a:r>
            <a:r>
              <a:rPr lang="en-US" sz="1400" dirty="0">
                <a:hlinkClick r:id="rId4"/>
              </a:rPr>
              <a:t>cfetradedesk@cboe.com</a:t>
            </a:r>
            <a:r>
              <a:rPr lang="en-US" sz="1400" dirty="0"/>
              <a:t> +1.312.786.8700</a:t>
            </a:r>
          </a:p>
        </p:txBody>
      </p:sp>
    </p:spTree>
    <p:extLst>
      <p:ext uri="{BB962C8B-B14F-4D97-AF65-F5344CB8AC3E}">
        <p14:creationId xmlns:p14="http://schemas.microsoft.com/office/powerpoint/2010/main" val="101484832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lstStyle/>
          <a:p>
            <a:pPr algn="ctr"/>
            <a:r>
              <a:rPr lang="en-US" dirty="0"/>
              <a:t>CBOE SEF</a:t>
            </a:r>
          </a:p>
        </p:txBody>
      </p:sp>
      <p:sp>
        <p:nvSpPr>
          <p:cNvPr id="8" name="Content Placeholder 7">
            <a:extLst>
              <a:ext uri="{FF2B5EF4-FFF2-40B4-BE49-F238E27FC236}">
                <a16:creationId xmlns:a16="http://schemas.microsoft.com/office/drawing/2014/main" id="{41885230-84D2-46DB-9719-CA9D4D8C3C61}"/>
              </a:ext>
            </a:extLst>
          </p:cNvPr>
          <p:cNvSpPr>
            <a:spLocks noGrp="1"/>
          </p:cNvSpPr>
          <p:nvPr>
            <p:ph idx="1"/>
          </p:nvPr>
        </p:nvSpPr>
        <p:spPr>
          <a:xfrm>
            <a:off x="628650" y="1648047"/>
            <a:ext cx="8229600" cy="4699590"/>
          </a:xfrm>
        </p:spPr>
        <p:txBody>
          <a:bodyPr>
            <a:normAutofit/>
          </a:bodyPr>
          <a:lstStyle/>
          <a:p>
            <a:pPr>
              <a:lnSpc>
                <a:spcPct val="110000"/>
              </a:lnSpc>
            </a:pPr>
            <a:r>
              <a:rPr lang="en-US" dirty="0"/>
              <a:t>Will use secondary site at LD4 in London.  Firms must target secondary IPs to access ports at LD4.</a:t>
            </a:r>
          </a:p>
          <a:p>
            <a:endParaRPr lang="en-US" dirty="0"/>
          </a:p>
          <a:p>
            <a:r>
              <a:rPr lang="en-US" dirty="0"/>
              <a:t>The trading session will be open from 9:00 AM to 11:00 AM ET.</a:t>
            </a:r>
          </a:p>
          <a:p>
            <a:endParaRPr lang="en-US" dirty="0"/>
          </a:p>
          <a:p>
            <a:pPr>
              <a:lnSpc>
                <a:spcPct val="110000"/>
              </a:lnSpc>
            </a:pPr>
            <a:r>
              <a:rPr lang="en-US" dirty="0"/>
              <a:t>Participants are encouraged to enter orders and trade with other participants.</a:t>
            </a:r>
          </a:p>
          <a:p>
            <a:endParaRPr lang="en-US" dirty="0"/>
          </a:p>
          <a:p>
            <a:pPr>
              <a:lnSpc>
                <a:spcPct val="100000"/>
              </a:lnSpc>
            </a:pPr>
            <a:r>
              <a:rPr lang="en-US" dirty="0"/>
              <a:t>Customers who would like to participate are required to submit notice to Cboe SEF eight (8) days in advance of the scheduled Connectivity Test and engage in the Connectivity Test weekend on Saturday September 13, 2025.</a:t>
            </a:r>
          </a:p>
          <a:p>
            <a:pPr marL="0" indent="0">
              <a:buNone/>
            </a:pPr>
            <a:endParaRPr lang="en-US" dirty="0"/>
          </a:p>
        </p:txBody>
      </p:sp>
    </p:spTree>
    <p:extLst>
      <p:ext uri="{BB962C8B-B14F-4D97-AF65-F5344CB8AC3E}">
        <p14:creationId xmlns:p14="http://schemas.microsoft.com/office/powerpoint/2010/main" val="419903388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normAutofit/>
          </a:bodyPr>
          <a:lstStyle/>
          <a:p>
            <a:r>
              <a:rPr lang="en-US" sz="2800" dirty="0"/>
              <a:t>CBOE SEF </a:t>
            </a:r>
            <a:r>
              <a:rPr lang="en-US" sz="2400" dirty="0"/>
              <a:t>(Cont’d)</a:t>
            </a:r>
          </a:p>
        </p:txBody>
      </p:sp>
      <p:sp>
        <p:nvSpPr>
          <p:cNvPr id="8" name="Content Placeholder 7">
            <a:extLst>
              <a:ext uri="{FF2B5EF4-FFF2-40B4-BE49-F238E27FC236}">
                <a16:creationId xmlns:a16="http://schemas.microsoft.com/office/drawing/2014/main" id="{41885230-84D2-46DB-9719-CA9D4D8C3C61}"/>
              </a:ext>
            </a:extLst>
          </p:cNvPr>
          <p:cNvSpPr>
            <a:spLocks noGrp="1"/>
          </p:cNvSpPr>
          <p:nvPr>
            <p:ph idx="1"/>
          </p:nvPr>
        </p:nvSpPr>
        <p:spPr>
          <a:xfrm>
            <a:off x="628650" y="1825625"/>
            <a:ext cx="8229600" cy="4351338"/>
          </a:xfrm>
        </p:spPr>
        <p:txBody>
          <a:bodyPr>
            <a:normAutofit fontScale="70000" lnSpcReduction="20000"/>
          </a:bodyPr>
          <a:lstStyle/>
          <a:p>
            <a:pPr marL="0" indent="0">
              <a:lnSpc>
                <a:spcPct val="100000"/>
              </a:lnSpc>
              <a:buNone/>
            </a:pPr>
            <a:r>
              <a:rPr lang="en-US" b="1" dirty="0"/>
              <a:t>Test Script</a:t>
            </a:r>
            <a:r>
              <a:rPr lang="en-US" dirty="0"/>
              <a:t> </a:t>
            </a:r>
          </a:p>
          <a:p>
            <a:pPr marL="0" indent="0">
              <a:lnSpc>
                <a:spcPct val="100000"/>
              </a:lnSpc>
              <a:buNone/>
            </a:pPr>
            <a:r>
              <a:rPr lang="en-US" dirty="0"/>
              <a:t>Customers with connectivity to the secondary site will be allowed to connect, submit orders, and receive market data for the duration of the test.  The trade date for all transactions on all SEF messaging (e.g. order acknowledgements, execution reports, drop, and market data) during this test will be the following Monday (10/27/2025).  The following functionality will be available during the DR test: </a:t>
            </a:r>
          </a:p>
          <a:p>
            <a:pPr marL="0" indent="0">
              <a:lnSpc>
                <a:spcPct val="100000"/>
              </a:lnSpc>
              <a:buNone/>
            </a:pPr>
            <a:r>
              <a:rPr lang="en-US" dirty="0"/>
              <a:t> </a:t>
            </a:r>
          </a:p>
          <a:p>
            <a:pPr lvl="1">
              <a:lnSpc>
                <a:spcPct val="100000"/>
              </a:lnSpc>
            </a:pPr>
            <a:r>
              <a:rPr lang="en-US" dirty="0"/>
              <a:t>Order entry</a:t>
            </a:r>
          </a:p>
          <a:p>
            <a:pPr lvl="1">
              <a:lnSpc>
                <a:spcPct val="100000"/>
              </a:lnSpc>
            </a:pPr>
            <a:r>
              <a:rPr lang="en-US" dirty="0"/>
              <a:t>Trade matching</a:t>
            </a:r>
          </a:p>
          <a:p>
            <a:pPr lvl="1">
              <a:lnSpc>
                <a:spcPct val="100000"/>
              </a:lnSpc>
            </a:pPr>
            <a:r>
              <a:rPr lang="en-US" dirty="0"/>
              <a:t>Market data dissemination</a:t>
            </a:r>
          </a:p>
          <a:p>
            <a:pPr lvl="1">
              <a:lnSpc>
                <a:spcPct val="100000"/>
              </a:lnSpc>
            </a:pPr>
            <a:r>
              <a:rPr lang="en-US" dirty="0"/>
              <a:t>FIX Drop copies</a:t>
            </a:r>
          </a:p>
          <a:p>
            <a:pPr>
              <a:lnSpc>
                <a:spcPct val="100000"/>
              </a:lnSpc>
            </a:pPr>
            <a:endParaRPr lang="en-US" dirty="0"/>
          </a:p>
          <a:p>
            <a:pPr>
              <a:lnSpc>
                <a:spcPct val="100000"/>
              </a:lnSpc>
            </a:pPr>
            <a:r>
              <a:rPr lang="en-US" dirty="0"/>
              <a:t>Customers will be able to use their Production logins to connect and trade during the BCP/DR test.</a:t>
            </a:r>
          </a:p>
          <a:p>
            <a:pPr>
              <a:lnSpc>
                <a:spcPct val="100000"/>
              </a:lnSpc>
            </a:pPr>
            <a:endParaRPr lang="en-US" dirty="0"/>
          </a:p>
          <a:p>
            <a:pPr>
              <a:lnSpc>
                <a:spcPct val="100000"/>
              </a:lnSpc>
            </a:pPr>
            <a:r>
              <a:rPr lang="en-US" dirty="0"/>
              <a:t>Contact info:</a:t>
            </a:r>
          </a:p>
          <a:p>
            <a:r>
              <a:rPr lang="en-US" b="1" dirty="0"/>
              <a:t>212.378.8558</a:t>
            </a:r>
          </a:p>
          <a:p>
            <a:r>
              <a:rPr lang="en-US" dirty="0">
                <a:hlinkClick r:id="rId3"/>
              </a:rPr>
              <a:t>fxtradedesk@cboe.com</a:t>
            </a:r>
            <a:endParaRPr lang="en-US" dirty="0"/>
          </a:p>
        </p:txBody>
      </p:sp>
    </p:spTree>
    <p:extLst>
      <p:ext uri="{BB962C8B-B14F-4D97-AF65-F5344CB8AC3E}">
        <p14:creationId xmlns:p14="http://schemas.microsoft.com/office/powerpoint/2010/main" val="281392922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lstStyle/>
          <a:p>
            <a:pPr algn="ctr"/>
            <a:r>
              <a:rPr lang="en-US" dirty="0"/>
              <a:t>CME GROUP</a:t>
            </a:r>
          </a:p>
        </p:txBody>
      </p:sp>
      <p:sp>
        <p:nvSpPr>
          <p:cNvPr id="8" name="Content Placeholder 7">
            <a:extLst>
              <a:ext uri="{FF2B5EF4-FFF2-40B4-BE49-F238E27FC236}">
                <a16:creationId xmlns:a16="http://schemas.microsoft.com/office/drawing/2014/main" id="{41885230-84D2-46DB-9719-CA9D4D8C3C61}"/>
              </a:ext>
            </a:extLst>
          </p:cNvPr>
          <p:cNvSpPr>
            <a:spLocks noGrp="1"/>
          </p:cNvSpPr>
          <p:nvPr>
            <p:ph idx="1"/>
          </p:nvPr>
        </p:nvSpPr>
        <p:spPr>
          <a:xfrm>
            <a:off x="628650" y="1562870"/>
            <a:ext cx="8229600" cy="4670868"/>
          </a:xfrm>
        </p:spPr>
        <p:txBody>
          <a:bodyPr>
            <a:normAutofit fontScale="62500" lnSpcReduction="20000"/>
          </a:bodyPr>
          <a:lstStyle/>
          <a:p>
            <a:r>
              <a:rPr lang="en-US" sz="2900" dirty="0"/>
              <a:t>CME Group test window will run from 9am to 1pm EDT</a:t>
            </a:r>
            <a:br>
              <a:rPr lang="en-US" sz="2900" dirty="0"/>
            </a:br>
            <a:endParaRPr lang="en-US" sz="2900" dirty="0"/>
          </a:p>
          <a:p>
            <a:pPr>
              <a:lnSpc>
                <a:spcPct val="110000"/>
              </a:lnSpc>
            </a:pPr>
            <a:r>
              <a:rPr lang="en-US" sz="2900" dirty="0"/>
              <a:t>Primary data center in Chicago houses CME Globex, Co-location services, and certain CME Clearing systems. </a:t>
            </a:r>
          </a:p>
          <a:p>
            <a:pPr>
              <a:lnSpc>
                <a:spcPct val="110000"/>
              </a:lnSpc>
            </a:pPr>
            <a:r>
              <a:rPr lang="en-US" sz="2900" dirty="0"/>
              <a:t>The out-of-region data center houses Disaster Recovery (DR) services (including MQ and FEC Plus) and will be accessible according to the failure scenarios highlighted in the following 2 scenarios. </a:t>
            </a:r>
          </a:p>
          <a:p>
            <a:pPr>
              <a:lnSpc>
                <a:spcPct val="110000"/>
              </a:lnSpc>
            </a:pPr>
            <a:r>
              <a:rPr lang="en-US" sz="2900" b="1" u="sng" dirty="0"/>
              <a:t>Please note that the CME Group utilizes a Single IP for firms’ connectivity to MQ and a Single DNS name (sftpng.cmegroup.com) for firms’ connectivity to </a:t>
            </a:r>
            <a:r>
              <a:rPr lang="en-US" sz="2900" b="1" u="sng" dirty="0" err="1"/>
              <a:t>sFTP</a:t>
            </a:r>
            <a:r>
              <a:rPr lang="en-US" sz="2900" b="1" u="sng" dirty="0"/>
              <a:t> for production and DR environments. </a:t>
            </a:r>
            <a:br>
              <a:rPr lang="en-US" sz="2900" b="1" u="sng" dirty="0"/>
            </a:br>
            <a:endParaRPr lang="en-US" sz="2900" b="1" u="sng" dirty="0"/>
          </a:p>
          <a:p>
            <a:pPr>
              <a:lnSpc>
                <a:spcPct val="110000"/>
              </a:lnSpc>
            </a:pPr>
            <a:r>
              <a:rPr lang="en-US" sz="2900" dirty="0"/>
              <a:t>This two-scenario approach highlights the potential scenarios that could impact customer connectivity during a disaster in Chicago.  In both scenarios CME Clearing and CME Globex will be available via the Disaster Recovery facility. </a:t>
            </a:r>
            <a:br>
              <a:rPr lang="en-US" dirty="0"/>
            </a:br>
            <a:endParaRPr lang="en-US" dirty="0"/>
          </a:p>
        </p:txBody>
      </p:sp>
      <p:sp>
        <p:nvSpPr>
          <p:cNvPr id="2" name="TextBox 1">
            <a:extLst>
              <a:ext uri="{FF2B5EF4-FFF2-40B4-BE49-F238E27FC236}">
                <a16:creationId xmlns:a16="http://schemas.microsoft.com/office/drawing/2014/main" id="{77C11F9A-C9A9-704D-9C07-CBBB02066A2F}"/>
              </a:ext>
            </a:extLst>
          </p:cNvPr>
          <p:cNvSpPr txBox="1"/>
          <p:nvPr/>
        </p:nvSpPr>
        <p:spPr>
          <a:xfrm>
            <a:off x="628650" y="1112292"/>
            <a:ext cx="1398653" cy="646331"/>
          </a:xfrm>
          <a:prstGeom prst="rect">
            <a:avLst/>
          </a:prstGeom>
          <a:noFill/>
        </p:spPr>
        <p:txBody>
          <a:bodyPr wrap="none" rtlCol="0">
            <a:spAutoFit/>
          </a:bodyPr>
          <a:lstStyle/>
          <a:p>
            <a:r>
              <a:rPr lang="en-US" b="1" u="sng" dirty="0"/>
              <a:t>Test Scope</a:t>
            </a:r>
          </a:p>
          <a:p>
            <a:endParaRPr lang="en-US" dirty="0"/>
          </a:p>
        </p:txBody>
      </p:sp>
    </p:spTree>
    <p:extLst>
      <p:ext uri="{BB962C8B-B14F-4D97-AF65-F5344CB8AC3E}">
        <p14:creationId xmlns:p14="http://schemas.microsoft.com/office/powerpoint/2010/main" val="354841208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normAutofit/>
          </a:bodyPr>
          <a:lstStyle/>
          <a:p>
            <a:r>
              <a:rPr lang="en-US" sz="2800"/>
              <a:t>CME GROUP </a:t>
            </a:r>
            <a:r>
              <a:rPr lang="en-US" sz="2400"/>
              <a:t>(Cont’d)</a:t>
            </a:r>
          </a:p>
        </p:txBody>
      </p:sp>
      <p:sp>
        <p:nvSpPr>
          <p:cNvPr id="8" name="Content Placeholder 7">
            <a:extLst>
              <a:ext uri="{FF2B5EF4-FFF2-40B4-BE49-F238E27FC236}">
                <a16:creationId xmlns:a16="http://schemas.microsoft.com/office/drawing/2014/main" id="{41885230-84D2-46DB-9719-CA9D4D8C3C61}"/>
              </a:ext>
            </a:extLst>
          </p:cNvPr>
          <p:cNvSpPr>
            <a:spLocks noGrp="1"/>
          </p:cNvSpPr>
          <p:nvPr>
            <p:ph idx="1"/>
          </p:nvPr>
        </p:nvSpPr>
        <p:spPr>
          <a:xfrm>
            <a:off x="628650" y="1205346"/>
            <a:ext cx="8229600" cy="5227352"/>
          </a:xfrm>
        </p:spPr>
        <p:txBody>
          <a:bodyPr>
            <a:normAutofit/>
          </a:bodyPr>
          <a:lstStyle/>
          <a:p>
            <a:pPr marL="0" indent="0">
              <a:buNone/>
            </a:pPr>
            <a:r>
              <a:rPr lang="en-US" b="1" dirty="0"/>
              <a:t>Scenario 1:  In Region: Chicago Metropolitan Disaster: </a:t>
            </a:r>
          </a:p>
          <a:p>
            <a:r>
              <a:rPr lang="en-US" dirty="0"/>
              <a:t>The primary data center and redundant access node have been forced to cease operations. </a:t>
            </a:r>
          </a:p>
          <a:p>
            <a:r>
              <a:rPr lang="en-US" dirty="0"/>
              <a:t>Applications will begin functioning in the out-of-region data center and all Chicago-based connectivity solutions, including </a:t>
            </a:r>
            <a:r>
              <a:rPr lang="en-US" dirty="0" err="1"/>
              <a:t>GLink</a:t>
            </a:r>
            <a:r>
              <a:rPr lang="en-US" dirty="0"/>
              <a:t> and LNET, are inoperable. </a:t>
            </a:r>
          </a:p>
          <a:p>
            <a:r>
              <a:rPr lang="en-US" dirty="0"/>
              <a:t>Customer connectivity that is not dependent on Chicago data centers will be maintained; there will be no changes required by these customers. </a:t>
            </a:r>
          </a:p>
          <a:p>
            <a:pPr marL="0" indent="0">
              <a:buNone/>
            </a:pPr>
            <a:endParaRPr lang="en-US" dirty="0"/>
          </a:p>
          <a:p>
            <a:pPr marL="0" indent="0">
              <a:buNone/>
            </a:pPr>
            <a:r>
              <a:rPr lang="en-US" b="1" u="sng" dirty="0"/>
              <a:t>Note:</a:t>
            </a:r>
            <a:r>
              <a:rPr lang="en-US" dirty="0"/>
              <a:t> </a:t>
            </a:r>
            <a:r>
              <a:rPr lang="en-US" u="sng" dirty="0" err="1"/>
              <a:t>GLink</a:t>
            </a:r>
            <a:r>
              <a:rPr lang="en-US" u="sng" dirty="0"/>
              <a:t> and LNET are </a:t>
            </a:r>
            <a:r>
              <a:rPr lang="en-US" b="1" u="sng" dirty="0"/>
              <a:t>out of scope </a:t>
            </a:r>
            <a:r>
              <a:rPr lang="en-US" u="sng" dirty="0"/>
              <a:t>in this first scenario</a:t>
            </a:r>
            <a:r>
              <a:rPr lang="en-US" dirty="0"/>
              <a:t>, firms that are dependent on Chicago data centers submitting test trades during this window would need to utilize their back-up order routing facilities. This scenario will run for approximately the first (1) hour of the CME Group test window (9am to 10 am EDT)</a:t>
            </a:r>
          </a:p>
          <a:p>
            <a:pPr marL="0" indent="0">
              <a:buNone/>
            </a:pPr>
            <a:endParaRPr lang="en-US" dirty="0"/>
          </a:p>
        </p:txBody>
      </p:sp>
    </p:spTree>
    <p:extLst>
      <p:ext uri="{BB962C8B-B14F-4D97-AF65-F5344CB8AC3E}">
        <p14:creationId xmlns:p14="http://schemas.microsoft.com/office/powerpoint/2010/main" val="3006624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normAutofit/>
          </a:bodyPr>
          <a:lstStyle/>
          <a:p>
            <a:r>
              <a:rPr lang="en-US" sz="2800"/>
              <a:t>CME GROUP </a:t>
            </a:r>
            <a:r>
              <a:rPr lang="en-US" sz="2400"/>
              <a:t>(Cont’d)</a:t>
            </a:r>
          </a:p>
        </p:txBody>
      </p:sp>
      <p:sp>
        <p:nvSpPr>
          <p:cNvPr id="8" name="Content Placeholder 7">
            <a:extLst>
              <a:ext uri="{FF2B5EF4-FFF2-40B4-BE49-F238E27FC236}">
                <a16:creationId xmlns:a16="http://schemas.microsoft.com/office/drawing/2014/main" id="{41885230-84D2-46DB-9719-CA9D4D8C3C61}"/>
              </a:ext>
            </a:extLst>
          </p:cNvPr>
          <p:cNvSpPr>
            <a:spLocks noGrp="1"/>
          </p:cNvSpPr>
          <p:nvPr>
            <p:ph idx="1"/>
          </p:nvPr>
        </p:nvSpPr>
        <p:spPr>
          <a:xfrm>
            <a:off x="628650" y="1122218"/>
            <a:ext cx="8229600" cy="5278582"/>
          </a:xfrm>
        </p:spPr>
        <p:txBody>
          <a:bodyPr>
            <a:normAutofit fontScale="55000" lnSpcReduction="20000"/>
          </a:bodyPr>
          <a:lstStyle/>
          <a:p>
            <a:pPr marL="0" indent="0">
              <a:lnSpc>
                <a:spcPct val="120000"/>
              </a:lnSpc>
              <a:buNone/>
            </a:pPr>
            <a:r>
              <a:rPr lang="en-US" sz="2900" b="1" dirty="0"/>
              <a:t>Scenario 2: In Region: Primary Data Center Production Room Failure, Co-location Services Available</a:t>
            </a:r>
          </a:p>
          <a:p>
            <a:pPr>
              <a:lnSpc>
                <a:spcPct val="120000"/>
              </a:lnSpc>
            </a:pPr>
            <a:r>
              <a:rPr lang="en-US" sz="2600" dirty="0"/>
              <a:t>During this scenario only the applications and production environments are disabled in the primary data center. </a:t>
            </a:r>
          </a:p>
          <a:p>
            <a:pPr>
              <a:lnSpc>
                <a:spcPct val="120000"/>
              </a:lnSpc>
            </a:pPr>
            <a:r>
              <a:rPr lang="en-US" sz="2600" dirty="0"/>
              <a:t>Applications will continue functioning in the CME Group out-of-region data center. This scenario also assumes that all carrier and network facilities at the CME Group redundant access node as well as CME Group Co-Location facilities are </a:t>
            </a:r>
            <a:r>
              <a:rPr lang="en-US" sz="2600" b="1" dirty="0"/>
              <a:t>not impacted by the failure</a:t>
            </a:r>
            <a:r>
              <a:rPr lang="en-US" sz="2600" dirty="0"/>
              <a:t>. </a:t>
            </a:r>
          </a:p>
          <a:p>
            <a:pPr>
              <a:lnSpc>
                <a:spcPct val="120000"/>
              </a:lnSpc>
            </a:pPr>
            <a:r>
              <a:rPr lang="en-US" sz="2600" dirty="0"/>
              <a:t>All methods of customer connectivity will be maintained, </a:t>
            </a:r>
            <a:r>
              <a:rPr lang="en-US" sz="2600" b="1" u="sng" dirty="0" err="1"/>
              <a:t>GLink</a:t>
            </a:r>
            <a:r>
              <a:rPr lang="en-US" sz="2600" b="1" u="sng" dirty="0"/>
              <a:t> and LNET have been recovered</a:t>
            </a:r>
            <a:r>
              <a:rPr lang="en-US" sz="2600" dirty="0"/>
              <a:t>, and there will be no changes required by the customer. </a:t>
            </a:r>
          </a:p>
          <a:p>
            <a:pPr>
              <a:lnSpc>
                <a:spcPct val="120000"/>
              </a:lnSpc>
            </a:pPr>
            <a:r>
              <a:rPr lang="en-US" sz="2600" dirty="0"/>
              <a:t>Customers will continue to connect to CME </a:t>
            </a:r>
            <a:r>
              <a:rPr lang="en-US" sz="2600" dirty="0" err="1"/>
              <a:t>Globex</a:t>
            </a:r>
            <a:r>
              <a:rPr lang="en-US" sz="2600" dirty="0"/>
              <a:t> and Clearing applications via production IP addresses.</a:t>
            </a:r>
          </a:p>
          <a:p>
            <a:pPr marL="0" indent="0">
              <a:buNone/>
            </a:pPr>
            <a:endParaRPr lang="en-US" sz="2600" dirty="0"/>
          </a:p>
          <a:p>
            <a:pPr marL="0" indent="0">
              <a:lnSpc>
                <a:spcPct val="120000"/>
              </a:lnSpc>
              <a:buNone/>
            </a:pPr>
            <a:r>
              <a:rPr lang="en-US" sz="2600" b="1" u="sng" dirty="0"/>
              <a:t>Note:</a:t>
            </a:r>
            <a:r>
              <a:rPr lang="en-US" sz="2600" dirty="0"/>
              <a:t> Glink/LNET have been recovered.  Customers will continue to connect to CME </a:t>
            </a:r>
            <a:r>
              <a:rPr lang="en-US" sz="2600" dirty="0" err="1"/>
              <a:t>Globex</a:t>
            </a:r>
            <a:r>
              <a:rPr lang="en-US" sz="2600" dirty="0"/>
              <a:t> and Clearing applications via production IP addresses.  LNET has been restored, firms utilizing LNET can test MQ connectivity for the duration of the test.  This scenario is scheduled to run for the duration of the CME Group test window (10am to 1pm EDT). </a:t>
            </a:r>
          </a:p>
          <a:p>
            <a:pPr lvl="1">
              <a:buFont typeface="System Font Regular"/>
              <a:buChar char="-"/>
            </a:pPr>
            <a:r>
              <a:rPr lang="en-US" sz="2600" dirty="0"/>
              <a:t>Single IP address/Production IP address for MQ</a:t>
            </a:r>
          </a:p>
          <a:p>
            <a:pPr lvl="1">
              <a:buFont typeface="System Font Regular"/>
              <a:buChar char="-"/>
            </a:pPr>
            <a:r>
              <a:rPr lang="en-US" sz="2600" dirty="0"/>
              <a:t>Single DNS name for firms connectivity to </a:t>
            </a:r>
            <a:r>
              <a:rPr lang="en-US" sz="2600" dirty="0" err="1"/>
              <a:t>sFTP</a:t>
            </a:r>
            <a:r>
              <a:rPr lang="en-US" sz="2600" dirty="0"/>
              <a:t> </a:t>
            </a:r>
            <a:r>
              <a:rPr lang="en-US" sz="2500" b="1" u="sng" dirty="0"/>
              <a:t>(sftpng.cmegroup.com) </a:t>
            </a:r>
            <a:endParaRPr lang="en-US" sz="2500" dirty="0"/>
          </a:p>
          <a:p>
            <a:pPr lvl="1">
              <a:buFont typeface="System Font Regular"/>
              <a:buChar char="-"/>
            </a:pPr>
            <a:r>
              <a:rPr lang="en-US" sz="2600" dirty="0"/>
              <a:t>There will not be any Open Outcry testing</a:t>
            </a:r>
          </a:p>
        </p:txBody>
      </p:sp>
    </p:spTree>
    <p:extLst>
      <p:ext uri="{BB962C8B-B14F-4D97-AF65-F5344CB8AC3E}">
        <p14:creationId xmlns:p14="http://schemas.microsoft.com/office/powerpoint/2010/main" val="6017704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4530C2D0-2361-4B39-8ACD-1CE8EEE048DE}"/>
              </a:ext>
            </a:extLst>
          </p:cNvPr>
          <p:cNvSpPr>
            <a:spLocks noGrp="1"/>
          </p:cNvSpPr>
          <p:nvPr>
            <p:ph type="title"/>
          </p:nvPr>
        </p:nvSpPr>
        <p:spPr/>
        <p:txBody>
          <a:bodyPr/>
          <a:lstStyle/>
          <a:p>
            <a:pPr algn="ctr"/>
            <a:r>
              <a:rPr lang="en-US" dirty="0"/>
              <a:t>OVERVIEW</a:t>
            </a:r>
          </a:p>
        </p:txBody>
      </p:sp>
      <p:sp>
        <p:nvSpPr>
          <p:cNvPr id="8" name="Content Placeholder 7">
            <a:extLst>
              <a:ext uri="{FF2B5EF4-FFF2-40B4-BE49-F238E27FC236}">
                <a16:creationId xmlns:a16="http://schemas.microsoft.com/office/drawing/2014/main" id="{B43F4A23-814A-445D-A8D0-2DEF6263BE8F}"/>
              </a:ext>
            </a:extLst>
          </p:cNvPr>
          <p:cNvSpPr>
            <a:spLocks noGrp="1"/>
          </p:cNvSpPr>
          <p:nvPr>
            <p:ph idx="4294967295"/>
          </p:nvPr>
        </p:nvSpPr>
        <p:spPr>
          <a:xfrm>
            <a:off x="628650" y="1632857"/>
            <a:ext cx="7886700" cy="4544106"/>
          </a:xfrm>
        </p:spPr>
        <p:txBody>
          <a:bodyPr>
            <a:normAutofit fontScale="92500" lnSpcReduction="10000"/>
          </a:bodyPr>
          <a:lstStyle/>
          <a:p>
            <a:pPr marL="514350" indent="-514350">
              <a:buFont typeface="+mj-lt"/>
              <a:buAutoNum type="arabicPeriod"/>
            </a:pPr>
            <a:r>
              <a:rPr lang="en-US" dirty="0"/>
              <a:t>REGISTRATION UPDATE</a:t>
            </a:r>
          </a:p>
          <a:p>
            <a:pPr marL="514350" indent="-514350">
              <a:buFont typeface="+mj-lt"/>
              <a:buAutoNum type="arabicPeriod"/>
            </a:pPr>
            <a:endParaRPr lang="en-US" dirty="0"/>
          </a:p>
          <a:p>
            <a:pPr marL="514350" indent="-514350">
              <a:buFont typeface="+mj-lt"/>
              <a:buAutoNum type="arabicPeriod"/>
            </a:pPr>
            <a:r>
              <a:rPr lang="en-US" dirty="0"/>
              <a:t>EXERCISE GOALS AND OBJECTIVES</a:t>
            </a:r>
          </a:p>
          <a:p>
            <a:pPr marL="514350" indent="-514350">
              <a:buFont typeface="+mj-lt"/>
              <a:buAutoNum type="arabicPeriod"/>
            </a:pPr>
            <a:endParaRPr lang="en-US" dirty="0"/>
          </a:p>
          <a:p>
            <a:pPr marL="514350" indent="-514350">
              <a:buFont typeface="+mj-lt"/>
              <a:buAutoNum type="arabicPeriod"/>
            </a:pPr>
            <a:r>
              <a:rPr lang="en-US" dirty="0"/>
              <a:t>EXERCISE PROTOCOL</a:t>
            </a:r>
          </a:p>
          <a:p>
            <a:pPr marL="514350" indent="-514350">
              <a:buFont typeface="+mj-lt"/>
              <a:buAutoNum type="arabicPeriod"/>
            </a:pPr>
            <a:endParaRPr lang="en-US" dirty="0"/>
          </a:p>
          <a:p>
            <a:pPr marL="514350" indent="-514350">
              <a:buFont typeface="+mj-lt"/>
              <a:buAutoNum type="arabicPeriod"/>
            </a:pPr>
            <a:r>
              <a:rPr lang="en-US" dirty="0"/>
              <a:t>BUSINESS CONTINUITY TESTING</a:t>
            </a:r>
          </a:p>
          <a:p>
            <a:pPr marL="514350" indent="-514350">
              <a:buFont typeface="+mj-lt"/>
              <a:buAutoNum type="arabicPeriod"/>
            </a:pPr>
            <a:endParaRPr lang="en-US" dirty="0"/>
          </a:p>
          <a:p>
            <a:pPr marL="514350" indent="-514350">
              <a:buFont typeface="+mj-lt"/>
              <a:buAutoNum type="arabicPeriod"/>
            </a:pPr>
            <a:r>
              <a:rPr lang="en-US" dirty="0"/>
              <a:t>PARTICIPATING MARKETS</a:t>
            </a:r>
          </a:p>
          <a:p>
            <a:pPr marL="514350" indent="-514350">
              <a:buFont typeface="+mj-lt"/>
              <a:buAutoNum type="arabicPeriod"/>
            </a:pPr>
            <a:endParaRPr lang="en-US" dirty="0"/>
          </a:p>
          <a:p>
            <a:pPr marL="514350" indent="-514350">
              <a:buFont typeface="+mj-lt"/>
              <a:buAutoNum type="arabicPeriod"/>
            </a:pPr>
            <a:r>
              <a:rPr lang="en-US" dirty="0"/>
              <a:t>RELEVANT LINKS</a:t>
            </a:r>
          </a:p>
          <a:p>
            <a:pPr marL="514350" indent="-514350">
              <a:buFont typeface="+mj-lt"/>
              <a:buAutoNum type="arabicPeriod"/>
            </a:pPr>
            <a:endParaRPr lang="en-US" dirty="0"/>
          </a:p>
          <a:p>
            <a:pPr marL="514350" indent="-514350">
              <a:buFont typeface="+mj-lt"/>
              <a:buAutoNum type="arabicPeriod"/>
            </a:pPr>
            <a:r>
              <a:rPr lang="en-US" dirty="0"/>
              <a:t>REMAINING SCHEDULE</a:t>
            </a:r>
          </a:p>
        </p:txBody>
      </p:sp>
    </p:spTree>
    <p:extLst>
      <p:ext uri="{BB962C8B-B14F-4D97-AF65-F5344CB8AC3E}">
        <p14:creationId xmlns:p14="http://schemas.microsoft.com/office/powerpoint/2010/main" val="414931500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normAutofit/>
          </a:bodyPr>
          <a:lstStyle/>
          <a:p>
            <a:r>
              <a:rPr lang="en-US" sz="2800"/>
              <a:t>CME GROUP </a:t>
            </a:r>
            <a:r>
              <a:rPr lang="en-US" sz="2400"/>
              <a:t>(Cont’d)</a:t>
            </a:r>
          </a:p>
        </p:txBody>
      </p:sp>
      <p:sp>
        <p:nvSpPr>
          <p:cNvPr id="8" name="Content Placeholder 7">
            <a:extLst>
              <a:ext uri="{FF2B5EF4-FFF2-40B4-BE49-F238E27FC236}">
                <a16:creationId xmlns:a16="http://schemas.microsoft.com/office/drawing/2014/main" id="{41885230-84D2-46DB-9719-CA9D4D8C3C61}"/>
              </a:ext>
            </a:extLst>
          </p:cNvPr>
          <p:cNvSpPr>
            <a:spLocks noGrp="1"/>
          </p:cNvSpPr>
          <p:nvPr>
            <p:ph idx="1"/>
          </p:nvPr>
        </p:nvSpPr>
        <p:spPr>
          <a:xfrm>
            <a:off x="628650" y="1658679"/>
            <a:ext cx="8229600" cy="4518284"/>
          </a:xfrm>
        </p:spPr>
        <p:txBody>
          <a:bodyPr>
            <a:normAutofit lnSpcReduction="10000"/>
          </a:bodyPr>
          <a:lstStyle/>
          <a:p>
            <a:pPr marL="0" indent="0">
              <a:buNone/>
            </a:pPr>
            <a:r>
              <a:rPr lang="en-US" b="1" u="sng" dirty="0"/>
              <a:t>Test Preparation</a:t>
            </a:r>
          </a:p>
          <a:p>
            <a:pPr marL="0" indent="0">
              <a:buNone/>
            </a:pPr>
            <a:endParaRPr lang="en-US" dirty="0"/>
          </a:p>
          <a:p>
            <a:r>
              <a:rPr lang="en-US" dirty="0"/>
              <a:t>Ping testing will be held on Sept 13th</a:t>
            </a:r>
            <a:r>
              <a:rPr lang="en-US" dirty="0">
                <a:solidFill>
                  <a:srgbClr val="FF0000"/>
                </a:solidFill>
              </a:rPr>
              <a:t> </a:t>
            </a:r>
            <a:r>
              <a:rPr lang="en-US" dirty="0"/>
              <a:t>&amp; October 11th from 8:00 a.m. to 1:00 p.m. EDT.</a:t>
            </a:r>
          </a:p>
          <a:p>
            <a:endParaRPr lang="en-US" dirty="0"/>
          </a:p>
          <a:p>
            <a:r>
              <a:rPr lang="en-US" b="1" u="sng" dirty="0"/>
              <a:t>Firms must register via the FIA website</a:t>
            </a:r>
            <a:endParaRPr lang="en-US" b="1" dirty="0"/>
          </a:p>
          <a:p>
            <a:endParaRPr lang="en-US" b="1" u="sng" dirty="0"/>
          </a:p>
          <a:p>
            <a:r>
              <a:rPr lang="en-US" dirty="0"/>
              <a:t>Contact CME Clearing Support (CCS) team at (312) 207-2525 with any questions on MQ IP addresses (same as Prod IP’s) or DNS name for </a:t>
            </a:r>
            <a:r>
              <a:rPr lang="en-US" dirty="0" err="1"/>
              <a:t>sFTP</a:t>
            </a:r>
            <a:r>
              <a:rPr lang="en-US" dirty="0"/>
              <a:t> connectivity </a:t>
            </a:r>
            <a:r>
              <a:rPr lang="en-US" b="1" u="sng" dirty="0"/>
              <a:t>(sftpng.cmegroup.com) </a:t>
            </a:r>
            <a:endParaRPr lang="en-US" dirty="0"/>
          </a:p>
          <a:p>
            <a:endParaRPr lang="en-US" dirty="0"/>
          </a:p>
          <a:p>
            <a:r>
              <a:rPr lang="en-US" dirty="0"/>
              <a:t>General questions may be directed to the Operational Resilience  Team – </a:t>
            </a:r>
            <a:r>
              <a:rPr lang="en-US" dirty="0">
                <a:hlinkClick r:id="rId2"/>
              </a:rPr>
              <a:t>OpRes@cmegroup.com</a:t>
            </a:r>
            <a:r>
              <a:rPr lang="en-US" dirty="0"/>
              <a:t> </a:t>
            </a:r>
          </a:p>
          <a:p>
            <a:pPr marL="0" indent="0">
              <a:buNone/>
            </a:pPr>
            <a:endParaRPr lang="en-US" dirty="0"/>
          </a:p>
        </p:txBody>
      </p:sp>
    </p:spTree>
    <p:extLst>
      <p:ext uri="{BB962C8B-B14F-4D97-AF65-F5344CB8AC3E}">
        <p14:creationId xmlns:p14="http://schemas.microsoft.com/office/powerpoint/2010/main" val="277713861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normAutofit/>
          </a:bodyPr>
          <a:lstStyle/>
          <a:p>
            <a:r>
              <a:rPr lang="en-US" sz="2800"/>
              <a:t>CME GROUP </a:t>
            </a:r>
            <a:r>
              <a:rPr lang="en-US" sz="2400"/>
              <a:t>(Cont’d)</a:t>
            </a:r>
          </a:p>
        </p:txBody>
      </p:sp>
      <p:sp>
        <p:nvSpPr>
          <p:cNvPr id="8" name="Content Placeholder 7">
            <a:extLst>
              <a:ext uri="{FF2B5EF4-FFF2-40B4-BE49-F238E27FC236}">
                <a16:creationId xmlns:a16="http://schemas.microsoft.com/office/drawing/2014/main" id="{41885230-84D2-46DB-9719-CA9D4D8C3C61}"/>
              </a:ext>
            </a:extLst>
          </p:cNvPr>
          <p:cNvSpPr>
            <a:spLocks noGrp="1"/>
          </p:cNvSpPr>
          <p:nvPr>
            <p:ph idx="1"/>
          </p:nvPr>
        </p:nvSpPr>
        <p:spPr>
          <a:xfrm>
            <a:off x="628650" y="1825625"/>
            <a:ext cx="8229600" cy="4351338"/>
          </a:xfrm>
        </p:spPr>
        <p:txBody>
          <a:bodyPr/>
          <a:lstStyle/>
          <a:p>
            <a:pPr marL="0" indent="0">
              <a:buNone/>
            </a:pPr>
            <a:r>
              <a:rPr lang="en-US" b="1" u="sng" dirty="0"/>
              <a:t>Support During the Exercise</a:t>
            </a:r>
          </a:p>
          <a:p>
            <a:pPr marL="0" indent="0">
              <a:buNone/>
            </a:pPr>
            <a:endParaRPr lang="en-US" dirty="0"/>
          </a:p>
          <a:p>
            <a:r>
              <a:rPr lang="en-US" dirty="0"/>
              <a:t>Members should contact their designated CME customer representative (will be assigned) or Clearing Support Team (312) 207-2525 to report any issues.</a:t>
            </a:r>
            <a:br>
              <a:rPr lang="en-US" dirty="0"/>
            </a:br>
            <a:endParaRPr lang="en-US" dirty="0"/>
          </a:p>
          <a:p>
            <a:r>
              <a:rPr lang="en-US" dirty="0"/>
              <a:t>Members should contact the GLOBEX Control Center at the GCC Hotline numbers which are: </a:t>
            </a:r>
            <a:r>
              <a:rPr lang="en-US" u="sng" dirty="0"/>
              <a:t>U.S.</a:t>
            </a:r>
            <a:r>
              <a:rPr lang="en-US" dirty="0"/>
              <a:t> at +1 800 438 8616, in </a:t>
            </a:r>
            <a:r>
              <a:rPr lang="en-US" u="sng" dirty="0"/>
              <a:t>Europe</a:t>
            </a:r>
            <a:r>
              <a:rPr lang="en-US" dirty="0"/>
              <a:t> at +44207 623 4747 or in </a:t>
            </a:r>
            <a:r>
              <a:rPr lang="en-US" u="sng" dirty="0"/>
              <a:t>Asia</a:t>
            </a:r>
            <a:r>
              <a:rPr lang="en-US" dirty="0"/>
              <a:t> at +65 6532 5010 to report any trading problems encountered throughout the test</a:t>
            </a:r>
          </a:p>
        </p:txBody>
      </p:sp>
    </p:spTree>
    <p:extLst>
      <p:ext uri="{BB962C8B-B14F-4D97-AF65-F5344CB8AC3E}">
        <p14:creationId xmlns:p14="http://schemas.microsoft.com/office/powerpoint/2010/main" val="290101213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normAutofit/>
          </a:bodyPr>
          <a:lstStyle/>
          <a:p>
            <a:r>
              <a:rPr lang="en-US" sz="2800"/>
              <a:t>CME GROUP </a:t>
            </a:r>
            <a:r>
              <a:rPr lang="en-US" sz="2400"/>
              <a:t>(Cont’d)</a:t>
            </a:r>
          </a:p>
        </p:txBody>
      </p:sp>
      <p:sp>
        <p:nvSpPr>
          <p:cNvPr id="8" name="Content Placeholder 7">
            <a:extLst>
              <a:ext uri="{FF2B5EF4-FFF2-40B4-BE49-F238E27FC236}">
                <a16:creationId xmlns:a16="http://schemas.microsoft.com/office/drawing/2014/main" id="{41885230-84D2-46DB-9719-CA9D4D8C3C61}"/>
              </a:ext>
            </a:extLst>
          </p:cNvPr>
          <p:cNvSpPr>
            <a:spLocks noGrp="1"/>
          </p:cNvSpPr>
          <p:nvPr>
            <p:ph idx="1"/>
          </p:nvPr>
        </p:nvSpPr>
        <p:spPr>
          <a:xfrm>
            <a:off x="628650" y="1669312"/>
            <a:ext cx="8229600" cy="4507651"/>
          </a:xfrm>
        </p:spPr>
        <p:txBody>
          <a:bodyPr>
            <a:normAutofit fontScale="92500" lnSpcReduction="10000"/>
          </a:bodyPr>
          <a:lstStyle/>
          <a:p>
            <a:pPr marL="0" indent="0">
              <a:buNone/>
            </a:pPr>
            <a:r>
              <a:rPr lang="en-US" sz="2200" b="1" u="sng" dirty="0"/>
              <a:t>Test Execution – </a:t>
            </a:r>
            <a:r>
              <a:rPr lang="en-US" sz="2200" b="1" u="sng" dirty="0" err="1"/>
              <a:t>Globex</a:t>
            </a:r>
            <a:br>
              <a:rPr lang="en-US" sz="2200" b="1" dirty="0"/>
            </a:br>
            <a:endParaRPr lang="en-US" dirty="0"/>
          </a:p>
          <a:p>
            <a:pPr marL="0" indent="0">
              <a:buNone/>
            </a:pPr>
            <a:r>
              <a:rPr lang="en-US" dirty="0"/>
              <a:t>a) Verify firm connectivity:</a:t>
            </a:r>
          </a:p>
          <a:p>
            <a:pPr lvl="1">
              <a:buFont typeface="System Font Regular"/>
              <a:buChar char="-"/>
            </a:pPr>
            <a:r>
              <a:rPr lang="en-US" dirty="0"/>
              <a:t>Clearing DR test window scheduled to begin at 9:00 AM EDT  </a:t>
            </a:r>
          </a:p>
          <a:p>
            <a:pPr lvl="1">
              <a:buFont typeface="System Font Regular"/>
              <a:buChar char="-"/>
            </a:pPr>
            <a:r>
              <a:rPr lang="en-US" dirty="0"/>
              <a:t>Any trades done prior to the start of the test will not be captured.</a:t>
            </a:r>
          </a:p>
          <a:p>
            <a:pPr lvl="1">
              <a:buFont typeface="System Font Regular"/>
              <a:buChar char="-"/>
            </a:pPr>
            <a:r>
              <a:rPr lang="en-US" b="1" u="sng" dirty="0"/>
              <a:t>October 27 is the valid order entry date </a:t>
            </a:r>
          </a:p>
          <a:p>
            <a:pPr lvl="1">
              <a:buFont typeface="System Font Regular"/>
              <a:buChar char="-"/>
            </a:pPr>
            <a:r>
              <a:rPr lang="en-US" dirty="0"/>
              <a:t>All fills will be sent back to the Firms with the trade date of October 27th. </a:t>
            </a:r>
          </a:p>
          <a:p>
            <a:pPr lvl="1">
              <a:buFont typeface="System Font Regular"/>
              <a:buChar char="-"/>
            </a:pPr>
            <a:r>
              <a:rPr lang="en-US" dirty="0"/>
              <a:t>Firms can send a test order in any market</a:t>
            </a:r>
          </a:p>
          <a:p>
            <a:pPr marL="0" indent="0">
              <a:buNone/>
            </a:pPr>
            <a:r>
              <a:rPr lang="en-US" dirty="0"/>
              <a:t>b) Order entry via test script as follows:</a:t>
            </a:r>
          </a:p>
          <a:p>
            <a:pPr lvl="1">
              <a:buFont typeface="System Font Regular"/>
              <a:buChar char="-"/>
            </a:pPr>
            <a:r>
              <a:rPr lang="en-US" dirty="0"/>
              <a:t>Enter a total of approx. 5 trades, meaningful to your current business</a:t>
            </a:r>
          </a:p>
          <a:p>
            <a:pPr lvl="1">
              <a:buFont typeface="System Font Regular"/>
              <a:buChar char="-"/>
            </a:pPr>
            <a:r>
              <a:rPr lang="en-US" dirty="0"/>
              <a:t>Firms should send orders that will be listed on GLOBEX for the test.</a:t>
            </a:r>
          </a:p>
          <a:p>
            <a:pPr lvl="1">
              <a:buFont typeface="System Font Regular"/>
              <a:buChar char="-"/>
            </a:pPr>
            <a:r>
              <a:rPr lang="en-US" dirty="0"/>
              <a:t>Firms may receive crossed trades and/or trades with other counterparties.</a:t>
            </a:r>
          </a:p>
          <a:p>
            <a:pPr lvl="1">
              <a:buFont typeface="System Font Regular"/>
              <a:buChar char="-"/>
            </a:pPr>
            <a:r>
              <a:rPr lang="en-US" dirty="0"/>
              <a:t>For anyone connecting to MSGW, DR Segment ID’s no longer increment by 1, instead match Production exactly. Therefore, you will use MSGW Production Segment ID’s to connect to DR applications going forward. </a:t>
            </a:r>
            <a:r>
              <a:rPr lang="en-US" dirty="0">
                <a:hlinkClick r:id="rId2"/>
              </a:rPr>
              <a:t>https://cmegroupclientsite.atlassian.net/wiki/spaces/EPICSANDBOX/pages/457217693/Order+Entry+Path+DR+Process</a:t>
            </a:r>
            <a:endParaRPr lang="en-US" dirty="0"/>
          </a:p>
        </p:txBody>
      </p:sp>
    </p:spTree>
    <p:extLst>
      <p:ext uri="{BB962C8B-B14F-4D97-AF65-F5344CB8AC3E}">
        <p14:creationId xmlns:p14="http://schemas.microsoft.com/office/powerpoint/2010/main" val="83214776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normAutofit/>
          </a:bodyPr>
          <a:lstStyle/>
          <a:p>
            <a:r>
              <a:rPr lang="en-US" sz="2800" dirty="0"/>
              <a:t>CME GROUP </a:t>
            </a:r>
            <a:r>
              <a:rPr lang="en-US" sz="2400" dirty="0"/>
              <a:t>(Cont’d)</a:t>
            </a:r>
          </a:p>
        </p:txBody>
      </p:sp>
      <p:sp>
        <p:nvSpPr>
          <p:cNvPr id="8" name="Content Placeholder 7">
            <a:extLst>
              <a:ext uri="{FF2B5EF4-FFF2-40B4-BE49-F238E27FC236}">
                <a16:creationId xmlns:a16="http://schemas.microsoft.com/office/drawing/2014/main" id="{41885230-84D2-46DB-9719-CA9D4D8C3C61}"/>
              </a:ext>
            </a:extLst>
          </p:cNvPr>
          <p:cNvSpPr>
            <a:spLocks noGrp="1"/>
          </p:cNvSpPr>
          <p:nvPr>
            <p:ph idx="1"/>
          </p:nvPr>
        </p:nvSpPr>
        <p:spPr>
          <a:xfrm>
            <a:off x="628650" y="1658679"/>
            <a:ext cx="8229600" cy="4518284"/>
          </a:xfrm>
        </p:spPr>
        <p:txBody>
          <a:bodyPr>
            <a:normAutofit/>
          </a:bodyPr>
          <a:lstStyle/>
          <a:p>
            <a:pPr marL="0" indent="0">
              <a:buNone/>
            </a:pPr>
            <a:r>
              <a:rPr lang="en-US" b="1" dirty="0"/>
              <a:t>Test Execution - Clearing</a:t>
            </a:r>
          </a:p>
          <a:p>
            <a:pPr marL="0" indent="0">
              <a:buNone/>
            </a:pPr>
            <a:r>
              <a:rPr lang="en-US" u="sng" dirty="0"/>
              <a:t>Clearing – 9:00 AM EDT</a:t>
            </a:r>
          </a:p>
          <a:p>
            <a:pPr marL="342900" lvl="1" indent="0">
              <a:buNone/>
            </a:pPr>
            <a:br>
              <a:rPr lang="en-US" dirty="0"/>
            </a:br>
            <a:r>
              <a:rPr lang="en-US" dirty="0"/>
              <a:t>a) Trade reporting to firms’ back-office systems:</a:t>
            </a:r>
          </a:p>
          <a:p>
            <a:pPr marL="342900" lvl="1" indent="0">
              <a:buNone/>
            </a:pPr>
            <a:r>
              <a:rPr lang="en-US" dirty="0"/>
              <a:t>	- </a:t>
            </a:r>
            <a:r>
              <a:rPr lang="en-US" i="1" dirty="0">
                <a:solidFill>
                  <a:srgbClr val="008080"/>
                </a:solidFill>
              </a:rPr>
              <a:t>Firms will </a:t>
            </a:r>
            <a:r>
              <a:rPr lang="en-US" dirty="0"/>
              <a:t>verify receipt and delete them.</a:t>
            </a:r>
          </a:p>
          <a:p>
            <a:pPr marL="342900" lvl="1" indent="0">
              <a:buNone/>
            </a:pPr>
            <a:r>
              <a:rPr lang="en-US" dirty="0"/>
              <a:t>b) Connect to CME’s </a:t>
            </a:r>
            <a:r>
              <a:rPr lang="en-US" dirty="0" err="1"/>
              <a:t>sFTP</a:t>
            </a:r>
            <a:r>
              <a:rPr lang="en-US" dirty="0"/>
              <a:t> server, using the Production DNS Name: sftpng@cmegroup.com</a:t>
            </a:r>
          </a:p>
          <a:p>
            <a:pPr marL="342900" lvl="1" indent="0">
              <a:buNone/>
            </a:pPr>
            <a:r>
              <a:rPr lang="en-US" dirty="0"/>
              <a:t>1) Using Friday’s data, FTP the PCS and Large Trader reports.</a:t>
            </a:r>
          </a:p>
          <a:p>
            <a:pPr marL="342900" lvl="1" indent="0">
              <a:buNone/>
            </a:pPr>
            <a:r>
              <a:rPr lang="en-US" dirty="0"/>
              <a:t>	- </a:t>
            </a:r>
            <a:r>
              <a:rPr lang="en-US" i="1" dirty="0">
                <a:solidFill>
                  <a:srgbClr val="008080"/>
                </a:solidFill>
              </a:rPr>
              <a:t>CME staff </a:t>
            </a:r>
            <a:r>
              <a:rPr lang="en-US" dirty="0"/>
              <a:t>will verify receipt and delete them.</a:t>
            </a:r>
          </a:p>
          <a:p>
            <a:pPr marL="342900" lvl="1" indent="0">
              <a:buNone/>
            </a:pPr>
            <a:r>
              <a:rPr lang="en-US" dirty="0"/>
              <a:t>2) CME will transmit Thursday’s (Oct 23rd)Trade Register and SPAN files.</a:t>
            </a:r>
          </a:p>
          <a:p>
            <a:pPr marL="342900" lvl="1" indent="0">
              <a:buNone/>
            </a:pPr>
            <a:r>
              <a:rPr lang="en-US" dirty="0"/>
              <a:t>	- </a:t>
            </a:r>
            <a:r>
              <a:rPr lang="en-US" i="1" dirty="0">
                <a:solidFill>
                  <a:srgbClr val="008080"/>
                </a:solidFill>
              </a:rPr>
              <a:t>Firms</a:t>
            </a:r>
            <a:r>
              <a:rPr lang="en-US" dirty="0">
                <a:solidFill>
                  <a:srgbClr val="008080"/>
                </a:solidFill>
              </a:rPr>
              <a:t> will </a:t>
            </a:r>
            <a:r>
              <a:rPr lang="en-US" dirty="0"/>
              <a:t>verify receipt of these files and delete them.</a:t>
            </a:r>
          </a:p>
          <a:p>
            <a:pPr marL="342900" lvl="1" indent="0">
              <a:buNone/>
            </a:pPr>
            <a:r>
              <a:rPr lang="en-US" dirty="0"/>
              <a:t>3) If applicable, enter a block trade for 100 ESH6 @xxxx.xx</a:t>
            </a:r>
          </a:p>
          <a:p>
            <a:pPr marL="342900" lvl="1" indent="0">
              <a:buNone/>
            </a:pPr>
            <a:r>
              <a:rPr lang="en-US" dirty="0"/>
              <a:t>	- </a:t>
            </a:r>
            <a:r>
              <a:rPr lang="en-US" i="1" dirty="0">
                <a:solidFill>
                  <a:srgbClr val="008080"/>
                </a:solidFill>
              </a:rPr>
              <a:t>CME staff </a:t>
            </a:r>
            <a:r>
              <a:rPr lang="en-US" dirty="0"/>
              <a:t>will verify receipt of the block trades and delete them.</a:t>
            </a:r>
          </a:p>
          <a:p>
            <a:pPr marL="0" indent="0">
              <a:buNone/>
            </a:pPr>
            <a:endParaRPr lang="en-US" dirty="0"/>
          </a:p>
        </p:txBody>
      </p:sp>
    </p:spTree>
    <p:extLst>
      <p:ext uri="{BB962C8B-B14F-4D97-AF65-F5344CB8AC3E}">
        <p14:creationId xmlns:p14="http://schemas.microsoft.com/office/powerpoint/2010/main" val="377481228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normAutofit/>
          </a:bodyPr>
          <a:lstStyle/>
          <a:p>
            <a:r>
              <a:rPr lang="en-US" sz="2800"/>
              <a:t>CME GROUP </a:t>
            </a:r>
            <a:r>
              <a:rPr lang="en-US" sz="2400"/>
              <a:t>(Cont’d)</a:t>
            </a:r>
          </a:p>
        </p:txBody>
      </p:sp>
      <p:sp>
        <p:nvSpPr>
          <p:cNvPr id="8" name="Content Placeholder 7">
            <a:extLst>
              <a:ext uri="{FF2B5EF4-FFF2-40B4-BE49-F238E27FC236}">
                <a16:creationId xmlns:a16="http://schemas.microsoft.com/office/drawing/2014/main" id="{41885230-84D2-46DB-9719-CA9D4D8C3C61}"/>
              </a:ext>
            </a:extLst>
          </p:cNvPr>
          <p:cNvSpPr>
            <a:spLocks noGrp="1"/>
          </p:cNvSpPr>
          <p:nvPr>
            <p:ph idx="1"/>
          </p:nvPr>
        </p:nvSpPr>
        <p:spPr>
          <a:xfrm>
            <a:off x="628650" y="1825625"/>
            <a:ext cx="8229600" cy="4351338"/>
          </a:xfrm>
        </p:spPr>
        <p:txBody>
          <a:bodyPr/>
          <a:lstStyle/>
          <a:p>
            <a:pPr marL="0" indent="0">
              <a:buNone/>
            </a:pPr>
            <a:r>
              <a:rPr lang="en-US" b="1" u="sng" dirty="0"/>
              <a:t>At the Conclusion of the Exercise</a:t>
            </a:r>
          </a:p>
          <a:p>
            <a:pPr marL="0" indent="0">
              <a:buNone/>
            </a:pPr>
            <a:endParaRPr lang="en-US" dirty="0"/>
          </a:p>
          <a:p>
            <a:r>
              <a:rPr lang="en-US" b="1" u="sng" dirty="0"/>
              <a:t>Delete any test trades and testing files</a:t>
            </a:r>
          </a:p>
          <a:p>
            <a:r>
              <a:rPr lang="en-US" dirty="0"/>
              <a:t>Fail back to your Production environment</a:t>
            </a:r>
          </a:p>
          <a:p>
            <a:r>
              <a:rPr lang="en-US" b="1" dirty="0"/>
              <a:t>Upon test completion firms should complete/submit the test questionnaire posted on the FIA website to recap the test results. No firm names will be used on the recap report</a:t>
            </a:r>
          </a:p>
          <a:p>
            <a:endParaRPr lang="en-US" b="1" dirty="0"/>
          </a:p>
          <a:p>
            <a:r>
              <a:rPr lang="en-US" b="1" dirty="0"/>
              <a:t>Contact:  GCC Hotline numbers which are: </a:t>
            </a:r>
            <a:r>
              <a:rPr lang="en-US" b="1" u="sng" dirty="0"/>
              <a:t>U.S.</a:t>
            </a:r>
            <a:r>
              <a:rPr lang="en-US" b="1" dirty="0"/>
              <a:t> at +1 800 438 8616, in </a:t>
            </a:r>
            <a:r>
              <a:rPr lang="en-US" b="1" u="sng" dirty="0"/>
              <a:t>Europe</a:t>
            </a:r>
            <a:r>
              <a:rPr lang="en-US" b="1" dirty="0"/>
              <a:t> at </a:t>
            </a:r>
            <a:r>
              <a:rPr lang="en-US" dirty="0"/>
              <a:t>+44207 623 4747 </a:t>
            </a:r>
            <a:r>
              <a:rPr lang="en-US" b="1" dirty="0"/>
              <a:t>or in </a:t>
            </a:r>
            <a:r>
              <a:rPr lang="en-US" b="1" u="sng" dirty="0"/>
              <a:t>Asia</a:t>
            </a:r>
            <a:r>
              <a:rPr lang="en-US" b="1" dirty="0"/>
              <a:t> at +65 6532 5010 </a:t>
            </a:r>
          </a:p>
          <a:p>
            <a:r>
              <a:rPr lang="en-US" b="1" dirty="0"/>
              <a:t>Clearing: 312-207-2525</a:t>
            </a:r>
          </a:p>
          <a:p>
            <a:pPr marL="0" indent="0">
              <a:buNone/>
            </a:pPr>
            <a:endParaRPr lang="en-US" dirty="0"/>
          </a:p>
        </p:txBody>
      </p:sp>
    </p:spTree>
    <p:extLst>
      <p:ext uri="{BB962C8B-B14F-4D97-AF65-F5344CB8AC3E}">
        <p14:creationId xmlns:p14="http://schemas.microsoft.com/office/powerpoint/2010/main" val="370672735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sp>
        <p:nvSpPr>
          <p:cNvPr id="54" name="Google Shape;54;p25"/>
          <p:cNvSpPr txBox="1">
            <a:spLocks noGrp="1"/>
          </p:cNvSpPr>
          <p:nvPr>
            <p:ph type="title"/>
          </p:nvPr>
        </p:nvSpPr>
        <p:spPr>
          <a:xfrm>
            <a:off x="628650" y="204485"/>
            <a:ext cx="7886700" cy="1325563"/>
          </a:xfrm>
          <a:prstGeom prst="rect">
            <a:avLst/>
          </a:prstGeom>
          <a:noFill/>
          <a:ln>
            <a:noFill/>
          </a:ln>
        </p:spPr>
        <p:txBody>
          <a:bodyPr spcFirstLastPara="1" wrap="square" lIns="91425" tIns="45700" rIns="91425" bIns="45700" anchor="ctr" anchorCtr="0">
            <a:normAutofit/>
          </a:bodyPr>
          <a:lstStyle/>
          <a:p>
            <a:pPr marL="0" lvl="0" indent="0" algn="ctr" rtl="0">
              <a:lnSpc>
                <a:spcPct val="90000"/>
              </a:lnSpc>
              <a:spcBef>
                <a:spcPts val="0"/>
              </a:spcBef>
              <a:spcAft>
                <a:spcPts val="0"/>
              </a:spcAft>
              <a:buClr>
                <a:schemeClr val="dk1"/>
              </a:buClr>
              <a:buSzPts val="3300"/>
              <a:buFont typeface="Lato"/>
              <a:buNone/>
            </a:pPr>
            <a:r>
              <a:rPr lang="en-US"/>
              <a:t>COINBASE DERIVATIVES</a:t>
            </a:r>
            <a:endParaRPr/>
          </a:p>
        </p:txBody>
      </p:sp>
      <p:sp>
        <p:nvSpPr>
          <p:cNvPr id="55" name="Google Shape;55;p25"/>
          <p:cNvSpPr txBox="1">
            <a:spLocks noGrp="1"/>
          </p:cNvSpPr>
          <p:nvPr>
            <p:ph type="body" idx="1"/>
          </p:nvPr>
        </p:nvSpPr>
        <p:spPr>
          <a:xfrm>
            <a:off x="628650" y="1669312"/>
            <a:ext cx="8229600" cy="4646428"/>
          </a:xfrm>
          <a:prstGeom prst="rect">
            <a:avLst/>
          </a:prstGeom>
          <a:noFill/>
          <a:ln>
            <a:noFill/>
          </a:ln>
        </p:spPr>
        <p:txBody>
          <a:bodyPr spcFirstLastPara="1" wrap="square" lIns="91425" tIns="45700" rIns="91425" bIns="45700" anchor="t" anchorCtr="0">
            <a:normAutofit/>
          </a:bodyPr>
          <a:lstStyle/>
          <a:p>
            <a:pPr marL="0" lvl="1" indent="0" algn="l" rtl="0">
              <a:lnSpc>
                <a:spcPct val="90000"/>
              </a:lnSpc>
              <a:spcBef>
                <a:spcPts val="0"/>
              </a:spcBef>
              <a:spcAft>
                <a:spcPts val="0"/>
              </a:spcAft>
              <a:buClr>
                <a:schemeClr val="dk1"/>
              </a:buClr>
              <a:buSzPts val="1800"/>
              <a:buNone/>
            </a:pPr>
            <a:r>
              <a:rPr lang="en-US" b="1" u="sng" dirty="0"/>
              <a:t>Testing (Oct 25, 2025)</a:t>
            </a:r>
            <a:endParaRPr dirty="0"/>
          </a:p>
          <a:p>
            <a:pPr marL="342900" lvl="1" indent="-228600" algn="l" rtl="0">
              <a:lnSpc>
                <a:spcPct val="90000"/>
              </a:lnSpc>
              <a:spcBef>
                <a:spcPts val="375"/>
              </a:spcBef>
              <a:spcAft>
                <a:spcPts val="0"/>
              </a:spcAft>
              <a:buClr>
                <a:schemeClr val="dk1"/>
              </a:buClr>
              <a:buSzPts val="1800"/>
              <a:buNone/>
            </a:pPr>
            <a:endParaRPr dirty="0"/>
          </a:p>
          <a:p>
            <a:pPr marL="342900" lvl="1" indent="-342900" algn="l" rtl="0">
              <a:lnSpc>
                <a:spcPct val="100000"/>
              </a:lnSpc>
              <a:spcBef>
                <a:spcPts val="375"/>
              </a:spcBef>
              <a:spcAft>
                <a:spcPts val="0"/>
              </a:spcAft>
              <a:buClr>
                <a:schemeClr val="dk1"/>
              </a:buClr>
              <a:buSzPts val="1800"/>
              <a:buChar char="•"/>
            </a:pPr>
            <a:r>
              <a:rPr lang="en-US" dirty="0"/>
              <a:t>For the test date, CDE will be providing connectivity access to its DR data center. This test will cover logon, heartbeats, test requests and logouts for the services listed below. Note that order entry, market data subscriptions, trade matching and drop copy application-level messages will be out of scope for this testing</a:t>
            </a:r>
            <a:endParaRPr dirty="0"/>
          </a:p>
          <a:p>
            <a:pPr marL="0" lvl="1" indent="0" algn="l" rtl="0">
              <a:lnSpc>
                <a:spcPct val="90000"/>
              </a:lnSpc>
              <a:spcBef>
                <a:spcPts val="375"/>
              </a:spcBef>
              <a:spcAft>
                <a:spcPts val="0"/>
              </a:spcAft>
              <a:buClr>
                <a:schemeClr val="dk1"/>
              </a:buClr>
              <a:buSzPts val="1800"/>
              <a:buNone/>
            </a:pPr>
            <a:endParaRPr dirty="0"/>
          </a:p>
          <a:p>
            <a:pPr marL="0" lvl="1" indent="0" algn="l" rtl="0">
              <a:lnSpc>
                <a:spcPct val="90000"/>
              </a:lnSpc>
              <a:spcBef>
                <a:spcPts val="375"/>
              </a:spcBef>
              <a:spcAft>
                <a:spcPts val="0"/>
              </a:spcAft>
              <a:buClr>
                <a:schemeClr val="dk1"/>
              </a:buClr>
              <a:buSzPts val="1800"/>
              <a:buNone/>
            </a:pPr>
            <a:r>
              <a:rPr lang="en-US" b="1" u="sng" dirty="0"/>
              <a:t>Available Services (for connectivity testing)</a:t>
            </a:r>
            <a:endParaRPr dirty="0"/>
          </a:p>
          <a:p>
            <a:pPr marL="0" lvl="1" indent="0" algn="l" rtl="0">
              <a:lnSpc>
                <a:spcPct val="90000"/>
              </a:lnSpc>
              <a:spcBef>
                <a:spcPts val="375"/>
              </a:spcBef>
              <a:spcAft>
                <a:spcPts val="0"/>
              </a:spcAft>
              <a:buClr>
                <a:schemeClr val="dk1"/>
              </a:buClr>
              <a:buSzPts val="1800"/>
              <a:buNone/>
            </a:pPr>
            <a:endParaRPr dirty="0"/>
          </a:p>
          <a:p>
            <a:pPr marL="342900" lvl="0" indent="-342900" algn="l" rtl="0">
              <a:lnSpc>
                <a:spcPct val="90000"/>
              </a:lnSpc>
              <a:spcBef>
                <a:spcPts val="750"/>
              </a:spcBef>
              <a:spcAft>
                <a:spcPts val="0"/>
              </a:spcAft>
              <a:buClr>
                <a:schemeClr val="dk1"/>
              </a:buClr>
              <a:buSzPts val="1800"/>
              <a:buChar char="•"/>
            </a:pPr>
            <a:r>
              <a:rPr lang="en-US" sz="1800" dirty="0"/>
              <a:t>FIX Order &amp; Market Data Sessions</a:t>
            </a:r>
            <a:endParaRPr dirty="0"/>
          </a:p>
          <a:p>
            <a:pPr marL="342900" lvl="0" indent="-342900" algn="l" rtl="0">
              <a:lnSpc>
                <a:spcPct val="90000"/>
              </a:lnSpc>
              <a:spcBef>
                <a:spcPts val="750"/>
              </a:spcBef>
              <a:spcAft>
                <a:spcPts val="0"/>
              </a:spcAft>
              <a:buClr>
                <a:schemeClr val="dk1"/>
              </a:buClr>
              <a:buSzPts val="1800"/>
              <a:buChar char="•"/>
            </a:pPr>
            <a:r>
              <a:rPr lang="en-US" sz="1800" dirty="0"/>
              <a:t>Binary Order &amp; Market Data</a:t>
            </a:r>
            <a:endParaRPr dirty="0"/>
          </a:p>
          <a:p>
            <a:pPr marL="342900" lvl="0" indent="-342900" algn="l" rtl="0">
              <a:lnSpc>
                <a:spcPct val="90000"/>
              </a:lnSpc>
              <a:spcBef>
                <a:spcPts val="750"/>
              </a:spcBef>
              <a:spcAft>
                <a:spcPts val="0"/>
              </a:spcAft>
              <a:buClr>
                <a:schemeClr val="dk1"/>
              </a:buClr>
              <a:buSzPts val="1800"/>
              <a:buChar char="•"/>
            </a:pPr>
            <a:r>
              <a:rPr lang="en-US" sz="1800" dirty="0"/>
              <a:t>FIX Drop Copy sessions</a:t>
            </a:r>
            <a:endParaRPr dirty="0"/>
          </a:p>
          <a:p>
            <a:pPr marL="342900" lvl="0" indent="-342900" algn="l" rtl="0">
              <a:lnSpc>
                <a:spcPct val="90000"/>
              </a:lnSpc>
              <a:spcBef>
                <a:spcPts val="750"/>
              </a:spcBef>
              <a:spcAft>
                <a:spcPts val="0"/>
              </a:spcAft>
              <a:buClr>
                <a:schemeClr val="dk1"/>
              </a:buClr>
              <a:buSzPts val="1800"/>
              <a:buChar char="•"/>
            </a:pPr>
            <a:r>
              <a:rPr lang="en-US" sz="1800" dirty="0"/>
              <a:t>DR Exchange Admin Portal</a:t>
            </a:r>
            <a:endParaRPr dirty="0"/>
          </a:p>
          <a:p>
            <a:pPr marL="342900" lvl="1" indent="-228600" algn="l" rtl="0">
              <a:lnSpc>
                <a:spcPct val="90000"/>
              </a:lnSpc>
              <a:spcBef>
                <a:spcPts val="375"/>
              </a:spcBef>
              <a:spcAft>
                <a:spcPts val="0"/>
              </a:spcAft>
              <a:buClr>
                <a:schemeClr val="dk1"/>
              </a:buClr>
              <a:buSzPts val="1800"/>
              <a:buNone/>
            </a:pPr>
            <a:endParaRPr sz="1800" dirty="0"/>
          </a:p>
          <a:p>
            <a:pPr marL="0" lvl="1" indent="0" algn="l" rtl="0">
              <a:lnSpc>
                <a:spcPct val="90000"/>
              </a:lnSpc>
              <a:spcBef>
                <a:spcPts val="375"/>
              </a:spcBef>
              <a:spcAft>
                <a:spcPts val="0"/>
              </a:spcAft>
              <a:buClr>
                <a:schemeClr val="dk1"/>
              </a:buClr>
              <a:buSzPts val="1800"/>
              <a:buNone/>
            </a:pPr>
            <a:endParaRPr sz="1800" dirty="0"/>
          </a:p>
          <a:p>
            <a:pPr marL="171450" lvl="0" indent="-38100" algn="l" rtl="0">
              <a:lnSpc>
                <a:spcPct val="90000"/>
              </a:lnSpc>
              <a:spcBef>
                <a:spcPts val="750"/>
              </a:spcBef>
              <a:spcAft>
                <a:spcPts val="0"/>
              </a:spcAft>
              <a:buClr>
                <a:schemeClr val="dk1"/>
              </a:buClr>
              <a:buSzPts val="2100"/>
              <a:buNone/>
            </a:pPr>
            <a:endParaRPr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Shape 60"/>
        <p:cNvGrpSpPr/>
        <p:nvPr/>
      </p:nvGrpSpPr>
      <p:grpSpPr>
        <a:xfrm>
          <a:off x="0" y="0"/>
          <a:ext cx="0" cy="0"/>
          <a:chOff x="0" y="0"/>
          <a:chExt cx="0" cy="0"/>
        </a:xfrm>
      </p:grpSpPr>
      <p:sp>
        <p:nvSpPr>
          <p:cNvPr id="61" name="Google Shape;61;p26"/>
          <p:cNvSpPr txBox="1"/>
          <p:nvPr/>
        </p:nvSpPr>
        <p:spPr>
          <a:xfrm>
            <a:off x="609432" y="286200"/>
            <a:ext cx="7153920" cy="1202400"/>
          </a:xfrm>
          <a:prstGeom prst="rect">
            <a:avLst/>
          </a:prstGeom>
          <a:noFill/>
          <a:ln>
            <a:noFill/>
          </a:ln>
        </p:spPr>
        <p:txBody>
          <a:bodyPr spcFirstLastPara="1" wrap="square" lIns="91425" tIns="45700" rIns="91425" bIns="45700" anchor="ctr" anchorCtr="0">
            <a:noAutofit/>
          </a:bodyPr>
          <a:lstStyle/>
          <a:p>
            <a:pPr marL="0" marR="0" lvl="0" indent="0" algn="l" rtl="0">
              <a:lnSpc>
                <a:spcPct val="90000"/>
              </a:lnSpc>
              <a:spcBef>
                <a:spcPts val="0"/>
              </a:spcBef>
              <a:spcAft>
                <a:spcPts val="0"/>
              </a:spcAft>
              <a:buClr>
                <a:srgbClr val="294661"/>
              </a:buClr>
              <a:buSzPts val="2800"/>
              <a:buFont typeface="Lato"/>
              <a:buNone/>
            </a:pPr>
            <a:r>
              <a:rPr lang="en-US" sz="2800" b="1">
                <a:solidFill>
                  <a:srgbClr val="294661"/>
                </a:solidFill>
                <a:latin typeface="Lato"/>
                <a:ea typeface="Lato"/>
                <a:cs typeface="Lato"/>
                <a:sym typeface="Lato"/>
              </a:rPr>
              <a:t>COINBASE DERIVATIVES (Cont’d)</a:t>
            </a:r>
            <a:endParaRPr/>
          </a:p>
        </p:txBody>
      </p:sp>
      <p:sp>
        <p:nvSpPr>
          <p:cNvPr id="62" name="Google Shape;62;p26"/>
          <p:cNvSpPr txBox="1"/>
          <p:nvPr/>
        </p:nvSpPr>
        <p:spPr>
          <a:xfrm>
            <a:off x="609432" y="1660003"/>
            <a:ext cx="7464960" cy="4601901"/>
          </a:xfrm>
          <a:prstGeom prst="rect">
            <a:avLst/>
          </a:prstGeom>
          <a:noFill/>
          <a:ln>
            <a:noFill/>
          </a:ln>
        </p:spPr>
        <p:txBody>
          <a:bodyPr spcFirstLastPara="1" wrap="square" lIns="91425" tIns="45700" rIns="91425" bIns="45700" anchor="t" anchorCtr="0">
            <a:noAutofit/>
          </a:bodyPr>
          <a:lstStyle/>
          <a:p>
            <a:pPr marL="171450" marR="0" lvl="0" indent="-171450" algn="l" rtl="0">
              <a:spcBef>
                <a:spcPts val="0"/>
              </a:spcBef>
              <a:spcAft>
                <a:spcPts val="0"/>
              </a:spcAft>
              <a:buNone/>
            </a:pPr>
            <a:r>
              <a:rPr lang="en-US" sz="1800" b="1" u="sng">
                <a:solidFill>
                  <a:srgbClr val="000000"/>
                </a:solidFill>
                <a:latin typeface="Lato"/>
                <a:ea typeface="Lato"/>
                <a:cs typeface="Lato"/>
                <a:sym typeface="Lato"/>
              </a:rPr>
              <a:t>Credentials &amp; Connectivity Details</a:t>
            </a:r>
            <a:endParaRPr/>
          </a:p>
          <a:p>
            <a:pPr marL="171450" marR="0" lvl="0" indent="-171450" algn="l" rtl="0">
              <a:spcBef>
                <a:spcPts val="0"/>
              </a:spcBef>
              <a:spcAft>
                <a:spcPts val="0"/>
              </a:spcAft>
              <a:buNone/>
            </a:pPr>
            <a:endParaRPr sz="1600">
              <a:solidFill>
                <a:srgbClr val="000000"/>
              </a:solidFill>
              <a:latin typeface="Lato"/>
              <a:ea typeface="Lato"/>
              <a:cs typeface="Lato"/>
              <a:sym typeface="Lato"/>
            </a:endParaRPr>
          </a:p>
          <a:p>
            <a:pPr marL="171450" marR="0" lvl="0" indent="-171450" algn="l" rtl="0">
              <a:spcBef>
                <a:spcPts val="0"/>
              </a:spcBef>
              <a:spcAft>
                <a:spcPts val="0"/>
              </a:spcAft>
              <a:buNone/>
            </a:pPr>
            <a:r>
              <a:rPr lang="en-US" sz="1800">
                <a:solidFill>
                  <a:srgbClr val="000000"/>
                </a:solidFill>
                <a:latin typeface="Lato"/>
                <a:ea typeface="Lato"/>
                <a:cs typeface="Lato"/>
                <a:sym typeface="Lato"/>
              </a:rPr>
              <a:t>Customers can use their production credentials to connect to these</a:t>
            </a:r>
            <a:endParaRPr/>
          </a:p>
          <a:p>
            <a:pPr marL="171450" marR="0" lvl="0" indent="-171450" algn="l" rtl="0">
              <a:spcBef>
                <a:spcPts val="0"/>
              </a:spcBef>
              <a:spcAft>
                <a:spcPts val="0"/>
              </a:spcAft>
              <a:buNone/>
            </a:pPr>
            <a:r>
              <a:rPr lang="en-US" sz="1800">
                <a:solidFill>
                  <a:srgbClr val="000000"/>
                </a:solidFill>
                <a:latin typeface="Lato"/>
                <a:ea typeface="Lato"/>
                <a:cs typeface="Lato"/>
                <a:sym typeface="Lato"/>
              </a:rPr>
              <a:t>services. Please contact Coinbase Derivatives Exchange to get details of</a:t>
            </a:r>
            <a:endParaRPr/>
          </a:p>
          <a:p>
            <a:pPr marL="171450" marR="0" lvl="0" indent="-171450" algn="l" rtl="0">
              <a:spcBef>
                <a:spcPts val="0"/>
              </a:spcBef>
              <a:spcAft>
                <a:spcPts val="0"/>
              </a:spcAft>
              <a:buNone/>
            </a:pPr>
            <a:r>
              <a:rPr lang="en-US" sz="1800">
                <a:solidFill>
                  <a:srgbClr val="000000"/>
                </a:solidFill>
                <a:latin typeface="Lato"/>
                <a:ea typeface="Lato"/>
                <a:cs typeface="Lato"/>
                <a:sym typeface="Lato"/>
              </a:rPr>
              <a:t>DR connectivity IPs/ports/links etc., </a:t>
            </a:r>
            <a:r>
              <a:rPr lang="en-US" sz="1800" b="1">
                <a:solidFill>
                  <a:srgbClr val="000000"/>
                </a:solidFill>
                <a:latin typeface="Lato"/>
                <a:ea typeface="Lato"/>
                <a:cs typeface="Lato"/>
                <a:sym typeface="Lato"/>
              </a:rPr>
              <a:t>at least 10 days</a:t>
            </a:r>
            <a:r>
              <a:rPr lang="en-US" sz="1800">
                <a:solidFill>
                  <a:srgbClr val="000000"/>
                </a:solidFill>
                <a:latin typeface="Lato"/>
                <a:ea typeface="Lato"/>
                <a:cs typeface="Lato"/>
                <a:sym typeface="Lato"/>
              </a:rPr>
              <a:t> prior to the test</a:t>
            </a:r>
            <a:endParaRPr/>
          </a:p>
          <a:p>
            <a:pPr marL="171450" marR="0" lvl="0" indent="-171450" algn="l" rtl="0">
              <a:spcBef>
                <a:spcPts val="0"/>
              </a:spcBef>
              <a:spcAft>
                <a:spcPts val="0"/>
              </a:spcAft>
              <a:buNone/>
            </a:pPr>
            <a:r>
              <a:rPr lang="en-US" sz="1800">
                <a:solidFill>
                  <a:srgbClr val="000000"/>
                </a:solidFill>
                <a:latin typeface="Lato"/>
                <a:ea typeface="Lato"/>
                <a:cs typeface="Lato"/>
                <a:sym typeface="Lato"/>
              </a:rPr>
              <a:t>date.</a:t>
            </a:r>
            <a:endParaRPr/>
          </a:p>
          <a:p>
            <a:pPr marL="171450" marR="0" lvl="0" indent="-171450" algn="l" rtl="0">
              <a:spcBef>
                <a:spcPts val="0"/>
              </a:spcBef>
              <a:spcAft>
                <a:spcPts val="0"/>
              </a:spcAft>
              <a:buNone/>
            </a:pPr>
            <a:endParaRPr sz="1600" b="1" u="sng">
              <a:solidFill>
                <a:srgbClr val="000000"/>
              </a:solidFill>
              <a:latin typeface="Lato"/>
              <a:ea typeface="Lato"/>
              <a:cs typeface="Lato"/>
              <a:sym typeface="Lato"/>
            </a:endParaRPr>
          </a:p>
          <a:p>
            <a:pPr marL="171450" marR="0" lvl="0" indent="-171450" algn="l" rtl="0">
              <a:spcBef>
                <a:spcPts val="0"/>
              </a:spcBef>
              <a:spcAft>
                <a:spcPts val="0"/>
              </a:spcAft>
              <a:buNone/>
            </a:pPr>
            <a:r>
              <a:rPr lang="en-US" sz="1800" b="1" u="sng">
                <a:solidFill>
                  <a:srgbClr val="000000"/>
                </a:solidFill>
                <a:latin typeface="Lato"/>
                <a:ea typeface="Lato"/>
                <a:cs typeface="Lato"/>
                <a:sym typeface="Lato"/>
              </a:rPr>
              <a:t>Test Schedule (Oct 25, 202</a:t>
            </a:r>
            <a:r>
              <a:rPr lang="en-US" sz="1800" b="1" u="sng">
                <a:latin typeface="Lato"/>
                <a:ea typeface="Lato"/>
                <a:cs typeface="Lato"/>
                <a:sym typeface="Lato"/>
              </a:rPr>
              <a:t>5</a:t>
            </a:r>
            <a:r>
              <a:rPr lang="en-US" sz="1800" b="1" u="sng">
                <a:solidFill>
                  <a:srgbClr val="000000"/>
                </a:solidFill>
                <a:latin typeface="Lato"/>
                <a:ea typeface="Lato"/>
                <a:cs typeface="Lato"/>
                <a:sym typeface="Lato"/>
              </a:rPr>
              <a:t>)</a:t>
            </a:r>
            <a:endParaRPr sz="1800">
              <a:solidFill>
                <a:srgbClr val="000000"/>
              </a:solidFill>
              <a:latin typeface="Lato"/>
              <a:ea typeface="Lato"/>
              <a:cs typeface="Lato"/>
              <a:sym typeface="Lato"/>
            </a:endParaRPr>
          </a:p>
          <a:p>
            <a:pPr marL="171450" marR="0" lvl="0" indent="-171450" algn="l" rtl="0">
              <a:spcBef>
                <a:spcPts val="0"/>
              </a:spcBef>
              <a:spcAft>
                <a:spcPts val="0"/>
              </a:spcAft>
              <a:buNone/>
            </a:pPr>
            <a:endParaRPr sz="1600">
              <a:solidFill>
                <a:srgbClr val="000000"/>
              </a:solidFill>
              <a:latin typeface="Lato"/>
              <a:ea typeface="Lato"/>
              <a:cs typeface="Lato"/>
              <a:sym typeface="Lato"/>
            </a:endParaRPr>
          </a:p>
          <a:p>
            <a:pPr marL="171450" marR="0" lvl="0" indent="-171450" algn="l" rtl="0">
              <a:spcBef>
                <a:spcPts val="0"/>
              </a:spcBef>
              <a:spcAft>
                <a:spcPts val="0"/>
              </a:spcAft>
              <a:buNone/>
            </a:pPr>
            <a:r>
              <a:rPr lang="en-US" sz="1800">
                <a:solidFill>
                  <a:srgbClr val="000000"/>
                </a:solidFill>
                <a:latin typeface="Lato"/>
                <a:ea typeface="Lato"/>
                <a:cs typeface="Lato"/>
                <a:sym typeface="Lato"/>
              </a:rPr>
              <a:t>9:00 AM ET: Connectivity is available for DR </a:t>
            </a:r>
            <a:endParaRPr/>
          </a:p>
          <a:p>
            <a:pPr marL="171450" marR="0" lvl="0" indent="-171450" algn="l" rtl="0">
              <a:spcBef>
                <a:spcPts val="0"/>
              </a:spcBef>
              <a:spcAft>
                <a:spcPts val="0"/>
              </a:spcAft>
              <a:buNone/>
            </a:pPr>
            <a:r>
              <a:rPr lang="en-US" sz="1800">
                <a:solidFill>
                  <a:srgbClr val="000000"/>
                </a:solidFill>
                <a:latin typeface="Lato"/>
                <a:ea typeface="Lato"/>
                <a:cs typeface="Lato"/>
                <a:sym typeface="Lato"/>
              </a:rPr>
              <a:t>12:00 PM ET: DR Exercise will conclude </a:t>
            </a:r>
            <a:endParaRPr/>
          </a:p>
          <a:p>
            <a:pPr marL="171450" marR="0" lvl="0" indent="-171450" algn="l" rtl="0">
              <a:spcBef>
                <a:spcPts val="0"/>
              </a:spcBef>
              <a:spcAft>
                <a:spcPts val="0"/>
              </a:spcAft>
              <a:buNone/>
            </a:pPr>
            <a:endParaRPr sz="1600" b="1" u="sng">
              <a:solidFill>
                <a:srgbClr val="000000"/>
              </a:solidFill>
              <a:latin typeface="Lato"/>
              <a:ea typeface="Lato"/>
              <a:cs typeface="Lato"/>
              <a:sym typeface="Lato"/>
            </a:endParaRPr>
          </a:p>
          <a:p>
            <a:pPr marL="171450" marR="0" lvl="0" indent="-171450" algn="l" rtl="0">
              <a:spcBef>
                <a:spcPts val="0"/>
              </a:spcBef>
              <a:spcAft>
                <a:spcPts val="0"/>
              </a:spcAft>
              <a:buNone/>
            </a:pPr>
            <a:r>
              <a:rPr lang="en-US" sz="1800" b="1" u="sng">
                <a:solidFill>
                  <a:srgbClr val="000000"/>
                </a:solidFill>
                <a:latin typeface="Lato"/>
                <a:ea typeface="Lato"/>
                <a:cs typeface="Lato"/>
                <a:sym typeface="Lato"/>
              </a:rPr>
              <a:t>Contact Details</a:t>
            </a:r>
            <a:endParaRPr sz="1800">
              <a:solidFill>
                <a:srgbClr val="000000"/>
              </a:solidFill>
              <a:latin typeface="Lato"/>
              <a:ea typeface="Lato"/>
              <a:cs typeface="Lato"/>
              <a:sym typeface="Lato"/>
            </a:endParaRPr>
          </a:p>
          <a:p>
            <a:pPr marL="171450" marR="0" lvl="0" indent="-171450" algn="l" rtl="0">
              <a:spcBef>
                <a:spcPts val="0"/>
              </a:spcBef>
              <a:spcAft>
                <a:spcPts val="0"/>
              </a:spcAft>
              <a:buNone/>
            </a:pPr>
            <a:endParaRPr sz="1600" i="1">
              <a:solidFill>
                <a:srgbClr val="000000"/>
              </a:solidFill>
              <a:latin typeface="Lato"/>
              <a:ea typeface="Lato"/>
              <a:cs typeface="Lato"/>
              <a:sym typeface="Lato"/>
            </a:endParaRPr>
          </a:p>
          <a:p>
            <a:pPr marL="171450" marR="0" lvl="0" indent="-171450" algn="l" rtl="0">
              <a:spcBef>
                <a:spcPts val="0"/>
              </a:spcBef>
              <a:spcAft>
                <a:spcPts val="0"/>
              </a:spcAft>
              <a:buNone/>
            </a:pPr>
            <a:r>
              <a:rPr lang="en-US" sz="1800" i="1">
                <a:solidFill>
                  <a:srgbClr val="000000"/>
                </a:solidFill>
                <a:latin typeface="Lato"/>
                <a:ea typeface="Lato"/>
                <a:cs typeface="Lato"/>
                <a:sym typeface="Lato"/>
              </a:rPr>
              <a:t>Derivatives Command Center</a:t>
            </a:r>
            <a:endParaRPr sz="1800">
              <a:solidFill>
                <a:srgbClr val="000000"/>
              </a:solidFill>
              <a:latin typeface="Lato"/>
              <a:ea typeface="Lato"/>
              <a:cs typeface="Lato"/>
              <a:sym typeface="Lato"/>
            </a:endParaRPr>
          </a:p>
          <a:p>
            <a:pPr marL="171450" marR="0" lvl="0" indent="-171450" algn="l" rtl="0">
              <a:spcBef>
                <a:spcPts val="0"/>
              </a:spcBef>
              <a:spcAft>
                <a:spcPts val="0"/>
              </a:spcAft>
              <a:buNone/>
            </a:pPr>
            <a:r>
              <a:rPr lang="en-US" sz="1800" u="sng">
                <a:solidFill>
                  <a:srgbClr val="000000"/>
                </a:solidFill>
                <a:latin typeface="Lato"/>
                <a:ea typeface="Lato"/>
                <a:cs typeface="Lato"/>
                <a:sym typeface="Lato"/>
                <a:hlinkClick r:id="rId3">
                  <a:extLst>
                    <a:ext uri="{A12FA001-AC4F-418D-AE19-62706E023703}">
                      <ahyp:hlinkClr xmlns:ahyp="http://schemas.microsoft.com/office/drawing/2018/hyperlinkcolor" val="tx"/>
                    </a:ext>
                  </a:extLst>
                </a:hlinkClick>
              </a:rPr>
              <a:t>derivatives@coinbase.com</a:t>
            </a:r>
            <a:endParaRPr sz="1800">
              <a:solidFill>
                <a:srgbClr val="000000"/>
              </a:solidFill>
              <a:latin typeface="Lato"/>
              <a:ea typeface="Lato"/>
              <a:cs typeface="Lato"/>
              <a:sym typeface="Lato"/>
            </a:endParaRPr>
          </a:p>
          <a:p>
            <a:pPr marL="171450" marR="0" lvl="0" indent="-171450" algn="l" rtl="0">
              <a:spcBef>
                <a:spcPts val="0"/>
              </a:spcBef>
              <a:spcAft>
                <a:spcPts val="0"/>
              </a:spcAft>
              <a:buNone/>
            </a:pPr>
            <a:r>
              <a:rPr lang="en-US" sz="1800">
                <a:solidFill>
                  <a:srgbClr val="000000"/>
                </a:solidFill>
                <a:latin typeface="Lato"/>
                <a:ea typeface="Lato"/>
                <a:cs typeface="Lato"/>
                <a:sym typeface="Lato"/>
              </a:rPr>
              <a:t>+1 (312) 469-0985</a:t>
            </a:r>
            <a:endParaRPr/>
          </a:p>
          <a:p>
            <a:pPr marL="171450" marR="0" lvl="0" indent="-171450" algn="l" rtl="0">
              <a:lnSpc>
                <a:spcPct val="90000"/>
              </a:lnSpc>
              <a:spcBef>
                <a:spcPts val="703"/>
              </a:spcBef>
              <a:spcAft>
                <a:spcPts val="0"/>
              </a:spcAft>
              <a:buNone/>
            </a:pPr>
            <a:endParaRPr sz="1904">
              <a:solidFill>
                <a:srgbClr val="294661"/>
              </a:solidFill>
              <a:latin typeface="Lato"/>
              <a:ea typeface="Lato"/>
              <a:cs typeface="Lato"/>
              <a:sym typeface="Lato"/>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lstStyle/>
          <a:p>
            <a:pPr algn="ctr"/>
            <a:r>
              <a:rPr lang="en-US"/>
              <a:t>EUREX</a:t>
            </a:r>
          </a:p>
        </p:txBody>
      </p:sp>
      <p:sp>
        <p:nvSpPr>
          <p:cNvPr id="8" name="Content Placeholder 7">
            <a:extLst>
              <a:ext uri="{FF2B5EF4-FFF2-40B4-BE49-F238E27FC236}">
                <a16:creationId xmlns:a16="http://schemas.microsoft.com/office/drawing/2014/main" id="{41885230-84D2-46DB-9719-CA9D4D8C3C61}"/>
              </a:ext>
            </a:extLst>
          </p:cNvPr>
          <p:cNvSpPr>
            <a:spLocks noGrp="1"/>
          </p:cNvSpPr>
          <p:nvPr>
            <p:ph idx="1"/>
          </p:nvPr>
        </p:nvSpPr>
        <p:spPr>
          <a:xfrm>
            <a:off x="628650" y="1669312"/>
            <a:ext cx="8229600" cy="4646428"/>
          </a:xfrm>
        </p:spPr>
        <p:txBody>
          <a:bodyPr>
            <a:normAutofit/>
          </a:bodyPr>
          <a:lstStyle/>
          <a:p>
            <a:pPr marL="0" lvl="1" indent="0">
              <a:buNone/>
            </a:pPr>
            <a:r>
              <a:rPr lang="en-US" sz="2200" b="1" dirty="0"/>
              <a:t>Scenario/Implications</a:t>
            </a:r>
          </a:p>
          <a:p>
            <a:pPr marL="342900" lvl="1" indent="-342900"/>
            <a:endParaRPr lang="en-US" dirty="0"/>
          </a:p>
          <a:p>
            <a:pPr marL="342900" lvl="1" indent="-342900"/>
            <a:r>
              <a:rPr lang="en-GB" dirty="0"/>
              <a:t>The DR test scenario simulates </a:t>
            </a:r>
            <a:r>
              <a:rPr lang="en-US" dirty="0"/>
              <a:t>a partial outage of the primary data center facility (the co-location facility remains operational)</a:t>
            </a:r>
            <a:endParaRPr lang="en-GB" dirty="0"/>
          </a:p>
          <a:p>
            <a:pPr marL="342900" lvl="1" indent="-342900"/>
            <a:endParaRPr lang="en-GB" dirty="0"/>
          </a:p>
          <a:p>
            <a:pPr marL="342900" lvl="1" indent="-342900"/>
            <a:r>
              <a:rPr lang="en-US" sz="1800" dirty="0"/>
              <a:t>The simulation back-end (located in another data center) </a:t>
            </a:r>
            <a:r>
              <a:rPr lang="en-US" dirty="0"/>
              <a:t>is</a:t>
            </a:r>
            <a:r>
              <a:rPr lang="en-US" sz="1800" dirty="0"/>
              <a:t> used as the DR production back-end</a:t>
            </a:r>
          </a:p>
          <a:p>
            <a:pPr marL="342900" lvl="1" indent="-342900"/>
            <a:endParaRPr lang="en-US" sz="1800" dirty="0"/>
          </a:p>
          <a:p>
            <a:pPr marL="342900" lvl="1" indent="-342900"/>
            <a:r>
              <a:rPr lang="en-US" sz="1800" dirty="0"/>
              <a:t>T7 interfaces located in the primary data center will be switched to the simulation infrastructure and must be addressed using the simulation network addresses (</a:t>
            </a:r>
            <a:r>
              <a:rPr lang="en-US" dirty="0"/>
              <a:t>see “T7 Disaster Recovery Concept 2025” for details)</a:t>
            </a:r>
            <a:endParaRPr lang="en-GB" dirty="0"/>
          </a:p>
          <a:p>
            <a:pPr marL="342900" lvl="1" indent="-342900"/>
            <a:endParaRPr lang="en-US" sz="1800" dirty="0"/>
          </a:p>
          <a:p>
            <a:endParaRPr lang="en-US" dirty="0"/>
          </a:p>
        </p:txBody>
      </p:sp>
    </p:spTree>
    <p:extLst>
      <p:ext uri="{BB962C8B-B14F-4D97-AF65-F5344CB8AC3E}">
        <p14:creationId xmlns:p14="http://schemas.microsoft.com/office/powerpoint/2010/main" val="279894753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normAutofit/>
          </a:bodyPr>
          <a:lstStyle/>
          <a:p>
            <a:r>
              <a:rPr lang="en-US" sz="2800"/>
              <a:t>EUREX</a:t>
            </a:r>
            <a:r>
              <a:rPr lang="en-US" sz="2400"/>
              <a:t> (Cont’d)</a:t>
            </a:r>
          </a:p>
        </p:txBody>
      </p:sp>
      <p:sp>
        <p:nvSpPr>
          <p:cNvPr id="8" name="Content Placeholder 7">
            <a:extLst>
              <a:ext uri="{FF2B5EF4-FFF2-40B4-BE49-F238E27FC236}">
                <a16:creationId xmlns:a16="http://schemas.microsoft.com/office/drawing/2014/main" id="{41885230-84D2-46DB-9719-CA9D4D8C3C61}"/>
              </a:ext>
            </a:extLst>
          </p:cNvPr>
          <p:cNvSpPr>
            <a:spLocks noGrp="1"/>
          </p:cNvSpPr>
          <p:nvPr>
            <p:ph idx="1"/>
          </p:nvPr>
        </p:nvSpPr>
        <p:spPr>
          <a:xfrm>
            <a:off x="628650" y="1825625"/>
            <a:ext cx="8229600" cy="4351338"/>
          </a:xfrm>
        </p:spPr>
        <p:txBody>
          <a:bodyPr>
            <a:normAutofit/>
          </a:bodyPr>
          <a:lstStyle/>
          <a:p>
            <a:pPr marL="0" indent="0">
              <a:buNone/>
            </a:pPr>
            <a:r>
              <a:rPr lang="en-US" sz="2200" b="1" dirty="0"/>
              <a:t>Available Interfaces</a:t>
            </a:r>
          </a:p>
          <a:p>
            <a:endParaRPr lang="en-US" sz="1800" dirty="0"/>
          </a:p>
          <a:p>
            <a:pPr marL="0" indent="0">
              <a:buNone/>
            </a:pPr>
            <a:r>
              <a:rPr lang="en-GB" sz="1800" dirty="0"/>
              <a:t>The following T7 interfaces will be available during the DR test exercise:</a:t>
            </a:r>
          </a:p>
          <a:p>
            <a:pPr lvl="0"/>
            <a:r>
              <a:rPr lang="en-GB" sz="1800" dirty="0"/>
              <a:t>Enhanced Transaction Solution (ETI)</a:t>
            </a:r>
          </a:p>
          <a:p>
            <a:r>
              <a:rPr lang="en-GB" sz="1800" dirty="0"/>
              <a:t>FIX LF interface</a:t>
            </a:r>
          </a:p>
          <a:p>
            <a:r>
              <a:rPr lang="en-GB" sz="1800" dirty="0"/>
              <a:t>T7 GUI</a:t>
            </a:r>
          </a:p>
          <a:p>
            <a:pPr lvl="0"/>
            <a:r>
              <a:rPr lang="en-GB" sz="1800" dirty="0"/>
              <a:t>T7 Market Data Service (MDI)</a:t>
            </a:r>
          </a:p>
          <a:p>
            <a:pPr lvl="0"/>
            <a:r>
              <a:rPr lang="en-GB" sz="1800" dirty="0"/>
              <a:t>T7 Enhanced Market Data Service (EMDI)</a:t>
            </a:r>
          </a:p>
          <a:p>
            <a:r>
              <a:rPr lang="en-GB" sz="1800" dirty="0"/>
              <a:t>T7 Enhanced Order Book Interface (EOBI) </a:t>
            </a:r>
          </a:p>
          <a:p>
            <a:r>
              <a:rPr lang="en-GB" sz="1800" dirty="0"/>
              <a:t>T7 Enhanced Drop Copy Interface (EDCI) </a:t>
            </a:r>
          </a:p>
          <a:p>
            <a:pPr lvl="0"/>
            <a:r>
              <a:rPr lang="en-GB" sz="1800" dirty="0"/>
              <a:t>Reference Data Interface (RDI)</a:t>
            </a:r>
          </a:p>
          <a:p>
            <a:pPr lvl="0"/>
            <a:r>
              <a:rPr lang="en-GB" sz="1800" dirty="0"/>
              <a:t>Common Report Engine (CRE)</a:t>
            </a:r>
          </a:p>
          <a:p>
            <a:endParaRPr lang="en-US" dirty="0"/>
          </a:p>
        </p:txBody>
      </p:sp>
    </p:spTree>
    <p:extLst>
      <p:ext uri="{BB962C8B-B14F-4D97-AF65-F5344CB8AC3E}">
        <p14:creationId xmlns:p14="http://schemas.microsoft.com/office/powerpoint/2010/main" val="129377964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normAutofit/>
          </a:bodyPr>
          <a:lstStyle/>
          <a:p>
            <a:r>
              <a:rPr lang="en-US" sz="2800"/>
              <a:t>EUREX</a:t>
            </a:r>
            <a:r>
              <a:rPr lang="en-US" sz="2400"/>
              <a:t> (Cont’d)</a:t>
            </a:r>
          </a:p>
        </p:txBody>
      </p:sp>
      <p:sp>
        <p:nvSpPr>
          <p:cNvPr id="8" name="Content Placeholder 7">
            <a:extLst>
              <a:ext uri="{FF2B5EF4-FFF2-40B4-BE49-F238E27FC236}">
                <a16:creationId xmlns:a16="http://schemas.microsoft.com/office/drawing/2014/main" id="{41885230-84D2-46DB-9719-CA9D4D8C3C61}"/>
              </a:ext>
            </a:extLst>
          </p:cNvPr>
          <p:cNvSpPr>
            <a:spLocks noGrp="1"/>
          </p:cNvSpPr>
          <p:nvPr>
            <p:ph idx="1"/>
          </p:nvPr>
        </p:nvSpPr>
        <p:spPr>
          <a:xfrm>
            <a:off x="628650" y="1825625"/>
            <a:ext cx="8229600" cy="4351338"/>
          </a:xfrm>
        </p:spPr>
        <p:txBody>
          <a:bodyPr>
            <a:normAutofit/>
          </a:bodyPr>
          <a:lstStyle/>
          <a:p>
            <a:pPr marL="0" indent="0">
              <a:buNone/>
            </a:pPr>
            <a:r>
              <a:rPr lang="en-US" sz="2200" b="1" dirty="0"/>
              <a:t>Test Execution</a:t>
            </a:r>
          </a:p>
          <a:p>
            <a:endParaRPr lang="en-US" sz="1800" dirty="0"/>
          </a:p>
          <a:p>
            <a:pPr marL="0" indent="0">
              <a:buNone/>
            </a:pPr>
            <a:r>
              <a:rPr lang="en-GB" sz="1800" dirty="0"/>
              <a:t>Customers participating in the DR test exercise can</a:t>
            </a:r>
          </a:p>
          <a:p>
            <a:r>
              <a:rPr lang="en-GB" sz="1800" dirty="0"/>
              <a:t>receive market data </a:t>
            </a:r>
          </a:p>
          <a:p>
            <a:pPr lvl="1"/>
            <a:r>
              <a:rPr lang="en-GB" sz="1500" i="1" dirty="0"/>
              <a:t>using the interfaces MDI, EMDI, EOBI and the T7 GUI</a:t>
            </a:r>
          </a:p>
          <a:p>
            <a:r>
              <a:rPr lang="en-GB" sz="1800" dirty="0"/>
              <a:t>read reference data </a:t>
            </a:r>
          </a:p>
          <a:p>
            <a:pPr lvl="1"/>
            <a:r>
              <a:rPr lang="en-GB" sz="1500" i="1" dirty="0"/>
              <a:t>using the RDI</a:t>
            </a:r>
          </a:p>
          <a:p>
            <a:r>
              <a:rPr lang="en-GB" sz="1800" dirty="0"/>
              <a:t>receive the Reference Data File (RDF) </a:t>
            </a:r>
          </a:p>
          <a:p>
            <a:pPr lvl="1"/>
            <a:r>
              <a:rPr lang="en-GB" sz="1500" i="1" dirty="0"/>
              <a:t>using the CRE</a:t>
            </a:r>
          </a:p>
          <a:p>
            <a:r>
              <a:rPr lang="en-GB" sz="1800" dirty="0"/>
              <a:t>enter orders and quotes </a:t>
            </a:r>
          </a:p>
          <a:p>
            <a:pPr lvl="1"/>
            <a:r>
              <a:rPr lang="en-GB" sz="1500" i="1" dirty="0"/>
              <a:t>using the interfaces ETI, FIX LF and the T7 GUI</a:t>
            </a:r>
          </a:p>
          <a:p>
            <a:pPr marL="0" indent="0">
              <a:buNone/>
            </a:pPr>
            <a:endParaRPr lang="en-GB" sz="1800" dirty="0"/>
          </a:p>
          <a:p>
            <a:endParaRPr lang="en-US" sz="1800" dirty="0"/>
          </a:p>
        </p:txBody>
      </p:sp>
    </p:spTree>
    <p:extLst>
      <p:ext uri="{BB962C8B-B14F-4D97-AF65-F5344CB8AC3E}">
        <p14:creationId xmlns:p14="http://schemas.microsoft.com/office/powerpoint/2010/main" val="11836541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E542FBE-730B-4791-921E-3B1464379F8F}"/>
              </a:ext>
            </a:extLst>
          </p:cNvPr>
          <p:cNvSpPr>
            <a:spLocks noGrp="1"/>
          </p:cNvSpPr>
          <p:nvPr>
            <p:ph type="title"/>
          </p:nvPr>
        </p:nvSpPr>
        <p:spPr/>
        <p:txBody>
          <a:bodyPr/>
          <a:lstStyle/>
          <a:p>
            <a:pPr algn="ctr"/>
            <a:r>
              <a:rPr lang="en-US" dirty="0"/>
              <a:t>INTRODUCTION</a:t>
            </a:r>
          </a:p>
        </p:txBody>
      </p:sp>
      <p:graphicFrame>
        <p:nvGraphicFramePr>
          <p:cNvPr id="2" name="Content Placeholder 1">
            <a:extLst>
              <a:ext uri="{FF2B5EF4-FFF2-40B4-BE49-F238E27FC236}">
                <a16:creationId xmlns:a16="http://schemas.microsoft.com/office/drawing/2014/main" id="{6554DB98-247D-EC48-9341-8907AC863882}"/>
              </a:ext>
            </a:extLst>
          </p:cNvPr>
          <p:cNvGraphicFramePr>
            <a:graphicFrameLocks noGrp="1"/>
          </p:cNvGraphicFramePr>
          <p:nvPr>
            <p:ph idx="1"/>
            <p:extLst>
              <p:ext uri="{D42A27DB-BD31-4B8C-83A1-F6EECF244321}">
                <p14:modId xmlns:p14="http://schemas.microsoft.com/office/powerpoint/2010/main" val="2440803695"/>
              </p:ext>
            </p:extLst>
          </p:nvPr>
        </p:nvGraphicFramePr>
        <p:xfrm>
          <a:off x="552450" y="1319006"/>
          <a:ext cx="8267700" cy="5253240"/>
        </p:xfrm>
        <a:graphic>
          <a:graphicData uri="http://schemas.openxmlformats.org/drawingml/2006/table">
            <a:tbl>
              <a:tblPr bandRow="1">
                <a:tableStyleId>{5C22544A-7EE6-4342-B048-85BDC9FD1C3A}</a:tableStyleId>
              </a:tblPr>
              <a:tblGrid>
                <a:gridCol w="4133850">
                  <a:extLst>
                    <a:ext uri="{9D8B030D-6E8A-4147-A177-3AD203B41FA5}">
                      <a16:colId xmlns:a16="http://schemas.microsoft.com/office/drawing/2014/main" val="518328183"/>
                    </a:ext>
                  </a:extLst>
                </a:gridCol>
                <a:gridCol w="4133850">
                  <a:extLst>
                    <a:ext uri="{9D8B030D-6E8A-4147-A177-3AD203B41FA5}">
                      <a16:colId xmlns:a16="http://schemas.microsoft.com/office/drawing/2014/main" val="2436872457"/>
                    </a:ext>
                  </a:extLst>
                </a:gridCol>
              </a:tblGrid>
              <a:tr h="525324">
                <a:tc>
                  <a:txBody>
                    <a:bodyPr/>
                    <a:lstStyle/>
                    <a:p>
                      <a:r>
                        <a:rPr lang="en-US" sz="1400" b="1" dirty="0" err="1"/>
                        <a:t>Bitnomial</a:t>
                      </a:r>
                      <a:r>
                        <a:rPr lang="en-US" sz="1400" b="1" dirty="0"/>
                        <a:t> Exchange</a:t>
                      </a:r>
                      <a:br>
                        <a:rPr lang="en-US" sz="1400" b="1" dirty="0"/>
                      </a:br>
                      <a:r>
                        <a:rPr lang="en-US" sz="1400" dirty="0"/>
                        <a:t>Seth Larson</a:t>
                      </a:r>
                    </a:p>
                  </a:txBody>
                  <a:tcPr/>
                </a:tc>
                <a:tc>
                  <a:txBody>
                    <a:bodyPr/>
                    <a:lstStyle/>
                    <a:p>
                      <a:r>
                        <a:rPr lang="en-US" sz="1400" b="1" dirty="0"/>
                        <a:t>ICE Clear US, EU, SG</a:t>
                      </a:r>
                    </a:p>
                    <a:p>
                      <a:r>
                        <a:rPr lang="en-US" sz="1400" b="0" dirty="0"/>
                        <a:t>Marc MacQuarrie, Andrey Kalita</a:t>
                      </a:r>
                      <a:endParaRPr lang="en-US" sz="1400" dirty="0"/>
                    </a:p>
                  </a:txBody>
                  <a:tcPr/>
                </a:tc>
                <a:extLst>
                  <a:ext uri="{0D108BD9-81ED-4DB2-BD59-A6C34878D82A}">
                    <a16:rowId xmlns:a16="http://schemas.microsoft.com/office/drawing/2014/main" val="1198589477"/>
                  </a:ext>
                </a:extLst>
              </a:tr>
              <a:tr h="525324">
                <a:tc>
                  <a:txBody>
                    <a:bodyPr/>
                    <a:lstStyle/>
                    <a:p>
                      <a:r>
                        <a:rPr lang="en-US" sz="1400" b="1" dirty="0"/>
                        <a:t>Canadian Derivatives Clearing Corporation</a:t>
                      </a:r>
                    </a:p>
                    <a:p>
                      <a:r>
                        <a:rPr lang="en-US" sz="1400" dirty="0"/>
                        <a:t>Antoinette Wu, Paul Barbara</a:t>
                      </a:r>
                    </a:p>
                  </a:txBody>
                  <a:tcPr/>
                </a:tc>
                <a:tc>
                  <a:txBody>
                    <a:bodyPr/>
                    <a:lstStyle/>
                    <a:p>
                      <a:r>
                        <a:rPr lang="en-US" sz="1400" b="1" dirty="0"/>
                        <a:t>ICE Clear Credit</a:t>
                      </a:r>
                    </a:p>
                    <a:p>
                      <a:r>
                        <a:rPr lang="en-US" sz="1400" dirty="0"/>
                        <a:t>Mihail Atanassov, John </a:t>
                      </a:r>
                      <a:r>
                        <a:rPr lang="en-US" sz="1400" dirty="0" err="1"/>
                        <a:t>Compall</a:t>
                      </a:r>
                      <a:r>
                        <a:rPr lang="en-US" sz="1400" dirty="0"/>
                        <a:t>, Saurabh Mittal</a:t>
                      </a:r>
                    </a:p>
                  </a:txBody>
                  <a:tcPr/>
                </a:tc>
                <a:extLst>
                  <a:ext uri="{0D108BD9-81ED-4DB2-BD59-A6C34878D82A}">
                    <a16:rowId xmlns:a16="http://schemas.microsoft.com/office/drawing/2014/main" val="3230193276"/>
                  </a:ext>
                </a:extLst>
              </a:tr>
              <a:tr h="525324">
                <a:tc>
                  <a:txBody>
                    <a:bodyPr/>
                    <a:lstStyle/>
                    <a:p>
                      <a:r>
                        <a:rPr lang="en-US" sz="1400" b="1" dirty="0" err="1"/>
                        <a:t>Cboe</a:t>
                      </a:r>
                      <a:r>
                        <a:rPr lang="en-US" sz="1400" b="1" dirty="0"/>
                        <a:t> Futures Exchange</a:t>
                      </a:r>
                    </a:p>
                    <a:p>
                      <a:r>
                        <a:rPr lang="en-US" sz="1400" dirty="0"/>
                        <a:t>Luke O’Dowd</a:t>
                      </a:r>
                    </a:p>
                  </a:txBody>
                  <a:tcPr/>
                </a:tc>
                <a:tc>
                  <a:txBody>
                    <a:bodyPr/>
                    <a:lstStyle/>
                    <a:p>
                      <a:r>
                        <a:rPr lang="en-US" sz="1400" b="1" dirty="0"/>
                        <a:t>ICE Trade Vault / </a:t>
                      </a:r>
                      <a:r>
                        <a:rPr lang="en-US" sz="1400" b="1" dirty="0" err="1"/>
                        <a:t>eConfirm</a:t>
                      </a:r>
                      <a:endParaRPr lang="en-US" sz="1400" b="1" dirty="0"/>
                    </a:p>
                    <a:p>
                      <a:r>
                        <a:rPr lang="en-US" sz="1400" dirty="0"/>
                        <a:t>Robert </a:t>
                      </a:r>
                      <a:r>
                        <a:rPr lang="en-US" sz="1400" dirty="0" err="1"/>
                        <a:t>Yenerall</a:t>
                      </a:r>
                      <a:r>
                        <a:rPr lang="en-US" sz="1400" dirty="0"/>
                        <a:t>, Dennis Sparrow</a:t>
                      </a:r>
                    </a:p>
                  </a:txBody>
                  <a:tcPr/>
                </a:tc>
                <a:extLst>
                  <a:ext uri="{0D108BD9-81ED-4DB2-BD59-A6C34878D82A}">
                    <a16:rowId xmlns:a16="http://schemas.microsoft.com/office/drawing/2014/main" val="1868742857"/>
                  </a:ext>
                </a:extLst>
              </a:tr>
              <a:tr h="525324">
                <a:tc>
                  <a:txBody>
                    <a:bodyPr/>
                    <a:lstStyle/>
                    <a:p>
                      <a:r>
                        <a:rPr lang="en-US" sz="1400" b="1" dirty="0" err="1"/>
                        <a:t>Cboe</a:t>
                      </a:r>
                      <a:r>
                        <a:rPr lang="en-US" sz="1400" b="1" dirty="0"/>
                        <a:t> SEF</a:t>
                      </a:r>
                    </a:p>
                    <a:p>
                      <a:r>
                        <a:rPr lang="en-US" sz="1400" dirty="0"/>
                        <a:t>Adam Loeffler</a:t>
                      </a:r>
                    </a:p>
                  </a:txBody>
                  <a:tcPr/>
                </a:tc>
                <a:tc>
                  <a:txBody>
                    <a:bodyPr/>
                    <a:lstStyle/>
                    <a:p>
                      <a:r>
                        <a:rPr lang="en-US" sz="1400" b="1" dirty="0"/>
                        <a:t>MIAX Futures Exchange</a:t>
                      </a:r>
                    </a:p>
                    <a:p>
                      <a:r>
                        <a:rPr lang="en-US" sz="1400" dirty="0"/>
                        <a:t>Mike Lee, Jacob Fedje</a:t>
                      </a:r>
                    </a:p>
                  </a:txBody>
                  <a:tcPr/>
                </a:tc>
                <a:extLst>
                  <a:ext uri="{0D108BD9-81ED-4DB2-BD59-A6C34878D82A}">
                    <a16:rowId xmlns:a16="http://schemas.microsoft.com/office/drawing/2014/main" val="961058765"/>
                  </a:ext>
                </a:extLst>
              </a:tr>
              <a:tr h="525324">
                <a:tc>
                  <a:txBody>
                    <a:bodyPr/>
                    <a:lstStyle/>
                    <a:p>
                      <a:r>
                        <a:rPr lang="en-US" sz="1400" b="1" dirty="0"/>
                        <a:t>CME Group</a:t>
                      </a:r>
                    </a:p>
                    <a:p>
                      <a:r>
                        <a:rPr lang="en-US" sz="1400" dirty="0"/>
                        <a:t>Michael Considine</a:t>
                      </a:r>
                    </a:p>
                  </a:txBody>
                  <a:tcPr/>
                </a:tc>
                <a:tc>
                  <a:txBody>
                    <a:bodyPr/>
                    <a:lstStyle/>
                    <a:p>
                      <a:r>
                        <a:rPr lang="en-US" sz="1400" b="1" dirty="0"/>
                        <a:t>Montreal Exchange</a:t>
                      </a:r>
                    </a:p>
                    <a:p>
                      <a:r>
                        <a:rPr lang="en-US" sz="1400" dirty="0"/>
                        <a:t>Marco Rampazzo, Santo Ferraiuolo</a:t>
                      </a:r>
                    </a:p>
                  </a:txBody>
                  <a:tcPr/>
                </a:tc>
                <a:extLst>
                  <a:ext uri="{0D108BD9-81ED-4DB2-BD59-A6C34878D82A}">
                    <a16:rowId xmlns:a16="http://schemas.microsoft.com/office/drawing/2014/main" val="778673687"/>
                  </a:ext>
                </a:extLst>
              </a:tr>
              <a:tr h="525324">
                <a:tc>
                  <a:txBody>
                    <a:bodyPr/>
                    <a:lstStyle/>
                    <a:p>
                      <a:r>
                        <a:rPr lang="en-US" sz="1400" b="1" dirty="0"/>
                        <a:t>Coinbase</a:t>
                      </a:r>
                    </a:p>
                    <a:p>
                      <a:r>
                        <a:rPr lang="en-US" sz="1400" dirty="0"/>
                        <a:t>Jorge Corral</a:t>
                      </a:r>
                    </a:p>
                  </a:txBody>
                  <a:tcPr/>
                </a:tc>
                <a:tc>
                  <a:txBody>
                    <a:bodyPr/>
                    <a:lstStyle/>
                    <a:p>
                      <a:r>
                        <a:rPr lang="en-US" sz="1400" b="1" dirty="0"/>
                        <a:t>Nodal Exchange / Nodal Clear</a:t>
                      </a:r>
                    </a:p>
                    <a:p>
                      <a:r>
                        <a:rPr lang="en-US" sz="1400" dirty="0"/>
                        <a:t>Henri </a:t>
                      </a:r>
                      <a:r>
                        <a:rPr lang="en-US" sz="1400" dirty="0" err="1"/>
                        <a:t>Noumbi</a:t>
                      </a:r>
                      <a:endParaRPr lang="en-US" sz="1400" dirty="0"/>
                    </a:p>
                  </a:txBody>
                  <a:tcPr/>
                </a:tc>
                <a:extLst>
                  <a:ext uri="{0D108BD9-81ED-4DB2-BD59-A6C34878D82A}">
                    <a16:rowId xmlns:a16="http://schemas.microsoft.com/office/drawing/2014/main" val="3940438457"/>
                  </a:ext>
                </a:extLst>
              </a:tr>
              <a:tr h="525324">
                <a:tc>
                  <a:txBody>
                    <a:bodyPr/>
                    <a:lstStyle/>
                    <a:p>
                      <a:r>
                        <a:rPr lang="en-US" sz="1400" b="1" dirty="0" err="1"/>
                        <a:t>Eurex</a:t>
                      </a:r>
                      <a:endParaRPr lang="en-US" sz="1400" b="1" dirty="0"/>
                    </a:p>
                    <a:p>
                      <a:r>
                        <a:rPr lang="en-US" sz="1400" dirty="0"/>
                        <a:t>Donya </a:t>
                      </a:r>
                      <a:r>
                        <a:rPr lang="en-US" sz="1400" dirty="0" err="1"/>
                        <a:t>Nawran</a:t>
                      </a:r>
                      <a:r>
                        <a:rPr lang="en-US" sz="1400" dirty="0"/>
                        <a:t>, Wolfgang </a:t>
                      </a:r>
                      <a:r>
                        <a:rPr lang="en-US" sz="1400" dirty="0" err="1"/>
                        <a:t>Deiseroth</a:t>
                      </a:r>
                      <a:endParaRPr lang="en-US" sz="1400" dirty="0"/>
                    </a:p>
                  </a:txBody>
                  <a:tcPr/>
                </a:tc>
                <a:tc>
                  <a:txBody>
                    <a:bodyPr/>
                    <a:lstStyle/>
                    <a:p>
                      <a:r>
                        <a:rPr lang="en-US" sz="1400" b="1" dirty="0"/>
                        <a:t>North America Derivatives Exchange</a:t>
                      </a:r>
                    </a:p>
                    <a:p>
                      <a:r>
                        <a:rPr lang="en-US" sz="1400" dirty="0"/>
                        <a:t>James Johnston</a:t>
                      </a:r>
                    </a:p>
                  </a:txBody>
                  <a:tcPr/>
                </a:tc>
                <a:extLst>
                  <a:ext uri="{0D108BD9-81ED-4DB2-BD59-A6C34878D82A}">
                    <a16:rowId xmlns:a16="http://schemas.microsoft.com/office/drawing/2014/main" val="2383976484"/>
                  </a:ext>
                </a:extLst>
              </a:tr>
              <a:tr h="525324">
                <a:tc>
                  <a:txBody>
                    <a:bodyPr/>
                    <a:lstStyle/>
                    <a:p>
                      <a:r>
                        <a:rPr lang="en-US" sz="1400" b="1" dirty="0"/>
                        <a:t>Euronext</a:t>
                      </a:r>
                    </a:p>
                    <a:p>
                      <a:r>
                        <a:rPr lang="en-US" sz="1400" dirty="0"/>
                        <a:t>Giovanni Pugliese, Giorgio Pedrini</a:t>
                      </a:r>
                    </a:p>
                  </a:txBody>
                  <a:tcPr/>
                </a:tc>
                <a:tc>
                  <a:txBody>
                    <a:bodyPr/>
                    <a:lstStyle/>
                    <a:p>
                      <a:r>
                        <a:rPr lang="en-US" sz="1400" b="1" dirty="0"/>
                        <a:t>Options Clearing Corporation</a:t>
                      </a:r>
                    </a:p>
                    <a:p>
                      <a:r>
                        <a:rPr lang="en-US" sz="1400" dirty="0"/>
                        <a:t>Diego Cuevas, Sara Bozovic, Karen Glad</a:t>
                      </a:r>
                    </a:p>
                  </a:txBody>
                  <a:tcPr/>
                </a:tc>
                <a:extLst>
                  <a:ext uri="{0D108BD9-81ED-4DB2-BD59-A6C34878D82A}">
                    <a16:rowId xmlns:a16="http://schemas.microsoft.com/office/drawing/2014/main" val="3585591037"/>
                  </a:ext>
                </a:extLst>
              </a:tr>
              <a:tr h="525324">
                <a:tc>
                  <a:txBody>
                    <a:bodyPr/>
                    <a:lstStyle/>
                    <a:p>
                      <a:r>
                        <a:rPr lang="en-US" sz="1400" b="1" dirty="0"/>
                        <a:t>FMX Futures Exchange</a:t>
                      </a:r>
                    </a:p>
                    <a:p>
                      <a:r>
                        <a:rPr lang="en-US" sz="1400" b="0" dirty="0"/>
                        <a:t>Nolan Glantz, Bijoy Paul</a:t>
                      </a:r>
                    </a:p>
                  </a:txBody>
                  <a:tcPr/>
                </a:tc>
                <a:tc>
                  <a:txBody>
                    <a:bodyPr/>
                    <a:lstStyle/>
                    <a:p>
                      <a:r>
                        <a:rPr lang="en-US" sz="1400" b="1" dirty="0"/>
                        <a:t>Small Exchange</a:t>
                      </a:r>
                    </a:p>
                    <a:p>
                      <a:r>
                        <a:rPr lang="en-US" sz="1400" dirty="0"/>
                        <a:t>Donald Roberts</a:t>
                      </a:r>
                    </a:p>
                  </a:txBody>
                  <a:tcPr/>
                </a:tc>
                <a:extLst>
                  <a:ext uri="{0D108BD9-81ED-4DB2-BD59-A6C34878D82A}">
                    <a16:rowId xmlns:a16="http://schemas.microsoft.com/office/drawing/2014/main" val="3117726185"/>
                  </a:ext>
                </a:extLst>
              </a:tr>
              <a:tr h="525324">
                <a:tc>
                  <a:txBody>
                    <a:bodyPr/>
                    <a:lstStyle/>
                    <a:p>
                      <a:r>
                        <a:rPr lang="en-US" sz="1400" b="1" dirty="0"/>
                        <a:t>ICE Exchanges</a:t>
                      </a:r>
                    </a:p>
                    <a:p>
                      <a:r>
                        <a:rPr lang="en-US" sz="1400" b="0" dirty="0"/>
                        <a:t>Leon Caswell, Norm Johnson</a:t>
                      </a:r>
                    </a:p>
                  </a:txBody>
                  <a:tcPr/>
                </a:tc>
                <a:tc>
                  <a:txBody>
                    <a:bodyPr/>
                    <a:lstStyle/>
                    <a:p>
                      <a:r>
                        <a:rPr lang="en-US" sz="1400" b="1" dirty="0"/>
                        <a:t>OSTTRA Limit Hub</a:t>
                      </a:r>
                    </a:p>
                    <a:p>
                      <a:r>
                        <a:rPr lang="en-US" sz="1400" dirty="0"/>
                        <a:t>Jerry Lin, Milo Hong</a:t>
                      </a:r>
                    </a:p>
                  </a:txBody>
                  <a:tcPr/>
                </a:tc>
                <a:extLst>
                  <a:ext uri="{0D108BD9-81ED-4DB2-BD59-A6C34878D82A}">
                    <a16:rowId xmlns:a16="http://schemas.microsoft.com/office/drawing/2014/main" val="3805443347"/>
                  </a:ext>
                </a:extLst>
              </a:tr>
            </a:tbl>
          </a:graphicData>
        </a:graphic>
      </p:graphicFrame>
    </p:spTree>
    <p:extLst>
      <p:ext uri="{BB962C8B-B14F-4D97-AF65-F5344CB8AC3E}">
        <p14:creationId xmlns:p14="http://schemas.microsoft.com/office/powerpoint/2010/main" val="208866496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normAutofit/>
          </a:bodyPr>
          <a:lstStyle/>
          <a:p>
            <a:r>
              <a:rPr lang="en-US" sz="2800"/>
              <a:t>EUREX</a:t>
            </a:r>
            <a:r>
              <a:rPr lang="en-US" sz="2400"/>
              <a:t> (Cont’d)</a:t>
            </a:r>
          </a:p>
        </p:txBody>
      </p:sp>
      <p:sp>
        <p:nvSpPr>
          <p:cNvPr id="8" name="Content Placeholder 7">
            <a:extLst>
              <a:ext uri="{FF2B5EF4-FFF2-40B4-BE49-F238E27FC236}">
                <a16:creationId xmlns:a16="http://schemas.microsoft.com/office/drawing/2014/main" id="{41885230-84D2-46DB-9719-CA9D4D8C3C61}"/>
              </a:ext>
            </a:extLst>
          </p:cNvPr>
          <p:cNvSpPr>
            <a:spLocks noGrp="1"/>
          </p:cNvSpPr>
          <p:nvPr>
            <p:ph idx="1"/>
          </p:nvPr>
        </p:nvSpPr>
        <p:spPr>
          <a:xfrm>
            <a:off x="628650" y="1825625"/>
            <a:ext cx="8229600" cy="4351338"/>
          </a:xfrm>
        </p:spPr>
        <p:txBody>
          <a:bodyPr/>
          <a:lstStyle/>
          <a:p>
            <a:pPr marL="0" indent="0">
              <a:buNone/>
            </a:pPr>
            <a:r>
              <a:rPr lang="en-US" sz="2200" b="1" dirty="0"/>
              <a:t>Test Execution (cont’d)</a:t>
            </a:r>
          </a:p>
          <a:p>
            <a:endParaRPr lang="en-US" sz="1800" dirty="0"/>
          </a:p>
          <a:p>
            <a:r>
              <a:rPr lang="en-US" sz="1800" dirty="0"/>
              <a:t>Production reference data is used, including User IDs, T7 GUI keys, FIX LF and ETI sessions</a:t>
            </a:r>
          </a:p>
          <a:p>
            <a:endParaRPr lang="en-US" sz="1800" b="1" dirty="0">
              <a:solidFill>
                <a:srgbClr val="0070C0"/>
              </a:solidFill>
            </a:endParaRPr>
          </a:p>
          <a:p>
            <a:r>
              <a:rPr lang="en-US" sz="1800" u="sng" dirty="0"/>
              <a:t>Please note</a:t>
            </a:r>
            <a:r>
              <a:rPr lang="en-US" sz="1800" dirty="0"/>
              <a:t>: Changes made during the test exercise will </a:t>
            </a:r>
            <a:r>
              <a:rPr lang="en-US" sz="1800" b="1" u="sng" dirty="0"/>
              <a:t>not</a:t>
            </a:r>
            <a:r>
              <a:rPr lang="en-US" sz="1800" dirty="0"/>
              <a:t> be copied back to production after the test. It is not recommended to make changes to this data during the test!</a:t>
            </a:r>
            <a:endParaRPr lang="en-GB" sz="1800" dirty="0"/>
          </a:p>
          <a:p>
            <a:endParaRPr lang="en-US" dirty="0"/>
          </a:p>
        </p:txBody>
      </p:sp>
    </p:spTree>
    <p:extLst>
      <p:ext uri="{BB962C8B-B14F-4D97-AF65-F5344CB8AC3E}">
        <p14:creationId xmlns:p14="http://schemas.microsoft.com/office/powerpoint/2010/main" val="337295560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normAutofit/>
          </a:bodyPr>
          <a:lstStyle/>
          <a:p>
            <a:r>
              <a:rPr lang="en-US" sz="2800"/>
              <a:t>EUREX</a:t>
            </a:r>
            <a:r>
              <a:rPr lang="en-US" sz="2400"/>
              <a:t> (Cont’d)</a:t>
            </a:r>
          </a:p>
        </p:txBody>
      </p:sp>
      <p:sp>
        <p:nvSpPr>
          <p:cNvPr id="8" name="Content Placeholder 7">
            <a:extLst>
              <a:ext uri="{FF2B5EF4-FFF2-40B4-BE49-F238E27FC236}">
                <a16:creationId xmlns:a16="http://schemas.microsoft.com/office/drawing/2014/main" id="{41885230-84D2-46DB-9719-CA9D4D8C3C61}"/>
              </a:ext>
            </a:extLst>
          </p:cNvPr>
          <p:cNvSpPr>
            <a:spLocks noGrp="1"/>
          </p:cNvSpPr>
          <p:nvPr>
            <p:ph idx="1"/>
          </p:nvPr>
        </p:nvSpPr>
        <p:spPr>
          <a:xfrm>
            <a:off x="628650" y="1825625"/>
            <a:ext cx="8229600" cy="4351338"/>
          </a:xfrm>
        </p:spPr>
        <p:txBody>
          <a:bodyPr>
            <a:normAutofit/>
          </a:bodyPr>
          <a:lstStyle/>
          <a:p>
            <a:pPr marL="0" indent="0">
              <a:buNone/>
            </a:pPr>
            <a:r>
              <a:rPr lang="en-US" sz="2200" b="1" dirty="0"/>
              <a:t>Success</a:t>
            </a:r>
            <a:r>
              <a:rPr lang="en-GB" sz="2200" b="1" dirty="0"/>
              <a:t> criteria for the DR test exercise</a:t>
            </a:r>
          </a:p>
          <a:p>
            <a:pPr marL="0" indent="0">
              <a:lnSpc>
                <a:spcPct val="110000"/>
              </a:lnSpc>
              <a:buNone/>
            </a:pPr>
            <a:endParaRPr lang="en-GB" sz="1900" dirty="0"/>
          </a:p>
          <a:p>
            <a:pPr marL="0" indent="0">
              <a:lnSpc>
                <a:spcPct val="110000"/>
              </a:lnSpc>
              <a:buNone/>
            </a:pPr>
            <a:r>
              <a:rPr lang="en-GB" sz="1800" dirty="0"/>
              <a:t>The DR test exercise can be considered successful if </a:t>
            </a:r>
            <a:r>
              <a:rPr lang="en-US" sz="1800" b="1" u="sng" dirty="0"/>
              <a:t>one</a:t>
            </a:r>
            <a:r>
              <a:rPr lang="en-US" sz="1800" dirty="0"/>
              <a:t> of the following three </a:t>
            </a:r>
            <a:r>
              <a:rPr lang="en-US" sz="1800"/>
              <a:t>conditions is </a:t>
            </a:r>
            <a:r>
              <a:rPr lang="en-US" sz="1800" dirty="0"/>
              <a:t>met</a:t>
            </a:r>
            <a:endParaRPr lang="en-GB" sz="1800" dirty="0"/>
          </a:p>
          <a:p>
            <a:pPr fontAlgn="base">
              <a:lnSpc>
                <a:spcPct val="110000"/>
              </a:lnSpc>
            </a:pPr>
            <a:r>
              <a:rPr lang="en-GB" sz="1800" b="1" dirty="0"/>
              <a:t>either</a:t>
            </a:r>
            <a:r>
              <a:rPr lang="en-GB" sz="1800" dirty="0"/>
              <a:t> a message “Connection Test ##### &lt;</a:t>
            </a:r>
            <a:r>
              <a:rPr lang="en-GB" sz="1800" dirty="0" err="1"/>
              <a:t>hh:mm:ss</a:t>
            </a:r>
            <a:r>
              <a:rPr lang="en-GB" sz="1800" dirty="0"/>
              <a:t>&gt;” appears with an increasing sequence number in the market news view (news board) of the T7 Trader or Admin GUI</a:t>
            </a:r>
          </a:p>
          <a:p>
            <a:pPr fontAlgn="base">
              <a:lnSpc>
                <a:spcPct val="110000"/>
              </a:lnSpc>
            </a:pPr>
            <a:r>
              <a:rPr lang="en-GB" sz="1800" b="1" dirty="0"/>
              <a:t>or</a:t>
            </a:r>
            <a:r>
              <a:rPr lang="en-GB" sz="1800" dirty="0"/>
              <a:t> a successful session or trader login via ETI has been performed </a:t>
            </a:r>
            <a:r>
              <a:rPr lang="en-GB" sz="1800" b="1" dirty="0"/>
              <a:t>and</a:t>
            </a:r>
            <a:r>
              <a:rPr lang="en-GB" sz="1800" dirty="0"/>
              <a:t> MDI/EMDI/EOBI/RDI heartbeats have been received</a:t>
            </a:r>
          </a:p>
          <a:p>
            <a:pPr fontAlgn="base">
              <a:lnSpc>
                <a:spcPct val="110000"/>
              </a:lnSpc>
            </a:pPr>
            <a:r>
              <a:rPr lang="en-GB" sz="1800" b="1" dirty="0"/>
              <a:t>or</a:t>
            </a:r>
            <a:r>
              <a:rPr lang="en-GB" sz="1800" dirty="0"/>
              <a:t> a successful session or trader login via FIX LF has been performed </a:t>
            </a:r>
            <a:r>
              <a:rPr lang="en-GB" sz="1800" b="1" dirty="0"/>
              <a:t>and</a:t>
            </a:r>
            <a:r>
              <a:rPr lang="en-GB" sz="1800" dirty="0"/>
              <a:t> MDI/EMDI/EOBI/RDI heartbeats have been received</a:t>
            </a:r>
          </a:p>
          <a:p>
            <a:pPr fontAlgn="base">
              <a:lnSpc>
                <a:spcPct val="110000"/>
              </a:lnSpc>
            </a:pPr>
            <a:endParaRPr lang="en-GB" sz="1800" dirty="0"/>
          </a:p>
        </p:txBody>
      </p:sp>
    </p:spTree>
    <p:extLst>
      <p:ext uri="{BB962C8B-B14F-4D97-AF65-F5344CB8AC3E}">
        <p14:creationId xmlns:p14="http://schemas.microsoft.com/office/powerpoint/2010/main" val="418645077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normAutofit/>
          </a:bodyPr>
          <a:lstStyle/>
          <a:p>
            <a:r>
              <a:rPr lang="en-US" sz="2800" dirty="0"/>
              <a:t>EUREX</a:t>
            </a:r>
            <a:r>
              <a:rPr lang="en-US" sz="2400" dirty="0"/>
              <a:t> (Cont’d)</a:t>
            </a:r>
          </a:p>
        </p:txBody>
      </p:sp>
      <p:sp>
        <p:nvSpPr>
          <p:cNvPr id="8" name="Content Placeholder 7">
            <a:extLst>
              <a:ext uri="{FF2B5EF4-FFF2-40B4-BE49-F238E27FC236}">
                <a16:creationId xmlns:a16="http://schemas.microsoft.com/office/drawing/2014/main" id="{41885230-84D2-46DB-9719-CA9D4D8C3C61}"/>
              </a:ext>
            </a:extLst>
          </p:cNvPr>
          <p:cNvSpPr>
            <a:spLocks noGrp="1"/>
          </p:cNvSpPr>
          <p:nvPr>
            <p:ph idx="1"/>
          </p:nvPr>
        </p:nvSpPr>
        <p:spPr>
          <a:xfrm>
            <a:off x="628650" y="1825625"/>
            <a:ext cx="8229600" cy="4351338"/>
          </a:xfrm>
          <a:ln>
            <a:noFill/>
          </a:ln>
        </p:spPr>
        <p:txBody>
          <a:bodyPr>
            <a:normAutofit lnSpcReduction="10000"/>
          </a:bodyPr>
          <a:lstStyle/>
          <a:p>
            <a:pPr marL="0" indent="0">
              <a:buNone/>
            </a:pPr>
            <a:r>
              <a:rPr lang="en-US" sz="2200" b="1" dirty="0"/>
              <a:t>Timeline on 25 October 2025</a:t>
            </a:r>
            <a:endParaRPr lang="en-US" sz="1450" dirty="0"/>
          </a:p>
          <a:p>
            <a:r>
              <a:rPr lang="en-US" sz="1500" dirty="0"/>
              <a:t>Start of DR scenario test				13:00 CEST</a:t>
            </a:r>
          </a:p>
          <a:p>
            <a:r>
              <a:rPr lang="en-US" sz="1500" dirty="0"/>
              <a:t>End of DR scenario test				16:00 CEST</a:t>
            </a:r>
          </a:p>
          <a:p>
            <a:r>
              <a:rPr lang="en-US" sz="1500" dirty="0"/>
              <a:t>Start of prod environment re-connect test		17:00 CEST</a:t>
            </a:r>
          </a:p>
          <a:p>
            <a:r>
              <a:rPr lang="en-US" sz="1500" dirty="0"/>
              <a:t>End of prod environment re-connect test		18:00 CEST</a:t>
            </a:r>
          </a:p>
          <a:p>
            <a:pPr marL="0" indent="0">
              <a:buNone/>
            </a:pPr>
            <a:br>
              <a:rPr lang="de-DE" sz="1500" dirty="0">
                <a:sym typeface="Wingdings" panose="05000000000000000000" pitchFamily="2" charset="2"/>
              </a:rPr>
            </a:br>
            <a:endParaRPr lang="de-DE" sz="1500" dirty="0">
              <a:sym typeface="Wingdings" panose="05000000000000000000" pitchFamily="2" charset="2"/>
            </a:endParaRPr>
          </a:p>
          <a:p>
            <a:pPr marL="0" indent="0">
              <a:buNone/>
            </a:pPr>
            <a:r>
              <a:rPr lang="de-DE" sz="1500" dirty="0">
                <a:sym typeface="Wingdings" panose="05000000000000000000" pitchFamily="2" charset="2"/>
              </a:rPr>
              <a:t>Primary Contact </a:t>
            </a:r>
          </a:p>
          <a:p>
            <a:r>
              <a:rPr lang="de-DE" sz="1500" dirty="0">
                <a:sym typeface="Wingdings" panose="05000000000000000000" pitchFamily="2" charset="2"/>
              </a:rPr>
              <a:t>Technical Key Account Manager (via individual VIP </a:t>
            </a:r>
            <a:r>
              <a:rPr lang="de-DE" sz="1500" dirty="0" err="1">
                <a:sym typeface="Wingdings" panose="05000000000000000000" pitchFamily="2" charset="2"/>
              </a:rPr>
              <a:t>number</a:t>
            </a:r>
            <a:r>
              <a:rPr lang="de-DE" sz="1500" dirty="0">
                <a:sym typeface="Wingdings" panose="05000000000000000000" pitchFamily="2" charset="2"/>
              </a:rPr>
              <a:t>)</a:t>
            </a:r>
          </a:p>
          <a:p>
            <a:pPr marL="0" indent="0">
              <a:buNone/>
            </a:pPr>
            <a:endParaRPr lang="en-US" sz="1500" dirty="0"/>
          </a:p>
          <a:p>
            <a:pPr marL="0" indent="0">
              <a:buNone/>
            </a:pPr>
            <a:r>
              <a:rPr lang="en-US" sz="1500" dirty="0"/>
              <a:t>Detailed information</a:t>
            </a:r>
          </a:p>
          <a:p>
            <a:r>
              <a:rPr lang="en-US" sz="1500" dirty="0"/>
              <a:t>Eurex Circular xx/2025 to be published end </a:t>
            </a:r>
            <a:r>
              <a:rPr lang="en-US" sz="1500"/>
              <a:t>of August</a:t>
            </a:r>
            <a:r>
              <a:rPr lang="en-US" sz="1500" dirty="0"/>
              <a:t>					</a:t>
            </a:r>
          </a:p>
          <a:p>
            <a:r>
              <a:rPr lang="en-US" sz="1500" dirty="0"/>
              <a:t>Updated version of “</a:t>
            </a:r>
            <a:r>
              <a:rPr lang="en-GB" sz="1500" dirty="0"/>
              <a:t>T7 Disaster Recovery Concept 2025” </a:t>
            </a:r>
            <a:r>
              <a:rPr lang="en-US" sz="1500" dirty="0"/>
              <a:t>- Accessible end of August under the following path: </a:t>
            </a:r>
          </a:p>
          <a:p>
            <a:pPr marL="0" indent="0" algn="ctr">
              <a:buNone/>
            </a:pPr>
            <a:r>
              <a:rPr lang="en-US" sz="1500" dirty="0">
                <a:hlinkClick r:id="rId3"/>
              </a:rPr>
              <a:t>Eurex.com </a:t>
            </a:r>
            <a:r>
              <a:rPr lang="en-US" sz="1500" dirty="0"/>
              <a:t>&gt; Support &gt; Initiatives &amp; Releases &gt; T7 Release 13.1 &gt; Network Access</a:t>
            </a:r>
          </a:p>
          <a:p>
            <a:pPr marL="0" indent="0">
              <a:buNone/>
            </a:pPr>
            <a:endParaRPr lang="en-US" sz="1450" dirty="0"/>
          </a:p>
        </p:txBody>
      </p:sp>
    </p:spTree>
    <p:extLst>
      <p:ext uri="{BB962C8B-B14F-4D97-AF65-F5344CB8AC3E}">
        <p14:creationId xmlns:p14="http://schemas.microsoft.com/office/powerpoint/2010/main" val="83269936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lstStyle/>
          <a:p>
            <a:pPr algn="ctr"/>
            <a:r>
              <a:rPr lang="en-US"/>
              <a:t>EURONEXT</a:t>
            </a:r>
          </a:p>
        </p:txBody>
      </p:sp>
      <p:sp>
        <p:nvSpPr>
          <p:cNvPr id="8" name="Content Placeholder 7">
            <a:extLst>
              <a:ext uri="{FF2B5EF4-FFF2-40B4-BE49-F238E27FC236}">
                <a16:creationId xmlns:a16="http://schemas.microsoft.com/office/drawing/2014/main" id="{41885230-84D2-46DB-9719-CA9D4D8C3C61}"/>
              </a:ext>
            </a:extLst>
          </p:cNvPr>
          <p:cNvSpPr>
            <a:spLocks noGrp="1"/>
          </p:cNvSpPr>
          <p:nvPr>
            <p:ph idx="1"/>
          </p:nvPr>
        </p:nvSpPr>
        <p:spPr>
          <a:xfrm>
            <a:off x="628650" y="1825625"/>
            <a:ext cx="8229600" cy="4351338"/>
          </a:xfrm>
        </p:spPr>
        <p:txBody>
          <a:bodyPr>
            <a:normAutofit/>
          </a:bodyPr>
          <a:lstStyle/>
          <a:p>
            <a:pPr marL="0" indent="0">
              <a:buNone/>
            </a:pPr>
            <a:r>
              <a:rPr lang="en-US" sz="2200" b="1" dirty="0"/>
              <a:t>MAIN PRINCIPLES OF THE TEST</a:t>
            </a:r>
          </a:p>
          <a:p>
            <a:pPr marL="0" indent="0">
              <a:lnSpc>
                <a:spcPct val="100000"/>
              </a:lnSpc>
              <a:buNone/>
            </a:pPr>
            <a:r>
              <a:rPr lang="en-GB" sz="2000" dirty="0"/>
              <a:t>Euronext will simulate a failover of DC1 to DC2 during the continuous trading session and will manage the transfer through the appropriate decision-making process (for Cash </a:t>
            </a:r>
            <a:r>
              <a:rPr lang="en-US" sz="2000" dirty="0"/>
              <a:t>&amp; Derivatives </a:t>
            </a:r>
            <a:r>
              <a:rPr lang="en-GB" sz="2000" dirty="0"/>
              <a:t>Markets).</a:t>
            </a:r>
            <a:endParaRPr lang="fr-FR" sz="2000" dirty="0"/>
          </a:p>
          <a:p>
            <a:pPr marL="0" indent="0">
              <a:lnSpc>
                <a:spcPct val="100000"/>
              </a:lnSpc>
              <a:buNone/>
            </a:pPr>
            <a:r>
              <a:rPr lang="en-GB" sz="2000" dirty="0"/>
              <a:t>As soon as Euronext considers DC2 to be fully operational for Cash &amp; Derivatives markets, a pre-opening session and a trading session will be set up on </a:t>
            </a:r>
            <a:r>
              <a:rPr lang="en-GB" sz="2000" dirty="0" err="1"/>
              <a:t>Optiq</a:t>
            </a:r>
            <a:r>
              <a:rPr lang="en-GB" sz="2000" dirty="0"/>
              <a:t> Cash &amp; Derivatives, and customers will be given by our readiness status to reconnect.</a:t>
            </a:r>
            <a:endParaRPr lang="fr-FR" sz="2000" dirty="0"/>
          </a:p>
          <a:p>
            <a:pPr marL="0" indent="0">
              <a:buNone/>
            </a:pPr>
            <a:endParaRPr lang="fr-FR" sz="2000" dirty="0"/>
          </a:p>
          <a:p>
            <a:pPr marL="0" indent="0">
              <a:buNone/>
            </a:pPr>
            <a:r>
              <a:rPr lang="en-GB" sz="2000" dirty="0"/>
              <a:t>Customers are responsible for making sure that their internal systems and access means are correctly</a:t>
            </a:r>
            <a:r>
              <a:rPr lang="fr-FR" sz="2000" dirty="0"/>
              <a:t> </a:t>
            </a:r>
            <a:r>
              <a:rPr lang="en-GB" sz="2000" dirty="0"/>
              <a:t>synchronised with Euronext central systems.</a:t>
            </a:r>
            <a:endParaRPr lang="fr-FR" sz="2000" dirty="0"/>
          </a:p>
          <a:p>
            <a:endParaRPr lang="en-US" dirty="0"/>
          </a:p>
        </p:txBody>
      </p:sp>
    </p:spTree>
    <p:extLst>
      <p:ext uri="{BB962C8B-B14F-4D97-AF65-F5344CB8AC3E}">
        <p14:creationId xmlns:p14="http://schemas.microsoft.com/office/powerpoint/2010/main" val="12400619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normAutofit/>
          </a:bodyPr>
          <a:lstStyle/>
          <a:p>
            <a:r>
              <a:rPr lang="en-US" sz="2800"/>
              <a:t>EURONEXT</a:t>
            </a:r>
            <a:r>
              <a:rPr lang="en-US" sz="2400"/>
              <a:t> (Cont’d)</a:t>
            </a:r>
          </a:p>
        </p:txBody>
      </p:sp>
      <p:sp>
        <p:nvSpPr>
          <p:cNvPr id="8" name="Content Placeholder 7">
            <a:extLst>
              <a:ext uri="{FF2B5EF4-FFF2-40B4-BE49-F238E27FC236}">
                <a16:creationId xmlns:a16="http://schemas.microsoft.com/office/drawing/2014/main" id="{41885230-84D2-46DB-9719-CA9D4D8C3C61}"/>
              </a:ext>
            </a:extLst>
          </p:cNvPr>
          <p:cNvSpPr>
            <a:spLocks noGrp="1"/>
          </p:cNvSpPr>
          <p:nvPr>
            <p:ph idx="1"/>
          </p:nvPr>
        </p:nvSpPr>
        <p:spPr>
          <a:xfrm>
            <a:off x="628650" y="1825625"/>
            <a:ext cx="8229600" cy="4607832"/>
          </a:xfrm>
        </p:spPr>
        <p:txBody>
          <a:bodyPr>
            <a:normAutofit lnSpcReduction="10000"/>
          </a:bodyPr>
          <a:lstStyle/>
          <a:p>
            <a:pPr marL="0" indent="0">
              <a:buNone/>
            </a:pPr>
            <a:r>
              <a:rPr lang="en-GB" sz="1600" dirty="0"/>
              <a:t>The following are included in the test:</a:t>
            </a:r>
            <a:endParaRPr lang="fr-FR" sz="1600" dirty="0"/>
          </a:p>
          <a:p>
            <a:pPr lvl="0">
              <a:lnSpc>
                <a:spcPct val="110000"/>
              </a:lnSpc>
            </a:pPr>
            <a:r>
              <a:rPr lang="en-GB" sz="1600" dirty="0"/>
              <a:t>Both production trading systems of Euronext’s Data Centres: DC1, located at Bergamo (Milan - </a:t>
            </a:r>
            <a:r>
              <a:rPr lang="en-GB" sz="1600" dirty="0" err="1"/>
              <a:t>italy</a:t>
            </a:r>
            <a:r>
              <a:rPr lang="en-GB" sz="1600" dirty="0"/>
              <a:t>) and DC2 (DR Data Centre), located in the Paris region.</a:t>
            </a:r>
            <a:endParaRPr lang="fr-FR" sz="1600" dirty="0"/>
          </a:p>
          <a:p>
            <a:pPr lvl="0"/>
            <a:r>
              <a:rPr lang="en-GB" sz="1600" dirty="0"/>
              <a:t>Trading engines:</a:t>
            </a:r>
            <a:endParaRPr lang="fr-FR" sz="1600" dirty="0"/>
          </a:p>
          <a:p>
            <a:pPr lvl="1">
              <a:lnSpc>
                <a:spcPct val="110000"/>
              </a:lnSpc>
            </a:pPr>
            <a:r>
              <a:rPr lang="en-GB" sz="1600" dirty="0"/>
              <a:t>Optiq Cash Markets: Equities, Funds, Warrants &amp; Certificates, Fixed Income,  Trade Confirmation  System (TCS), Transaction Reporting and Publication System (Saturn) and Index platform</a:t>
            </a:r>
            <a:endParaRPr lang="fr-FR" sz="1600" dirty="0"/>
          </a:p>
          <a:p>
            <a:pPr lvl="1"/>
            <a:r>
              <a:rPr lang="en-GB" sz="1600" dirty="0"/>
              <a:t>Optiq Derivatives Markets: Equity Derivatives, Index Derivatives, Commodities.</a:t>
            </a:r>
            <a:endParaRPr lang="fr-FR" sz="1600" dirty="0"/>
          </a:p>
          <a:p>
            <a:pPr marL="457200" lvl="1" indent="0">
              <a:buNone/>
            </a:pPr>
            <a:endParaRPr lang="fr-FR" sz="1600" dirty="0"/>
          </a:p>
          <a:p>
            <a:pPr>
              <a:lnSpc>
                <a:spcPct val="110000"/>
              </a:lnSpc>
            </a:pPr>
            <a:r>
              <a:rPr lang="en-GB" sz="1600" dirty="0"/>
              <a:t>Related access means: Optiq Cash &amp; Derivatives Order Entry available via OEG Market Data: All MDG market data  services</a:t>
            </a:r>
            <a:endParaRPr lang="fr-FR" sz="1600" dirty="0"/>
          </a:p>
          <a:p>
            <a:pPr marL="0" indent="0">
              <a:buNone/>
            </a:pPr>
            <a:endParaRPr lang="fr-FR" sz="1600" dirty="0"/>
          </a:p>
          <a:p>
            <a:pPr marL="0" indent="0">
              <a:buNone/>
            </a:pPr>
            <a:r>
              <a:rPr lang="en-GB" sz="1600" dirty="0"/>
              <a:t>The following systems/ services are </a:t>
            </a:r>
            <a:r>
              <a:rPr lang="en-GB" sz="1600" b="1" u="sng" dirty="0"/>
              <a:t>not</a:t>
            </a:r>
            <a:r>
              <a:rPr lang="en-GB" sz="1600" dirty="0"/>
              <a:t> part of the test:</a:t>
            </a:r>
            <a:endParaRPr lang="fr-FR" sz="1600" dirty="0"/>
          </a:p>
          <a:p>
            <a:pPr lvl="0"/>
            <a:r>
              <a:rPr lang="en-GB" sz="1600" dirty="0"/>
              <a:t>Co-location access means</a:t>
            </a:r>
            <a:endParaRPr lang="fr-FR" sz="1600" dirty="0"/>
          </a:p>
          <a:p>
            <a:pPr lvl="0">
              <a:lnSpc>
                <a:spcPct val="110000"/>
              </a:lnSpc>
            </a:pPr>
            <a:r>
              <a:rPr lang="en-GB" sz="1600" dirty="0"/>
              <a:t>Post-trade systems: trades will not be integrated in the clearing system and no clearing members will be involved in this test.</a:t>
            </a:r>
            <a:endParaRPr lang="fr-FR" sz="1600" dirty="0"/>
          </a:p>
          <a:p>
            <a:endParaRPr lang="en-US" dirty="0"/>
          </a:p>
        </p:txBody>
      </p:sp>
      <p:sp>
        <p:nvSpPr>
          <p:cNvPr id="2" name="TextBox 1">
            <a:extLst>
              <a:ext uri="{FF2B5EF4-FFF2-40B4-BE49-F238E27FC236}">
                <a16:creationId xmlns:a16="http://schemas.microsoft.com/office/drawing/2014/main" id="{DC36B826-0964-F646-BB2F-5ABCBFBF295A}"/>
              </a:ext>
            </a:extLst>
          </p:cNvPr>
          <p:cNvSpPr txBox="1"/>
          <p:nvPr/>
        </p:nvSpPr>
        <p:spPr>
          <a:xfrm>
            <a:off x="628650" y="1392577"/>
            <a:ext cx="2643672" cy="400110"/>
          </a:xfrm>
          <a:prstGeom prst="rect">
            <a:avLst/>
          </a:prstGeom>
          <a:noFill/>
        </p:spPr>
        <p:txBody>
          <a:bodyPr wrap="none" rtlCol="0">
            <a:spAutoFit/>
          </a:bodyPr>
          <a:lstStyle/>
          <a:p>
            <a:r>
              <a:rPr lang="en-US" sz="2000" b="1">
                <a:latin typeface="Lato" panose="020F0502020204030203" pitchFamily="34" charset="0"/>
                <a:ea typeface="Lato" panose="020F0502020204030203" pitchFamily="34" charset="0"/>
                <a:cs typeface="Lato" panose="020F0502020204030203" pitchFamily="34" charset="0"/>
              </a:rPr>
              <a:t>SCOPE OF THE TEST</a:t>
            </a:r>
          </a:p>
        </p:txBody>
      </p:sp>
    </p:spTree>
    <p:extLst>
      <p:ext uri="{BB962C8B-B14F-4D97-AF65-F5344CB8AC3E}">
        <p14:creationId xmlns:p14="http://schemas.microsoft.com/office/powerpoint/2010/main" val="407259779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normAutofit/>
          </a:bodyPr>
          <a:lstStyle/>
          <a:p>
            <a:r>
              <a:rPr lang="en-US" sz="2800"/>
              <a:t>EURONEXT</a:t>
            </a:r>
            <a:r>
              <a:rPr lang="en-US" sz="2400"/>
              <a:t> (Cont’d)</a:t>
            </a:r>
          </a:p>
        </p:txBody>
      </p:sp>
      <p:sp>
        <p:nvSpPr>
          <p:cNvPr id="8" name="Content Placeholder 7">
            <a:extLst>
              <a:ext uri="{FF2B5EF4-FFF2-40B4-BE49-F238E27FC236}">
                <a16:creationId xmlns:a16="http://schemas.microsoft.com/office/drawing/2014/main" id="{41885230-84D2-46DB-9719-CA9D4D8C3C61}"/>
              </a:ext>
            </a:extLst>
          </p:cNvPr>
          <p:cNvSpPr>
            <a:spLocks noGrp="1"/>
          </p:cNvSpPr>
          <p:nvPr>
            <p:ph idx="1"/>
          </p:nvPr>
        </p:nvSpPr>
        <p:spPr>
          <a:xfrm>
            <a:off x="628650" y="1825625"/>
            <a:ext cx="8229600" cy="4618718"/>
          </a:xfrm>
        </p:spPr>
        <p:txBody>
          <a:bodyPr>
            <a:normAutofit/>
          </a:bodyPr>
          <a:lstStyle/>
          <a:p>
            <a:pPr marL="0" indent="0">
              <a:buNone/>
            </a:pPr>
            <a:r>
              <a:rPr lang="en-US" sz="2000" b="1" dirty="0"/>
              <a:t>DR TEST SCHEDULE FOR CASH &amp; DERIVATIVES MARKETS</a:t>
            </a:r>
          </a:p>
          <a:p>
            <a:pPr marL="0" indent="0">
              <a:buNone/>
            </a:pPr>
            <a:r>
              <a:rPr lang="en-US" sz="1800" u="sng" dirty="0"/>
              <a:t>Note: All timings are approximate and are stated as CET</a:t>
            </a:r>
          </a:p>
          <a:p>
            <a:endParaRPr lang="en-US" dirty="0"/>
          </a:p>
          <a:p>
            <a:pPr marL="0" indent="0">
              <a:lnSpc>
                <a:spcPct val="100000"/>
              </a:lnSpc>
              <a:buNone/>
            </a:pPr>
            <a:r>
              <a:rPr lang="en-GB" sz="1900" dirty="0"/>
              <a:t>10:30 Beginning of the test. Participants are invited to check the status and timeline on the </a:t>
            </a:r>
            <a:r>
              <a:rPr lang="en-GB" sz="1900" u="sng" dirty="0">
                <a:hlinkClick r:id="rId2"/>
              </a:rPr>
              <a:t>Market Status web page</a:t>
            </a:r>
            <a:endParaRPr lang="fr-FR" sz="1900" dirty="0"/>
          </a:p>
          <a:p>
            <a:pPr marL="0" indent="0">
              <a:lnSpc>
                <a:spcPct val="100000"/>
              </a:lnSpc>
              <a:buNone/>
            </a:pPr>
            <a:r>
              <a:rPr lang="en-GB" sz="1900" dirty="0"/>
              <a:t>11:30 Pre-opening phase (Core call) on DC1</a:t>
            </a:r>
            <a:r>
              <a:rPr lang="fr-FR" sz="1900" dirty="0"/>
              <a:t> (</a:t>
            </a:r>
            <a:r>
              <a:rPr lang="en-GB" sz="1900" dirty="0"/>
              <a:t>Customers can connect and send orders)</a:t>
            </a:r>
          </a:p>
          <a:p>
            <a:pPr marL="0" indent="0">
              <a:lnSpc>
                <a:spcPct val="100000"/>
              </a:lnSpc>
              <a:buNone/>
            </a:pPr>
            <a:r>
              <a:rPr lang="en-GB" sz="1900" dirty="0"/>
              <a:t>11:45 Opening phase (Core call) on DC1</a:t>
            </a:r>
            <a:r>
              <a:rPr lang="fr-FR" sz="1900" dirty="0"/>
              <a:t> (</a:t>
            </a:r>
            <a:r>
              <a:rPr lang="en-GB" sz="1900" dirty="0"/>
              <a:t>Customers can send orders and trade)</a:t>
            </a:r>
          </a:p>
          <a:p>
            <a:pPr marL="0" lvl="0" indent="0">
              <a:lnSpc>
                <a:spcPct val="100000"/>
              </a:lnSpc>
              <a:buNone/>
            </a:pPr>
            <a:r>
              <a:rPr lang="en-GB" sz="1900" dirty="0"/>
              <a:t>13:00 Beginning of the failover from DC1 to DC2 (Order Entry access means disconnected from the markets)</a:t>
            </a:r>
            <a:endParaRPr lang="fr-FR" sz="1900" dirty="0"/>
          </a:p>
          <a:p>
            <a:pPr marL="0" indent="0">
              <a:buNone/>
            </a:pPr>
            <a:r>
              <a:rPr lang="en-GB" sz="1900" dirty="0"/>
              <a:t>15:00 Beginning of the failover from DC1 to DC2</a:t>
            </a:r>
          </a:p>
          <a:p>
            <a:pPr marL="0" indent="0">
              <a:buNone/>
            </a:pPr>
            <a:r>
              <a:rPr lang="en-GB" sz="1900" dirty="0"/>
              <a:t>16:30 End of the test</a:t>
            </a:r>
            <a:endParaRPr lang="fr-FR" sz="1900" dirty="0"/>
          </a:p>
          <a:p>
            <a:endParaRPr lang="en-US" dirty="0"/>
          </a:p>
        </p:txBody>
      </p:sp>
    </p:spTree>
    <p:extLst>
      <p:ext uri="{BB962C8B-B14F-4D97-AF65-F5344CB8AC3E}">
        <p14:creationId xmlns:p14="http://schemas.microsoft.com/office/powerpoint/2010/main" val="302908828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normAutofit/>
          </a:bodyPr>
          <a:lstStyle/>
          <a:p>
            <a:r>
              <a:rPr lang="en-US" sz="2800"/>
              <a:t>EURONEXT</a:t>
            </a:r>
            <a:r>
              <a:rPr lang="en-US" sz="2400"/>
              <a:t> (Cont’d)</a:t>
            </a:r>
          </a:p>
        </p:txBody>
      </p:sp>
      <p:sp>
        <p:nvSpPr>
          <p:cNvPr id="8" name="Content Placeholder 7">
            <a:extLst>
              <a:ext uri="{FF2B5EF4-FFF2-40B4-BE49-F238E27FC236}">
                <a16:creationId xmlns:a16="http://schemas.microsoft.com/office/drawing/2014/main" id="{41885230-84D2-46DB-9719-CA9D4D8C3C61}"/>
              </a:ext>
            </a:extLst>
          </p:cNvPr>
          <p:cNvSpPr>
            <a:spLocks noGrp="1"/>
          </p:cNvSpPr>
          <p:nvPr>
            <p:ph idx="1"/>
          </p:nvPr>
        </p:nvSpPr>
        <p:spPr>
          <a:xfrm>
            <a:off x="628650" y="1825625"/>
            <a:ext cx="8229600" cy="4351338"/>
          </a:xfrm>
        </p:spPr>
        <p:txBody>
          <a:bodyPr>
            <a:normAutofit fontScale="92500" lnSpcReduction="10000"/>
          </a:bodyPr>
          <a:lstStyle/>
          <a:p>
            <a:pPr marL="0" indent="0">
              <a:buNone/>
            </a:pPr>
            <a:r>
              <a:rPr lang="en-US" sz="2400" b="1" dirty="0"/>
              <a:t>CUSTOMER PARTICIPATION</a:t>
            </a:r>
            <a:endParaRPr lang="fr-FR" sz="2400" dirty="0"/>
          </a:p>
          <a:p>
            <a:pPr marL="0" indent="0">
              <a:buNone/>
            </a:pPr>
            <a:r>
              <a:rPr lang="en-US" sz="2200" dirty="0"/>
              <a:t> </a:t>
            </a:r>
            <a:endParaRPr lang="fr-FR" sz="2200" dirty="0"/>
          </a:p>
          <a:p>
            <a:pPr marL="0" indent="0">
              <a:lnSpc>
                <a:spcPct val="120000"/>
              </a:lnSpc>
              <a:buNone/>
            </a:pPr>
            <a:r>
              <a:rPr lang="en-US" sz="2200" dirty="0"/>
              <a:t>Euronext strongly encourages any customers to participate actively in this test in order to ensure that they are familiar with the Euronext failover process. </a:t>
            </a:r>
            <a:endParaRPr lang="fr-FR" sz="2200" dirty="0"/>
          </a:p>
          <a:p>
            <a:pPr marL="0" indent="0">
              <a:buNone/>
            </a:pPr>
            <a:r>
              <a:rPr lang="en-US" sz="2200" dirty="0"/>
              <a:t> </a:t>
            </a:r>
            <a:endParaRPr lang="fr-FR" sz="2200" dirty="0"/>
          </a:p>
          <a:p>
            <a:pPr marL="0" indent="0">
              <a:buNone/>
            </a:pPr>
            <a:endParaRPr lang="en-US" sz="2400" u="sng" dirty="0"/>
          </a:p>
          <a:p>
            <a:pPr marL="0" indent="0">
              <a:buNone/>
            </a:pPr>
            <a:r>
              <a:rPr lang="en-GB" sz="2400" b="1" dirty="0"/>
              <a:t>COMMUNICATION</a:t>
            </a:r>
            <a:endParaRPr lang="fr-FR" sz="2400" dirty="0"/>
          </a:p>
          <a:p>
            <a:endParaRPr lang="fr-FR" sz="2200" dirty="0"/>
          </a:p>
          <a:p>
            <a:pPr marL="0" indent="0">
              <a:lnSpc>
                <a:spcPct val="120000"/>
              </a:lnSpc>
              <a:buNone/>
            </a:pPr>
            <a:r>
              <a:rPr lang="en-GB" sz="2200" dirty="0"/>
              <a:t>During the test Euronext will keep customers informed through the Live Market Status web page:</a:t>
            </a:r>
            <a:r>
              <a:rPr lang="fr-FR" sz="2200" dirty="0"/>
              <a:t> </a:t>
            </a:r>
            <a:r>
              <a:rPr lang="en-GB" sz="2200" u="sng" dirty="0">
                <a:hlinkClick r:id="rId2"/>
              </a:rPr>
              <a:t>www.euronext.com/market-status</a:t>
            </a:r>
            <a:r>
              <a:rPr lang="en-GB" sz="2200" u="sng" dirty="0"/>
              <a:t> </a:t>
            </a:r>
            <a:endParaRPr lang="fr-FR" sz="2200" dirty="0"/>
          </a:p>
          <a:p>
            <a:pPr marL="0" indent="0">
              <a:buNone/>
            </a:pPr>
            <a:endParaRPr lang="fr-FR" sz="2200" dirty="0"/>
          </a:p>
          <a:p>
            <a:endParaRPr lang="en-US" dirty="0"/>
          </a:p>
        </p:txBody>
      </p:sp>
    </p:spTree>
    <p:extLst>
      <p:ext uri="{BB962C8B-B14F-4D97-AF65-F5344CB8AC3E}">
        <p14:creationId xmlns:p14="http://schemas.microsoft.com/office/powerpoint/2010/main" val="4554598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lstStyle/>
          <a:p>
            <a:pPr algn="ctr"/>
            <a:r>
              <a:rPr lang="en-US" dirty="0"/>
              <a:t>FMX Futures Exchange</a:t>
            </a:r>
          </a:p>
        </p:txBody>
      </p:sp>
      <p:sp>
        <p:nvSpPr>
          <p:cNvPr id="8" name="Content Placeholder 7">
            <a:extLst>
              <a:ext uri="{FF2B5EF4-FFF2-40B4-BE49-F238E27FC236}">
                <a16:creationId xmlns:a16="http://schemas.microsoft.com/office/drawing/2014/main" id="{41885230-84D2-46DB-9719-CA9D4D8C3C61}"/>
              </a:ext>
            </a:extLst>
          </p:cNvPr>
          <p:cNvSpPr>
            <a:spLocks noGrp="1"/>
          </p:cNvSpPr>
          <p:nvPr>
            <p:ph idx="1"/>
          </p:nvPr>
        </p:nvSpPr>
        <p:spPr>
          <a:xfrm>
            <a:off x="628650" y="1760311"/>
            <a:ext cx="8229600" cy="4670868"/>
          </a:xfrm>
        </p:spPr>
        <p:txBody>
          <a:bodyPr>
            <a:normAutofit/>
          </a:bodyPr>
          <a:lstStyle/>
          <a:p>
            <a:pPr marL="0" indent="0">
              <a:lnSpc>
                <a:spcPct val="120000"/>
              </a:lnSpc>
              <a:buNone/>
            </a:pPr>
            <a:r>
              <a:rPr lang="en-US" b="1" u="sng" dirty="0"/>
              <a:t>Summary</a:t>
            </a:r>
            <a:endParaRPr lang="en-US" dirty="0"/>
          </a:p>
          <a:p>
            <a:pPr>
              <a:lnSpc>
                <a:spcPct val="120000"/>
              </a:lnSpc>
            </a:pPr>
            <a:r>
              <a:rPr lang="en-US" dirty="0"/>
              <a:t>Trading in SOFR Futures and UST Futures will be tested for Disaster Recovery (DR) failover on October 25.</a:t>
            </a:r>
          </a:p>
          <a:p>
            <a:pPr>
              <a:lnSpc>
                <a:spcPct val="120000"/>
              </a:lnSpc>
            </a:pPr>
            <a:r>
              <a:rPr lang="en-US" dirty="0"/>
              <a:t>Participants must register in advance via the FIA website.</a:t>
            </a:r>
          </a:p>
          <a:p>
            <a:pPr>
              <a:lnSpc>
                <a:spcPct val="120000"/>
              </a:lnSpc>
            </a:pPr>
            <a:r>
              <a:rPr lang="en-US" dirty="0"/>
              <a:t>Ping Testing will be held on September 13 and September 27.</a:t>
            </a:r>
            <a:endParaRPr lang="en-US" sz="2400" dirty="0"/>
          </a:p>
          <a:p>
            <a:pPr>
              <a:lnSpc>
                <a:spcPct val="120000"/>
              </a:lnSpc>
            </a:pPr>
            <a:endParaRPr lang="en-US" dirty="0"/>
          </a:p>
        </p:txBody>
      </p:sp>
    </p:spTree>
    <p:extLst>
      <p:ext uri="{BB962C8B-B14F-4D97-AF65-F5344CB8AC3E}">
        <p14:creationId xmlns:p14="http://schemas.microsoft.com/office/powerpoint/2010/main" val="115610288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normAutofit/>
          </a:bodyPr>
          <a:lstStyle/>
          <a:p>
            <a:r>
              <a:rPr lang="en-US" sz="2800" dirty="0"/>
              <a:t>FMX Futures Exchange </a:t>
            </a:r>
            <a:r>
              <a:rPr lang="en-US" sz="2400" dirty="0"/>
              <a:t>(Cont’d)</a:t>
            </a:r>
          </a:p>
        </p:txBody>
      </p:sp>
      <p:sp>
        <p:nvSpPr>
          <p:cNvPr id="8" name="Content Placeholder 7">
            <a:extLst>
              <a:ext uri="{FF2B5EF4-FFF2-40B4-BE49-F238E27FC236}">
                <a16:creationId xmlns:a16="http://schemas.microsoft.com/office/drawing/2014/main" id="{41885230-84D2-46DB-9719-CA9D4D8C3C61}"/>
              </a:ext>
            </a:extLst>
          </p:cNvPr>
          <p:cNvSpPr>
            <a:spLocks noGrp="1"/>
          </p:cNvSpPr>
          <p:nvPr>
            <p:ph idx="1"/>
          </p:nvPr>
        </p:nvSpPr>
        <p:spPr>
          <a:xfrm>
            <a:off x="628650" y="1316547"/>
            <a:ext cx="8229600" cy="5336968"/>
          </a:xfrm>
        </p:spPr>
        <p:txBody>
          <a:bodyPr>
            <a:normAutofit/>
          </a:bodyPr>
          <a:lstStyle/>
          <a:p>
            <a:pPr marL="0" indent="0">
              <a:lnSpc>
                <a:spcPct val="120000"/>
              </a:lnSpc>
              <a:buNone/>
            </a:pPr>
            <a:r>
              <a:rPr lang="en-US" b="1" u="sng" dirty="0"/>
              <a:t>Test Plan</a:t>
            </a:r>
            <a:endParaRPr lang="en-US" dirty="0"/>
          </a:p>
          <a:p>
            <a:pPr>
              <a:lnSpc>
                <a:spcPct val="120000"/>
              </a:lnSpc>
            </a:pPr>
            <a:r>
              <a:rPr lang="en-US" dirty="0"/>
              <a:t>SOFR Futures trading at Cermak Data Center (DC) and UST Futures trading at NY4 DC will be tested for Disaster Recovery (DR) failover.</a:t>
            </a:r>
          </a:p>
          <a:p>
            <a:pPr>
              <a:lnSpc>
                <a:spcPct val="120000"/>
              </a:lnSpc>
            </a:pPr>
            <a:r>
              <a:rPr lang="en-US" dirty="0"/>
              <a:t>The FMX Futures Exchange test period will run from 9:00 a.m. to 2:00 p.m. ET.</a:t>
            </a:r>
          </a:p>
          <a:p>
            <a:pPr>
              <a:lnSpc>
                <a:spcPct val="120000"/>
              </a:lnSpc>
            </a:pPr>
            <a:r>
              <a:rPr lang="en-US" dirty="0"/>
              <a:t>Testing will be conducted in two parts:</a:t>
            </a:r>
          </a:p>
          <a:p>
            <a:pPr lvl="1">
              <a:lnSpc>
                <a:spcPct val="120000"/>
              </a:lnSpc>
            </a:pPr>
            <a:r>
              <a:rPr lang="en-US" dirty="0"/>
              <a:t>SOFR Futures DR testing – Starts at 9:00 a.m. ET and ends at 11:30 a.m. ET</a:t>
            </a:r>
          </a:p>
          <a:p>
            <a:pPr lvl="1">
              <a:lnSpc>
                <a:spcPct val="120000"/>
              </a:lnSpc>
            </a:pPr>
            <a:r>
              <a:rPr lang="en-US" dirty="0"/>
              <a:t>UST Futures DR testing – Starts at 11:30 a.m. ET and ends at 2:00 p.m. ET</a:t>
            </a:r>
          </a:p>
        </p:txBody>
      </p:sp>
    </p:spTree>
    <p:extLst>
      <p:ext uri="{BB962C8B-B14F-4D97-AF65-F5344CB8AC3E}">
        <p14:creationId xmlns:p14="http://schemas.microsoft.com/office/powerpoint/2010/main" val="305449112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90D1838-3CB4-BDAF-4B69-CC49CFB94E34}"/>
            </a:ext>
          </a:extLst>
        </p:cNvPr>
        <p:cNvGrpSpPr/>
        <p:nvPr/>
      </p:nvGrpSpPr>
      <p:grpSpPr>
        <a:xfrm>
          <a:off x="0" y="0"/>
          <a:ext cx="0" cy="0"/>
          <a:chOff x="0" y="0"/>
          <a:chExt cx="0" cy="0"/>
        </a:xfrm>
      </p:grpSpPr>
      <p:sp>
        <p:nvSpPr>
          <p:cNvPr id="7" name="Title 6">
            <a:extLst>
              <a:ext uri="{FF2B5EF4-FFF2-40B4-BE49-F238E27FC236}">
                <a16:creationId xmlns:a16="http://schemas.microsoft.com/office/drawing/2014/main" id="{AFEFE47E-24D1-AE3C-E8B1-F7FFB5E56BE9}"/>
              </a:ext>
            </a:extLst>
          </p:cNvPr>
          <p:cNvSpPr>
            <a:spLocks noGrp="1"/>
          </p:cNvSpPr>
          <p:nvPr>
            <p:ph type="title"/>
          </p:nvPr>
        </p:nvSpPr>
        <p:spPr/>
        <p:txBody>
          <a:bodyPr>
            <a:normAutofit/>
          </a:bodyPr>
          <a:lstStyle/>
          <a:p>
            <a:r>
              <a:rPr lang="en-US" sz="2800" dirty="0"/>
              <a:t>FMX Futures Exchange </a:t>
            </a:r>
            <a:r>
              <a:rPr lang="en-US" sz="2400" dirty="0"/>
              <a:t>(Cont’d)</a:t>
            </a:r>
          </a:p>
        </p:txBody>
      </p:sp>
      <p:sp>
        <p:nvSpPr>
          <p:cNvPr id="8" name="Content Placeholder 7">
            <a:extLst>
              <a:ext uri="{FF2B5EF4-FFF2-40B4-BE49-F238E27FC236}">
                <a16:creationId xmlns:a16="http://schemas.microsoft.com/office/drawing/2014/main" id="{AEA6DAA9-B458-788B-4CEF-799A0C525AE0}"/>
              </a:ext>
            </a:extLst>
          </p:cNvPr>
          <p:cNvSpPr>
            <a:spLocks noGrp="1"/>
          </p:cNvSpPr>
          <p:nvPr>
            <p:ph idx="1"/>
          </p:nvPr>
        </p:nvSpPr>
        <p:spPr>
          <a:xfrm>
            <a:off x="628650" y="1316547"/>
            <a:ext cx="8229600" cy="5336968"/>
          </a:xfrm>
        </p:spPr>
        <p:txBody>
          <a:bodyPr>
            <a:normAutofit/>
          </a:bodyPr>
          <a:lstStyle/>
          <a:p>
            <a:pPr marL="0" indent="0">
              <a:lnSpc>
                <a:spcPct val="120000"/>
              </a:lnSpc>
              <a:buNone/>
            </a:pPr>
            <a:r>
              <a:rPr lang="en-US" b="1" u="sng" dirty="0"/>
              <a:t>Test Plan</a:t>
            </a:r>
            <a:endParaRPr lang="en-US" dirty="0"/>
          </a:p>
          <a:p>
            <a:pPr>
              <a:lnSpc>
                <a:spcPct val="120000"/>
              </a:lnSpc>
            </a:pPr>
            <a:r>
              <a:rPr lang="en-US" dirty="0"/>
              <a:t>Participants will simulate the following activities using your normal protocols (Binary and/or FIX):</a:t>
            </a:r>
          </a:p>
          <a:p>
            <a:pPr marL="514350" lvl="2">
              <a:lnSpc>
                <a:spcPct val="120000"/>
              </a:lnSpc>
              <a:spcBef>
                <a:spcPts val="750"/>
              </a:spcBef>
            </a:pPr>
            <a:r>
              <a:rPr lang="en-US" sz="1800" dirty="0"/>
              <a:t>Order creation</a:t>
            </a:r>
          </a:p>
          <a:p>
            <a:pPr marL="514350" lvl="2">
              <a:lnSpc>
                <a:spcPct val="120000"/>
              </a:lnSpc>
              <a:spcBef>
                <a:spcPts val="750"/>
              </a:spcBef>
            </a:pPr>
            <a:r>
              <a:rPr lang="en-US" sz="1800" dirty="0"/>
              <a:t>Trade execution</a:t>
            </a:r>
          </a:p>
          <a:p>
            <a:pPr marL="514350" lvl="2">
              <a:lnSpc>
                <a:spcPct val="120000"/>
              </a:lnSpc>
              <a:spcBef>
                <a:spcPts val="750"/>
              </a:spcBef>
            </a:pPr>
            <a:r>
              <a:rPr lang="en-US" sz="1800" dirty="0"/>
              <a:t>Receipt of Straight Through Processing (STP) Trade Capture Reports (TCRs)</a:t>
            </a:r>
          </a:p>
          <a:p>
            <a:pPr>
              <a:lnSpc>
                <a:spcPct val="120000"/>
              </a:lnSpc>
            </a:pPr>
            <a:r>
              <a:rPr lang="en-US" dirty="0"/>
              <a:t>Production instruments will be used for trading.</a:t>
            </a:r>
          </a:p>
          <a:p>
            <a:pPr>
              <a:lnSpc>
                <a:spcPct val="120000"/>
              </a:lnSpc>
            </a:pPr>
            <a:r>
              <a:rPr lang="en-US" dirty="0"/>
              <a:t>The trade date for orders will be Friday, October 24, 2025.</a:t>
            </a:r>
          </a:p>
          <a:p>
            <a:pPr>
              <a:lnSpc>
                <a:spcPct val="120000"/>
              </a:lnSpc>
            </a:pPr>
            <a:r>
              <a:rPr lang="en-US" dirty="0"/>
              <a:t>BIMP and FIX market data will be available, but no EOD data files.</a:t>
            </a:r>
          </a:p>
          <a:p>
            <a:pPr>
              <a:lnSpc>
                <a:spcPct val="120000"/>
              </a:lnSpc>
            </a:pPr>
            <a:r>
              <a:rPr lang="en-US" dirty="0"/>
              <a:t>Any trades executed will not be sent through to clearing, nor will they be sent to the CFTC or the NFA.</a:t>
            </a:r>
          </a:p>
        </p:txBody>
      </p:sp>
    </p:spTree>
    <p:extLst>
      <p:ext uri="{BB962C8B-B14F-4D97-AF65-F5344CB8AC3E}">
        <p14:creationId xmlns:p14="http://schemas.microsoft.com/office/powerpoint/2010/main" val="32603755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lstStyle/>
          <a:p>
            <a:pPr algn="ctr"/>
            <a:r>
              <a:rPr lang="en-US" dirty="0"/>
              <a:t>REGISTRATION UPDATE</a:t>
            </a:r>
          </a:p>
        </p:txBody>
      </p:sp>
      <p:sp>
        <p:nvSpPr>
          <p:cNvPr id="8" name="Content Placeholder 7">
            <a:extLst>
              <a:ext uri="{FF2B5EF4-FFF2-40B4-BE49-F238E27FC236}">
                <a16:creationId xmlns:a16="http://schemas.microsoft.com/office/drawing/2014/main" id="{41885230-84D2-46DB-9719-CA9D4D8C3C61}"/>
              </a:ext>
            </a:extLst>
          </p:cNvPr>
          <p:cNvSpPr>
            <a:spLocks noGrp="1"/>
          </p:cNvSpPr>
          <p:nvPr>
            <p:ph idx="1"/>
          </p:nvPr>
        </p:nvSpPr>
        <p:spPr>
          <a:xfrm>
            <a:off x="628649" y="1621971"/>
            <a:ext cx="8227115" cy="4735286"/>
          </a:xfrm>
        </p:spPr>
        <p:txBody>
          <a:bodyPr>
            <a:normAutofit lnSpcReduction="10000"/>
          </a:bodyPr>
          <a:lstStyle/>
          <a:p>
            <a:pPr>
              <a:lnSpc>
                <a:spcPct val="110000"/>
              </a:lnSpc>
            </a:pPr>
            <a:r>
              <a:rPr lang="en-US" dirty="0"/>
              <a:t>Registration opened August 6</a:t>
            </a:r>
            <a:r>
              <a:rPr lang="en-US" baseline="30000" dirty="0"/>
              <a:t>th</a:t>
            </a:r>
          </a:p>
          <a:p>
            <a:pPr>
              <a:lnSpc>
                <a:spcPct val="110000"/>
              </a:lnSpc>
            </a:pPr>
            <a:r>
              <a:rPr lang="en-US" dirty="0"/>
              <a:t>As of today, a total of </a:t>
            </a:r>
            <a:r>
              <a:rPr lang="en-US" b="1" dirty="0"/>
              <a:t>39</a:t>
            </a:r>
            <a:r>
              <a:rPr lang="en-US" dirty="0"/>
              <a:t> organizations have registered for the FIA DR Exercise</a:t>
            </a:r>
          </a:p>
          <a:p>
            <a:pPr lvl="1">
              <a:lnSpc>
                <a:spcPct val="110000"/>
              </a:lnSpc>
            </a:pPr>
            <a:r>
              <a:rPr lang="en-US" dirty="0"/>
              <a:t>Some registrations are missing pre-test selections; however, these registrations have been processed through to the exchanges and clearinghouses.</a:t>
            </a:r>
          </a:p>
          <a:p>
            <a:pPr lvl="1">
              <a:lnSpc>
                <a:spcPct val="110000"/>
              </a:lnSpc>
            </a:pPr>
            <a:r>
              <a:rPr lang="en-US" dirty="0"/>
              <a:t>If you would like to verify completion of your registration, feel free to reach out to FIA for confirmation.</a:t>
            </a:r>
            <a:br>
              <a:rPr lang="en-US" dirty="0"/>
            </a:br>
            <a:endParaRPr lang="en-US" dirty="0"/>
          </a:p>
          <a:p>
            <a:pPr>
              <a:lnSpc>
                <a:spcPct val="110000"/>
              </a:lnSpc>
            </a:pPr>
            <a:r>
              <a:rPr lang="en-US" dirty="0"/>
              <a:t>Registration for the FIA DR Exercise (NEW registration):</a:t>
            </a:r>
            <a:br>
              <a:rPr lang="en-US" dirty="0"/>
            </a:br>
            <a:r>
              <a:rPr lang="en-US" sz="1600" dirty="0">
                <a:hlinkClick r:id="rId2"/>
              </a:rPr>
              <a:t>https://secure.fia.org/bcp/registration.asp?a=f6u1o1-x</a:t>
            </a:r>
            <a:r>
              <a:rPr lang="en-US" sz="1600" dirty="0"/>
              <a:t> </a:t>
            </a:r>
            <a:br>
              <a:rPr lang="en-US" sz="1600" dirty="0"/>
            </a:br>
            <a:endParaRPr lang="en-US" sz="1600" dirty="0"/>
          </a:p>
          <a:p>
            <a:pPr>
              <a:lnSpc>
                <a:spcPct val="110000"/>
              </a:lnSpc>
            </a:pPr>
            <a:r>
              <a:rPr lang="en-US" dirty="0"/>
              <a:t>EDIT an existing registration:</a:t>
            </a:r>
            <a:br>
              <a:rPr lang="en-US" dirty="0"/>
            </a:br>
            <a:r>
              <a:rPr lang="en-US" sz="1600" dirty="0">
                <a:hlinkClick r:id="rId3"/>
              </a:rPr>
              <a:t>https://secure.fia.org/bcp/registration.asp</a:t>
            </a:r>
            <a:r>
              <a:rPr lang="en-US" sz="1600" dirty="0"/>
              <a:t> </a:t>
            </a:r>
          </a:p>
          <a:p>
            <a:pPr marL="0" indent="0">
              <a:lnSpc>
                <a:spcPct val="110000"/>
              </a:lnSpc>
              <a:buNone/>
            </a:pPr>
            <a:endParaRPr lang="en-US" dirty="0"/>
          </a:p>
        </p:txBody>
      </p:sp>
    </p:spTree>
    <p:extLst>
      <p:ext uri="{BB962C8B-B14F-4D97-AF65-F5344CB8AC3E}">
        <p14:creationId xmlns:p14="http://schemas.microsoft.com/office/powerpoint/2010/main" val="420570961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2656A62-8899-3CFC-0197-2319A1D15E91}"/>
            </a:ext>
          </a:extLst>
        </p:cNvPr>
        <p:cNvGrpSpPr/>
        <p:nvPr/>
      </p:nvGrpSpPr>
      <p:grpSpPr>
        <a:xfrm>
          <a:off x="0" y="0"/>
          <a:ext cx="0" cy="0"/>
          <a:chOff x="0" y="0"/>
          <a:chExt cx="0" cy="0"/>
        </a:xfrm>
      </p:grpSpPr>
      <p:sp>
        <p:nvSpPr>
          <p:cNvPr id="7" name="Title 6">
            <a:extLst>
              <a:ext uri="{FF2B5EF4-FFF2-40B4-BE49-F238E27FC236}">
                <a16:creationId xmlns:a16="http://schemas.microsoft.com/office/drawing/2014/main" id="{569E905B-955A-8799-BA64-E6D680F58914}"/>
              </a:ext>
            </a:extLst>
          </p:cNvPr>
          <p:cNvSpPr>
            <a:spLocks noGrp="1"/>
          </p:cNvSpPr>
          <p:nvPr>
            <p:ph type="title"/>
          </p:nvPr>
        </p:nvSpPr>
        <p:spPr/>
        <p:txBody>
          <a:bodyPr>
            <a:normAutofit/>
          </a:bodyPr>
          <a:lstStyle/>
          <a:p>
            <a:r>
              <a:rPr lang="en-US" sz="2800" dirty="0"/>
              <a:t>FMX Futures Exchange </a:t>
            </a:r>
            <a:r>
              <a:rPr lang="en-US" sz="2400" dirty="0"/>
              <a:t>(Cont’d)</a:t>
            </a:r>
          </a:p>
        </p:txBody>
      </p:sp>
      <p:sp>
        <p:nvSpPr>
          <p:cNvPr id="8" name="Content Placeholder 7">
            <a:extLst>
              <a:ext uri="{FF2B5EF4-FFF2-40B4-BE49-F238E27FC236}">
                <a16:creationId xmlns:a16="http://schemas.microsoft.com/office/drawing/2014/main" id="{F267FCE1-FDF9-6152-9F50-F7C27C5AB058}"/>
              </a:ext>
            </a:extLst>
          </p:cNvPr>
          <p:cNvSpPr>
            <a:spLocks noGrp="1"/>
          </p:cNvSpPr>
          <p:nvPr>
            <p:ph idx="1"/>
          </p:nvPr>
        </p:nvSpPr>
        <p:spPr>
          <a:xfrm>
            <a:off x="628650" y="1316547"/>
            <a:ext cx="8229600" cy="5336968"/>
          </a:xfrm>
        </p:spPr>
        <p:txBody>
          <a:bodyPr>
            <a:normAutofit/>
          </a:bodyPr>
          <a:lstStyle/>
          <a:p>
            <a:pPr marL="0" indent="0">
              <a:lnSpc>
                <a:spcPct val="120000"/>
              </a:lnSpc>
              <a:buNone/>
            </a:pPr>
            <a:r>
              <a:rPr lang="en-US" b="1" u="sng" dirty="0"/>
              <a:t>Test Plan</a:t>
            </a:r>
          </a:p>
          <a:p>
            <a:pPr>
              <a:lnSpc>
                <a:spcPct val="120000"/>
              </a:lnSpc>
            </a:pPr>
            <a:r>
              <a:rPr lang="en-US" dirty="0"/>
              <a:t>Testing activities will be performed at the primary site to represent normal operations, and then at the DR site to represent failover operations.</a:t>
            </a:r>
          </a:p>
          <a:p>
            <a:pPr>
              <a:lnSpc>
                <a:spcPct val="120000"/>
              </a:lnSpc>
            </a:pPr>
            <a:r>
              <a:rPr lang="en-US" dirty="0"/>
              <a:t>To simulate a disaster event, all processes in the primary DC will be stopped, and trading operations will continue via the DR facility.</a:t>
            </a:r>
          </a:p>
          <a:p>
            <a:pPr>
              <a:lnSpc>
                <a:spcPct val="120000"/>
              </a:lnSpc>
            </a:pPr>
            <a:r>
              <a:rPr lang="en-US" dirty="0"/>
              <a:t>During the DR failover, participants will initiate their login sessions at the DR site using the same login IDs that they use at the primary site.</a:t>
            </a:r>
          </a:p>
          <a:p>
            <a:pPr>
              <a:lnSpc>
                <a:spcPct val="120000"/>
              </a:lnSpc>
            </a:pPr>
            <a:r>
              <a:rPr lang="en-US" dirty="0"/>
              <a:t>Testing data will be deleted after testing.</a:t>
            </a:r>
          </a:p>
          <a:p>
            <a:endParaRPr lang="en-US" dirty="0"/>
          </a:p>
        </p:txBody>
      </p:sp>
    </p:spTree>
    <p:extLst>
      <p:ext uri="{BB962C8B-B14F-4D97-AF65-F5344CB8AC3E}">
        <p14:creationId xmlns:p14="http://schemas.microsoft.com/office/powerpoint/2010/main" val="416184835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normAutofit/>
          </a:bodyPr>
          <a:lstStyle/>
          <a:p>
            <a:r>
              <a:rPr lang="en-US" sz="2800" dirty="0"/>
              <a:t>FMX Futures Exchange </a:t>
            </a:r>
            <a:r>
              <a:rPr lang="en-US" sz="2400" dirty="0"/>
              <a:t>(Cont’d)</a:t>
            </a:r>
          </a:p>
        </p:txBody>
      </p:sp>
      <p:sp>
        <p:nvSpPr>
          <p:cNvPr id="8" name="Content Placeholder 7">
            <a:extLst>
              <a:ext uri="{FF2B5EF4-FFF2-40B4-BE49-F238E27FC236}">
                <a16:creationId xmlns:a16="http://schemas.microsoft.com/office/drawing/2014/main" id="{41885230-84D2-46DB-9719-CA9D4D8C3C61}"/>
              </a:ext>
            </a:extLst>
          </p:cNvPr>
          <p:cNvSpPr>
            <a:spLocks noGrp="1"/>
          </p:cNvSpPr>
          <p:nvPr>
            <p:ph idx="1"/>
          </p:nvPr>
        </p:nvSpPr>
        <p:spPr>
          <a:xfrm>
            <a:off x="628650" y="1530048"/>
            <a:ext cx="8229600" cy="4801741"/>
          </a:xfrm>
        </p:spPr>
        <p:txBody>
          <a:bodyPr>
            <a:normAutofit/>
          </a:bodyPr>
          <a:lstStyle/>
          <a:p>
            <a:pPr marL="0" indent="0">
              <a:buNone/>
            </a:pPr>
            <a:r>
              <a:rPr lang="en-US" b="1" u="sng" dirty="0"/>
              <a:t>Ping Testing</a:t>
            </a:r>
            <a:endParaRPr lang="en-US" sz="800" dirty="0"/>
          </a:p>
          <a:p>
            <a:pPr>
              <a:lnSpc>
                <a:spcPct val="110000"/>
              </a:lnSpc>
            </a:pPr>
            <a:r>
              <a:rPr lang="en-US" dirty="0"/>
              <a:t>Ping Testing will be held on the following dates:</a:t>
            </a:r>
            <a:endParaRPr lang="en-US" sz="2400" dirty="0"/>
          </a:p>
          <a:p>
            <a:pPr lvl="1"/>
            <a:r>
              <a:rPr lang="en-US" dirty="0"/>
              <a:t>Saturday, September 13, 2025, between 9:00 a.m. and 12:00 p.m. ET</a:t>
            </a:r>
          </a:p>
          <a:p>
            <a:pPr lvl="1"/>
            <a:r>
              <a:rPr lang="en-US" dirty="0"/>
              <a:t>Saturday, September 27, 2025, between 9:00 a.m. and 12:00 p.m. ET</a:t>
            </a:r>
          </a:p>
          <a:p>
            <a:r>
              <a:rPr lang="en-US" dirty="0"/>
              <a:t>It is mandatory to participate in either of these dates.</a:t>
            </a:r>
          </a:p>
          <a:p>
            <a:r>
              <a:rPr lang="en-US" dirty="0"/>
              <a:t>Only connectivity will be tested; participants may connect and listen for heartbeats only.</a:t>
            </a:r>
          </a:p>
          <a:p>
            <a:r>
              <a:rPr lang="en-US" dirty="0"/>
              <a:t>During testing, participants must ensure connection to:</a:t>
            </a:r>
          </a:p>
          <a:p>
            <a:pPr lvl="1"/>
            <a:r>
              <a:rPr lang="en-US" dirty="0"/>
              <a:t>Production order entry, STP, and drop copy channels at primary site</a:t>
            </a:r>
          </a:p>
          <a:p>
            <a:pPr lvl="1"/>
            <a:r>
              <a:rPr lang="en-US" dirty="0"/>
              <a:t>Connection to DR site</a:t>
            </a:r>
          </a:p>
          <a:p>
            <a:r>
              <a:rPr lang="en-US" dirty="0"/>
              <a:t>The following activities are excluded from this event:</a:t>
            </a:r>
          </a:p>
          <a:p>
            <a:pPr lvl="1"/>
            <a:r>
              <a:rPr lang="en-US" dirty="0"/>
              <a:t>Order submission</a:t>
            </a:r>
          </a:p>
          <a:p>
            <a:pPr lvl="1"/>
            <a:r>
              <a:rPr lang="en-US" dirty="0"/>
              <a:t>User login</a:t>
            </a:r>
          </a:p>
          <a:p>
            <a:pPr lvl="1"/>
            <a:r>
              <a:rPr lang="en-US" dirty="0"/>
              <a:t>Distribution of market data</a:t>
            </a:r>
          </a:p>
          <a:p>
            <a:endParaRPr lang="en-US" dirty="0"/>
          </a:p>
          <a:p>
            <a:pPr marL="0" indent="0">
              <a:buNone/>
            </a:pPr>
            <a:endParaRPr lang="en-US" dirty="0"/>
          </a:p>
        </p:txBody>
      </p:sp>
    </p:spTree>
    <p:extLst>
      <p:ext uri="{BB962C8B-B14F-4D97-AF65-F5344CB8AC3E}">
        <p14:creationId xmlns:p14="http://schemas.microsoft.com/office/powerpoint/2010/main" val="1003844190"/>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normAutofit/>
          </a:bodyPr>
          <a:lstStyle/>
          <a:p>
            <a:r>
              <a:rPr lang="en-US" sz="2800" dirty="0"/>
              <a:t>FMX Futures Exchange </a:t>
            </a:r>
            <a:r>
              <a:rPr lang="en-US" sz="2400" dirty="0"/>
              <a:t>(Cont’d)</a:t>
            </a:r>
          </a:p>
        </p:txBody>
      </p:sp>
      <p:sp>
        <p:nvSpPr>
          <p:cNvPr id="8" name="Content Placeholder 7">
            <a:extLst>
              <a:ext uri="{FF2B5EF4-FFF2-40B4-BE49-F238E27FC236}">
                <a16:creationId xmlns:a16="http://schemas.microsoft.com/office/drawing/2014/main" id="{41885230-84D2-46DB-9719-CA9D4D8C3C61}"/>
              </a:ext>
            </a:extLst>
          </p:cNvPr>
          <p:cNvSpPr>
            <a:spLocks noGrp="1"/>
          </p:cNvSpPr>
          <p:nvPr>
            <p:ph idx="1"/>
          </p:nvPr>
        </p:nvSpPr>
        <p:spPr>
          <a:xfrm>
            <a:off x="628650" y="1669312"/>
            <a:ext cx="8229600" cy="4507651"/>
          </a:xfrm>
        </p:spPr>
        <p:txBody>
          <a:bodyPr>
            <a:normAutofit/>
          </a:bodyPr>
          <a:lstStyle/>
          <a:p>
            <a:pPr marL="0" indent="0">
              <a:buNone/>
            </a:pPr>
            <a:r>
              <a:rPr lang="en-US" sz="2200" b="1" u="sng" dirty="0"/>
              <a:t>SOFR Futures DR Failover Test Script</a:t>
            </a:r>
          </a:p>
          <a:p>
            <a:pPr marL="457200" indent="-457200">
              <a:buFont typeface="+mj-lt"/>
              <a:buAutoNum type="arabicPeriod"/>
            </a:pPr>
            <a:r>
              <a:rPr lang="en-US" dirty="0"/>
              <a:t>Submit test orders in the primary Cermak DC.</a:t>
            </a:r>
          </a:p>
          <a:p>
            <a:pPr marL="457200" indent="-457200">
              <a:buFont typeface="+mj-lt"/>
              <a:buAutoNum type="arabicPeriod"/>
            </a:pPr>
            <a:r>
              <a:rPr lang="en-US" dirty="0"/>
              <a:t>Keep record of test trades for later verification.</a:t>
            </a:r>
          </a:p>
          <a:p>
            <a:pPr marL="685800" lvl="2" indent="0">
              <a:buNone/>
            </a:pPr>
            <a:r>
              <a:rPr lang="en-US" sz="1800" dirty="0"/>
              <a:t>Primary Cermak DC will be shut down at 10am ET to simulate a complete outage. System availability in the NY4 DR site will subsequently be announced.</a:t>
            </a:r>
          </a:p>
          <a:p>
            <a:pPr marL="457200" indent="-457200">
              <a:buFont typeface="+mj-lt"/>
              <a:buAutoNum type="arabicPeriod" startAt="3"/>
            </a:pPr>
            <a:r>
              <a:rPr lang="en-US" dirty="0"/>
              <a:t>Connect to NY4 DC.</a:t>
            </a:r>
          </a:p>
          <a:p>
            <a:pPr marL="457200" indent="-457200">
              <a:buFont typeface="+mj-lt"/>
              <a:buAutoNum type="arabicPeriod" startAt="3"/>
            </a:pPr>
            <a:r>
              <a:rPr lang="en-US" dirty="0"/>
              <a:t>Verify all trades executed prior to the failover are included in the DR site TCRs.</a:t>
            </a:r>
          </a:p>
          <a:p>
            <a:pPr marL="457200" indent="-457200">
              <a:buFont typeface="+mj-lt"/>
              <a:buAutoNum type="arabicPeriod" startAt="3"/>
            </a:pPr>
            <a:r>
              <a:rPr lang="en-US" dirty="0"/>
              <a:t>Submit test orders in the DR site.</a:t>
            </a:r>
          </a:p>
          <a:p>
            <a:pPr marL="457200" indent="-457200">
              <a:buFont typeface="+mj-lt"/>
              <a:buAutoNum type="arabicPeriod" startAt="3"/>
            </a:pPr>
            <a:r>
              <a:rPr lang="en-US" dirty="0"/>
              <a:t>Ensure trades at the DR site are included in the TCRs.</a:t>
            </a:r>
          </a:p>
          <a:p>
            <a:pPr marL="457200" indent="-457200">
              <a:buFont typeface="+mj-lt"/>
              <a:buAutoNum type="arabicPeriod" startAt="3"/>
            </a:pPr>
            <a:r>
              <a:rPr lang="en-US" dirty="0"/>
              <a:t>Inform FMX Futures testing has been completed; report any issues.</a:t>
            </a:r>
          </a:p>
          <a:p>
            <a:endParaRPr lang="en-US" sz="2200" b="1" u="sng" dirty="0"/>
          </a:p>
        </p:txBody>
      </p:sp>
    </p:spTree>
    <p:extLst>
      <p:ext uri="{BB962C8B-B14F-4D97-AF65-F5344CB8AC3E}">
        <p14:creationId xmlns:p14="http://schemas.microsoft.com/office/powerpoint/2010/main" val="3880627087"/>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24D1767-AB1C-3328-A894-E30A18BE6D17}"/>
            </a:ext>
          </a:extLst>
        </p:cNvPr>
        <p:cNvGrpSpPr/>
        <p:nvPr/>
      </p:nvGrpSpPr>
      <p:grpSpPr>
        <a:xfrm>
          <a:off x="0" y="0"/>
          <a:ext cx="0" cy="0"/>
          <a:chOff x="0" y="0"/>
          <a:chExt cx="0" cy="0"/>
        </a:xfrm>
      </p:grpSpPr>
      <p:sp>
        <p:nvSpPr>
          <p:cNvPr id="7" name="Title 6">
            <a:extLst>
              <a:ext uri="{FF2B5EF4-FFF2-40B4-BE49-F238E27FC236}">
                <a16:creationId xmlns:a16="http://schemas.microsoft.com/office/drawing/2014/main" id="{87280686-D9C3-C97D-125F-E665C5512BAC}"/>
              </a:ext>
            </a:extLst>
          </p:cNvPr>
          <p:cNvSpPr>
            <a:spLocks noGrp="1"/>
          </p:cNvSpPr>
          <p:nvPr>
            <p:ph type="title"/>
          </p:nvPr>
        </p:nvSpPr>
        <p:spPr/>
        <p:txBody>
          <a:bodyPr>
            <a:normAutofit/>
          </a:bodyPr>
          <a:lstStyle/>
          <a:p>
            <a:r>
              <a:rPr lang="en-US" sz="2800" dirty="0"/>
              <a:t>FMX Futures Exchange </a:t>
            </a:r>
            <a:r>
              <a:rPr lang="en-US" sz="2400" dirty="0"/>
              <a:t>(Cont’d)</a:t>
            </a:r>
          </a:p>
        </p:txBody>
      </p:sp>
      <p:sp>
        <p:nvSpPr>
          <p:cNvPr id="8" name="Content Placeholder 7">
            <a:extLst>
              <a:ext uri="{FF2B5EF4-FFF2-40B4-BE49-F238E27FC236}">
                <a16:creationId xmlns:a16="http://schemas.microsoft.com/office/drawing/2014/main" id="{C7BD1F7C-88DF-5B3A-9C5A-114EE4E4F77F}"/>
              </a:ext>
            </a:extLst>
          </p:cNvPr>
          <p:cNvSpPr>
            <a:spLocks noGrp="1"/>
          </p:cNvSpPr>
          <p:nvPr>
            <p:ph idx="1"/>
          </p:nvPr>
        </p:nvSpPr>
        <p:spPr>
          <a:xfrm>
            <a:off x="628650" y="1669312"/>
            <a:ext cx="8229600" cy="4507651"/>
          </a:xfrm>
        </p:spPr>
        <p:txBody>
          <a:bodyPr>
            <a:normAutofit/>
          </a:bodyPr>
          <a:lstStyle/>
          <a:p>
            <a:pPr marL="0" indent="0">
              <a:buNone/>
            </a:pPr>
            <a:r>
              <a:rPr lang="en-US" sz="2200" b="1" u="sng" dirty="0"/>
              <a:t>UST Futures DR Failover Test Script</a:t>
            </a:r>
          </a:p>
          <a:p>
            <a:pPr marL="457200" indent="-457200">
              <a:buFont typeface="+mj-lt"/>
              <a:buAutoNum type="arabicPeriod"/>
            </a:pPr>
            <a:r>
              <a:rPr lang="en-US" dirty="0"/>
              <a:t>Submit test orders in the primary NY4 DC.</a:t>
            </a:r>
          </a:p>
          <a:p>
            <a:pPr marL="457200" indent="-457200">
              <a:buFont typeface="+mj-lt"/>
              <a:buAutoNum type="arabicPeriod"/>
            </a:pPr>
            <a:r>
              <a:rPr lang="en-US" dirty="0"/>
              <a:t>Keep record of test trades for later verification.</a:t>
            </a:r>
          </a:p>
          <a:p>
            <a:pPr marL="685800" lvl="2" indent="0">
              <a:buNone/>
            </a:pPr>
            <a:r>
              <a:rPr lang="en-US" sz="1800" dirty="0"/>
              <a:t>Primary NY4 DC will be shut down at 12:30pm ET to simulate a complete outage. System availability in the Cermak DR site will subsequently be announced.</a:t>
            </a:r>
          </a:p>
          <a:p>
            <a:pPr marL="457200" indent="-457200">
              <a:buFont typeface="+mj-lt"/>
              <a:buAutoNum type="arabicPeriod" startAt="3"/>
            </a:pPr>
            <a:r>
              <a:rPr lang="en-US" dirty="0"/>
              <a:t>Connect to Cermak DC.</a:t>
            </a:r>
          </a:p>
          <a:p>
            <a:pPr marL="457200" indent="-457200">
              <a:buFont typeface="+mj-lt"/>
              <a:buAutoNum type="arabicPeriod" startAt="3"/>
            </a:pPr>
            <a:r>
              <a:rPr lang="en-US" dirty="0"/>
              <a:t>Verify all trades executed prior to the failover are included in the DR site TCRs.</a:t>
            </a:r>
          </a:p>
          <a:p>
            <a:pPr marL="457200" indent="-457200">
              <a:buFont typeface="+mj-lt"/>
              <a:buAutoNum type="arabicPeriod" startAt="3"/>
            </a:pPr>
            <a:r>
              <a:rPr lang="en-US" dirty="0"/>
              <a:t>Submit test orders in the DR site.</a:t>
            </a:r>
          </a:p>
          <a:p>
            <a:pPr marL="457200" indent="-457200">
              <a:buFont typeface="+mj-lt"/>
              <a:buAutoNum type="arabicPeriod" startAt="3"/>
            </a:pPr>
            <a:r>
              <a:rPr lang="en-US" dirty="0"/>
              <a:t>Ensure trades at the DR site are included in the TCRs.</a:t>
            </a:r>
          </a:p>
          <a:p>
            <a:pPr marL="457200" indent="-457200">
              <a:buFont typeface="+mj-lt"/>
              <a:buAutoNum type="arabicPeriod" startAt="3"/>
            </a:pPr>
            <a:r>
              <a:rPr lang="en-US" dirty="0"/>
              <a:t>Inform FMX Futures testing has been completed; report any issues.</a:t>
            </a:r>
          </a:p>
          <a:p>
            <a:endParaRPr lang="en-US" sz="2200" b="1" u="sng" dirty="0"/>
          </a:p>
        </p:txBody>
      </p:sp>
    </p:spTree>
    <p:extLst>
      <p:ext uri="{BB962C8B-B14F-4D97-AF65-F5344CB8AC3E}">
        <p14:creationId xmlns:p14="http://schemas.microsoft.com/office/powerpoint/2010/main" val="3196888028"/>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FDB757B-D718-3668-9698-699497DDE597}"/>
            </a:ext>
          </a:extLst>
        </p:cNvPr>
        <p:cNvGrpSpPr/>
        <p:nvPr/>
      </p:nvGrpSpPr>
      <p:grpSpPr>
        <a:xfrm>
          <a:off x="0" y="0"/>
          <a:ext cx="0" cy="0"/>
          <a:chOff x="0" y="0"/>
          <a:chExt cx="0" cy="0"/>
        </a:xfrm>
      </p:grpSpPr>
      <p:sp>
        <p:nvSpPr>
          <p:cNvPr id="7" name="Title 6">
            <a:extLst>
              <a:ext uri="{FF2B5EF4-FFF2-40B4-BE49-F238E27FC236}">
                <a16:creationId xmlns:a16="http://schemas.microsoft.com/office/drawing/2014/main" id="{2CA8AAD4-964E-C28F-5587-B47B356F7C08}"/>
              </a:ext>
            </a:extLst>
          </p:cNvPr>
          <p:cNvSpPr>
            <a:spLocks noGrp="1"/>
          </p:cNvSpPr>
          <p:nvPr>
            <p:ph type="title"/>
          </p:nvPr>
        </p:nvSpPr>
        <p:spPr/>
        <p:txBody>
          <a:bodyPr>
            <a:normAutofit/>
          </a:bodyPr>
          <a:lstStyle/>
          <a:p>
            <a:r>
              <a:rPr lang="en-US" sz="2800" dirty="0"/>
              <a:t>FMX Futures Exchange </a:t>
            </a:r>
            <a:r>
              <a:rPr lang="en-US" sz="2400" dirty="0"/>
              <a:t>(Cont’d)</a:t>
            </a:r>
          </a:p>
        </p:txBody>
      </p:sp>
      <p:sp>
        <p:nvSpPr>
          <p:cNvPr id="8" name="Content Placeholder 7">
            <a:extLst>
              <a:ext uri="{FF2B5EF4-FFF2-40B4-BE49-F238E27FC236}">
                <a16:creationId xmlns:a16="http://schemas.microsoft.com/office/drawing/2014/main" id="{194C45E7-1442-AB2A-295E-21E4B60F876A}"/>
              </a:ext>
            </a:extLst>
          </p:cNvPr>
          <p:cNvSpPr>
            <a:spLocks noGrp="1"/>
          </p:cNvSpPr>
          <p:nvPr>
            <p:ph idx="1"/>
          </p:nvPr>
        </p:nvSpPr>
        <p:spPr>
          <a:xfrm>
            <a:off x="628650" y="1530048"/>
            <a:ext cx="8229600" cy="4801741"/>
          </a:xfrm>
        </p:spPr>
        <p:txBody>
          <a:bodyPr>
            <a:normAutofit/>
          </a:bodyPr>
          <a:lstStyle/>
          <a:p>
            <a:pPr marL="0" indent="0">
              <a:buNone/>
            </a:pPr>
            <a:r>
              <a:rPr lang="en-US" b="1" u="sng" dirty="0"/>
              <a:t>Support Information</a:t>
            </a:r>
          </a:p>
          <a:p>
            <a:r>
              <a:rPr lang="en-US" dirty="0"/>
              <a:t>Direct any questions or issues to the </a:t>
            </a:r>
            <a:r>
              <a:rPr lang="en-US" b="1" dirty="0"/>
              <a:t>FMX Futures Support Team</a:t>
            </a:r>
            <a:r>
              <a:rPr lang="en-US" dirty="0"/>
              <a:t>:</a:t>
            </a:r>
          </a:p>
          <a:p>
            <a:pPr marL="342900" lvl="1" indent="0">
              <a:buNone/>
            </a:pPr>
            <a:r>
              <a:rPr lang="en-US" dirty="0"/>
              <a:t>+1 212 915 1400</a:t>
            </a:r>
          </a:p>
          <a:p>
            <a:pPr marL="342900" lvl="1" indent="0">
              <a:buNone/>
            </a:pPr>
            <a:r>
              <a:rPr lang="en-US" dirty="0"/>
              <a:t>+44 207 894 8213</a:t>
            </a:r>
          </a:p>
          <a:p>
            <a:pPr marL="342900" lvl="1" indent="0">
              <a:buNone/>
            </a:pPr>
            <a:r>
              <a:rPr lang="en-US" dirty="0">
                <a:hlinkClick r:id="rId2"/>
              </a:rPr>
              <a:t>FuturesSupport@FMX.com</a:t>
            </a:r>
            <a:r>
              <a:rPr lang="en-US" dirty="0"/>
              <a:t> </a:t>
            </a:r>
          </a:p>
        </p:txBody>
      </p:sp>
    </p:spTree>
    <p:extLst>
      <p:ext uri="{BB962C8B-B14F-4D97-AF65-F5344CB8AC3E}">
        <p14:creationId xmlns:p14="http://schemas.microsoft.com/office/powerpoint/2010/main" val="268093770"/>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lstStyle/>
          <a:p>
            <a:pPr algn="ctr"/>
            <a:r>
              <a:rPr lang="en-US" dirty="0"/>
              <a:t>ICE EXCHANGE</a:t>
            </a:r>
          </a:p>
        </p:txBody>
      </p:sp>
      <p:sp>
        <p:nvSpPr>
          <p:cNvPr id="8" name="Content Placeholder 7">
            <a:extLst>
              <a:ext uri="{FF2B5EF4-FFF2-40B4-BE49-F238E27FC236}">
                <a16:creationId xmlns:a16="http://schemas.microsoft.com/office/drawing/2014/main" id="{41885230-84D2-46DB-9719-CA9D4D8C3C61}"/>
              </a:ext>
            </a:extLst>
          </p:cNvPr>
          <p:cNvSpPr>
            <a:spLocks noGrp="1"/>
          </p:cNvSpPr>
          <p:nvPr>
            <p:ph idx="1"/>
          </p:nvPr>
        </p:nvSpPr>
        <p:spPr>
          <a:xfrm>
            <a:off x="628650" y="1530048"/>
            <a:ext cx="8229600" cy="4460403"/>
          </a:xfrm>
        </p:spPr>
        <p:txBody>
          <a:bodyPr>
            <a:normAutofit fontScale="85000" lnSpcReduction="20000"/>
          </a:bodyPr>
          <a:lstStyle/>
          <a:p>
            <a:pPr marL="0" indent="0">
              <a:lnSpc>
                <a:spcPct val="120000"/>
              </a:lnSpc>
              <a:buNone/>
            </a:pPr>
            <a:r>
              <a:rPr lang="en-US" dirty="0"/>
              <a:t>The ICE Exchange secondary site in Mahwah, NJ will be used for the FIA DR Test on Saturday, October 25th </a:t>
            </a:r>
          </a:p>
          <a:p>
            <a:r>
              <a:rPr lang="en-US" dirty="0"/>
              <a:t>The following markets/products will be available for testing:</a:t>
            </a:r>
          </a:p>
          <a:p>
            <a:pPr lvl="1">
              <a:buFont typeface="System Font Regular"/>
              <a:buChar char="-"/>
            </a:pPr>
            <a:r>
              <a:rPr lang="en-US" dirty="0"/>
              <a:t>ICE Futures US 		Sugar 11</a:t>
            </a:r>
          </a:p>
          <a:p>
            <a:pPr lvl="1">
              <a:buFont typeface="System Font Regular"/>
              <a:buChar char="-"/>
            </a:pPr>
            <a:r>
              <a:rPr lang="en-US" dirty="0"/>
              <a:t>ICE Futures US 		Dollar Index</a:t>
            </a:r>
          </a:p>
          <a:p>
            <a:pPr lvl="1">
              <a:buFont typeface="System Font Regular"/>
              <a:buChar char="-"/>
            </a:pPr>
            <a:r>
              <a:rPr lang="en-US" dirty="0"/>
              <a:t>ICE Futures Europe 	WTI</a:t>
            </a:r>
          </a:p>
          <a:p>
            <a:pPr lvl="1">
              <a:buFont typeface="System Font Regular"/>
              <a:buChar char="-"/>
            </a:pPr>
            <a:r>
              <a:rPr lang="en-US" dirty="0"/>
              <a:t>ICE Futures Europe 	Three Month Euribor</a:t>
            </a:r>
          </a:p>
          <a:p>
            <a:pPr lvl="1">
              <a:buFont typeface="System Font Regular"/>
              <a:buChar char="-"/>
            </a:pPr>
            <a:r>
              <a:rPr lang="en-US" dirty="0"/>
              <a:t>ICE Futures Singapore	Mini Brent</a:t>
            </a:r>
          </a:p>
          <a:p>
            <a:r>
              <a:rPr lang="en-US" dirty="0"/>
              <a:t>Test markets will follow the schedule below (all times in EDT)</a:t>
            </a:r>
          </a:p>
          <a:p>
            <a:pPr lvl="1">
              <a:buFont typeface="System Font Regular"/>
              <a:buChar char="-"/>
            </a:pPr>
            <a:r>
              <a:rPr lang="en-US" dirty="0"/>
              <a:t>0010 PRE-OPEN </a:t>
            </a:r>
          </a:p>
          <a:p>
            <a:pPr lvl="1">
              <a:buFont typeface="System Font Regular"/>
              <a:buChar char="-"/>
            </a:pPr>
            <a:r>
              <a:rPr lang="en-US" dirty="0"/>
              <a:t>0900 OPEN</a:t>
            </a:r>
          </a:p>
          <a:p>
            <a:pPr lvl="1">
              <a:buFont typeface="System Font Regular"/>
              <a:buChar char="-"/>
            </a:pPr>
            <a:r>
              <a:rPr lang="en-US" dirty="0"/>
              <a:t>1200 CLOSE</a:t>
            </a:r>
          </a:p>
          <a:p>
            <a:r>
              <a:rPr lang="en-US" dirty="0"/>
              <a:t>Interface availability:</a:t>
            </a:r>
          </a:p>
          <a:p>
            <a:pPr lvl="1">
              <a:buFont typeface="System Font Regular"/>
              <a:buChar char="-"/>
            </a:pPr>
            <a:r>
              <a:rPr lang="en-US" dirty="0"/>
              <a:t>All front-end trading interfaces (</a:t>
            </a:r>
            <a:r>
              <a:rPr lang="en-US" dirty="0" err="1"/>
              <a:t>WebICE</a:t>
            </a:r>
            <a:r>
              <a:rPr lang="en-US" dirty="0"/>
              <a:t>, ICE Block, FIX, </a:t>
            </a:r>
            <a:r>
              <a:rPr lang="en-US" dirty="0" err="1"/>
              <a:t>Pricefeed</a:t>
            </a:r>
            <a:r>
              <a:rPr lang="en-US" dirty="0"/>
              <a:t>)</a:t>
            </a:r>
          </a:p>
          <a:p>
            <a:pPr lvl="1">
              <a:lnSpc>
                <a:spcPct val="120000"/>
              </a:lnSpc>
              <a:buFont typeface="System Font Regular"/>
              <a:buChar char="-"/>
            </a:pPr>
            <a:r>
              <a:rPr lang="en-US" dirty="0"/>
              <a:t>All reporting interfaces (Deal Reports, Position Reports, etc.) will be accurate based on test (and live SPOT/OTC/NGX) trading activity</a:t>
            </a:r>
          </a:p>
          <a:p>
            <a:pPr lvl="1">
              <a:lnSpc>
                <a:spcPct val="120000"/>
              </a:lnSpc>
              <a:buFont typeface="System Font Regular"/>
              <a:buChar char="-"/>
            </a:pPr>
            <a:r>
              <a:rPr lang="en-US" dirty="0"/>
              <a:t>Back-office interfaces NOT available (Credit Management, Clearing Admin, etc.)</a:t>
            </a:r>
          </a:p>
        </p:txBody>
      </p:sp>
      <p:sp>
        <p:nvSpPr>
          <p:cNvPr id="2" name="TextBox 1">
            <a:extLst>
              <a:ext uri="{FF2B5EF4-FFF2-40B4-BE49-F238E27FC236}">
                <a16:creationId xmlns:a16="http://schemas.microsoft.com/office/drawing/2014/main" id="{B8B12590-4007-6B43-B48C-51A2D9C018E1}"/>
              </a:ext>
            </a:extLst>
          </p:cNvPr>
          <p:cNvSpPr txBox="1"/>
          <p:nvPr/>
        </p:nvSpPr>
        <p:spPr>
          <a:xfrm>
            <a:off x="1527859" y="6099517"/>
            <a:ext cx="5914663" cy="553998"/>
          </a:xfrm>
          <a:prstGeom prst="rect">
            <a:avLst/>
          </a:prstGeom>
          <a:noFill/>
        </p:spPr>
        <p:txBody>
          <a:bodyPr wrap="square" rtlCol="0">
            <a:spAutoFit/>
          </a:bodyPr>
          <a:lstStyle/>
          <a:p>
            <a:r>
              <a:rPr lang="en-US" sz="1000">
                <a:solidFill>
                  <a:srgbClr val="FF0000"/>
                </a:solidFill>
              </a:rPr>
              <a:t>IMPORTANT NOTE:  </a:t>
            </a:r>
          </a:p>
          <a:p>
            <a:r>
              <a:rPr lang="en-US" sz="1000">
                <a:solidFill>
                  <a:srgbClr val="FF0000"/>
                </a:solidFill>
              </a:rPr>
              <a:t>All Spot, OTC, and NGX markets will be open and live throughout the testing.  NO testing is permitted in these markets.  Any trades entered in these markets are valid trades and will be honored as such.</a:t>
            </a:r>
          </a:p>
        </p:txBody>
      </p:sp>
    </p:spTree>
    <p:extLst>
      <p:ext uri="{BB962C8B-B14F-4D97-AF65-F5344CB8AC3E}">
        <p14:creationId xmlns:p14="http://schemas.microsoft.com/office/powerpoint/2010/main" val="171716311"/>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normAutofit/>
          </a:bodyPr>
          <a:lstStyle/>
          <a:p>
            <a:r>
              <a:rPr lang="en-US" sz="2800"/>
              <a:t>ICE EXCHANGE </a:t>
            </a:r>
            <a:r>
              <a:rPr lang="en-US" sz="2400"/>
              <a:t>(Cont’d)</a:t>
            </a:r>
          </a:p>
        </p:txBody>
      </p:sp>
      <p:sp>
        <p:nvSpPr>
          <p:cNvPr id="8" name="Content Placeholder 7">
            <a:extLst>
              <a:ext uri="{FF2B5EF4-FFF2-40B4-BE49-F238E27FC236}">
                <a16:creationId xmlns:a16="http://schemas.microsoft.com/office/drawing/2014/main" id="{41885230-84D2-46DB-9719-CA9D4D8C3C61}"/>
              </a:ext>
            </a:extLst>
          </p:cNvPr>
          <p:cNvSpPr>
            <a:spLocks noGrp="1"/>
          </p:cNvSpPr>
          <p:nvPr>
            <p:ph idx="1"/>
          </p:nvPr>
        </p:nvSpPr>
        <p:spPr>
          <a:xfrm>
            <a:off x="628650" y="1545008"/>
            <a:ext cx="8229600" cy="4539549"/>
          </a:xfrm>
        </p:spPr>
        <p:txBody>
          <a:bodyPr>
            <a:normAutofit fontScale="77500" lnSpcReduction="20000"/>
          </a:bodyPr>
          <a:lstStyle/>
          <a:p>
            <a:pPr marL="0" indent="0">
              <a:lnSpc>
                <a:spcPct val="120000"/>
              </a:lnSpc>
              <a:buNone/>
            </a:pPr>
            <a:r>
              <a:rPr lang="en-US" b="1" u="sng" dirty="0"/>
              <a:t>Registration and user setup</a:t>
            </a:r>
          </a:p>
          <a:p>
            <a:pPr>
              <a:lnSpc>
                <a:spcPct val="120000"/>
              </a:lnSpc>
              <a:buFont typeface="System Font Regular"/>
              <a:buChar char="-"/>
            </a:pPr>
            <a:r>
              <a:rPr lang="en-US" dirty="0"/>
              <a:t>Registration for the ICE Exchange is not required</a:t>
            </a:r>
          </a:p>
          <a:p>
            <a:pPr>
              <a:lnSpc>
                <a:spcPct val="120000"/>
              </a:lnSpc>
              <a:buFont typeface="System Font Regular"/>
              <a:buChar char="-"/>
            </a:pPr>
            <a:r>
              <a:rPr lang="en-US" dirty="0"/>
              <a:t>All existing customers with valid trading IDs are welcome to participate</a:t>
            </a:r>
          </a:p>
          <a:p>
            <a:pPr>
              <a:lnSpc>
                <a:spcPct val="120000"/>
              </a:lnSpc>
              <a:buFont typeface="System Font Regular"/>
              <a:buChar char="-"/>
            </a:pPr>
            <a:r>
              <a:rPr lang="en-US" dirty="0"/>
              <a:t>Existing production User ID and password will be used for login</a:t>
            </a:r>
          </a:p>
          <a:p>
            <a:pPr>
              <a:lnSpc>
                <a:spcPct val="120000"/>
              </a:lnSpc>
              <a:buFont typeface="System Font Regular"/>
              <a:buChar char="-"/>
            </a:pPr>
            <a:r>
              <a:rPr lang="en-US" dirty="0"/>
              <a:t>No test/temporary IDs or access will be provisioned for the FIA DR testing</a:t>
            </a:r>
          </a:p>
          <a:p>
            <a:pPr marL="0" indent="0">
              <a:buNone/>
            </a:pPr>
            <a:endParaRPr lang="en-US" dirty="0"/>
          </a:p>
          <a:p>
            <a:pPr marL="0" indent="0">
              <a:buNone/>
            </a:pPr>
            <a:r>
              <a:rPr lang="en-US" b="1" u="sng" dirty="0"/>
              <a:t>Test administration and support</a:t>
            </a:r>
          </a:p>
          <a:p>
            <a:pPr>
              <a:lnSpc>
                <a:spcPct val="120000"/>
              </a:lnSpc>
              <a:buFont typeface="System Font Regular"/>
              <a:buChar char="-"/>
            </a:pPr>
            <a:r>
              <a:rPr lang="en-US" dirty="0"/>
              <a:t>All participants MUST clean up all backend system data after testing</a:t>
            </a:r>
          </a:p>
          <a:p>
            <a:pPr>
              <a:lnSpc>
                <a:spcPct val="120000"/>
              </a:lnSpc>
              <a:buFont typeface="System Font Regular"/>
              <a:buChar char="-"/>
            </a:pPr>
            <a:r>
              <a:rPr lang="en-US" dirty="0"/>
              <a:t>No futures trades performed during testing hours will be valid</a:t>
            </a:r>
          </a:p>
          <a:p>
            <a:pPr>
              <a:lnSpc>
                <a:spcPct val="120000"/>
              </a:lnSpc>
              <a:buFont typeface="System Font Regular"/>
              <a:buChar char="-"/>
            </a:pPr>
            <a:r>
              <a:rPr lang="en-US" dirty="0"/>
              <a:t>At the end of the DR testing period, all futures trade data will be deleted from the ICE Exchange and databases and no record of those test transactions will persist</a:t>
            </a:r>
          </a:p>
          <a:p>
            <a:pPr>
              <a:lnSpc>
                <a:spcPct val="120000"/>
              </a:lnSpc>
              <a:buFont typeface="System Font Regular"/>
              <a:buChar char="-"/>
            </a:pPr>
            <a:r>
              <a:rPr lang="en-US" dirty="0"/>
              <a:t>The ICE Helpdesk (770-738-2101 Option 1) will be available 0800-1300 ET</a:t>
            </a:r>
          </a:p>
          <a:p>
            <a:pPr>
              <a:lnSpc>
                <a:spcPct val="120000"/>
              </a:lnSpc>
              <a:buFont typeface="System Font Regular"/>
              <a:buChar char="-"/>
            </a:pPr>
            <a:r>
              <a:rPr lang="en-US" dirty="0"/>
              <a:t>No network, DNS, or IP changes will be required to connect to the ICE Exchange secondary site during the ping test or the FIA DR Test</a:t>
            </a:r>
          </a:p>
          <a:p>
            <a:pPr marL="0" indent="0">
              <a:buNone/>
            </a:pPr>
            <a:endParaRPr lang="en-US" dirty="0"/>
          </a:p>
        </p:txBody>
      </p:sp>
      <p:sp>
        <p:nvSpPr>
          <p:cNvPr id="2" name="TextBox 1">
            <a:extLst>
              <a:ext uri="{FF2B5EF4-FFF2-40B4-BE49-F238E27FC236}">
                <a16:creationId xmlns:a16="http://schemas.microsoft.com/office/drawing/2014/main" id="{B8B12590-4007-6B43-B48C-51A2D9C018E1}"/>
              </a:ext>
            </a:extLst>
          </p:cNvPr>
          <p:cNvSpPr txBox="1"/>
          <p:nvPr/>
        </p:nvSpPr>
        <p:spPr>
          <a:xfrm>
            <a:off x="1527859" y="6099517"/>
            <a:ext cx="5914663" cy="553998"/>
          </a:xfrm>
          <a:prstGeom prst="rect">
            <a:avLst/>
          </a:prstGeom>
          <a:noFill/>
        </p:spPr>
        <p:txBody>
          <a:bodyPr wrap="square" rtlCol="0">
            <a:spAutoFit/>
          </a:bodyPr>
          <a:lstStyle/>
          <a:p>
            <a:r>
              <a:rPr lang="en-US" sz="1000">
                <a:solidFill>
                  <a:srgbClr val="FF0000"/>
                </a:solidFill>
              </a:rPr>
              <a:t>IMPORTANT NOTE:  </a:t>
            </a:r>
          </a:p>
          <a:p>
            <a:r>
              <a:rPr lang="en-US" sz="1000">
                <a:solidFill>
                  <a:srgbClr val="FF0000"/>
                </a:solidFill>
              </a:rPr>
              <a:t>All Spot, OTC, and NGX markets will be open and live throughout the testing.  NO testing is permitted in these markets.  Any trades entered in these markets are valid trades and will be honored as such.</a:t>
            </a:r>
          </a:p>
        </p:txBody>
      </p:sp>
    </p:spTree>
    <p:extLst>
      <p:ext uri="{BB962C8B-B14F-4D97-AF65-F5344CB8AC3E}">
        <p14:creationId xmlns:p14="http://schemas.microsoft.com/office/powerpoint/2010/main" val="1467929500"/>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normAutofit/>
          </a:bodyPr>
          <a:lstStyle/>
          <a:p>
            <a:r>
              <a:rPr lang="en-US" sz="2800"/>
              <a:t>ICE EXCHANGE </a:t>
            </a:r>
            <a:r>
              <a:rPr lang="en-US" sz="2400"/>
              <a:t>(Cont’d)</a:t>
            </a:r>
          </a:p>
        </p:txBody>
      </p:sp>
      <p:sp>
        <p:nvSpPr>
          <p:cNvPr id="8" name="Content Placeholder 7">
            <a:extLst>
              <a:ext uri="{FF2B5EF4-FFF2-40B4-BE49-F238E27FC236}">
                <a16:creationId xmlns:a16="http://schemas.microsoft.com/office/drawing/2014/main" id="{41885230-84D2-46DB-9719-CA9D4D8C3C61}"/>
              </a:ext>
            </a:extLst>
          </p:cNvPr>
          <p:cNvSpPr>
            <a:spLocks noGrp="1"/>
          </p:cNvSpPr>
          <p:nvPr>
            <p:ph idx="1"/>
          </p:nvPr>
        </p:nvSpPr>
        <p:spPr>
          <a:xfrm>
            <a:off x="628650" y="1530048"/>
            <a:ext cx="8229600" cy="4646915"/>
          </a:xfrm>
        </p:spPr>
        <p:txBody>
          <a:bodyPr>
            <a:noAutofit/>
          </a:bodyPr>
          <a:lstStyle/>
          <a:p>
            <a:pPr marL="0" indent="0">
              <a:buNone/>
            </a:pPr>
            <a:r>
              <a:rPr lang="en-US" sz="1625" b="1" u="sng" dirty="0"/>
              <a:t>Clearing Information</a:t>
            </a:r>
          </a:p>
          <a:p>
            <a:pPr>
              <a:buFont typeface="System Font Regular"/>
              <a:buChar char="-"/>
            </a:pPr>
            <a:r>
              <a:rPr lang="en-US" sz="1625" dirty="0"/>
              <a:t>All ICE Futures US trades will be submitted to the ICE Clear US secondary site</a:t>
            </a:r>
          </a:p>
          <a:p>
            <a:pPr>
              <a:buFont typeface="System Font Regular"/>
              <a:buChar char="-"/>
            </a:pPr>
            <a:r>
              <a:rPr lang="en-US" sz="1625" dirty="0"/>
              <a:t>All ICE Futures Europe trades will be submitted to the ICE Clear Europe secondary site</a:t>
            </a:r>
          </a:p>
          <a:p>
            <a:pPr>
              <a:buFont typeface="System Font Regular"/>
              <a:buChar char="-"/>
            </a:pPr>
            <a:r>
              <a:rPr lang="en-US" sz="1625" dirty="0"/>
              <a:t>All ICE Futures Singapore trades will be submitted to the ICE Clear Singapore secondary site</a:t>
            </a:r>
          </a:p>
          <a:p>
            <a:pPr marL="0" indent="0">
              <a:buNone/>
            </a:pPr>
            <a:endParaRPr lang="en-US" sz="1625" dirty="0"/>
          </a:p>
          <a:p>
            <a:pPr marL="0" indent="0">
              <a:buNone/>
            </a:pPr>
            <a:r>
              <a:rPr lang="en-US" sz="1625" b="1" u="sng" dirty="0"/>
              <a:t>Ping test overview</a:t>
            </a:r>
          </a:p>
          <a:p>
            <a:pPr>
              <a:buFont typeface="System Font Regular"/>
              <a:buChar char="-"/>
            </a:pPr>
            <a:r>
              <a:rPr lang="en-US" sz="1625" dirty="0"/>
              <a:t>Mahwah, NJ DR site will be available for Ping Pre-Test on Saturday, September 13th</a:t>
            </a:r>
          </a:p>
          <a:p>
            <a:pPr>
              <a:buFont typeface="System Font Regular"/>
              <a:buChar char="-"/>
            </a:pPr>
            <a:r>
              <a:rPr lang="en-US" sz="1625" dirty="0"/>
              <a:t>All futures markets will be closed, only ping and system logins will be permitted</a:t>
            </a:r>
          </a:p>
          <a:p>
            <a:pPr>
              <a:buFont typeface="System Font Regular"/>
              <a:buChar char="-"/>
            </a:pPr>
            <a:r>
              <a:rPr lang="en-US" sz="1625" dirty="0"/>
              <a:t>Spot/OTC/NGX markets will be open for production trading – no test trades permitted</a:t>
            </a:r>
          </a:p>
          <a:p>
            <a:pPr>
              <a:buFont typeface="System Font Regular"/>
              <a:buChar char="-"/>
            </a:pPr>
            <a:r>
              <a:rPr lang="en-US" sz="1625" dirty="0"/>
              <a:t>The system will be available for testing between 0900-1200 ET</a:t>
            </a:r>
          </a:p>
          <a:p>
            <a:pPr>
              <a:buFont typeface="System Font Regular"/>
              <a:buChar char="-"/>
            </a:pPr>
            <a:r>
              <a:rPr lang="en-US" sz="1625" dirty="0"/>
              <a:t>The ICE Helpdesk (770-738-2101 Option 1) will be available between 0900-1200 EDT</a:t>
            </a:r>
          </a:p>
          <a:p>
            <a:pPr>
              <a:buFont typeface="System Font Regular"/>
              <a:buChar char="-"/>
            </a:pPr>
            <a:r>
              <a:rPr lang="en-US" sz="1625" dirty="0"/>
              <a:t>No network, DNS, or IP changes will be required to connect to the DR site during the ping test or the FIA DR Test</a:t>
            </a:r>
          </a:p>
        </p:txBody>
      </p:sp>
      <p:sp>
        <p:nvSpPr>
          <p:cNvPr id="2" name="TextBox 1">
            <a:extLst>
              <a:ext uri="{FF2B5EF4-FFF2-40B4-BE49-F238E27FC236}">
                <a16:creationId xmlns:a16="http://schemas.microsoft.com/office/drawing/2014/main" id="{B8B12590-4007-6B43-B48C-51A2D9C018E1}"/>
              </a:ext>
            </a:extLst>
          </p:cNvPr>
          <p:cNvSpPr txBox="1"/>
          <p:nvPr/>
        </p:nvSpPr>
        <p:spPr>
          <a:xfrm>
            <a:off x="1527859" y="6099517"/>
            <a:ext cx="5914663" cy="553998"/>
          </a:xfrm>
          <a:prstGeom prst="rect">
            <a:avLst/>
          </a:prstGeom>
          <a:noFill/>
        </p:spPr>
        <p:txBody>
          <a:bodyPr wrap="square" rtlCol="0">
            <a:spAutoFit/>
          </a:bodyPr>
          <a:lstStyle/>
          <a:p>
            <a:r>
              <a:rPr lang="en-US" sz="1000">
                <a:solidFill>
                  <a:srgbClr val="FF0000"/>
                </a:solidFill>
              </a:rPr>
              <a:t>IMPORTANT NOTE:  </a:t>
            </a:r>
          </a:p>
          <a:p>
            <a:r>
              <a:rPr lang="en-US" sz="1000">
                <a:solidFill>
                  <a:srgbClr val="FF0000"/>
                </a:solidFill>
              </a:rPr>
              <a:t>All Spot, OTC, and NGX markets will be open and live throughout the testing.  NO testing is permitted in these markets.  Any trades entered in these markets are valid trades and will be honored as such.</a:t>
            </a:r>
          </a:p>
        </p:txBody>
      </p:sp>
    </p:spTree>
    <p:extLst>
      <p:ext uri="{BB962C8B-B14F-4D97-AF65-F5344CB8AC3E}">
        <p14:creationId xmlns:p14="http://schemas.microsoft.com/office/powerpoint/2010/main" val="2061210392"/>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lstStyle/>
          <a:p>
            <a:pPr algn="ctr"/>
            <a:r>
              <a:rPr lang="en-US"/>
              <a:t>ICE CLEAR</a:t>
            </a:r>
            <a:br>
              <a:rPr lang="en-US"/>
            </a:br>
            <a:r>
              <a:rPr lang="en-US"/>
              <a:t>ICUS, ICEU, ICSG</a:t>
            </a:r>
          </a:p>
        </p:txBody>
      </p:sp>
      <p:sp>
        <p:nvSpPr>
          <p:cNvPr id="8" name="Content Placeholder 7">
            <a:extLst>
              <a:ext uri="{FF2B5EF4-FFF2-40B4-BE49-F238E27FC236}">
                <a16:creationId xmlns:a16="http://schemas.microsoft.com/office/drawing/2014/main" id="{41885230-84D2-46DB-9719-CA9D4D8C3C61}"/>
              </a:ext>
            </a:extLst>
          </p:cNvPr>
          <p:cNvSpPr>
            <a:spLocks noGrp="1"/>
          </p:cNvSpPr>
          <p:nvPr>
            <p:ph idx="1"/>
          </p:nvPr>
        </p:nvSpPr>
        <p:spPr>
          <a:xfrm>
            <a:off x="628650" y="1738539"/>
            <a:ext cx="8229600" cy="4509861"/>
          </a:xfrm>
        </p:spPr>
        <p:txBody>
          <a:bodyPr>
            <a:normAutofit fontScale="92500" lnSpcReduction="20000"/>
          </a:bodyPr>
          <a:lstStyle/>
          <a:p>
            <a:pPr>
              <a:lnSpc>
                <a:spcPct val="120000"/>
              </a:lnSpc>
            </a:pPr>
            <a:r>
              <a:rPr lang="en-US" sz="2000" dirty="0"/>
              <a:t>ICE operates several Clearing Houses (CHs) globally, each of which will participate in the annual FIA Industry Disaster Recovery testing. The ICE CHs covered within this section are:</a:t>
            </a:r>
          </a:p>
          <a:p>
            <a:pPr marL="0" indent="0">
              <a:lnSpc>
                <a:spcPct val="110000"/>
              </a:lnSpc>
              <a:buNone/>
            </a:pPr>
            <a:r>
              <a:rPr lang="en-US" sz="2000" dirty="0"/>
              <a:t>	ICE Clear US (ICUS)		ICE Clear Europe (ICEU)</a:t>
            </a:r>
          </a:p>
          <a:p>
            <a:pPr marL="0" indent="0">
              <a:lnSpc>
                <a:spcPct val="110000"/>
              </a:lnSpc>
              <a:buNone/>
            </a:pPr>
            <a:r>
              <a:rPr lang="en-US" sz="2000" dirty="0"/>
              <a:t>	ICE Clear Singapore (ICSG)</a:t>
            </a:r>
          </a:p>
          <a:p>
            <a:pPr>
              <a:lnSpc>
                <a:spcPct val="110000"/>
              </a:lnSpc>
            </a:pPr>
            <a:r>
              <a:rPr lang="en-US" sz="2000" dirty="0"/>
              <a:t>All CMs must register via the FIA registration website</a:t>
            </a:r>
          </a:p>
          <a:p>
            <a:pPr>
              <a:lnSpc>
                <a:spcPct val="120000"/>
              </a:lnSpc>
            </a:pPr>
            <a:r>
              <a:rPr lang="en-US" sz="2000" dirty="0"/>
              <a:t>Trade date will be Saturday, October 25</a:t>
            </a:r>
            <a:r>
              <a:rPr lang="en-US" sz="2000" baseline="30000" dirty="0"/>
              <a:t>th</a:t>
            </a:r>
            <a:r>
              <a:rPr lang="en-US" sz="2000" dirty="0"/>
              <a:t>. Clearing date will be Monday, October 27</a:t>
            </a:r>
            <a:r>
              <a:rPr lang="en-US" sz="2000" baseline="30000" dirty="0"/>
              <a:t>th</a:t>
            </a:r>
            <a:r>
              <a:rPr lang="en-US" sz="2000" dirty="0"/>
              <a:t>. </a:t>
            </a:r>
          </a:p>
          <a:p>
            <a:pPr>
              <a:lnSpc>
                <a:spcPct val="120000"/>
              </a:lnSpc>
            </a:pPr>
            <a:r>
              <a:rPr lang="en-US" sz="2000" dirty="0"/>
              <a:t>Clearing members will use production URLs for the following clearing applications.  URLs by CH are listed below.  </a:t>
            </a:r>
          </a:p>
          <a:p>
            <a:pPr marL="0" indent="0">
              <a:lnSpc>
                <a:spcPct val="110000"/>
              </a:lnSpc>
              <a:buNone/>
            </a:pPr>
            <a:r>
              <a:rPr lang="en-US" sz="2000" dirty="0"/>
              <a:t>	- MFT		- ECS		- FEC		</a:t>
            </a:r>
          </a:p>
          <a:p>
            <a:pPr>
              <a:lnSpc>
                <a:spcPct val="120000"/>
              </a:lnSpc>
            </a:pPr>
            <a:r>
              <a:rPr lang="en-US" sz="2000" dirty="0"/>
              <a:t>Trade messaging MQ changes will be completed prior to the start of the test.</a:t>
            </a:r>
          </a:p>
          <a:p>
            <a:pPr marL="0" indent="0">
              <a:buNone/>
            </a:pPr>
            <a:endParaRPr lang="en-US" dirty="0"/>
          </a:p>
        </p:txBody>
      </p:sp>
    </p:spTree>
    <p:extLst>
      <p:ext uri="{BB962C8B-B14F-4D97-AF65-F5344CB8AC3E}">
        <p14:creationId xmlns:p14="http://schemas.microsoft.com/office/powerpoint/2010/main" val="1094303385"/>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normAutofit/>
          </a:bodyPr>
          <a:lstStyle/>
          <a:p>
            <a:r>
              <a:rPr lang="en-US" sz="2800" dirty="0"/>
              <a:t>ICE CLEARING HOUSES </a:t>
            </a:r>
            <a:r>
              <a:rPr lang="en-US" sz="2400" dirty="0"/>
              <a:t>(Cont’d)</a:t>
            </a:r>
          </a:p>
        </p:txBody>
      </p:sp>
      <p:sp>
        <p:nvSpPr>
          <p:cNvPr id="8" name="Content Placeholder 7">
            <a:extLst>
              <a:ext uri="{FF2B5EF4-FFF2-40B4-BE49-F238E27FC236}">
                <a16:creationId xmlns:a16="http://schemas.microsoft.com/office/drawing/2014/main" id="{41885230-84D2-46DB-9719-CA9D4D8C3C61}"/>
              </a:ext>
            </a:extLst>
          </p:cNvPr>
          <p:cNvSpPr>
            <a:spLocks noGrp="1"/>
          </p:cNvSpPr>
          <p:nvPr>
            <p:ph idx="1"/>
          </p:nvPr>
        </p:nvSpPr>
        <p:spPr>
          <a:xfrm>
            <a:off x="628650" y="1530048"/>
            <a:ext cx="8229600" cy="4559399"/>
          </a:xfrm>
        </p:spPr>
        <p:txBody>
          <a:bodyPr>
            <a:normAutofit/>
          </a:bodyPr>
          <a:lstStyle/>
          <a:p>
            <a:pPr marL="0" indent="0">
              <a:buNone/>
            </a:pPr>
            <a:r>
              <a:rPr lang="en-US" b="1" dirty="0"/>
              <a:t>Ping Testing</a:t>
            </a:r>
            <a:br>
              <a:rPr lang="en-US" b="1" dirty="0"/>
            </a:br>
            <a:endParaRPr lang="en-US" dirty="0"/>
          </a:p>
          <a:p>
            <a:pPr>
              <a:lnSpc>
                <a:spcPct val="100000"/>
              </a:lnSpc>
            </a:pPr>
            <a:r>
              <a:rPr lang="en-US" dirty="0"/>
              <a:t>Clearing members must verify connection to online clearing applications, using production URL’s and MQ configurations.</a:t>
            </a:r>
          </a:p>
          <a:p>
            <a:endParaRPr lang="en-US" dirty="0"/>
          </a:p>
          <a:p>
            <a:pPr>
              <a:lnSpc>
                <a:spcPct val="100000"/>
              </a:lnSpc>
            </a:pPr>
            <a:r>
              <a:rPr lang="en-US" dirty="0"/>
              <a:t>Ping testing will be conducted on Saturday, September 13</a:t>
            </a:r>
            <a:r>
              <a:rPr lang="en-US" baseline="30000" dirty="0"/>
              <a:t>th</a:t>
            </a:r>
            <a:r>
              <a:rPr lang="en-US" dirty="0"/>
              <a:t> from 9am-12 pm ET.  While this is primarily an opportunity to verify changes necessary for trade messaging over MQ, the clearing applications available online will also be switched over. </a:t>
            </a:r>
          </a:p>
          <a:p>
            <a:endParaRPr lang="en-US" dirty="0"/>
          </a:p>
          <a:p>
            <a:pPr>
              <a:lnSpc>
                <a:spcPct val="100000"/>
              </a:lnSpc>
            </a:pPr>
            <a:r>
              <a:rPr lang="en-US" dirty="0"/>
              <a:t>For MQ, Clearing members must verify connection by sending an MQ ping through their channel. </a:t>
            </a:r>
          </a:p>
        </p:txBody>
      </p:sp>
    </p:spTree>
    <p:extLst>
      <p:ext uri="{BB962C8B-B14F-4D97-AF65-F5344CB8AC3E}">
        <p14:creationId xmlns:p14="http://schemas.microsoft.com/office/powerpoint/2010/main" val="8290317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lstStyle/>
          <a:p>
            <a:pPr algn="ctr"/>
            <a:r>
              <a:rPr lang="en-US" dirty="0"/>
              <a:t>EXERCISE GOALS AND OBJECTIVES</a:t>
            </a:r>
          </a:p>
        </p:txBody>
      </p:sp>
      <p:sp>
        <p:nvSpPr>
          <p:cNvPr id="8" name="Content Placeholder 7">
            <a:extLst>
              <a:ext uri="{FF2B5EF4-FFF2-40B4-BE49-F238E27FC236}">
                <a16:creationId xmlns:a16="http://schemas.microsoft.com/office/drawing/2014/main" id="{41885230-84D2-46DB-9719-CA9D4D8C3C61}"/>
              </a:ext>
            </a:extLst>
          </p:cNvPr>
          <p:cNvSpPr>
            <a:spLocks noGrp="1"/>
          </p:cNvSpPr>
          <p:nvPr>
            <p:ph idx="1"/>
          </p:nvPr>
        </p:nvSpPr>
        <p:spPr>
          <a:xfrm>
            <a:off x="628650" y="1673225"/>
            <a:ext cx="8227115" cy="4351338"/>
          </a:xfrm>
        </p:spPr>
        <p:txBody>
          <a:bodyPr>
            <a:normAutofit fontScale="92500"/>
          </a:bodyPr>
          <a:lstStyle/>
          <a:p>
            <a:pPr>
              <a:lnSpc>
                <a:spcPct val="110000"/>
              </a:lnSpc>
            </a:pPr>
            <a:r>
              <a:rPr lang="en-US" dirty="0"/>
              <a:t>The FIA Disaster Recovery Exercise will take place on </a:t>
            </a:r>
            <a:r>
              <a:rPr lang="en-US" b="1" dirty="0"/>
              <a:t>Saturday, October 25</a:t>
            </a:r>
            <a:r>
              <a:rPr lang="en-US" b="1" baseline="30000" dirty="0"/>
              <a:t>th</a:t>
            </a:r>
            <a:r>
              <a:rPr lang="en-US" b="1" dirty="0"/>
              <a:t>, 2025</a:t>
            </a:r>
          </a:p>
          <a:p>
            <a:pPr>
              <a:lnSpc>
                <a:spcPct val="110000"/>
              </a:lnSpc>
            </a:pPr>
            <a:endParaRPr lang="en-US" dirty="0"/>
          </a:p>
          <a:p>
            <a:pPr>
              <a:lnSpc>
                <a:spcPct val="110000"/>
              </a:lnSpc>
            </a:pPr>
            <a:r>
              <a:rPr lang="en-US" dirty="0"/>
              <a:t>We will test our ability to conduct critical functions (order entry through clearing) from alternate/back-up facilities, among futures commission merchants, back-office service providers, recovery services providers, and trading system vendors</a:t>
            </a:r>
          </a:p>
          <a:p>
            <a:pPr marL="0" indent="0">
              <a:lnSpc>
                <a:spcPct val="110000"/>
              </a:lnSpc>
              <a:buNone/>
            </a:pPr>
            <a:endParaRPr lang="en-US" dirty="0"/>
          </a:p>
          <a:p>
            <a:pPr>
              <a:lnSpc>
                <a:spcPct val="110000"/>
              </a:lnSpc>
            </a:pPr>
            <a:r>
              <a:rPr lang="en-US" dirty="0"/>
              <a:t>We will test connectivity between exchanges, clearinghouses and their respective constituents’ back-up facilities – a ”</a:t>
            </a:r>
            <a:r>
              <a:rPr lang="en-US" b="1" dirty="0"/>
              <a:t>back-up to back-up</a:t>
            </a:r>
            <a:r>
              <a:rPr lang="en-US" dirty="0"/>
              <a:t>” test – and confirm member firms’ ability to send and receive information to and from their back-up facilities and interfaces</a:t>
            </a:r>
          </a:p>
          <a:p>
            <a:endParaRPr lang="en-US" dirty="0"/>
          </a:p>
          <a:p>
            <a:endParaRPr lang="en-US" dirty="0"/>
          </a:p>
        </p:txBody>
      </p:sp>
    </p:spTree>
    <p:extLst>
      <p:ext uri="{BB962C8B-B14F-4D97-AF65-F5344CB8AC3E}">
        <p14:creationId xmlns:p14="http://schemas.microsoft.com/office/powerpoint/2010/main" val="1964024076"/>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normAutofit/>
          </a:bodyPr>
          <a:lstStyle/>
          <a:p>
            <a:r>
              <a:rPr lang="en-US" sz="2800"/>
              <a:t>ICE CLEARING HOUSES </a:t>
            </a:r>
            <a:r>
              <a:rPr lang="en-US" sz="2400"/>
              <a:t>(Cont’d)</a:t>
            </a:r>
          </a:p>
        </p:txBody>
      </p:sp>
      <p:sp>
        <p:nvSpPr>
          <p:cNvPr id="8" name="Content Placeholder 7">
            <a:extLst>
              <a:ext uri="{FF2B5EF4-FFF2-40B4-BE49-F238E27FC236}">
                <a16:creationId xmlns:a16="http://schemas.microsoft.com/office/drawing/2014/main" id="{41885230-84D2-46DB-9719-CA9D4D8C3C61}"/>
              </a:ext>
            </a:extLst>
          </p:cNvPr>
          <p:cNvSpPr>
            <a:spLocks noGrp="1"/>
          </p:cNvSpPr>
          <p:nvPr>
            <p:ph idx="1"/>
          </p:nvPr>
        </p:nvSpPr>
        <p:spPr>
          <a:xfrm>
            <a:off x="628650" y="1655504"/>
            <a:ext cx="8229600" cy="4351338"/>
          </a:xfrm>
        </p:spPr>
        <p:txBody>
          <a:bodyPr>
            <a:normAutofit/>
          </a:bodyPr>
          <a:lstStyle/>
          <a:p>
            <a:pPr marL="0" indent="0">
              <a:buNone/>
            </a:pPr>
            <a:r>
              <a:rPr lang="en-US" b="1" dirty="0"/>
              <a:t>Test Day</a:t>
            </a:r>
            <a:endParaRPr lang="en-US" dirty="0"/>
          </a:p>
          <a:p>
            <a:pPr>
              <a:lnSpc>
                <a:spcPct val="150000"/>
              </a:lnSpc>
            </a:pPr>
            <a:r>
              <a:rPr lang="en-US" dirty="0"/>
              <a:t>All times Eastern Time (ET).</a:t>
            </a:r>
          </a:p>
          <a:p>
            <a:pPr>
              <a:lnSpc>
                <a:spcPct val="100000"/>
              </a:lnSpc>
            </a:pPr>
            <a:r>
              <a:rPr lang="en-US" dirty="0"/>
              <a:t>Clearing applications will be available at 9:00 am on Saturday, October 25</a:t>
            </a:r>
            <a:r>
              <a:rPr lang="en-US" baseline="30000" dirty="0"/>
              <a:t>th</a:t>
            </a:r>
            <a:r>
              <a:rPr lang="en-US" dirty="0"/>
              <a:t>.</a:t>
            </a:r>
          </a:p>
          <a:p>
            <a:pPr>
              <a:lnSpc>
                <a:spcPct val="100000"/>
              </a:lnSpc>
            </a:pPr>
            <a:r>
              <a:rPr lang="en-US" dirty="0"/>
              <a:t>Beginning at 12:00 pm Eastern, ICE will revert all trading and clearing applications, including MQ channels, back to production.  </a:t>
            </a:r>
          </a:p>
          <a:p>
            <a:pPr>
              <a:lnSpc>
                <a:spcPct val="100000"/>
              </a:lnSpc>
            </a:pPr>
            <a:r>
              <a:rPr lang="en-US" dirty="0"/>
              <a:t>An advisory will be sent to test participants and announced on the ICE and FIA bridge calls.  </a:t>
            </a:r>
          </a:p>
          <a:p>
            <a:pPr>
              <a:lnSpc>
                <a:spcPct val="100000"/>
              </a:lnSpc>
            </a:pPr>
            <a:r>
              <a:rPr lang="en-US" dirty="0"/>
              <a:t>Clearing members are strongly encouraged to confirm their reconnection to production at the conclusion of the testing.</a:t>
            </a:r>
          </a:p>
          <a:p>
            <a:pPr marL="0" indent="0">
              <a:buNone/>
            </a:pPr>
            <a:endParaRPr lang="en-US" dirty="0"/>
          </a:p>
        </p:txBody>
      </p:sp>
    </p:spTree>
    <p:extLst>
      <p:ext uri="{BB962C8B-B14F-4D97-AF65-F5344CB8AC3E}">
        <p14:creationId xmlns:p14="http://schemas.microsoft.com/office/powerpoint/2010/main" val="834059825"/>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normAutofit/>
          </a:bodyPr>
          <a:lstStyle/>
          <a:p>
            <a:r>
              <a:rPr lang="en-US" sz="2800"/>
              <a:t>ICE CLEARING HOUSES </a:t>
            </a:r>
            <a:r>
              <a:rPr lang="en-US" sz="2400"/>
              <a:t>(Cont’d)</a:t>
            </a:r>
          </a:p>
        </p:txBody>
      </p:sp>
      <p:sp>
        <p:nvSpPr>
          <p:cNvPr id="8" name="Content Placeholder 7">
            <a:extLst>
              <a:ext uri="{FF2B5EF4-FFF2-40B4-BE49-F238E27FC236}">
                <a16:creationId xmlns:a16="http://schemas.microsoft.com/office/drawing/2014/main" id="{41885230-84D2-46DB-9719-CA9D4D8C3C61}"/>
              </a:ext>
            </a:extLst>
          </p:cNvPr>
          <p:cNvSpPr>
            <a:spLocks noGrp="1"/>
          </p:cNvSpPr>
          <p:nvPr>
            <p:ph idx="1"/>
          </p:nvPr>
        </p:nvSpPr>
        <p:spPr>
          <a:xfrm>
            <a:off x="628650" y="1679944"/>
            <a:ext cx="8229600" cy="4497019"/>
          </a:xfrm>
        </p:spPr>
        <p:txBody>
          <a:bodyPr>
            <a:normAutofit/>
          </a:bodyPr>
          <a:lstStyle/>
          <a:p>
            <a:pPr marL="0" indent="0">
              <a:buNone/>
            </a:pPr>
            <a:r>
              <a:rPr lang="en-US" b="1" dirty="0"/>
              <a:t>Test Cases – Test Day</a:t>
            </a:r>
          </a:p>
          <a:p>
            <a:pPr lvl="1">
              <a:lnSpc>
                <a:spcPct val="100000"/>
              </a:lnSpc>
              <a:buFont typeface="System Font Regular"/>
              <a:buChar char="-"/>
            </a:pPr>
            <a:r>
              <a:rPr lang="en-US" dirty="0"/>
              <a:t>Clearing members log in to post trade management system (ICE FEC) to update / allocate test trades which have passed through to clearing from the WebICE trading system. </a:t>
            </a:r>
          </a:p>
          <a:p>
            <a:pPr lvl="1">
              <a:lnSpc>
                <a:spcPct val="100000"/>
              </a:lnSpc>
              <a:buFont typeface="System Font Regular"/>
              <a:buChar char="-"/>
            </a:pPr>
            <a:r>
              <a:rPr lang="en-US" dirty="0"/>
              <a:t>Clearing Members confirm receipt of trade messages over MQ. </a:t>
            </a:r>
          </a:p>
          <a:p>
            <a:pPr lvl="1">
              <a:lnSpc>
                <a:spcPct val="100000"/>
              </a:lnSpc>
              <a:buFont typeface="System Font Regular"/>
              <a:buChar char="-"/>
            </a:pPr>
            <a:r>
              <a:rPr lang="en-US" dirty="0"/>
              <a:t>Clearing Members log in to ECS to verify connectivity. CMs may enter test banking instructions in ECS (instructions will not be passed to SWIFT). </a:t>
            </a:r>
          </a:p>
          <a:p>
            <a:pPr lvl="1">
              <a:lnSpc>
                <a:spcPct val="100000"/>
              </a:lnSpc>
              <a:buFont typeface="System Font Regular"/>
              <a:buChar char="-"/>
            </a:pPr>
            <a:r>
              <a:rPr lang="en-US" dirty="0"/>
              <a:t>Clearing Members login to MFT to deliver a test GCM, FIFO or Large Trader file (GCM, FIFO, or LTR for ICUS) and retrieve a </a:t>
            </a:r>
            <a:r>
              <a:rPr lang="en-US" dirty="0" err="1"/>
              <a:t>Matchoff</a:t>
            </a:r>
            <a:r>
              <a:rPr lang="en-US" dirty="0"/>
              <a:t> file and Clearing reports. </a:t>
            </a:r>
          </a:p>
          <a:p>
            <a:pPr marL="0" indent="0">
              <a:buNone/>
            </a:pPr>
            <a:endParaRPr lang="en-US" sz="1200" dirty="0"/>
          </a:p>
          <a:p>
            <a:pPr>
              <a:lnSpc>
                <a:spcPct val="100000"/>
              </a:lnSpc>
            </a:pPr>
            <a:r>
              <a:rPr lang="en-US" dirty="0"/>
              <a:t>CM’s are required to complete and submit the checklist of results to each clearing house at the completion of the testing. </a:t>
            </a:r>
          </a:p>
          <a:p>
            <a:pPr marL="0" indent="0">
              <a:buNone/>
            </a:pPr>
            <a:endParaRPr lang="en-US" dirty="0"/>
          </a:p>
        </p:txBody>
      </p:sp>
    </p:spTree>
    <p:extLst>
      <p:ext uri="{BB962C8B-B14F-4D97-AF65-F5344CB8AC3E}">
        <p14:creationId xmlns:p14="http://schemas.microsoft.com/office/powerpoint/2010/main" val="3773340236"/>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normAutofit/>
          </a:bodyPr>
          <a:lstStyle/>
          <a:p>
            <a:r>
              <a:rPr lang="en-US" sz="2800"/>
              <a:t>ICE CLEARING HOUSES </a:t>
            </a:r>
            <a:r>
              <a:rPr lang="en-US" sz="2400"/>
              <a:t>(Cont’d)</a:t>
            </a:r>
          </a:p>
        </p:txBody>
      </p:sp>
      <p:sp>
        <p:nvSpPr>
          <p:cNvPr id="8" name="Content Placeholder 7">
            <a:extLst>
              <a:ext uri="{FF2B5EF4-FFF2-40B4-BE49-F238E27FC236}">
                <a16:creationId xmlns:a16="http://schemas.microsoft.com/office/drawing/2014/main" id="{41885230-84D2-46DB-9719-CA9D4D8C3C61}"/>
              </a:ext>
            </a:extLst>
          </p:cNvPr>
          <p:cNvSpPr>
            <a:spLocks noGrp="1"/>
          </p:cNvSpPr>
          <p:nvPr>
            <p:ph idx="1"/>
          </p:nvPr>
        </p:nvSpPr>
        <p:spPr>
          <a:xfrm>
            <a:off x="628650" y="1825625"/>
            <a:ext cx="8229600" cy="4351338"/>
          </a:xfrm>
        </p:spPr>
        <p:txBody>
          <a:bodyPr>
            <a:normAutofit/>
          </a:bodyPr>
          <a:lstStyle/>
          <a:p>
            <a:pPr>
              <a:lnSpc>
                <a:spcPct val="100000"/>
              </a:lnSpc>
            </a:pPr>
            <a:r>
              <a:rPr lang="en-US" b="1" u="sng" dirty="0"/>
              <a:t>ICE Clear US</a:t>
            </a:r>
          </a:p>
          <a:p>
            <a:pPr marL="0" indent="0">
              <a:lnSpc>
                <a:spcPct val="100000"/>
              </a:lnSpc>
              <a:buNone/>
            </a:pPr>
            <a:r>
              <a:rPr lang="en-US" dirty="0"/>
              <a:t>	ECS (</a:t>
            </a:r>
            <a:r>
              <a:rPr lang="en-US" dirty="0">
                <a:hlinkClick r:id="rId2"/>
              </a:rPr>
              <a:t>https://ecs.usclearing.ice.com/console/index.html</a:t>
            </a:r>
            <a:r>
              <a:rPr lang="en-US" dirty="0"/>
              <a:t>)</a:t>
            </a:r>
          </a:p>
          <a:p>
            <a:pPr marL="0" indent="0">
              <a:lnSpc>
                <a:spcPct val="100000"/>
              </a:lnSpc>
              <a:buNone/>
            </a:pPr>
            <a:r>
              <a:rPr lang="en-US" dirty="0"/>
              <a:t>	MFT (mft.usclearing.ice.com)</a:t>
            </a:r>
          </a:p>
          <a:p>
            <a:pPr marL="0" indent="0">
              <a:lnSpc>
                <a:spcPct val="100000"/>
              </a:lnSpc>
              <a:buNone/>
            </a:pPr>
            <a:r>
              <a:rPr lang="en-US" dirty="0"/>
              <a:t>	FEC (</a:t>
            </a:r>
            <a:r>
              <a:rPr lang="en-US" dirty="0">
                <a:hlinkClick r:id="rId3"/>
              </a:rPr>
              <a:t>https://fec.usclearing.ice.com/</a:t>
            </a:r>
            <a:r>
              <a:rPr lang="en-US" dirty="0"/>
              <a:t>)</a:t>
            </a:r>
          </a:p>
          <a:p>
            <a:pPr marL="0" indent="0">
              <a:lnSpc>
                <a:spcPct val="100000"/>
              </a:lnSpc>
              <a:buNone/>
            </a:pPr>
            <a:endParaRPr lang="en-US" dirty="0"/>
          </a:p>
          <a:p>
            <a:pPr>
              <a:lnSpc>
                <a:spcPct val="100000"/>
              </a:lnSpc>
            </a:pPr>
            <a:r>
              <a:rPr lang="en-US" b="1" u="sng" dirty="0"/>
              <a:t>ICE Clear Europe</a:t>
            </a:r>
          </a:p>
          <a:p>
            <a:pPr marL="0" indent="0">
              <a:lnSpc>
                <a:spcPct val="100000"/>
              </a:lnSpc>
              <a:buNone/>
            </a:pPr>
            <a:r>
              <a:rPr lang="en-US" dirty="0"/>
              <a:t>	ECS (</a:t>
            </a:r>
            <a:r>
              <a:rPr lang="en-US" dirty="0">
                <a:hlinkClick r:id="rId4"/>
              </a:rPr>
              <a:t>https://ecs.euclearing.ice.com/console/index.html</a:t>
            </a:r>
            <a:r>
              <a:rPr lang="en-US" dirty="0"/>
              <a:t>)</a:t>
            </a:r>
          </a:p>
          <a:p>
            <a:pPr marL="0" indent="0">
              <a:lnSpc>
                <a:spcPct val="100000"/>
              </a:lnSpc>
              <a:buNone/>
            </a:pPr>
            <a:r>
              <a:rPr lang="en-US" dirty="0"/>
              <a:t>	MFT (mft.euclearing.theice.com)</a:t>
            </a:r>
          </a:p>
          <a:p>
            <a:pPr marL="0" indent="0">
              <a:lnSpc>
                <a:spcPct val="100000"/>
              </a:lnSpc>
              <a:buNone/>
            </a:pPr>
            <a:r>
              <a:rPr lang="en-US" dirty="0"/>
              <a:t>	FEC (</a:t>
            </a:r>
            <a:r>
              <a:rPr lang="en-US" dirty="0">
                <a:hlinkClick r:id="rId5"/>
              </a:rPr>
              <a:t>https://fec.euclearing.ice.com/</a:t>
            </a:r>
            <a:r>
              <a:rPr lang="en-US" dirty="0"/>
              <a:t>)</a:t>
            </a:r>
          </a:p>
          <a:p>
            <a:pPr marL="0" indent="0">
              <a:buNone/>
            </a:pPr>
            <a:r>
              <a:rPr lang="en-US" dirty="0"/>
              <a:t>	</a:t>
            </a:r>
          </a:p>
        </p:txBody>
      </p:sp>
    </p:spTree>
    <p:extLst>
      <p:ext uri="{BB962C8B-B14F-4D97-AF65-F5344CB8AC3E}">
        <p14:creationId xmlns:p14="http://schemas.microsoft.com/office/powerpoint/2010/main" val="3586515313"/>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normAutofit/>
          </a:bodyPr>
          <a:lstStyle/>
          <a:p>
            <a:r>
              <a:rPr lang="en-US" sz="2800"/>
              <a:t>ICE CLEARING HOUSES </a:t>
            </a:r>
            <a:r>
              <a:rPr lang="en-US" sz="2400"/>
              <a:t>(Cont’d)</a:t>
            </a:r>
          </a:p>
        </p:txBody>
      </p:sp>
      <p:sp>
        <p:nvSpPr>
          <p:cNvPr id="8" name="Content Placeholder 7">
            <a:extLst>
              <a:ext uri="{FF2B5EF4-FFF2-40B4-BE49-F238E27FC236}">
                <a16:creationId xmlns:a16="http://schemas.microsoft.com/office/drawing/2014/main" id="{41885230-84D2-46DB-9719-CA9D4D8C3C61}"/>
              </a:ext>
            </a:extLst>
          </p:cNvPr>
          <p:cNvSpPr>
            <a:spLocks noGrp="1"/>
          </p:cNvSpPr>
          <p:nvPr>
            <p:ph idx="1"/>
          </p:nvPr>
        </p:nvSpPr>
        <p:spPr>
          <a:xfrm>
            <a:off x="628650" y="1825625"/>
            <a:ext cx="8229600" cy="4351338"/>
          </a:xfrm>
        </p:spPr>
        <p:txBody>
          <a:bodyPr>
            <a:normAutofit/>
          </a:bodyPr>
          <a:lstStyle/>
          <a:p>
            <a:pPr>
              <a:lnSpc>
                <a:spcPct val="100000"/>
              </a:lnSpc>
            </a:pPr>
            <a:r>
              <a:rPr lang="en-US" b="1" u="sng" dirty="0"/>
              <a:t>ICE Clear Singapore</a:t>
            </a:r>
          </a:p>
          <a:p>
            <a:pPr marL="0" indent="0">
              <a:lnSpc>
                <a:spcPct val="100000"/>
              </a:lnSpc>
              <a:buNone/>
            </a:pPr>
            <a:r>
              <a:rPr lang="en-US" dirty="0"/>
              <a:t>	ECS (</a:t>
            </a:r>
            <a:r>
              <a:rPr lang="en-US" dirty="0">
                <a:hlinkClick r:id="rId2"/>
              </a:rPr>
              <a:t>https://ecs.</a:t>
            </a:r>
            <a:r>
              <a:rPr lang="en-US">
                <a:hlinkClick r:id="rId2"/>
              </a:rPr>
              <a:t>sgclearing.ice</a:t>
            </a:r>
            <a:r>
              <a:rPr lang="en-US" dirty="0">
                <a:hlinkClick r:id="rId2"/>
              </a:rPr>
              <a:t>.com/console/index.html</a:t>
            </a:r>
            <a:r>
              <a:rPr lang="en-US" dirty="0"/>
              <a:t>)</a:t>
            </a:r>
          </a:p>
          <a:p>
            <a:pPr marL="0" indent="0">
              <a:lnSpc>
                <a:spcPct val="100000"/>
              </a:lnSpc>
              <a:buNone/>
            </a:pPr>
            <a:r>
              <a:rPr lang="en-US" dirty="0"/>
              <a:t>	MFT (</a:t>
            </a:r>
            <a:r>
              <a:rPr lang="en-US" dirty="0" err="1"/>
              <a:t>mft.sgclearing.theice.com</a:t>
            </a:r>
            <a:r>
              <a:rPr lang="en-US" dirty="0"/>
              <a:t>)</a:t>
            </a:r>
          </a:p>
          <a:p>
            <a:pPr marL="0" indent="0">
              <a:lnSpc>
                <a:spcPct val="100000"/>
              </a:lnSpc>
              <a:buNone/>
            </a:pPr>
            <a:r>
              <a:rPr lang="en-US" dirty="0"/>
              <a:t>	FEC (</a:t>
            </a:r>
            <a:r>
              <a:rPr lang="en-US" dirty="0">
                <a:hlinkClick r:id="rId3"/>
              </a:rPr>
              <a:t>https://fec.sgclearing.ice.com</a:t>
            </a:r>
            <a:r>
              <a:rPr lang="en-US" dirty="0"/>
              <a:t>)</a:t>
            </a:r>
          </a:p>
          <a:p>
            <a:pPr marL="0" indent="0">
              <a:buNone/>
            </a:pPr>
            <a:endParaRPr lang="en-US" dirty="0"/>
          </a:p>
        </p:txBody>
      </p:sp>
    </p:spTree>
    <p:extLst>
      <p:ext uri="{BB962C8B-B14F-4D97-AF65-F5344CB8AC3E}">
        <p14:creationId xmlns:p14="http://schemas.microsoft.com/office/powerpoint/2010/main" val="1223511434"/>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lstStyle/>
          <a:p>
            <a:pPr algn="ctr"/>
            <a:r>
              <a:rPr lang="en-US" dirty="0"/>
              <a:t>ICE CLEAR CREDIT</a:t>
            </a:r>
          </a:p>
        </p:txBody>
      </p:sp>
      <p:sp>
        <p:nvSpPr>
          <p:cNvPr id="8" name="Content Placeholder 7">
            <a:extLst>
              <a:ext uri="{FF2B5EF4-FFF2-40B4-BE49-F238E27FC236}">
                <a16:creationId xmlns:a16="http://schemas.microsoft.com/office/drawing/2014/main" id="{41885230-84D2-46DB-9719-CA9D4D8C3C61}"/>
              </a:ext>
            </a:extLst>
          </p:cNvPr>
          <p:cNvSpPr>
            <a:spLocks noGrp="1"/>
          </p:cNvSpPr>
          <p:nvPr>
            <p:ph idx="1"/>
          </p:nvPr>
        </p:nvSpPr>
        <p:spPr>
          <a:xfrm>
            <a:off x="628650" y="1648046"/>
            <a:ext cx="8229600" cy="4710223"/>
          </a:xfrm>
        </p:spPr>
        <p:txBody>
          <a:bodyPr>
            <a:normAutofit fontScale="85000" lnSpcReduction="20000"/>
          </a:bodyPr>
          <a:lstStyle/>
          <a:p>
            <a:pPr marL="0" indent="0">
              <a:lnSpc>
                <a:spcPct val="120000"/>
              </a:lnSpc>
              <a:buNone/>
            </a:pPr>
            <a:r>
              <a:rPr lang="en-US" dirty="0"/>
              <a:t>ICE Clear Credit will participate in the FIA Disaster Recovery Test on Saturday, October 25th. </a:t>
            </a:r>
          </a:p>
          <a:p>
            <a:endParaRPr lang="en-US" dirty="0"/>
          </a:p>
          <a:p>
            <a:r>
              <a:rPr lang="en-US" dirty="0"/>
              <a:t>All times are Eastern Time (ET).</a:t>
            </a:r>
          </a:p>
          <a:p>
            <a:endParaRPr lang="en-US" dirty="0"/>
          </a:p>
          <a:p>
            <a:r>
              <a:rPr lang="en-US" dirty="0"/>
              <a:t>CDS clearing applications will be available at 9:00 am ET.</a:t>
            </a:r>
          </a:p>
          <a:p>
            <a:pPr marL="0" indent="0">
              <a:buNone/>
            </a:pPr>
            <a:endParaRPr lang="en-US" dirty="0"/>
          </a:p>
          <a:p>
            <a:pPr>
              <a:lnSpc>
                <a:spcPct val="120000"/>
              </a:lnSpc>
            </a:pPr>
            <a:r>
              <a:rPr lang="en-US" dirty="0"/>
              <a:t>Beginning at 11:00 am ET, ICE will revert all clearing applications back to production.  </a:t>
            </a:r>
          </a:p>
          <a:p>
            <a:endParaRPr lang="en-US" dirty="0"/>
          </a:p>
          <a:p>
            <a:pPr marL="0" indent="0">
              <a:buNone/>
            </a:pPr>
            <a:r>
              <a:rPr lang="en-US" b="1" u="sng" dirty="0"/>
              <a:t>Ping Testing</a:t>
            </a:r>
          </a:p>
          <a:p>
            <a:pPr>
              <a:lnSpc>
                <a:spcPct val="120000"/>
              </a:lnSpc>
            </a:pPr>
            <a:r>
              <a:rPr lang="en-US" dirty="0"/>
              <a:t>Ping testing will be conducted on Saturday, September 13th from 9:00 am ET -11:00 am ET. The CDS clearing applications available will be switched over. Participants must verify connection to the CDS clearing applications using the URLs given in the following slides.</a:t>
            </a:r>
          </a:p>
          <a:p>
            <a:endParaRPr lang="en-US" dirty="0"/>
          </a:p>
        </p:txBody>
      </p:sp>
    </p:spTree>
    <p:extLst>
      <p:ext uri="{BB962C8B-B14F-4D97-AF65-F5344CB8AC3E}">
        <p14:creationId xmlns:p14="http://schemas.microsoft.com/office/powerpoint/2010/main" val="3755339442"/>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normAutofit/>
          </a:bodyPr>
          <a:lstStyle/>
          <a:p>
            <a:r>
              <a:rPr lang="en-US" sz="2800"/>
              <a:t>ICE CLEAR CREDIT </a:t>
            </a:r>
            <a:r>
              <a:rPr lang="en-US" sz="2400"/>
              <a:t>(Cont’d)</a:t>
            </a:r>
          </a:p>
        </p:txBody>
      </p:sp>
      <p:sp>
        <p:nvSpPr>
          <p:cNvPr id="8" name="Content Placeholder 7">
            <a:extLst>
              <a:ext uri="{FF2B5EF4-FFF2-40B4-BE49-F238E27FC236}">
                <a16:creationId xmlns:a16="http://schemas.microsoft.com/office/drawing/2014/main" id="{41885230-84D2-46DB-9719-CA9D4D8C3C61}"/>
              </a:ext>
            </a:extLst>
          </p:cNvPr>
          <p:cNvSpPr>
            <a:spLocks noGrp="1"/>
          </p:cNvSpPr>
          <p:nvPr>
            <p:ph idx="1"/>
          </p:nvPr>
        </p:nvSpPr>
        <p:spPr>
          <a:xfrm>
            <a:off x="628650" y="1530048"/>
            <a:ext cx="8229600" cy="4646915"/>
          </a:xfrm>
        </p:spPr>
        <p:txBody>
          <a:bodyPr>
            <a:normAutofit fontScale="70000" lnSpcReduction="20000"/>
          </a:bodyPr>
          <a:lstStyle/>
          <a:p>
            <a:pPr marL="0" indent="0">
              <a:lnSpc>
                <a:spcPct val="120000"/>
              </a:lnSpc>
              <a:buNone/>
            </a:pPr>
            <a:r>
              <a:rPr lang="en-US" dirty="0"/>
              <a:t>The following CDS clearing applications will be available through the ICE Clear Credit DR site for Clearing Participants to test:</a:t>
            </a:r>
            <a:br>
              <a:rPr lang="en-US" dirty="0"/>
            </a:br>
            <a:endParaRPr lang="en-US" dirty="0"/>
          </a:p>
          <a:p>
            <a:pPr>
              <a:buFont typeface="Wingdings" pitchFamily="2" charset="2"/>
              <a:buChar char="Ø"/>
            </a:pPr>
            <a:r>
              <a:rPr lang="en-US" dirty="0"/>
              <a:t> </a:t>
            </a:r>
            <a:r>
              <a:rPr lang="en-US" b="1" dirty="0"/>
              <a:t>Managed File Transfer (MFT)</a:t>
            </a:r>
            <a:r>
              <a:rPr lang="en-US" dirty="0"/>
              <a:t>: </a:t>
            </a:r>
          </a:p>
          <a:p>
            <a:pPr lvl="1">
              <a:lnSpc>
                <a:spcPct val="120000"/>
              </a:lnSpc>
            </a:pPr>
            <a:r>
              <a:rPr lang="en-US" sz="1900" dirty="0"/>
              <a:t>File Upload </a:t>
            </a:r>
          </a:p>
          <a:p>
            <a:pPr lvl="2">
              <a:lnSpc>
                <a:spcPct val="120000"/>
              </a:lnSpc>
            </a:pPr>
            <a:r>
              <a:rPr lang="en-US" sz="1900" dirty="0"/>
              <a:t>E.g. Clearing Eligible Trade File</a:t>
            </a:r>
          </a:p>
          <a:p>
            <a:pPr lvl="1">
              <a:lnSpc>
                <a:spcPct val="120000"/>
              </a:lnSpc>
            </a:pPr>
            <a:r>
              <a:rPr lang="en-US" sz="1900" dirty="0"/>
              <a:t>File Download</a:t>
            </a:r>
          </a:p>
          <a:p>
            <a:pPr lvl="2">
              <a:lnSpc>
                <a:spcPct val="120000"/>
              </a:lnSpc>
            </a:pPr>
            <a:r>
              <a:rPr lang="en-US" sz="1900" dirty="0"/>
              <a:t>E.g. Clearing Eligible Trade File, Netting Event Activity File</a:t>
            </a:r>
          </a:p>
          <a:p>
            <a:pPr>
              <a:buFont typeface="Wingdings" pitchFamily="2" charset="2"/>
              <a:buChar char="Ø"/>
            </a:pPr>
            <a:r>
              <a:rPr lang="en-US" b="1" dirty="0"/>
              <a:t> ECS Banking System</a:t>
            </a:r>
          </a:p>
          <a:p>
            <a:pPr>
              <a:buFont typeface="Wingdings" pitchFamily="2" charset="2"/>
              <a:buChar char="Ø"/>
            </a:pPr>
            <a:r>
              <a:rPr lang="en-US" b="1" dirty="0"/>
              <a:t> Direct Pricing:</a:t>
            </a:r>
          </a:p>
          <a:p>
            <a:pPr lvl="1">
              <a:lnSpc>
                <a:spcPct val="120000"/>
              </a:lnSpc>
            </a:pPr>
            <a:r>
              <a:rPr lang="en-US" dirty="0"/>
              <a:t>FIX Pricing API</a:t>
            </a:r>
          </a:p>
          <a:p>
            <a:pPr lvl="1">
              <a:lnSpc>
                <a:spcPct val="120000"/>
              </a:lnSpc>
            </a:pPr>
            <a:r>
              <a:rPr lang="en-US" dirty="0"/>
              <a:t>PACE UI</a:t>
            </a:r>
          </a:p>
          <a:p>
            <a:pPr>
              <a:buFont typeface="Wingdings" pitchFamily="2" charset="2"/>
              <a:buChar char="Ø"/>
            </a:pPr>
            <a:r>
              <a:rPr lang="en-US" b="1" dirty="0"/>
              <a:t> ICE Risk API</a:t>
            </a:r>
          </a:p>
          <a:p>
            <a:pPr marL="0" indent="0">
              <a:lnSpc>
                <a:spcPct val="120000"/>
              </a:lnSpc>
              <a:buNone/>
            </a:pPr>
            <a:br>
              <a:rPr lang="en-US" dirty="0"/>
            </a:br>
            <a:r>
              <a:rPr lang="en-US" dirty="0"/>
              <a:t>*ICE Clear Credit will be operating from its DR location; therefore all data entered into the DR clearing system will be deleted. CDS Clearing Participants that receive data during the test to their production system should take precautions not to process disaster recovery transactions with production data.</a:t>
            </a:r>
          </a:p>
        </p:txBody>
      </p:sp>
    </p:spTree>
    <p:extLst>
      <p:ext uri="{BB962C8B-B14F-4D97-AF65-F5344CB8AC3E}">
        <p14:creationId xmlns:p14="http://schemas.microsoft.com/office/powerpoint/2010/main" val="3785160923"/>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normAutofit/>
          </a:bodyPr>
          <a:lstStyle/>
          <a:p>
            <a:r>
              <a:rPr lang="en-US" sz="2800"/>
              <a:t>ICE CLEAR CREDIT </a:t>
            </a:r>
            <a:r>
              <a:rPr lang="en-US" sz="2400"/>
              <a:t>(Cont’d)</a:t>
            </a:r>
          </a:p>
        </p:txBody>
      </p:sp>
      <p:sp>
        <p:nvSpPr>
          <p:cNvPr id="8" name="Content Placeholder 7">
            <a:extLst>
              <a:ext uri="{FF2B5EF4-FFF2-40B4-BE49-F238E27FC236}">
                <a16:creationId xmlns:a16="http://schemas.microsoft.com/office/drawing/2014/main" id="{41885230-84D2-46DB-9719-CA9D4D8C3C61}"/>
              </a:ext>
            </a:extLst>
          </p:cNvPr>
          <p:cNvSpPr>
            <a:spLocks noGrp="1"/>
          </p:cNvSpPr>
          <p:nvPr>
            <p:ph idx="1"/>
          </p:nvPr>
        </p:nvSpPr>
        <p:spPr>
          <a:xfrm>
            <a:off x="628650" y="1669312"/>
            <a:ext cx="8229600" cy="4507651"/>
          </a:xfrm>
        </p:spPr>
        <p:txBody>
          <a:bodyPr>
            <a:normAutofit lnSpcReduction="10000"/>
          </a:bodyPr>
          <a:lstStyle/>
          <a:p>
            <a:pPr marL="0" indent="0">
              <a:lnSpc>
                <a:spcPct val="110000"/>
              </a:lnSpc>
              <a:buNone/>
            </a:pPr>
            <a:r>
              <a:rPr lang="en-US" b="1" dirty="0"/>
              <a:t>MFT – Retrieve Data Files via SFTP</a:t>
            </a:r>
            <a:br>
              <a:rPr lang="en-US" dirty="0"/>
            </a:br>
            <a:br>
              <a:rPr lang="en-US" dirty="0"/>
            </a:br>
            <a:r>
              <a:rPr lang="en-US" dirty="0"/>
              <a:t>CDS Clearing Participants can test the SFTP functionality in order to retrieve data files. ICE Clear Credit will make production data files available to CDS Clearing Participants by using the below:</a:t>
            </a:r>
          </a:p>
          <a:p>
            <a:pPr marL="0" indent="0">
              <a:lnSpc>
                <a:spcPct val="110000"/>
              </a:lnSpc>
              <a:buNone/>
            </a:pPr>
            <a:br>
              <a:rPr lang="en-US" dirty="0"/>
            </a:br>
            <a:r>
              <a:rPr lang="en-US" dirty="0"/>
              <a:t>MFT URL for Individual Users: </a:t>
            </a:r>
            <a:r>
              <a:rPr lang="en-US" dirty="0" err="1"/>
              <a:t>securemft.icc.ice.com</a:t>
            </a:r>
            <a:br>
              <a:rPr lang="en-US" dirty="0"/>
            </a:br>
            <a:r>
              <a:rPr lang="en-US" dirty="0"/>
              <a:t>IP Address: 158.224.34.43</a:t>
            </a:r>
            <a:br>
              <a:rPr lang="en-US" dirty="0"/>
            </a:br>
            <a:r>
              <a:rPr lang="en-US" dirty="0"/>
              <a:t>Port: 22 </a:t>
            </a:r>
          </a:p>
          <a:p>
            <a:endParaRPr lang="en-US" dirty="0"/>
          </a:p>
          <a:p>
            <a:pPr marL="0" indent="0">
              <a:lnSpc>
                <a:spcPct val="110000"/>
              </a:lnSpc>
              <a:buNone/>
            </a:pPr>
            <a:r>
              <a:rPr lang="en-US" dirty="0"/>
              <a:t>MFT URL for Service Account Users: </a:t>
            </a:r>
            <a:r>
              <a:rPr lang="en-US" dirty="0" err="1"/>
              <a:t>mft.icc.ice.com</a:t>
            </a:r>
            <a:br>
              <a:rPr lang="en-US" dirty="0"/>
            </a:br>
            <a:r>
              <a:rPr lang="en-US" dirty="0"/>
              <a:t>IP Address: 158.224.34.44</a:t>
            </a:r>
            <a:br>
              <a:rPr lang="en-US" dirty="0"/>
            </a:br>
            <a:r>
              <a:rPr lang="en-US" dirty="0"/>
              <a:t>Port: 22 </a:t>
            </a:r>
          </a:p>
          <a:p>
            <a:endParaRPr lang="en-US" dirty="0"/>
          </a:p>
        </p:txBody>
      </p:sp>
    </p:spTree>
    <p:extLst>
      <p:ext uri="{BB962C8B-B14F-4D97-AF65-F5344CB8AC3E}">
        <p14:creationId xmlns:p14="http://schemas.microsoft.com/office/powerpoint/2010/main" val="1165245673"/>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normAutofit/>
          </a:bodyPr>
          <a:lstStyle/>
          <a:p>
            <a:r>
              <a:rPr lang="en-US" sz="2800"/>
              <a:t>ICE CLEAR CREDIT </a:t>
            </a:r>
            <a:r>
              <a:rPr lang="en-US" sz="2400"/>
              <a:t>(Cont’d)</a:t>
            </a:r>
          </a:p>
        </p:txBody>
      </p:sp>
      <p:sp>
        <p:nvSpPr>
          <p:cNvPr id="8" name="Content Placeholder 7">
            <a:extLst>
              <a:ext uri="{FF2B5EF4-FFF2-40B4-BE49-F238E27FC236}">
                <a16:creationId xmlns:a16="http://schemas.microsoft.com/office/drawing/2014/main" id="{41885230-84D2-46DB-9719-CA9D4D8C3C61}"/>
              </a:ext>
            </a:extLst>
          </p:cNvPr>
          <p:cNvSpPr>
            <a:spLocks noGrp="1"/>
          </p:cNvSpPr>
          <p:nvPr>
            <p:ph idx="1"/>
          </p:nvPr>
        </p:nvSpPr>
        <p:spPr>
          <a:xfrm>
            <a:off x="628650" y="1825625"/>
            <a:ext cx="8229600" cy="4351338"/>
          </a:xfrm>
        </p:spPr>
        <p:txBody>
          <a:bodyPr/>
          <a:lstStyle/>
          <a:p>
            <a:pPr marL="0" indent="0">
              <a:buNone/>
            </a:pPr>
            <a:r>
              <a:rPr lang="en-US" b="1" dirty="0"/>
              <a:t>ECS Banking System</a:t>
            </a:r>
          </a:p>
          <a:p>
            <a:pPr marL="0" indent="0">
              <a:buNone/>
            </a:pPr>
            <a:endParaRPr lang="en-US" dirty="0"/>
          </a:p>
          <a:p>
            <a:pPr marL="0" indent="0">
              <a:lnSpc>
                <a:spcPct val="100000"/>
              </a:lnSpc>
              <a:buNone/>
            </a:pPr>
            <a:r>
              <a:rPr lang="en-US" dirty="0"/>
              <a:t>ICE Clear Credit CDS Clearing Participants should make sure they have access to the ECS Banking system. Clearing Participants should login to the below URL to ensure they have access:</a:t>
            </a:r>
          </a:p>
          <a:p>
            <a:pPr marL="0" indent="0">
              <a:buNone/>
            </a:pPr>
            <a:endParaRPr lang="en-US" dirty="0"/>
          </a:p>
          <a:p>
            <a:pPr marL="0" indent="0">
              <a:buNone/>
            </a:pPr>
            <a:r>
              <a:rPr lang="en-US" dirty="0"/>
              <a:t>ECS URL: </a:t>
            </a:r>
            <a:r>
              <a:rPr lang="en-US" dirty="0">
                <a:hlinkClick r:id="rId2"/>
              </a:rPr>
              <a:t>https://ecs.icc.ice.com/trade/Login</a:t>
            </a:r>
            <a:r>
              <a:rPr lang="en-US" dirty="0"/>
              <a:t> </a:t>
            </a:r>
          </a:p>
          <a:p>
            <a:pPr marL="0" indent="0">
              <a:buNone/>
            </a:pPr>
            <a:endParaRPr lang="en-US" dirty="0"/>
          </a:p>
        </p:txBody>
      </p:sp>
    </p:spTree>
    <p:extLst>
      <p:ext uri="{BB962C8B-B14F-4D97-AF65-F5344CB8AC3E}">
        <p14:creationId xmlns:p14="http://schemas.microsoft.com/office/powerpoint/2010/main" val="1780418143"/>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normAutofit/>
          </a:bodyPr>
          <a:lstStyle/>
          <a:p>
            <a:r>
              <a:rPr lang="en-US" sz="2800"/>
              <a:t>ICE CLEAR CREDIT </a:t>
            </a:r>
            <a:r>
              <a:rPr lang="en-US" sz="2400"/>
              <a:t>(Cont’d)</a:t>
            </a:r>
          </a:p>
        </p:txBody>
      </p:sp>
      <p:sp>
        <p:nvSpPr>
          <p:cNvPr id="8" name="Content Placeholder 7">
            <a:extLst>
              <a:ext uri="{FF2B5EF4-FFF2-40B4-BE49-F238E27FC236}">
                <a16:creationId xmlns:a16="http://schemas.microsoft.com/office/drawing/2014/main" id="{41885230-84D2-46DB-9719-CA9D4D8C3C61}"/>
              </a:ext>
            </a:extLst>
          </p:cNvPr>
          <p:cNvSpPr>
            <a:spLocks noGrp="1"/>
          </p:cNvSpPr>
          <p:nvPr>
            <p:ph idx="1"/>
          </p:nvPr>
        </p:nvSpPr>
        <p:spPr>
          <a:xfrm>
            <a:off x="628650" y="1760311"/>
            <a:ext cx="8229600" cy="4351338"/>
          </a:xfrm>
        </p:spPr>
        <p:txBody>
          <a:bodyPr>
            <a:normAutofit fontScale="92500" lnSpcReduction="10000"/>
          </a:bodyPr>
          <a:lstStyle/>
          <a:p>
            <a:pPr marL="0" indent="0">
              <a:lnSpc>
                <a:spcPct val="110000"/>
              </a:lnSpc>
              <a:buNone/>
            </a:pPr>
            <a:r>
              <a:rPr lang="en-US" b="1" dirty="0"/>
              <a:t>Direct Pricing</a:t>
            </a:r>
            <a:br>
              <a:rPr lang="en-US" dirty="0"/>
            </a:br>
            <a:br>
              <a:rPr lang="en-US" dirty="0"/>
            </a:br>
            <a:r>
              <a:rPr lang="en-US" dirty="0"/>
              <a:t>ICE Clear Credit CDS Clearing Participants should make sure they have access to the FIX Pricing API and PACE UI. Clearing Participants should login to ensure they are able to establish connectivity to these applications.</a:t>
            </a:r>
          </a:p>
          <a:p>
            <a:endParaRPr lang="en-US" dirty="0"/>
          </a:p>
          <a:p>
            <a:pPr marL="0" indent="0">
              <a:buNone/>
            </a:pPr>
            <a:r>
              <a:rPr lang="en-US" b="1" u="sng" dirty="0"/>
              <a:t>FIX Pricing API</a:t>
            </a:r>
          </a:p>
          <a:p>
            <a:pPr marL="0" indent="0">
              <a:lnSpc>
                <a:spcPct val="110000"/>
              </a:lnSpc>
              <a:buNone/>
            </a:pPr>
            <a:r>
              <a:rPr lang="en-US" dirty="0"/>
              <a:t>FIX URL: </a:t>
            </a:r>
            <a:r>
              <a:rPr lang="en-US" dirty="0" err="1"/>
              <a:t>fix.icc.ice.com</a:t>
            </a:r>
            <a:br>
              <a:rPr lang="en-US" dirty="0"/>
            </a:br>
            <a:r>
              <a:rPr lang="en-US" dirty="0"/>
              <a:t>IP Address: 158.224.34.40</a:t>
            </a:r>
            <a:br>
              <a:rPr lang="en-US" dirty="0"/>
            </a:br>
            <a:r>
              <a:rPr lang="en-US" dirty="0"/>
              <a:t>Port: 10001</a:t>
            </a:r>
          </a:p>
          <a:p>
            <a:endParaRPr lang="en-US" dirty="0"/>
          </a:p>
          <a:p>
            <a:pPr marL="0" indent="0">
              <a:buNone/>
            </a:pPr>
            <a:r>
              <a:rPr lang="en-US" b="1" u="sng" dirty="0"/>
              <a:t>PACE UI</a:t>
            </a:r>
          </a:p>
          <a:p>
            <a:pPr marL="0" indent="0">
              <a:lnSpc>
                <a:spcPct val="110000"/>
              </a:lnSpc>
              <a:buNone/>
            </a:pPr>
            <a:r>
              <a:rPr lang="en-US" dirty="0"/>
              <a:t>PACE UI URL: </a:t>
            </a:r>
            <a:r>
              <a:rPr lang="en-US" sz="1800" b="0" i="0" u="none" strike="noStrike" baseline="0" dirty="0">
                <a:solidFill>
                  <a:srgbClr val="0000FF"/>
                </a:solidFill>
                <a:latin typeface="Calibri" panose="020F0502020204030204" pitchFamily="34" charset="0"/>
              </a:rPr>
              <a:t>https://</a:t>
            </a:r>
            <a:r>
              <a:rPr lang="en-US" sz="1800" b="0" i="0" u="none" strike="noStrike" baseline="0" dirty="0" err="1">
                <a:solidFill>
                  <a:srgbClr val="0000FF"/>
                </a:solidFill>
                <a:latin typeface="Calibri" panose="020F0502020204030204" pitchFamily="34" charset="0"/>
              </a:rPr>
              <a:t>pace.ice.com</a:t>
            </a:r>
            <a:r>
              <a:rPr lang="en-US" sz="1800" b="0" i="0" u="none" strike="noStrike" baseline="0" dirty="0">
                <a:solidFill>
                  <a:srgbClr val="0000FF"/>
                </a:solidFill>
                <a:latin typeface="Calibri" panose="020F0502020204030204" pitchFamily="34" charset="0"/>
              </a:rPr>
              <a:t>/</a:t>
            </a:r>
            <a:r>
              <a:rPr lang="en-US" sz="1800" b="0" i="0" u="none" strike="noStrike" baseline="0" dirty="0" err="1">
                <a:solidFill>
                  <a:srgbClr val="0000FF"/>
                </a:solidFill>
                <a:latin typeface="Calibri" panose="020F0502020204030204" pitchFamily="34" charset="0"/>
              </a:rPr>
              <a:t>index.html</a:t>
            </a:r>
            <a:endParaRPr lang="en-US" dirty="0"/>
          </a:p>
          <a:p>
            <a:endParaRPr lang="en-US" dirty="0"/>
          </a:p>
        </p:txBody>
      </p:sp>
    </p:spTree>
    <p:extLst>
      <p:ext uri="{BB962C8B-B14F-4D97-AF65-F5344CB8AC3E}">
        <p14:creationId xmlns:p14="http://schemas.microsoft.com/office/powerpoint/2010/main" val="1386740242"/>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normAutofit/>
          </a:bodyPr>
          <a:lstStyle/>
          <a:p>
            <a:r>
              <a:rPr lang="en-US" sz="2800"/>
              <a:t>ICE CLEAR CREDIT </a:t>
            </a:r>
            <a:r>
              <a:rPr lang="en-US" sz="2400"/>
              <a:t>(Cont’d)</a:t>
            </a:r>
          </a:p>
        </p:txBody>
      </p:sp>
      <p:sp>
        <p:nvSpPr>
          <p:cNvPr id="8" name="Content Placeholder 7">
            <a:extLst>
              <a:ext uri="{FF2B5EF4-FFF2-40B4-BE49-F238E27FC236}">
                <a16:creationId xmlns:a16="http://schemas.microsoft.com/office/drawing/2014/main" id="{41885230-84D2-46DB-9719-CA9D4D8C3C61}"/>
              </a:ext>
            </a:extLst>
          </p:cNvPr>
          <p:cNvSpPr>
            <a:spLocks noGrp="1"/>
          </p:cNvSpPr>
          <p:nvPr>
            <p:ph idx="1"/>
          </p:nvPr>
        </p:nvSpPr>
        <p:spPr>
          <a:xfrm>
            <a:off x="628650" y="1690577"/>
            <a:ext cx="8229600" cy="4486386"/>
          </a:xfrm>
        </p:spPr>
        <p:txBody>
          <a:bodyPr>
            <a:normAutofit fontScale="92500" lnSpcReduction="10000"/>
          </a:bodyPr>
          <a:lstStyle/>
          <a:p>
            <a:pPr marL="0" indent="0">
              <a:buNone/>
            </a:pPr>
            <a:r>
              <a:rPr lang="en-US" b="1" u="sng" dirty="0"/>
              <a:t>At the Start of the Test</a:t>
            </a:r>
          </a:p>
          <a:p>
            <a:pPr marL="0" indent="0">
              <a:lnSpc>
                <a:spcPct val="110000"/>
              </a:lnSpc>
              <a:buNone/>
            </a:pPr>
            <a:r>
              <a:rPr lang="en-US" dirty="0"/>
              <a:t>Participants are encouraged to contact the ICE Clear Credit CSS staff at (312) 836-6890 prior to the DR test. This will allow the appropriate ICE Clear Credit CSS staff to monitor results and assist participants in the DR test if need be.</a:t>
            </a:r>
          </a:p>
          <a:p>
            <a:pPr marL="0" indent="0">
              <a:buNone/>
            </a:pPr>
            <a:br>
              <a:rPr lang="en-US" dirty="0"/>
            </a:br>
            <a:r>
              <a:rPr lang="en-US" b="1" u="sng" dirty="0"/>
              <a:t>At the Completion of the Test</a:t>
            </a:r>
          </a:p>
          <a:p>
            <a:pPr marL="0" indent="0">
              <a:lnSpc>
                <a:spcPct val="110000"/>
              </a:lnSpc>
              <a:buNone/>
            </a:pPr>
            <a:r>
              <a:rPr lang="en-US" dirty="0"/>
              <a:t>Once a Clearing Participant has determined that all their test objectives have been met, please send an email outlining each item tested along with the results to </a:t>
            </a:r>
            <a:r>
              <a:rPr lang="en-US" dirty="0">
                <a:hlinkClick r:id="rId2"/>
              </a:rPr>
              <a:t>CDSClearing@ice.com</a:t>
            </a:r>
            <a:r>
              <a:rPr lang="en-US" dirty="0"/>
              <a:t>. </a:t>
            </a:r>
          </a:p>
          <a:p>
            <a:pPr marL="0" indent="0">
              <a:buNone/>
            </a:pPr>
            <a:endParaRPr lang="en-US" sz="1300" dirty="0"/>
          </a:p>
          <a:p>
            <a:pPr marL="0" indent="0">
              <a:lnSpc>
                <a:spcPct val="110000"/>
              </a:lnSpc>
              <a:buNone/>
            </a:pPr>
            <a:r>
              <a:rPr lang="en-US" dirty="0"/>
              <a:t>At the completion of the test, Clearing Participants are encouraged to contact CSS at (312) 836-6890 in order to provide ICE Clear Credit with your firm’s CDS DR test status.</a:t>
            </a:r>
          </a:p>
          <a:p>
            <a:pPr marL="0" indent="0">
              <a:buNone/>
            </a:pPr>
            <a:endParaRPr lang="en-US" dirty="0"/>
          </a:p>
        </p:txBody>
      </p:sp>
    </p:spTree>
    <p:extLst>
      <p:ext uri="{BB962C8B-B14F-4D97-AF65-F5344CB8AC3E}">
        <p14:creationId xmlns:p14="http://schemas.microsoft.com/office/powerpoint/2010/main" val="30305825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normAutofit/>
          </a:bodyPr>
          <a:lstStyle/>
          <a:p>
            <a:r>
              <a:rPr lang="en-US" sz="2800" dirty="0"/>
              <a:t>EXERCISE GOALS AND OBJECTIVES (</a:t>
            </a:r>
            <a:r>
              <a:rPr lang="en-US" sz="2400" dirty="0"/>
              <a:t>Cont’d</a:t>
            </a:r>
            <a:r>
              <a:rPr lang="en-US" sz="2800" dirty="0"/>
              <a:t>)</a:t>
            </a:r>
          </a:p>
        </p:txBody>
      </p:sp>
      <p:sp>
        <p:nvSpPr>
          <p:cNvPr id="8" name="Content Placeholder 7">
            <a:extLst>
              <a:ext uri="{FF2B5EF4-FFF2-40B4-BE49-F238E27FC236}">
                <a16:creationId xmlns:a16="http://schemas.microsoft.com/office/drawing/2014/main" id="{41885230-84D2-46DB-9719-CA9D4D8C3C61}"/>
              </a:ext>
            </a:extLst>
          </p:cNvPr>
          <p:cNvSpPr>
            <a:spLocks noGrp="1"/>
          </p:cNvSpPr>
          <p:nvPr>
            <p:ph idx="1"/>
          </p:nvPr>
        </p:nvSpPr>
        <p:spPr>
          <a:xfrm>
            <a:off x="628650" y="1684110"/>
            <a:ext cx="8227115" cy="4351338"/>
          </a:xfrm>
        </p:spPr>
        <p:txBody>
          <a:bodyPr>
            <a:normAutofit fontScale="92500" lnSpcReduction="20000"/>
          </a:bodyPr>
          <a:lstStyle/>
          <a:p>
            <a:pPr>
              <a:lnSpc>
                <a:spcPct val="110000"/>
              </a:lnSpc>
            </a:pPr>
            <a:r>
              <a:rPr lang="en-US" dirty="0"/>
              <a:t>We will test end-to-end processing by exchanges through to, and including clearinghouses; process actual test trades, and produce test end of day reports with the test data</a:t>
            </a:r>
          </a:p>
          <a:p>
            <a:pPr>
              <a:lnSpc>
                <a:spcPct val="110000"/>
              </a:lnSpc>
            </a:pPr>
            <a:endParaRPr lang="en-US" dirty="0"/>
          </a:p>
          <a:p>
            <a:pPr>
              <a:lnSpc>
                <a:spcPct val="110000"/>
              </a:lnSpc>
            </a:pPr>
            <a:r>
              <a:rPr lang="en-US" dirty="0"/>
              <a:t>We will enter a small but meaningful sample of orders and trades, to be carried out by a limited number of essential personnel from recovery sites or alternate work locations</a:t>
            </a:r>
          </a:p>
          <a:p>
            <a:pPr>
              <a:lnSpc>
                <a:spcPct val="110000"/>
              </a:lnSpc>
            </a:pPr>
            <a:endParaRPr lang="en-US" dirty="0"/>
          </a:p>
          <a:p>
            <a:pPr>
              <a:lnSpc>
                <a:spcPct val="110000"/>
              </a:lnSpc>
            </a:pPr>
            <a:r>
              <a:rPr lang="en-US" dirty="0"/>
              <a:t>We will verify the receipt and transmission of information to and from clearing members</a:t>
            </a:r>
          </a:p>
          <a:p>
            <a:pPr>
              <a:lnSpc>
                <a:spcPct val="110000"/>
              </a:lnSpc>
            </a:pPr>
            <a:endParaRPr lang="en-US" dirty="0"/>
          </a:p>
          <a:p>
            <a:pPr>
              <a:lnSpc>
                <a:spcPct val="110000"/>
              </a:lnSpc>
            </a:pPr>
            <a:r>
              <a:rPr lang="en-US" dirty="0"/>
              <a:t>We will transmit key clearing reports and information to clearing firms to verify “round-trip” communications</a:t>
            </a:r>
          </a:p>
        </p:txBody>
      </p:sp>
    </p:spTree>
    <p:extLst>
      <p:ext uri="{BB962C8B-B14F-4D97-AF65-F5344CB8AC3E}">
        <p14:creationId xmlns:p14="http://schemas.microsoft.com/office/powerpoint/2010/main" val="2047938792"/>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normAutofit/>
          </a:bodyPr>
          <a:lstStyle/>
          <a:p>
            <a:r>
              <a:rPr lang="en-US" sz="2800"/>
              <a:t>ICE CLEAR CREDIT </a:t>
            </a:r>
            <a:r>
              <a:rPr lang="en-US" sz="2400"/>
              <a:t>(Cont’d)</a:t>
            </a:r>
          </a:p>
        </p:txBody>
      </p:sp>
      <p:sp>
        <p:nvSpPr>
          <p:cNvPr id="8" name="Content Placeholder 7">
            <a:extLst>
              <a:ext uri="{FF2B5EF4-FFF2-40B4-BE49-F238E27FC236}">
                <a16:creationId xmlns:a16="http://schemas.microsoft.com/office/drawing/2014/main" id="{41885230-84D2-46DB-9719-CA9D4D8C3C61}"/>
              </a:ext>
            </a:extLst>
          </p:cNvPr>
          <p:cNvSpPr>
            <a:spLocks noGrp="1"/>
          </p:cNvSpPr>
          <p:nvPr>
            <p:ph idx="1"/>
          </p:nvPr>
        </p:nvSpPr>
        <p:spPr>
          <a:xfrm>
            <a:off x="628650" y="1530048"/>
            <a:ext cx="8229600" cy="4646915"/>
          </a:xfrm>
        </p:spPr>
        <p:txBody>
          <a:bodyPr>
            <a:normAutofit/>
          </a:bodyPr>
          <a:lstStyle/>
          <a:p>
            <a:pPr marL="0" indent="0">
              <a:buNone/>
            </a:pPr>
            <a:r>
              <a:rPr lang="en-US" b="1" dirty="0"/>
              <a:t>How to Participate</a:t>
            </a:r>
          </a:p>
          <a:p>
            <a:pPr marL="0" indent="0">
              <a:lnSpc>
                <a:spcPct val="100000"/>
              </a:lnSpc>
              <a:buNone/>
            </a:pPr>
            <a:r>
              <a:rPr lang="en-US" sz="1400" u="sng" dirty="0"/>
              <a:t>ICE Clear Credit CDS Marketplace Disaster Recovery Test Request Form</a:t>
            </a:r>
            <a:br>
              <a:rPr lang="en-US" sz="1400" dirty="0"/>
            </a:br>
            <a:br>
              <a:rPr lang="en-US" sz="1400" dirty="0"/>
            </a:br>
            <a:r>
              <a:rPr lang="en-US" sz="1600" dirty="0"/>
              <a:t>To help prepare for a smooth CDS Marketplace disaster recovery test, please complete the following form and provide appropriate contacts. After completion, please return the form by email to </a:t>
            </a:r>
            <a:r>
              <a:rPr lang="en-US" sz="1600" dirty="0">
                <a:hlinkClick r:id="rId2"/>
              </a:rPr>
              <a:t>CDSClearing@ice.com</a:t>
            </a:r>
            <a:r>
              <a:rPr lang="en-US" sz="1600" dirty="0"/>
              <a:t>. </a:t>
            </a:r>
            <a:br>
              <a:rPr lang="en-US" sz="1600" dirty="0"/>
            </a:br>
            <a:br>
              <a:rPr lang="en-US" sz="1600" dirty="0"/>
            </a:br>
            <a:r>
              <a:rPr lang="en-US" sz="1600" dirty="0"/>
              <a:t>Will your firm be participating in the ICE Clear Credit Disaster Recovery Test?</a:t>
            </a:r>
          </a:p>
          <a:p>
            <a:pPr marL="0" indent="0">
              <a:buNone/>
            </a:pPr>
            <a:br>
              <a:rPr lang="en-US" sz="1400" dirty="0"/>
            </a:br>
            <a:r>
              <a:rPr lang="en-US" sz="1600" dirty="0"/>
              <a:t>Yes ____	No ____</a:t>
            </a:r>
            <a:br>
              <a:rPr lang="en-US" sz="1600" dirty="0"/>
            </a:br>
            <a:r>
              <a:rPr lang="en-US" sz="1600" dirty="0"/>
              <a:t>SCM ____	FCM ____</a:t>
            </a:r>
            <a:r>
              <a:rPr lang="en-US" sz="1800" dirty="0"/>
              <a:t>	</a:t>
            </a:r>
            <a:br>
              <a:rPr lang="en-US" dirty="0"/>
            </a:br>
            <a:endParaRPr lang="en-US" dirty="0"/>
          </a:p>
        </p:txBody>
      </p:sp>
      <p:graphicFrame>
        <p:nvGraphicFramePr>
          <p:cNvPr id="2" name="Table 1">
            <a:extLst>
              <a:ext uri="{FF2B5EF4-FFF2-40B4-BE49-F238E27FC236}">
                <a16:creationId xmlns:a16="http://schemas.microsoft.com/office/drawing/2014/main" id="{A8374FDF-7F13-5D45-87CE-CA6BCD76D22C}"/>
              </a:ext>
            </a:extLst>
          </p:cNvPr>
          <p:cNvGraphicFramePr>
            <a:graphicFrameLocks noGrp="1"/>
          </p:cNvGraphicFramePr>
          <p:nvPr/>
        </p:nvGraphicFramePr>
        <p:xfrm>
          <a:off x="628648" y="4519727"/>
          <a:ext cx="7263020" cy="330244"/>
        </p:xfrm>
        <a:graphic>
          <a:graphicData uri="http://schemas.openxmlformats.org/drawingml/2006/table">
            <a:tbl>
              <a:tblPr bandRow="1">
                <a:tableStyleId>{5C22544A-7EE6-4342-B048-85BDC9FD1C3A}</a:tableStyleId>
              </a:tblPr>
              <a:tblGrid>
                <a:gridCol w="1403706">
                  <a:extLst>
                    <a:ext uri="{9D8B030D-6E8A-4147-A177-3AD203B41FA5}">
                      <a16:colId xmlns:a16="http://schemas.microsoft.com/office/drawing/2014/main" val="2748117436"/>
                    </a:ext>
                  </a:extLst>
                </a:gridCol>
                <a:gridCol w="5859314">
                  <a:extLst>
                    <a:ext uri="{9D8B030D-6E8A-4147-A177-3AD203B41FA5}">
                      <a16:colId xmlns:a16="http://schemas.microsoft.com/office/drawing/2014/main" val="373917838"/>
                    </a:ext>
                  </a:extLst>
                </a:gridCol>
              </a:tblGrid>
              <a:tr h="330244">
                <a:tc>
                  <a:txBody>
                    <a:bodyPr/>
                    <a:lstStyle/>
                    <a:p>
                      <a:pPr algn="l"/>
                      <a:r>
                        <a:rPr lang="en-US"/>
                        <a:t>Firm Name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114336632"/>
                  </a:ext>
                </a:extLst>
              </a:tr>
            </a:tbl>
          </a:graphicData>
        </a:graphic>
      </p:graphicFrame>
      <p:graphicFrame>
        <p:nvGraphicFramePr>
          <p:cNvPr id="4" name="Table 3">
            <a:extLst>
              <a:ext uri="{FF2B5EF4-FFF2-40B4-BE49-F238E27FC236}">
                <a16:creationId xmlns:a16="http://schemas.microsoft.com/office/drawing/2014/main" id="{37A123BF-6F47-704E-A0D7-48D9D22C0CF2}"/>
              </a:ext>
            </a:extLst>
          </p:cNvPr>
          <p:cNvGraphicFramePr>
            <a:graphicFrameLocks noGrp="1"/>
          </p:cNvGraphicFramePr>
          <p:nvPr/>
        </p:nvGraphicFramePr>
        <p:xfrm>
          <a:off x="628648" y="5138597"/>
          <a:ext cx="7263020" cy="1038366"/>
        </p:xfrm>
        <a:graphic>
          <a:graphicData uri="http://schemas.openxmlformats.org/drawingml/2006/table">
            <a:tbl>
              <a:tblPr firstRow="1" bandRow="1">
                <a:tableStyleId>{5C22544A-7EE6-4342-B048-85BDC9FD1C3A}</a:tableStyleId>
              </a:tblPr>
              <a:tblGrid>
                <a:gridCol w="1452604">
                  <a:extLst>
                    <a:ext uri="{9D8B030D-6E8A-4147-A177-3AD203B41FA5}">
                      <a16:colId xmlns:a16="http://schemas.microsoft.com/office/drawing/2014/main" val="3296443838"/>
                    </a:ext>
                  </a:extLst>
                </a:gridCol>
                <a:gridCol w="1452604">
                  <a:extLst>
                    <a:ext uri="{9D8B030D-6E8A-4147-A177-3AD203B41FA5}">
                      <a16:colId xmlns:a16="http://schemas.microsoft.com/office/drawing/2014/main" val="3742484573"/>
                    </a:ext>
                  </a:extLst>
                </a:gridCol>
                <a:gridCol w="1452604">
                  <a:extLst>
                    <a:ext uri="{9D8B030D-6E8A-4147-A177-3AD203B41FA5}">
                      <a16:colId xmlns:a16="http://schemas.microsoft.com/office/drawing/2014/main" val="4003529362"/>
                    </a:ext>
                  </a:extLst>
                </a:gridCol>
                <a:gridCol w="1452604">
                  <a:extLst>
                    <a:ext uri="{9D8B030D-6E8A-4147-A177-3AD203B41FA5}">
                      <a16:colId xmlns:a16="http://schemas.microsoft.com/office/drawing/2014/main" val="3169356352"/>
                    </a:ext>
                  </a:extLst>
                </a:gridCol>
                <a:gridCol w="1452604">
                  <a:extLst>
                    <a:ext uri="{9D8B030D-6E8A-4147-A177-3AD203B41FA5}">
                      <a16:colId xmlns:a16="http://schemas.microsoft.com/office/drawing/2014/main" val="196208601"/>
                    </a:ext>
                  </a:extLst>
                </a:gridCol>
              </a:tblGrid>
              <a:tr h="346122">
                <a:tc>
                  <a:txBody>
                    <a:bodyPr/>
                    <a:lstStyle/>
                    <a:p>
                      <a:pPr algn="ctr"/>
                      <a:endParaRPr lang="en-US"/>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t>Contact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t>Position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t>Phone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t>DR Phone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359489403"/>
                  </a:ext>
                </a:extLst>
              </a:tr>
              <a:tr h="346122">
                <a:tc>
                  <a:txBody>
                    <a:bodyPr/>
                    <a:lstStyle/>
                    <a:p>
                      <a:pPr algn="l"/>
                      <a:r>
                        <a:rPr lang="en-US"/>
                        <a:t>Primary</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21594622"/>
                  </a:ext>
                </a:extLst>
              </a:tr>
              <a:tr h="346122">
                <a:tc>
                  <a:txBody>
                    <a:bodyPr/>
                    <a:lstStyle/>
                    <a:p>
                      <a:pPr algn="l"/>
                      <a:r>
                        <a:rPr lang="en-US"/>
                        <a:t>Secondary</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196190938"/>
                  </a:ext>
                </a:extLst>
              </a:tr>
            </a:tbl>
          </a:graphicData>
        </a:graphic>
      </p:graphicFrame>
    </p:spTree>
    <p:extLst>
      <p:ext uri="{BB962C8B-B14F-4D97-AF65-F5344CB8AC3E}">
        <p14:creationId xmlns:p14="http://schemas.microsoft.com/office/powerpoint/2010/main" val="478774316"/>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normAutofit/>
          </a:bodyPr>
          <a:lstStyle/>
          <a:p>
            <a:r>
              <a:rPr lang="en-US" sz="2800"/>
              <a:t>ICE CLEAR CREDIT </a:t>
            </a:r>
            <a:r>
              <a:rPr lang="en-US" sz="2400"/>
              <a:t>(Cont’d)</a:t>
            </a:r>
          </a:p>
        </p:txBody>
      </p:sp>
      <p:sp>
        <p:nvSpPr>
          <p:cNvPr id="8" name="Content Placeholder 7">
            <a:extLst>
              <a:ext uri="{FF2B5EF4-FFF2-40B4-BE49-F238E27FC236}">
                <a16:creationId xmlns:a16="http://schemas.microsoft.com/office/drawing/2014/main" id="{41885230-84D2-46DB-9719-CA9D4D8C3C61}"/>
              </a:ext>
            </a:extLst>
          </p:cNvPr>
          <p:cNvSpPr>
            <a:spLocks noGrp="1"/>
          </p:cNvSpPr>
          <p:nvPr>
            <p:ph idx="1"/>
          </p:nvPr>
        </p:nvSpPr>
        <p:spPr>
          <a:xfrm>
            <a:off x="628650" y="1825625"/>
            <a:ext cx="8229600" cy="4351338"/>
          </a:xfrm>
        </p:spPr>
        <p:txBody>
          <a:bodyPr/>
          <a:lstStyle/>
          <a:p>
            <a:pPr marL="0" indent="0">
              <a:buNone/>
            </a:pPr>
            <a:r>
              <a:rPr lang="en-US" b="1" u="sng" dirty="0"/>
              <a:t>Contacts</a:t>
            </a:r>
          </a:p>
          <a:p>
            <a:pPr marL="0" indent="0">
              <a:buNone/>
            </a:pPr>
            <a:endParaRPr lang="en-US" dirty="0"/>
          </a:p>
          <a:p>
            <a:pPr marL="0" indent="0">
              <a:lnSpc>
                <a:spcPct val="100000"/>
              </a:lnSpc>
              <a:buNone/>
            </a:pPr>
            <a:r>
              <a:rPr lang="en-US" dirty="0"/>
              <a:t>Should you have any questions, please call or e-mail the Client Services and Support Group:</a:t>
            </a:r>
          </a:p>
          <a:p>
            <a:pPr marL="0" indent="0">
              <a:buNone/>
            </a:pPr>
            <a:endParaRPr lang="en-US" dirty="0"/>
          </a:p>
          <a:p>
            <a:pPr marL="0" indent="0">
              <a:buNone/>
            </a:pPr>
            <a:r>
              <a:rPr lang="en-US" dirty="0"/>
              <a:t>Client Services and Support	312-836-6890  </a:t>
            </a:r>
            <a:r>
              <a:rPr lang="en-US" sz="2000" dirty="0">
                <a:hlinkClick r:id="rId2"/>
              </a:rPr>
              <a:t>CDSClearing@ice.com</a:t>
            </a:r>
            <a:endParaRPr lang="en-US" sz="2000" dirty="0"/>
          </a:p>
          <a:p>
            <a:pPr marL="0" indent="0">
              <a:buNone/>
            </a:pPr>
            <a:endParaRPr lang="en-US" dirty="0"/>
          </a:p>
        </p:txBody>
      </p:sp>
    </p:spTree>
    <p:extLst>
      <p:ext uri="{BB962C8B-B14F-4D97-AF65-F5344CB8AC3E}">
        <p14:creationId xmlns:p14="http://schemas.microsoft.com/office/powerpoint/2010/main" val="4002754233"/>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lstStyle/>
          <a:p>
            <a:pPr algn="ctr"/>
            <a:r>
              <a:rPr lang="en-US"/>
              <a:t>ICE TRADE VAULT/</a:t>
            </a:r>
            <a:r>
              <a:rPr lang="en-US" err="1"/>
              <a:t>eCONFIRM</a:t>
            </a:r>
            <a:endParaRPr lang="en-US"/>
          </a:p>
        </p:txBody>
      </p:sp>
      <p:sp>
        <p:nvSpPr>
          <p:cNvPr id="8" name="Content Placeholder 7">
            <a:extLst>
              <a:ext uri="{FF2B5EF4-FFF2-40B4-BE49-F238E27FC236}">
                <a16:creationId xmlns:a16="http://schemas.microsoft.com/office/drawing/2014/main" id="{41885230-84D2-46DB-9719-CA9D4D8C3C61}"/>
              </a:ext>
            </a:extLst>
          </p:cNvPr>
          <p:cNvSpPr>
            <a:spLocks noGrp="1"/>
          </p:cNvSpPr>
          <p:nvPr>
            <p:ph idx="1"/>
          </p:nvPr>
        </p:nvSpPr>
        <p:spPr>
          <a:xfrm>
            <a:off x="628650" y="1530048"/>
            <a:ext cx="8229600" cy="4646915"/>
          </a:xfrm>
        </p:spPr>
        <p:txBody>
          <a:bodyPr>
            <a:normAutofit fontScale="92500" lnSpcReduction="20000"/>
          </a:bodyPr>
          <a:lstStyle/>
          <a:p>
            <a:pPr marL="0" indent="0">
              <a:lnSpc>
                <a:spcPct val="120000"/>
              </a:lnSpc>
              <a:buNone/>
            </a:pPr>
            <a:r>
              <a:rPr lang="en-US" sz="2000" dirty="0"/>
              <a:t>ICE Trade Vault/</a:t>
            </a:r>
            <a:r>
              <a:rPr lang="en-US" sz="2000" dirty="0" err="1"/>
              <a:t>eConfirm</a:t>
            </a:r>
            <a:r>
              <a:rPr lang="en-US" sz="2000" dirty="0"/>
              <a:t> will participate in the industry wide testing on October 25</a:t>
            </a:r>
            <a:r>
              <a:rPr lang="en-US" sz="2000" baseline="30000" dirty="0"/>
              <a:t>th</a:t>
            </a:r>
            <a:r>
              <a:rPr lang="en-US" sz="2000" dirty="0"/>
              <a:t>, 2025. During this testing window (9am – 12pm ET) the following systems will be failed over to our disaster recovery site for testing.</a:t>
            </a:r>
          </a:p>
          <a:p>
            <a:pPr marL="0" indent="0">
              <a:buNone/>
            </a:pPr>
            <a:endParaRPr lang="en-US" sz="2000" dirty="0"/>
          </a:p>
          <a:p>
            <a:r>
              <a:rPr lang="en-US" sz="2000" dirty="0"/>
              <a:t>ICE </a:t>
            </a:r>
            <a:r>
              <a:rPr lang="en-US" sz="2000" dirty="0" err="1"/>
              <a:t>eConfirm</a:t>
            </a:r>
            <a:r>
              <a:rPr lang="en-US" sz="2000" dirty="0"/>
              <a:t> </a:t>
            </a:r>
          </a:p>
          <a:p>
            <a:r>
              <a:rPr lang="en-US" sz="2000" dirty="0"/>
              <a:t>Trade Vault North America</a:t>
            </a:r>
          </a:p>
          <a:p>
            <a:r>
              <a:rPr lang="en-US" sz="2000" dirty="0"/>
              <a:t>Trade Vault Europe</a:t>
            </a:r>
          </a:p>
          <a:p>
            <a:r>
              <a:rPr lang="en-US" sz="2000" dirty="0"/>
              <a:t>MFT (Secure FTP Server)</a:t>
            </a:r>
          </a:p>
          <a:p>
            <a:pPr marL="0" indent="0">
              <a:buNone/>
            </a:pPr>
            <a:endParaRPr lang="en-US" sz="1300" dirty="0"/>
          </a:p>
          <a:p>
            <a:pPr>
              <a:lnSpc>
                <a:spcPct val="120000"/>
              </a:lnSpc>
            </a:pPr>
            <a:r>
              <a:rPr lang="en-US" sz="2000" dirty="0"/>
              <a:t>No changes to URL’s/DNS’ are required for testing.</a:t>
            </a:r>
          </a:p>
          <a:p>
            <a:pPr lvl="1">
              <a:lnSpc>
                <a:spcPct val="120000"/>
              </a:lnSpc>
              <a:buFont typeface="System Font Regular"/>
              <a:buChar char="-"/>
            </a:pPr>
            <a:r>
              <a:rPr lang="en-US" sz="2000" dirty="0">
                <a:hlinkClick r:id="rId2"/>
              </a:rPr>
              <a:t>https://tradevault.ice.com/</a:t>
            </a:r>
            <a:endParaRPr lang="en-US" sz="2000" dirty="0"/>
          </a:p>
          <a:p>
            <a:pPr lvl="1">
              <a:lnSpc>
                <a:spcPct val="120000"/>
              </a:lnSpc>
              <a:buFont typeface="System Font Regular"/>
              <a:buChar char="-"/>
            </a:pPr>
            <a:r>
              <a:rPr lang="en-US" sz="2000" dirty="0" err="1"/>
              <a:t>mft.tradevault.ice.com</a:t>
            </a:r>
            <a:br>
              <a:rPr lang="en-US" sz="2000" dirty="0"/>
            </a:br>
            <a:endParaRPr lang="en-US" sz="2000" dirty="0"/>
          </a:p>
          <a:p>
            <a:r>
              <a:rPr lang="en-US" sz="2000" dirty="0"/>
              <a:t>No REMIT data will be sent to ACER during testing</a:t>
            </a:r>
          </a:p>
        </p:txBody>
      </p:sp>
      <p:sp>
        <p:nvSpPr>
          <p:cNvPr id="5" name="TextBox 4">
            <a:extLst>
              <a:ext uri="{FF2B5EF4-FFF2-40B4-BE49-F238E27FC236}">
                <a16:creationId xmlns:a16="http://schemas.microsoft.com/office/drawing/2014/main" id="{DCCEF0E4-588A-4641-96D8-548A91D72B1E}"/>
              </a:ext>
            </a:extLst>
          </p:cNvPr>
          <p:cNvSpPr txBox="1"/>
          <p:nvPr/>
        </p:nvSpPr>
        <p:spPr>
          <a:xfrm>
            <a:off x="1493239" y="6176963"/>
            <a:ext cx="7114674" cy="600164"/>
          </a:xfrm>
          <a:prstGeom prst="rect">
            <a:avLst/>
          </a:prstGeom>
          <a:noFill/>
        </p:spPr>
        <p:txBody>
          <a:bodyPr wrap="square" rtlCol="0">
            <a:spAutoFit/>
          </a:bodyPr>
          <a:lstStyle/>
          <a:p>
            <a:pPr lvl="0" fontAlgn="base">
              <a:spcBef>
                <a:spcPct val="0"/>
              </a:spcBef>
              <a:spcAft>
                <a:spcPct val="0"/>
              </a:spcAft>
              <a:defRPr/>
            </a:pPr>
            <a:r>
              <a:rPr lang="en-US" sz="1100" dirty="0">
                <a:solidFill>
                  <a:srgbClr val="FF0000"/>
                </a:solidFill>
                <a:latin typeface="Arial" charset="0"/>
              </a:rPr>
              <a:t>IMPORTANT NOTE:  </a:t>
            </a:r>
          </a:p>
          <a:p>
            <a:pPr lvl="0" fontAlgn="base">
              <a:spcBef>
                <a:spcPct val="0"/>
              </a:spcBef>
              <a:spcAft>
                <a:spcPct val="0"/>
              </a:spcAft>
              <a:defRPr/>
            </a:pPr>
            <a:r>
              <a:rPr lang="en-US" sz="1100" dirty="0">
                <a:solidFill>
                  <a:srgbClr val="FF0000"/>
                </a:solidFill>
                <a:latin typeface="Arial" charset="0"/>
              </a:rPr>
              <a:t>Any trades entered during the testing window are NOT valid trades and will NOT be ported</a:t>
            </a:r>
          </a:p>
          <a:p>
            <a:pPr lvl="0" fontAlgn="base">
              <a:spcBef>
                <a:spcPct val="0"/>
              </a:spcBef>
              <a:spcAft>
                <a:spcPct val="0"/>
              </a:spcAft>
              <a:defRPr/>
            </a:pPr>
            <a:r>
              <a:rPr lang="en-US" sz="1100" dirty="0">
                <a:solidFill>
                  <a:srgbClr val="FF0000"/>
                </a:solidFill>
                <a:latin typeface="Arial" charset="0"/>
              </a:rPr>
              <a:t>back to our Production environment.</a:t>
            </a:r>
          </a:p>
        </p:txBody>
      </p:sp>
    </p:spTree>
    <p:extLst>
      <p:ext uri="{BB962C8B-B14F-4D97-AF65-F5344CB8AC3E}">
        <p14:creationId xmlns:p14="http://schemas.microsoft.com/office/powerpoint/2010/main" val="458006511"/>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normAutofit/>
          </a:bodyPr>
          <a:lstStyle/>
          <a:p>
            <a:r>
              <a:rPr lang="en-US" sz="2800" dirty="0"/>
              <a:t>ICE TRADE VAULT/</a:t>
            </a:r>
            <a:r>
              <a:rPr lang="en-US" sz="2800" dirty="0" err="1"/>
              <a:t>eCONFIRM</a:t>
            </a:r>
            <a:r>
              <a:rPr lang="en-US" sz="2800" dirty="0"/>
              <a:t> </a:t>
            </a:r>
            <a:r>
              <a:rPr lang="en-US" sz="2400" dirty="0"/>
              <a:t>(Cont’d)</a:t>
            </a:r>
          </a:p>
        </p:txBody>
      </p:sp>
      <p:sp>
        <p:nvSpPr>
          <p:cNvPr id="8" name="Content Placeholder 7">
            <a:extLst>
              <a:ext uri="{FF2B5EF4-FFF2-40B4-BE49-F238E27FC236}">
                <a16:creationId xmlns:a16="http://schemas.microsoft.com/office/drawing/2014/main" id="{41885230-84D2-46DB-9719-CA9D4D8C3C61}"/>
              </a:ext>
            </a:extLst>
          </p:cNvPr>
          <p:cNvSpPr>
            <a:spLocks noGrp="1"/>
          </p:cNvSpPr>
          <p:nvPr>
            <p:ph idx="1"/>
          </p:nvPr>
        </p:nvSpPr>
        <p:spPr>
          <a:xfrm>
            <a:off x="628650" y="1424764"/>
            <a:ext cx="8229600" cy="4752200"/>
          </a:xfrm>
        </p:spPr>
        <p:txBody>
          <a:bodyPr>
            <a:normAutofit fontScale="77500" lnSpcReduction="20000"/>
          </a:bodyPr>
          <a:lstStyle/>
          <a:p>
            <a:r>
              <a:rPr lang="en-US" b="1" u="sng" dirty="0"/>
              <a:t>Registration and user setup</a:t>
            </a:r>
          </a:p>
          <a:p>
            <a:pPr lvl="1">
              <a:lnSpc>
                <a:spcPct val="120000"/>
              </a:lnSpc>
              <a:buFont typeface="System Font Regular"/>
              <a:buChar char="-"/>
            </a:pPr>
            <a:r>
              <a:rPr lang="en-US" sz="1900" dirty="0"/>
              <a:t>Registration for ICE Trade Vault/</a:t>
            </a:r>
            <a:r>
              <a:rPr lang="en-US" sz="1900" dirty="0" err="1"/>
              <a:t>eConfirm</a:t>
            </a:r>
            <a:r>
              <a:rPr lang="en-US" sz="1900" dirty="0"/>
              <a:t> is not required, but is recommended.</a:t>
            </a:r>
          </a:p>
          <a:p>
            <a:pPr lvl="1">
              <a:lnSpc>
                <a:spcPct val="120000"/>
              </a:lnSpc>
              <a:buFont typeface="System Font Regular"/>
              <a:buChar char="-"/>
            </a:pPr>
            <a:r>
              <a:rPr lang="en-US" sz="1900" dirty="0"/>
              <a:t>Contact </a:t>
            </a:r>
            <a:r>
              <a:rPr lang="en-US" sz="1900" dirty="0">
                <a:hlinkClick r:id="rId2"/>
              </a:rPr>
              <a:t>TradeVaultSupport@ice.com</a:t>
            </a:r>
            <a:r>
              <a:rPr lang="en-US" sz="1900" dirty="0"/>
              <a:t> if you plan to participate.</a:t>
            </a:r>
          </a:p>
          <a:p>
            <a:pPr lvl="1">
              <a:lnSpc>
                <a:spcPct val="120000"/>
              </a:lnSpc>
              <a:buFont typeface="System Font Regular"/>
              <a:buChar char="-"/>
            </a:pPr>
            <a:r>
              <a:rPr lang="en-US" sz="1900" dirty="0"/>
              <a:t>All existing customers with valid Trade Vault/</a:t>
            </a:r>
            <a:r>
              <a:rPr lang="en-US" sz="1900" dirty="0" err="1"/>
              <a:t>eConfirm</a:t>
            </a:r>
            <a:r>
              <a:rPr lang="en-US" sz="1900" dirty="0"/>
              <a:t> IDs are welcome to participate</a:t>
            </a:r>
          </a:p>
          <a:p>
            <a:pPr lvl="1">
              <a:lnSpc>
                <a:spcPct val="120000"/>
              </a:lnSpc>
              <a:buFont typeface="System Font Regular"/>
              <a:buChar char="-"/>
            </a:pPr>
            <a:r>
              <a:rPr lang="en-US" sz="1900" dirty="0"/>
              <a:t>Existing production User ID and password will be used for login</a:t>
            </a:r>
          </a:p>
          <a:p>
            <a:pPr lvl="1">
              <a:lnSpc>
                <a:spcPct val="120000"/>
              </a:lnSpc>
              <a:buFont typeface="System Font Regular"/>
              <a:buChar char="-"/>
            </a:pPr>
            <a:r>
              <a:rPr lang="en-US" sz="1900" dirty="0"/>
              <a:t>No test/temporary IDs or access will be provisioned for the FIA DR test.</a:t>
            </a:r>
          </a:p>
          <a:p>
            <a:pPr marL="0" indent="0">
              <a:buNone/>
            </a:pPr>
            <a:endParaRPr lang="en-US" sz="1000" dirty="0"/>
          </a:p>
          <a:p>
            <a:r>
              <a:rPr lang="en-US" b="1" u="sng" dirty="0"/>
              <a:t>Test administration and support</a:t>
            </a:r>
          </a:p>
          <a:p>
            <a:pPr lvl="1">
              <a:lnSpc>
                <a:spcPct val="120000"/>
              </a:lnSpc>
              <a:buFont typeface="System Font Regular"/>
              <a:buChar char="-"/>
            </a:pPr>
            <a:r>
              <a:rPr lang="en-US" sz="1900" dirty="0"/>
              <a:t>At the end of the DR testing period, all data from the testing period will be deleted from ICE Trade Vault and </a:t>
            </a:r>
            <a:r>
              <a:rPr lang="en-US" sz="1900" dirty="0" err="1"/>
              <a:t>eConfirm</a:t>
            </a:r>
            <a:r>
              <a:rPr lang="en-US" sz="1900" dirty="0"/>
              <a:t> databases and no record of those test transactions will persist.</a:t>
            </a:r>
          </a:p>
          <a:p>
            <a:pPr lvl="1">
              <a:lnSpc>
                <a:spcPct val="120000"/>
              </a:lnSpc>
              <a:buFont typeface="System Font Regular"/>
              <a:buChar char="-"/>
            </a:pPr>
            <a:r>
              <a:rPr lang="en-US" sz="1900" dirty="0"/>
              <a:t>No network, DNS, or IP changes will be required to connect to the ICE Trade Vault/</a:t>
            </a:r>
            <a:r>
              <a:rPr lang="en-US" sz="1900" dirty="0" err="1"/>
              <a:t>eConfirm</a:t>
            </a:r>
            <a:r>
              <a:rPr lang="en-US" sz="1900" dirty="0"/>
              <a:t> secondary site</a:t>
            </a:r>
          </a:p>
          <a:p>
            <a:pPr lvl="1">
              <a:lnSpc>
                <a:spcPct val="120000"/>
              </a:lnSpc>
              <a:buFont typeface="System Font Regular"/>
              <a:buChar char="-"/>
            </a:pPr>
            <a:r>
              <a:rPr lang="en-US" sz="1900" dirty="0"/>
              <a:t>Starting @ 12:00 ET all systems will be reverted back to production. </a:t>
            </a:r>
          </a:p>
          <a:p>
            <a:pPr lvl="1">
              <a:lnSpc>
                <a:spcPct val="120000"/>
              </a:lnSpc>
              <a:buFont typeface="System Font Regular"/>
              <a:buChar char="-"/>
            </a:pPr>
            <a:r>
              <a:rPr lang="en-US" sz="1900" dirty="0"/>
              <a:t>Notifications will be sent when systems are in TEST mode and when systems are back in PRODUCTION mode. </a:t>
            </a:r>
          </a:p>
          <a:p>
            <a:pPr lvl="1">
              <a:lnSpc>
                <a:spcPct val="120000"/>
              </a:lnSpc>
              <a:buFont typeface="System Font Regular"/>
              <a:buChar char="-"/>
            </a:pPr>
            <a:r>
              <a:rPr lang="en-US" sz="1900" dirty="0"/>
              <a:t>Support will be available from 0900-1300 ET by contacting the helpdesk line @ 770-738-2101 Option #4</a:t>
            </a:r>
          </a:p>
          <a:p>
            <a:pPr marL="0" indent="0">
              <a:buNone/>
            </a:pPr>
            <a:endParaRPr lang="en-US" dirty="0"/>
          </a:p>
        </p:txBody>
      </p:sp>
      <p:sp>
        <p:nvSpPr>
          <p:cNvPr id="5" name="TextBox 4">
            <a:extLst>
              <a:ext uri="{FF2B5EF4-FFF2-40B4-BE49-F238E27FC236}">
                <a16:creationId xmlns:a16="http://schemas.microsoft.com/office/drawing/2014/main" id="{DCCEF0E4-588A-4641-96D8-548A91D72B1E}"/>
              </a:ext>
            </a:extLst>
          </p:cNvPr>
          <p:cNvSpPr txBox="1"/>
          <p:nvPr/>
        </p:nvSpPr>
        <p:spPr>
          <a:xfrm>
            <a:off x="1493239" y="6176964"/>
            <a:ext cx="7114674" cy="600164"/>
          </a:xfrm>
          <a:prstGeom prst="rect">
            <a:avLst/>
          </a:prstGeom>
          <a:noFill/>
        </p:spPr>
        <p:txBody>
          <a:bodyPr wrap="square" rtlCol="0">
            <a:spAutoFit/>
          </a:bodyPr>
          <a:lstStyle/>
          <a:p>
            <a:pPr lvl="0" fontAlgn="base">
              <a:spcBef>
                <a:spcPct val="0"/>
              </a:spcBef>
              <a:spcAft>
                <a:spcPct val="0"/>
              </a:spcAft>
              <a:defRPr/>
            </a:pPr>
            <a:r>
              <a:rPr lang="en-US" sz="1100">
                <a:solidFill>
                  <a:srgbClr val="FF0000"/>
                </a:solidFill>
                <a:latin typeface="Arial" charset="0"/>
              </a:rPr>
              <a:t>IMPORTANT NOTE:  </a:t>
            </a:r>
          </a:p>
          <a:p>
            <a:pPr lvl="0" fontAlgn="base">
              <a:spcBef>
                <a:spcPct val="0"/>
              </a:spcBef>
              <a:spcAft>
                <a:spcPct val="0"/>
              </a:spcAft>
              <a:defRPr/>
            </a:pPr>
            <a:r>
              <a:rPr lang="en-US" sz="1100">
                <a:solidFill>
                  <a:srgbClr val="FF0000"/>
                </a:solidFill>
                <a:latin typeface="Arial" charset="0"/>
              </a:rPr>
              <a:t>Any trades entered during the testing window are NOT valid trades and will NOT be ported</a:t>
            </a:r>
          </a:p>
          <a:p>
            <a:pPr lvl="0" fontAlgn="base">
              <a:spcBef>
                <a:spcPct val="0"/>
              </a:spcBef>
              <a:spcAft>
                <a:spcPct val="0"/>
              </a:spcAft>
              <a:defRPr/>
            </a:pPr>
            <a:r>
              <a:rPr lang="en-US" sz="1100">
                <a:solidFill>
                  <a:srgbClr val="FF0000"/>
                </a:solidFill>
                <a:latin typeface="Arial" charset="0"/>
              </a:rPr>
              <a:t>back to our Production environment.</a:t>
            </a:r>
          </a:p>
        </p:txBody>
      </p:sp>
    </p:spTree>
    <p:extLst>
      <p:ext uri="{BB962C8B-B14F-4D97-AF65-F5344CB8AC3E}">
        <p14:creationId xmlns:p14="http://schemas.microsoft.com/office/powerpoint/2010/main" val="464352484"/>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normAutofit/>
          </a:bodyPr>
          <a:lstStyle/>
          <a:p>
            <a:r>
              <a:rPr lang="en-US" sz="2800"/>
              <a:t>ICE TRADE VAULT/</a:t>
            </a:r>
            <a:r>
              <a:rPr lang="en-US" sz="2800" err="1"/>
              <a:t>eCONFIRM</a:t>
            </a:r>
            <a:r>
              <a:rPr lang="en-US" sz="2800"/>
              <a:t> </a:t>
            </a:r>
            <a:r>
              <a:rPr lang="en-US" sz="2400"/>
              <a:t>(Cont’d)</a:t>
            </a:r>
          </a:p>
        </p:txBody>
      </p:sp>
      <p:sp>
        <p:nvSpPr>
          <p:cNvPr id="8" name="Content Placeholder 7">
            <a:extLst>
              <a:ext uri="{FF2B5EF4-FFF2-40B4-BE49-F238E27FC236}">
                <a16:creationId xmlns:a16="http://schemas.microsoft.com/office/drawing/2014/main" id="{41885230-84D2-46DB-9719-CA9D4D8C3C61}"/>
              </a:ext>
            </a:extLst>
          </p:cNvPr>
          <p:cNvSpPr>
            <a:spLocks noGrp="1"/>
          </p:cNvSpPr>
          <p:nvPr>
            <p:ph idx="1"/>
          </p:nvPr>
        </p:nvSpPr>
        <p:spPr>
          <a:xfrm>
            <a:off x="628650" y="1616149"/>
            <a:ext cx="8229600" cy="4560814"/>
          </a:xfrm>
        </p:spPr>
        <p:txBody>
          <a:bodyPr>
            <a:normAutofit/>
          </a:bodyPr>
          <a:lstStyle/>
          <a:p>
            <a:r>
              <a:rPr lang="en-US" b="1" u="sng" dirty="0"/>
              <a:t>Test Cases – Recommended</a:t>
            </a:r>
          </a:p>
          <a:p>
            <a:pPr lvl="1">
              <a:lnSpc>
                <a:spcPct val="100000"/>
              </a:lnSpc>
              <a:buFont typeface="System Font Regular"/>
              <a:buChar char="-"/>
            </a:pPr>
            <a:r>
              <a:rPr lang="en-US" dirty="0"/>
              <a:t>The recommended test cases have been outlined in a separate document. Please contact the sales team (</a:t>
            </a:r>
            <a:r>
              <a:rPr lang="en-US" sz="1800" u="sng" dirty="0">
                <a:solidFill>
                  <a:srgbClr val="000000"/>
                </a:solidFill>
                <a:effectLst/>
                <a:latin typeface="Calibri" panose="020F0502020204030204" pitchFamily="34" charset="0"/>
                <a:ea typeface="Calibri" panose="020F0502020204030204" pitchFamily="34" charset="0"/>
                <a:hlinkClick r:id="rId2"/>
              </a:rPr>
              <a:t>TradeVaultSupport@ice.com</a:t>
            </a:r>
            <a:r>
              <a:rPr lang="en-US" dirty="0"/>
              <a:t>) if you are planning to participate and they will provide those recommended test cases.</a:t>
            </a:r>
            <a:br>
              <a:rPr lang="en-US" dirty="0"/>
            </a:br>
            <a:endParaRPr lang="en-US" dirty="0"/>
          </a:p>
          <a:p>
            <a:r>
              <a:rPr lang="en-US" b="1" u="sng" dirty="0"/>
              <a:t>Ping Test: September 13</a:t>
            </a:r>
            <a:r>
              <a:rPr lang="en-US" b="1" u="sng" baseline="30000" dirty="0"/>
              <a:t>th</a:t>
            </a:r>
            <a:r>
              <a:rPr lang="en-US" b="1" u="sng" dirty="0"/>
              <a:t> 2025</a:t>
            </a:r>
          </a:p>
          <a:p>
            <a:pPr lvl="1">
              <a:lnSpc>
                <a:spcPct val="100000"/>
              </a:lnSpc>
              <a:buFont typeface="System Font Regular"/>
              <a:buChar char="-"/>
            </a:pPr>
            <a:r>
              <a:rPr lang="en-US" dirty="0"/>
              <a:t>ICE Trade Vault /</a:t>
            </a:r>
            <a:r>
              <a:rPr lang="en-US" dirty="0" err="1"/>
              <a:t>eConfirm</a:t>
            </a:r>
            <a:r>
              <a:rPr lang="en-US" dirty="0"/>
              <a:t> will participate in the first ping test date. On this day clients will be able to test their access to the following applications.</a:t>
            </a:r>
          </a:p>
          <a:p>
            <a:pPr lvl="2">
              <a:buFont typeface="Wingdings" pitchFamily="2" charset="2"/>
              <a:buChar char="Ø"/>
            </a:pPr>
            <a:r>
              <a:rPr lang="en-US" dirty="0"/>
              <a:t>ICE </a:t>
            </a:r>
            <a:r>
              <a:rPr lang="en-US" dirty="0" err="1"/>
              <a:t>eConfirm</a:t>
            </a:r>
            <a:endParaRPr lang="en-US" dirty="0"/>
          </a:p>
          <a:p>
            <a:pPr lvl="2">
              <a:buFont typeface="Wingdings" pitchFamily="2" charset="2"/>
              <a:buChar char="Ø"/>
            </a:pPr>
            <a:r>
              <a:rPr lang="en-US" dirty="0"/>
              <a:t>Trade Vault North America</a:t>
            </a:r>
          </a:p>
          <a:p>
            <a:pPr lvl="2">
              <a:buFont typeface="Wingdings" pitchFamily="2" charset="2"/>
              <a:buChar char="Ø"/>
            </a:pPr>
            <a:r>
              <a:rPr lang="en-US" dirty="0"/>
              <a:t>Trade Vault Europe</a:t>
            </a:r>
          </a:p>
          <a:p>
            <a:pPr lvl="2">
              <a:buFont typeface="Wingdings" pitchFamily="2" charset="2"/>
              <a:buChar char="Ø"/>
            </a:pPr>
            <a:r>
              <a:rPr lang="en-US" dirty="0"/>
              <a:t>MFT (SFTP) Server</a:t>
            </a:r>
          </a:p>
          <a:p>
            <a:pPr marL="0" indent="0">
              <a:buNone/>
            </a:pPr>
            <a:endParaRPr lang="en-US" dirty="0"/>
          </a:p>
        </p:txBody>
      </p:sp>
      <p:sp>
        <p:nvSpPr>
          <p:cNvPr id="5" name="TextBox 4">
            <a:extLst>
              <a:ext uri="{FF2B5EF4-FFF2-40B4-BE49-F238E27FC236}">
                <a16:creationId xmlns:a16="http://schemas.microsoft.com/office/drawing/2014/main" id="{DCCEF0E4-588A-4641-96D8-548A91D72B1E}"/>
              </a:ext>
            </a:extLst>
          </p:cNvPr>
          <p:cNvSpPr txBox="1"/>
          <p:nvPr/>
        </p:nvSpPr>
        <p:spPr>
          <a:xfrm>
            <a:off x="1503871" y="6176963"/>
            <a:ext cx="7114674" cy="600164"/>
          </a:xfrm>
          <a:prstGeom prst="rect">
            <a:avLst/>
          </a:prstGeom>
          <a:noFill/>
        </p:spPr>
        <p:txBody>
          <a:bodyPr wrap="square" rtlCol="0">
            <a:spAutoFit/>
          </a:bodyPr>
          <a:lstStyle/>
          <a:p>
            <a:pPr lvl="0" fontAlgn="base">
              <a:spcBef>
                <a:spcPct val="0"/>
              </a:spcBef>
              <a:spcAft>
                <a:spcPct val="0"/>
              </a:spcAft>
              <a:defRPr/>
            </a:pPr>
            <a:r>
              <a:rPr lang="en-US" sz="1100" dirty="0">
                <a:solidFill>
                  <a:srgbClr val="FF0000"/>
                </a:solidFill>
                <a:latin typeface="Arial" charset="0"/>
              </a:rPr>
              <a:t>IMPORTANT NOTE:  </a:t>
            </a:r>
          </a:p>
          <a:p>
            <a:pPr lvl="0" fontAlgn="base">
              <a:spcBef>
                <a:spcPct val="0"/>
              </a:spcBef>
              <a:spcAft>
                <a:spcPct val="0"/>
              </a:spcAft>
              <a:defRPr/>
            </a:pPr>
            <a:r>
              <a:rPr lang="en-US" sz="1100" dirty="0">
                <a:solidFill>
                  <a:srgbClr val="FF0000"/>
                </a:solidFill>
                <a:latin typeface="Arial" charset="0"/>
              </a:rPr>
              <a:t>Any trades entered during the testing window are NOT valid trades and will NOT be ported</a:t>
            </a:r>
          </a:p>
          <a:p>
            <a:pPr lvl="0" fontAlgn="base">
              <a:spcBef>
                <a:spcPct val="0"/>
              </a:spcBef>
              <a:spcAft>
                <a:spcPct val="0"/>
              </a:spcAft>
              <a:defRPr/>
            </a:pPr>
            <a:r>
              <a:rPr lang="en-US" sz="1100" dirty="0">
                <a:solidFill>
                  <a:srgbClr val="FF0000"/>
                </a:solidFill>
                <a:latin typeface="Arial" charset="0"/>
              </a:rPr>
              <a:t>back to our Production environment.</a:t>
            </a:r>
          </a:p>
        </p:txBody>
      </p:sp>
    </p:spTree>
    <p:extLst>
      <p:ext uri="{BB962C8B-B14F-4D97-AF65-F5344CB8AC3E}">
        <p14:creationId xmlns:p14="http://schemas.microsoft.com/office/powerpoint/2010/main" val="481616712"/>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lstStyle/>
          <a:p>
            <a:pPr algn="ctr"/>
            <a:r>
              <a:rPr lang="en-US" dirty="0"/>
              <a:t>MIAX FUTURES EXCHANGE</a:t>
            </a:r>
          </a:p>
        </p:txBody>
      </p:sp>
      <p:sp>
        <p:nvSpPr>
          <p:cNvPr id="8" name="Content Placeholder 7">
            <a:extLst>
              <a:ext uri="{FF2B5EF4-FFF2-40B4-BE49-F238E27FC236}">
                <a16:creationId xmlns:a16="http://schemas.microsoft.com/office/drawing/2014/main" id="{41885230-84D2-46DB-9719-CA9D4D8C3C61}"/>
              </a:ext>
            </a:extLst>
          </p:cNvPr>
          <p:cNvSpPr>
            <a:spLocks noGrp="1"/>
          </p:cNvSpPr>
          <p:nvPr>
            <p:ph idx="1"/>
          </p:nvPr>
        </p:nvSpPr>
        <p:spPr>
          <a:xfrm>
            <a:off x="628650" y="1530048"/>
            <a:ext cx="8229600" cy="4539549"/>
          </a:xfrm>
        </p:spPr>
        <p:txBody>
          <a:bodyPr>
            <a:normAutofit fontScale="85000" lnSpcReduction="20000"/>
          </a:bodyPr>
          <a:lstStyle/>
          <a:p>
            <a:pPr>
              <a:lnSpc>
                <a:spcPct val="120000"/>
              </a:lnSpc>
            </a:pPr>
            <a:r>
              <a:rPr lang="en-US" dirty="0"/>
              <a:t>MIAX Futures will be fully participating in the 2025 FIA DR test on Saturday, October 25</a:t>
            </a:r>
            <a:r>
              <a:rPr lang="en-US" baseline="30000" dirty="0"/>
              <a:t>th</a:t>
            </a:r>
            <a:r>
              <a:rPr lang="en-US" dirty="0"/>
              <a:t>.  The Exchange will be utilizing DR systems for the exercise. </a:t>
            </a:r>
          </a:p>
          <a:p>
            <a:pPr>
              <a:lnSpc>
                <a:spcPct val="120000"/>
              </a:lnSpc>
            </a:pPr>
            <a:r>
              <a:rPr lang="en-US" dirty="0"/>
              <a:t>Clearing Members and Firms must register on the FIA website to participate in the FIA DR test with MIAX Futures.</a:t>
            </a:r>
          </a:p>
          <a:p>
            <a:pPr>
              <a:lnSpc>
                <a:spcPct val="110000"/>
              </a:lnSpc>
            </a:pPr>
            <a:r>
              <a:rPr lang="en-US" dirty="0"/>
              <a:t>Testing will occur from 8AM – Noon CDT on October 25</a:t>
            </a:r>
            <a:r>
              <a:rPr lang="en-US" baseline="30000" dirty="0"/>
              <a:t>th</a:t>
            </a:r>
            <a:r>
              <a:rPr lang="en-US" dirty="0"/>
              <a:t>. </a:t>
            </a:r>
          </a:p>
          <a:p>
            <a:pPr>
              <a:lnSpc>
                <a:spcPct val="110000"/>
              </a:lnSpc>
            </a:pPr>
            <a:r>
              <a:rPr lang="en-US" dirty="0"/>
              <a:t>All MIAX Futures products will be available for testing.</a:t>
            </a:r>
          </a:p>
          <a:p>
            <a:pPr>
              <a:lnSpc>
                <a:spcPct val="120000"/>
              </a:lnSpc>
            </a:pPr>
            <a:r>
              <a:rPr lang="en-US" dirty="0"/>
              <a:t>Trade Entry to be executed via MIAX Futures Onyx Match Engine and MIAX Futures Clearing System User Interface (MCS).</a:t>
            </a:r>
          </a:p>
          <a:p>
            <a:pPr>
              <a:lnSpc>
                <a:spcPct val="120000"/>
              </a:lnSpc>
            </a:pPr>
            <a:r>
              <a:rPr lang="en-US" dirty="0"/>
              <a:t>MIAX Futures Non-electronic/</a:t>
            </a:r>
            <a:r>
              <a:rPr lang="en-US" dirty="0" err="1"/>
              <a:t>Expit</a:t>
            </a:r>
            <a:r>
              <a:rPr lang="en-US" dirty="0"/>
              <a:t> trades will be entered in the MIAX Futures Clearing System UI.</a:t>
            </a:r>
          </a:p>
          <a:p>
            <a:pPr>
              <a:lnSpc>
                <a:spcPct val="120000"/>
              </a:lnSpc>
            </a:pPr>
            <a:r>
              <a:rPr lang="en-US" dirty="0"/>
              <a:t>Trades entered for MIAX Futures products via MIAX Futures Onyx and MCS will be cleared by MCS using MIAX Futures DR Systems.</a:t>
            </a:r>
          </a:p>
          <a:p>
            <a:pPr>
              <a:lnSpc>
                <a:spcPct val="120000"/>
              </a:lnSpc>
            </a:pPr>
            <a:r>
              <a:rPr lang="en-US" dirty="0"/>
              <a:t>Trade date entered should be October 27</a:t>
            </a:r>
            <a:r>
              <a:rPr lang="en-US" baseline="30000" dirty="0"/>
              <a:t>th</a:t>
            </a:r>
            <a:r>
              <a:rPr lang="en-US" dirty="0"/>
              <a:t>.</a:t>
            </a:r>
          </a:p>
        </p:txBody>
      </p:sp>
    </p:spTree>
    <p:extLst>
      <p:ext uri="{BB962C8B-B14F-4D97-AF65-F5344CB8AC3E}">
        <p14:creationId xmlns:p14="http://schemas.microsoft.com/office/powerpoint/2010/main" val="3501904222"/>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normAutofit/>
          </a:bodyPr>
          <a:lstStyle/>
          <a:p>
            <a:r>
              <a:rPr lang="en-US" sz="2800" dirty="0"/>
              <a:t>MIAX FUTURES EXCHANGE </a:t>
            </a:r>
            <a:r>
              <a:rPr lang="en-US" sz="2400" dirty="0"/>
              <a:t>(Cont’d)</a:t>
            </a:r>
          </a:p>
        </p:txBody>
      </p:sp>
      <p:sp>
        <p:nvSpPr>
          <p:cNvPr id="8" name="Content Placeholder 7">
            <a:extLst>
              <a:ext uri="{FF2B5EF4-FFF2-40B4-BE49-F238E27FC236}">
                <a16:creationId xmlns:a16="http://schemas.microsoft.com/office/drawing/2014/main" id="{41885230-84D2-46DB-9719-CA9D4D8C3C61}"/>
              </a:ext>
            </a:extLst>
          </p:cNvPr>
          <p:cNvSpPr>
            <a:spLocks noGrp="1"/>
          </p:cNvSpPr>
          <p:nvPr>
            <p:ph idx="1"/>
          </p:nvPr>
        </p:nvSpPr>
        <p:spPr>
          <a:xfrm>
            <a:off x="628650" y="1648047"/>
            <a:ext cx="8229600" cy="4528916"/>
          </a:xfrm>
        </p:spPr>
        <p:txBody>
          <a:bodyPr>
            <a:normAutofit fontScale="92500" lnSpcReduction="10000"/>
          </a:bodyPr>
          <a:lstStyle/>
          <a:p>
            <a:pPr>
              <a:lnSpc>
                <a:spcPct val="110000"/>
              </a:lnSpc>
            </a:pPr>
            <a:r>
              <a:rPr lang="en-US" dirty="0"/>
              <a:t>After Trade Entry is completed, trade files will be generated by the MIAX Futures DR Clearing System and placed on the Exchange SFTP server in a folder dated October 25</a:t>
            </a:r>
            <a:r>
              <a:rPr lang="en-US" baseline="30000" dirty="0"/>
              <a:t>th</a:t>
            </a:r>
            <a:r>
              <a:rPr lang="en-US" dirty="0"/>
              <a:t>.  The SFTP server is accessible via the same logins and passwords as the production system.</a:t>
            </a:r>
          </a:p>
          <a:p>
            <a:pPr>
              <a:lnSpc>
                <a:spcPct val="110000"/>
              </a:lnSpc>
            </a:pPr>
            <a:r>
              <a:rPr lang="en-US" dirty="0"/>
              <a:t>Participants are reminded to fail back to Production systems at the conclusion of the FIA DR test.</a:t>
            </a:r>
          </a:p>
          <a:p>
            <a:pPr>
              <a:lnSpc>
                <a:spcPct val="110000"/>
              </a:lnSpc>
            </a:pPr>
            <a:r>
              <a:rPr lang="en-US" dirty="0"/>
              <a:t>Connectivity and Ping testing required </a:t>
            </a:r>
            <a:r>
              <a:rPr lang="en-US"/>
              <a:t>on 9/27.</a:t>
            </a:r>
            <a:endParaRPr lang="en-US" dirty="0"/>
          </a:p>
          <a:p>
            <a:pPr>
              <a:lnSpc>
                <a:spcPct val="110000"/>
              </a:lnSpc>
            </a:pPr>
            <a:r>
              <a:rPr lang="en-US" dirty="0"/>
              <a:t>Please contact MIAX Futures Trading Operations or Clearing Operations for additional information or support pertaining to the FIA DR Test.  Additional information will be posted on the FIA DR webpage as well as forthcoming email communications from MIAX Futures.</a:t>
            </a:r>
          </a:p>
          <a:p>
            <a:pPr>
              <a:lnSpc>
                <a:spcPct val="110000"/>
              </a:lnSpc>
            </a:pPr>
            <a:r>
              <a:rPr lang="en-US" dirty="0"/>
              <a:t>Email: </a:t>
            </a:r>
            <a:r>
              <a:rPr lang="en-US" dirty="0">
                <a:hlinkClick r:id="rId2"/>
              </a:rPr>
              <a:t>MIAXFuturesClearingOperations@miaxglobal.com</a:t>
            </a:r>
            <a:r>
              <a:rPr lang="en-US" dirty="0"/>
              <a:t> </a:t>
            </a:r>
          </a:p>
          <a:p>
            <a:pPr>
              <a:lnSpc>
                <a:spcPct val="110000"/>
              </a:lnSpc>
            </a:pPr>
            <a:r>
              <a:rPr lang="en-US" dirty="0"/>
              <a:t>Email: </a:t>
            </a:r>
            <a:r>
              <a:rPr lang="en-US" dirty="0">
                <a:hlinkClick r:id="rId3"/>
              </a:rPr>
              <a:t>MIAXFuturesTradingOperations@miaxglobal.com</a:t>
            </a:r>
            <a:r>
              <a:rPr lang="en-US" dirty="0"/>
              <a:t> </a:t>
            </a:r>
          </a:p>
          <a:p>
            <a:pPr marL="0" indent="0">
              <a:lnSpc>
                <a:spcPct val="110000"/>
              </a:lnSpc>
              <a:buNone/>
            </a:pPr>
            <a:endParaRPr lang="en-US" dirty="0"/>
          </a:p>
        </p:txBody>
      </p:sp>
    </p:spTree>
    <p:extLst>
      <p:ext uri="{BB962C8B-B14F-4D97-AF65-F5344CB8AC3E}">
        <p14:creationId xmlns:p14="http://schemas.microsoft.com/office/powerpoint/2010/main" val="423741988"/>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Shape 468"/>
        <p:cNvGrpSpPr/>
        <p:nvPr/>
      </p:nvGrpSpPr>
      <p:grpSpPr>
        <a:xfrm>
          <a:off x="0" y="0"/>
          <a:ext cx="0" cy="0"/>
          <a:chOff x="0" y="0"/>
          <a:chExt cx="0" cy="0"/>
        </a:xfrm>
      </p:grpSpPr>
      <p:sp>
        <p:nvSpPr>
          <p:cNvPr id="469" name="Google Shape;469;p55"/>
          <p:cNvSpPr txBox="1">
            <a:spLocks noGrp="1"/>
          </p:cNvSpPr>
          <p:nvPr>
            <p:ph type="title"/>
          </p:nvPr>
        </p:nvSpPr>
        <p:spPr>
          <a:xfrm>
            <a:off x="628650" y="204485"/>
            <a:ext cx="7886700" cy="1325563"/>
          </a:xfrm>
          <a:prstGeom prst="rect">
            <a:avLst/>
          </a:prstGeom>
          <a:noFill/>
          <a:ln>
            <a:noFill/>
          </a:ln>
        </p:spPr>
        <p:txBody>
          <a:bodyPr spcFirstLastPara="1" wrap="square" lIns="91425" tIns="45700" rIns="91425" bIns="45700" anchor="ctr" anchorCtr="0">
            <a:normAutofit/>
          </a:bodyPr>
          <a:lstStyle/>
          <a:p>
            <a:pPr marL="0" lvl="0" indent="0" algn="ctr" rtl="0">
              <a:lnSpc>
                <a:spcPct val="90000"/>
              </a:lnSpc>
              <a:spcBef>
                <a:spcPts val="0"/>
              </a:spcBef>
              <a:spcAft>
                <a:spcPts val="0"/>
              </a:spcAft>
              <a:buClr>
                <a:schemeClr val="dk1"/>
              </a:buClr>
              <a:buSzPts val="3300"/>
              <a:buFont typeface="Lato"/>
              <a:buNone/>
            </a:pPr>
            <a:r>
              <a:rPr lang="en-US" dirty="0"/>
              <a:t>TMX GROUP</a:t>
            </a:r>
            <a:br>
              <a:rPr lang="en-US" dirty="0"/>
            </a:br>
            <a:r>
              <a:rPr lang="en-US" dirty="0"/>
              <a:t>MONTREAL EXCHANGE</a:t>
            </a:r>
            <a:endParaRPr dirty="0"/>
          </a:p>
        </p:txBody>
      </p:sp>
      <p:sp>
        <p:nvSpPr>
          <p:cNvPr id="470" name="Google Shape;470;p55"/>
          <p:cNvSpPr txBox="1">
            <a:spLocks noGrp="1"/>
          </p:cNvSpPr>
          <p:nvPr>
            <p:ph type="body" idx="1"/>
          </p:nvPr>
        </p:nvSpPr>
        <p:spPr>
          <a:xfrm>
            <a:off x="628650" y="1825624"/>
            <a:ext cx="8229600" cy="4490115"/>
          </a:xfrm>
          <a:prstGeom prst="rect">
            <a:avLst/>
          </a:prstGeom>
          <a:noFill/>
          <a:ln>
            <a:noFill/>
          </a:ln>
        </p:spPr>
        <p:txBody>
          <a:bodyPr spcFirstLastPara="1" wrap="square" lIns="91425" tIns="45700" rIns="91425" bIns="45700" anchor="t" anchorCtr="0">
            <a:normAutofit fontScale="85000" lnSpcReduction="20000"/>
          </a:bodyPr>
          <a:lstStyle/>
          <a:p>
            <a:pPr marL="171450" lvl="0" indent="-171481" algn="l" rtl="0">
              <a:lnSpc>
                <a:spcPct val="120000"/>
              </a:lnSpc>
              <a:spcBef>
                <a:spcPts val="0"/>
              </a:spcBef>
              <a:spcAft>
                <a:spcPts val="0"/>
              </a:spcAft>
              <a:buClr>
                <a:schemeClr val="dk1"/>
              </a:buClr>
              <a:buSzPct val="100000"/>
              <a:buChar char="•"/>
            </a:pPr>
            <a:r>
              <a:rPr lang="en-US" sz="2300" dirty="0"/>
              <a:t>MX will offer two connection periods. We will start in our primary site, and failover to our back-up site.</a:t>
            </a:r>
            <a:endParaRPr sz="2300" dirty="0"/>
          </a:p>
          <a:p>
            <a:pPr marL="171450" lvl="0" indent="-171481" algn="l" rtl="0">
              <a:lnSpc>
                <a:spcPct val="120000"/>
              </a:lnSpc>
              <a:spcBef>
                <a:spcPts val="750"/>
              </a:spcBef>
              <a:spcAft>
                <a:spcPts val="0"/>
              </a:spcAft>
              <a:buClr>
                <a:schemeClr val="dk1"/>
              </a:buClr>
              <a:buSzPct val="100000"/>
              <a:buChar char="•"/>
            </a:pPr>
            <a:r>
              <a:rPr lang="en-US" sz="2300" dirty="0"/>
              <a:t>Times and systems availability will be as follows:</a:t>
            </a:r>
            <a:br>
              <a:rPr lang="en-US" dirty="0"/>
            </a:br>
            <a:br>
              <a:rPr lang="en-US" dirty="0"/>
            </a:br>
            <a:br>
              <a:rPr lang="en-US" dirty="0"/>
            </a:br>
            <a:br>
              <a:rPr lang="en-US" dirty="0"/>
            </a:br>
            <a:br>
              <a:rPr lang="en-US" dirty="0"/>
            </a:br>
            <a:br>
              <a:rPr lang="en-US" dirty="0"/>
            </a:br>
            <a:br>
              <a:rPr lang="en-US" dirty="0"/>
            </a:br>
            <a:endParaRPr lang="en-US" dirty="0"/>
          </a:p>
          <a:p>
            <a:pPr marL="0" lvl="0" indent="0" algn="l" rtl="0">
              <a:lnSpc>
                <a:spcPct val="90000"/>
              </a:lnSpc>
              <a:spcBef>
                <a:spcPts val="750"/>
              </a:spcBef>
              <a:spcAft>
                <a:spcPts val="0"/>
              </a:spcAft>
              <a:buClr>
                <a:schemeClr val="dk1"/>
              </a:buClr>
              <a:buSzPct val="100000"/>
              <a:buNone/>
            </a:pPr>
            <a:endParaRPr lang="en-US" sz="1400" dirty="0"/>
          </a:p>
          <a:p>
            <a:pPr marL="0" lvl="0" indent="0" algn="l" rtl="0">
              <a:lnSpc>
                <a:spcPct val="90000"/>
              </a:lnSpc>
              <a:spcBef>
                <a:spcPts val="750"/>
              </a:spcBef>
              <a:spcAft>
                <a:spcPts val="0"/>
              </a:spcAft>
              <a:buClr>
                <a:schemeClr val="dk1"/>
              </a:buClr>
              <a:buSzPct val="100000"/>
              <a:buNone/>
            </a:pPr>
            <a:endParaRPr lang="en-US" sz="1300" dirty="0"/>
          </a:p>
          <a:p>
            <a:pPr marL="0" lvl="0" indent="0" algn="l" rtl="0">
              <a:lnSpc>
                <a:spcPct val="90000"/>
              </a:lnSpc>
              <a:spcBef>
                <a:spcPts val="750"/>
              </a:spcBef>
              <a:spcAft>
                <a:spcPts val="0"/>
              </a:spcAft>
              <a:buClr>
                <a:schemeClr val="dk1"/>
              </a:buClr>
              <a:buSzPct val="100000"/>
              <a:buNone/>
            </a:pPr>
            <a:endParaRPr lang="en-US" sz="1300" dirty="0"/>
          </a:p>
          <a:p>
            <a:pPr marL="0" lvl="0" indent="0" algn="l" rtl="0">
              <a:lnSpc>
                <a:spcPct val="90000"/>
              </a:lnSpc>
              <a:spcBef>
                <a:spcPts val="750"/>
              </a:spcBef>
              <a:spcAft>
                <a:spcPts val="0"/>
              </a:spcAft>
              <a:buClr>
                <a:schemeClr val="dk1"/>
              </a:buClr>
              <a:buSzPct val="100000"/>
              <a:buNone/>
            </a:pPr>
            <a:r>
              <a:rPr lang="en-US" sz="1300" dirty="0"/>
              <a:t> </a:t>
            </a:r>
            <a:br>
              <a:rPr lang="en-US" sz="1300" dirty="0"/>
            </a:br>
            <a:br>
              <a:rPr lang="en-US" sz="1300" dirty="0"/>
            </a:br>
            <a:r>
              <a:rPr lang="en-US" sz="1300" dirty="0"/>
              <a:t>   </a:t>
            </a:r>
            <a:r>
              <a:rPr lang="en-US" sz="1400" dirty="0"/>
              <a:t>*System will be up by 11:00</a:t>
            </a:r>
            <a:endParaRPr lang="en-US" dirty="0"/>
          </a:p>
          <a:p>
            <a:pPr marL="0" lvl="0" indent="0" algn="l" rtl="0">
              <a:lnSpc>
                <a:spcPct val="90000"/>
              </a:lnSpc>
              <a:spcBef>
                <a:spcPts val="750"/>
              </a:spcBef>
              <a:spcAft>
                <a:spcPts val="0"/>
              </a:spcAft>
              <a:buClr>
                <a:schemeClr val="dk1"/>
              </a:buClr>
              <a:buSzPct val="100000"/>
              <a:buNone/>
            </a:pPr>
            <a:endParaRPr sz="1400" dirty="0"/>
          </a:p>
        </p:txBody>
      </p:sp>
      <p:graphicFrame>
        <p:nvGraphicFramePr>
          <p:cNvPr id="471" name="Google Shape;471;p55"/>
          <p:cNvGraphicFramePr/>
          <p:nvPr/>
        </p:nvGraphicFramePr>
        <p:xfrm>
          <a:off x="741913" y="3439802"/>
          <a:ext cx="7886675" cy="2225100"/>
        </p:xfrm>
        <a:graphic>
          <a:graphicData uri="http://schemas.openxmlformats.org/drawingml/2006/table">
            <a:tbl>
              <a:tblPr>
                <a:noFill/>
              </a:tblPr>
              <a:tblGrid>
                <a:gridCol w="1770925">
                  <a:extLst>
                    <a:ext uri="{9D8B030D-6E8A-4147-A177-3AD203B41FA5}">
                      <a16:colId xmlns:a16="http://schemas.microsoft.com/office/drawing/2014/main" val="20000"/>
                    </a:ext>
                  </a:extLst>
                </a:gridCol>
                <a:gridCol w="1562575">
                  <a:extLst>
                    <a:ext uri="{9D8B030D-6E8A-4147-A177-3AD203B41FA5}">
                      <a16:colId xmlns:a16="http://schemas.microsoft.com/office/drawing/2014/main" val="20001"/>
                    </a:ext>
                  </a:extLst>
                </a:gridCol>
                <a:gridCol w="2534850">
                  <a:extLst>
                    <a:ext uri="{9D8B030D-6E8A-4147-A177-3AD203B41FA5}">
                      <a16:colId xmlns:a16="http://schemas.microsoft.com/office/drawing/2014/main" val="20002"/>
                    </a:ext>
                  </a:extLst>
                </a:gridCol>
                <a:gridCol w="2018325">
                  <a:extLst>
                    <a:ext uri="{9D8B030D-6E8A-4147-A177-3AD203B41FA5}">
                      <a16:colId xmlns:a16="http://schemas.microsoft.com/office/drawing/2014/main" val="20003"/>
                    </a:ext>
                  </a:extLst>
                </a:gridCol>
              </a:tblGrid>
              <a:tr h="370850">
                <a:tc>
                  <a:txBody>
                    <a:bodyPr/>
                    <a:lstStyle/>
                    <a:p>
                      <a:pPr marL="0" marR="0" lvl="0" indent="0" algn="ctr" rtl="0">
                        <a:spcBef>
                          <a:spcPts val="0"/>
                        </a:spcBef>
                        <a:spcAft>
                          <a:spcPts val="0"/>
                        </a:spcAft>
                        <a:buNone/>
                      </a:pPr>
                      <a:r>
                        <a:rPr lang="en-US" sz="1300" b="1" u="none" strike="noStrike" cap="none"/>
                        <a:t>Time</a:t>
                      </a:r>
                      <a:endParaRPr/>
                    </a:p>
                  </a:txBody>
                  <a:tcPr marL="91450" marR="91450" marT="45725" marB="45725"/>
                </a:tc>
                <a:tc gridSpan="2">
                  <a:txBody>
                    <a:bodyPr/>
                    <a:lstStyle/>
                    <a:p>
                      <a:pPr marL="0" marR="0" lvl="0" indent="0" algn="ctr" rtl="0">
                        <a:spcBef>
                          <a:spcPts val="0"/>
                        </a:spcBef>
                        <a:spcAft>
                          <a:spcPts val="0"/>
                        </a:spcAft>
                        <a:buNone/>
                      </a:pPr>
                      <a:r>
                        <a:rPr lang="en-US" sz="1300" b="1" u="none" strike="noStrike" cap="none"/>
                        <a:t>Access to Primary or back-up system</a:t>
                      </a:r>
                      <a:endParaRPr/>
                    </a:p>
                  </a:txBody>
                  <a:tcPr marL="91450" marR="91450" marT="45725" marB="45725"/>
                </a:tc>
                <a:tc hMerge="1">
                  <a:txBody>
                    <a:bodyPr/>
                    <a:lstStyle/>
                    <a:p>
                      <a:endParaRPr lang="en-US"/>
                    </a:p>
                  </a:txBody>
                  <a:tcPr/>
                </a:tc>
                <a:tc>
                  <a:txBody>
                    <a:bodyPr/>
                    <a:lstStyle/>
                    <a:p>
                      <a:pPr marL="0" marR="0" lvl="0" indent="0" algn="ctr" rtl="0">
                        <a:spcBef>
                          <a:spcPts val="0"/>
                        </a:spcBef>
                        <a:spcAft>
                          <a:spcPts val="0"/>
                        </a:spcAft>
                        <a:buNone/>
                      </a:pPr>
                      <a:r>
                        <a:rPr lang="en-US" sz="1300" b="1" u="none" strike="noStrike" cap="none"/>
                        <a:t>Instrument state</a:t>
                      </a:r>
                      <a:endParaRPr/>
                    </a:p>
                  </a:txBody>
                  <a:tcPr marL="91450" marR="91450" marT="45725" marB="45725"/>
                </a:tc>
                <a:extLst>
                  <a:ext uri="{0D108BD9-81ED-4DB2-BD59-A6C34878D82A}">
                    <a16:rowId xmlns:a16="http://schemas.microsoft.com/office/drawing/2014/main" val="10000"/>
                  </a:ext>
                </a:extLst>
              </a:tr>
              <a:tr h="370850">
                <a:tc>
                  <a:txBody>
                    <a:bodyPr/>
                    <a:lstStyle/>
                    <a:p>
                      <a:pPr marL="0" marR="0" lvl="0" indent="0" algn="l" rtl="0">
                        <a:spcBef>
                          <a:spcPts val="0"/>
                        </a:spcBef>
                        <a:spcAft>
                          <a:spcPts val="0"/>
                        </a:spcAft>
                        <a:buNone/>
                      </a:pPr>
                      <a:r>
                        <a:rPr lang="en-US" sz="1300" u="none" strike="noStrike" cap="none"/>
                        <a:t>7:00 AM – 8:20 AM</a:t>
                      </a:r>
                      <a:endParaRPr/>
                    </a:p>
                  </a:txBody>
                  <a:tcPr marL="91450" marR="91450" marT="45725" marB="45725" anchor="ctr"/>
                </a:tc>
                <a:tc rowSpan="2" gridSpan="2">
                  <a:txBody>
                    <a:bodyPr/>
                    <a:lstStyle/>
                    <a:p>
                      <a:pPr marL="0" marR="0" lvl="0" indent="0" algn="ctr" rtl="0">
                        <a:spcBef>
                          <a:spcPts val="0"/>
                        </a:spcBef>
                        <a:spcAft>
                          <a:spcPts val="0"/>
                        </a:spcAft>
                        <a:buNone/>
                      </a:pPr>
                      <a:r>
                        <a:rPr lang="en-US" sz="1300"/>
                        <a:t>Primary</a:t>
                      </a:r>
                      <a:endParaRPr/>
                    </a:p>
                  </a:txBody>
                  <a:tcPr marL="91450" marR="91450" marT="45725" marB="45725" anchor="ctr"/>
                </a:tc>
                <a:tc rowSpan="2" hMerge="1">
                  <a:txBody>
                    <a:bodyPr/>
                    <a:lstStyle/>
                    <a:p>
                      <a:endParaRPr lang="en-US"/>
                    </a:p>
                  </a:txBody>
                  <a:tcPr/>
                </a:tc>
                <a:tc>
                  <a:txBody>
                    <a:bodyPr/>
                    <a:lstStyle/>
                    <a:p>
                      <a:pPr marL="0" marR="0" lvl="0" indent="0" algn="l" rtl="0">
                        <a:spcBef>
                          <a:spcPts val="0"/>
                        </a:spcBef>
                        <a:spcAft>
                          <a:spcPts val="0"/>
                        </a:spcAft>
                        <a:buNone/>
                      </a:pPr>
                      <a:r>
                        <a:rPr lang="en-US" sz="1300"/>
                        <a:t>Pre-open</a:t>
                      </a:r>
                      <a:endParaRPr/>
                    </a:p>
                  </a:txBody>
                  <a:tcPr marL="91450" marR="91450" marT="45725" marB="45725" anchor="ctr"/>
                </a:tc>
                <a:extLst>
                  <a:ext uri="{0D108BD9-81ED-4DB2-BD59-A6C34878D82A}">
                    <a16:rowId xmlns:a16="http://schemas.microsoft.com/office/drawing/2014/main" val="10001"/>
                  </a:ext>
                </a:extLst>
              </a:tr>
              <a:tr h="370850">
                <a:tc>
                  <a:txBody>
                    <a:bodyPr/>
                    <a:lstStyle/>
                    <a:p>
                      <a:pPr marL="0" marR="0" lvl="0" indent="0" algn="l" rtl="0">
                        <a:spcBef>
                          <a:spcPts val="0"/>
                        </a:spcBef>
                        <a:spcAft>
                          <a:spcPts val="0"/>
                        </a:spcAft>
                        <a:buNone/>
                      </a:pPr>
                      <a:r>
                        <a:rPr lang="en-US" sz="1300"/>
                        <a:t>8:20 AM – 8:45 AM</a:t>
                      </a:r>
                      <a:endParaRPr/>
                    </a:p>
                  </a:txBody>
                  <a:tcPr marL="91450" marR="91450" marT="45725" marB="45725" anchor="ctr"/>
                </a:tc>
                <a:tc gridSpan="2" vMerge="1">
                  <a:txBody>
                    <a:bodyPr/>
                    <a:lstStyle/>
                    <a:p>
                      <a:endParaRPr lang="en-US"/>
                    </a:p>
                  </a:txBody>
                  <a:tcPr/>
                </a:tc>
                <a:tc hMerge="1" vMerge="1">
                  <a:txBody>
                    <a:bodyPr/>
                    <a:lstStyle/>
                    <a:p>
                      <a:endParaRPr lang="en-US"/>
                    </a:p>
                  </a:txBody>
                  <a:tcPr/>
                </a:tc>
                <a:tc>
                  <a:txBody>
                    <a:bodyPr/>
                    <a:lstStyle/>
                    <a:p>
                      <a:pPr marL="0" marR="0" lvl="0" indent="0" algn="l" rtl="0">
                        <a:spcBef>
                          <a:spcPts val="0"/>
                        </a:spcBef>
                        <a:spcAft>
                          <a:spcPts val="0"/>
                        </a:spcAft>
                        <a:buNone/>
                      </a:pPr>
                      <a:r>
                        <a:rPr lang="en-US" sz="1300"/>
                        <a:t>Markets open</a:t>
                      </a:r>
                      <a:endParaRPr/>
                    </a:p>
                  </a:txBody>
                  <a:tcPr marL="91450" marR="91450" marT="45725" marB="45725" anchor="ctr"/>
                </a:tc>
                <a:extLst>
                  <a:ext uri="{0D108BD9-81ED-4DB2-BD59-A6C34878D82A}">
                    <a16:rowId xmlns:a16="http://schemas.microsoft.com/office/drawing/2014/main" val="10002"/>
                  </a:ext>
                </a:extLst>
              </a:tr>
              <a:tr h="370850">
                <a:tc rowSpan="2">
                  <a:txBody>
                    <a:bodyPr/>
                    <a:lstStyle/>
                    <a:p>
                      <a:pPr marL="0" marR="0" lvl="0" indent="0" algn="l" rtl="0">
                        <a:spcBef>
                          <a:spcPts val="0"/>
                        </a:spcBef>
                        <a:spcAft>
                          <a:spcPts val="0"/>
                        </a:spcAft>
                        <a:buNone/>
                      </a:pPr>
                      <a:r>
                        <a:rPr lang="en-US" sz="1300"/>
                        <a:t>8:45 AM – 11:00 AM*</a:t>
                      </a:r>
                      <a:endParaRPr/>
                    </a:p>
                  </a:txBody>
                  <a:tcPr marL="91450" marR="91450" marT="45725" marB="45725" anchor="ctr"/>
                </a:tc>
                <a:tc rowSpan="2">
                  <a:txBody>
                    <a:bodyPr/>
                    <a:lstStyle/>
                    <a:p>
                      <a:pPr marL="0" marR="0" lvl="0" indent="0" algn="ctr" rtl="0">
                        <a:spcBef>
                          <a:spcPts val="0"/>
                        </a:spcBef>
                        <a:spcAft>
                          <a:spcPts val="0"/>
                        </a:spcAft>
                        <a:buNone/>
                      </a:pPr>
                      <a:r>
                        <a:rPr lang="en-US" sz="1300"/>
                        <a:t>No access</a:t>
                      </a:r>
                      <a:endParaRPr/>
                    </a:p>
                  </a:txBody>
                  <a:tcPr marL="91450" marR="91450" marT="45725" marB="45725" anchor="ctr"/>
                </a:tc>
                <a:tc>
                  <a:txBody>
                    <a:bodyPr/>
                    <a:lstStyle/>
                    <a:p>
                      <a:pPr marL="0" marR="0" lvl="0" indent="0" algn="l" rtl="0">
                        <a:spcBef>
                          <a:spcPts val="0"/>
                        </a:spcBef>
                        <a:spcAft>
                          <a:spcPts val="0"/>
                        </a:spcAft>
                        <a:buNone/>
                      </a:pPr>
                      <a:r>
                        <a:rPr lang="en-US" sz="1300"/>
                        <a:t>8:45 – 9:00 disaster simulation</a:t>
                      </a:r>
                      <a:endParaRPr/>
                    </a:p>
                  </a:txBody>
                  <a:tcPr marL="91450" marR="91450" marT="45725" marB="45725" anchor="ctr"/>
                </a:tc>
                <a:tc>
                  <a:txBody>
                    <a:bodyPr/>
                    <a:lstStyle/>
                    <a:p>
                      <a:pPr marL="0" marR="0" lvl="0" indent="0" algn="l" rtl="0">
                        <a:spcBef>
                          <a:spcPts val="0"/>
                        </a:spcBef>
                        <a:spcAft>
                          <a:spcPts val="0"/>
                        </a:spcAft>
                        <a:buNone/>
                      </a:pPr>
                      <a:r>
                        <a:rPr lang="en-US" sz="1300"/>
                        <a:t>Market out of service</a:t>
                      </a:r>
                      <a:endParaRPr/>
                    </a:p>
                  </a:txBody>
                  <a:tcPr marL="91450" marR="91450" marT="45725" marB="45725" anchor="ctr"/>
                </a:tc>
                <a:extLst>
                  <a:ext uri="{0D108BD9-81ED-4DB2-BD59-A6C34878D82A}">
                    <a16:rowId xmlns:a16="http://schemas.microsoft.com/office/drawing/2014/main" val="10003"/>
                  </a:ext>
                </a:extLst>
              </a:tr>
              <a:tr h="370850">
                <a:tc vMerge="1">
                  <a:txBody>
                    <a:bodyPr/>
                    <a:lstStyle/>
                    <a:p>
                      <a:endParaRPr lang="en-US"/>
                    </a:p>
                  </a:txBody>
                  <a:tcPr/>
                </a:tc>
                <a:tc vMerge="1">
                  <a:txBody>
                    <a:bodyPr/>
                    <a:lstStyle/>
                    <a:p>
                      <a:endParaRPr lang="en-US"/>
                    </a:p>
                  </a:txBody>
                  <a:tcPr/>
                </a:tc>
                <a:tc>
                  <a:txBody>
                    <a:bodyPr/>
                    <a:lstStyle/>
                    <a:p>
                      <a:pPr marL="0" marR="0" lvl="0" indent="0" algn="l" rtl="0">
                        <a:spcBef>
                          <a:spcPts val="0"/>
                        </a:spcBef>
                        <a:spcAft>
                          <a:spcPts val="0"/>
                        </a:spcAft>
                        <a:buNone/>
                      </a:pPr>
                      <a:r>
                        <a:rPr lang="en-US" sz="1300"/>
                        <a:t>9:00 – 11:00 recovery</a:t>
                      </a:r>
                      <a:endParaRPr/>
                    </a:p>
                  </a:txBody>
                  <a:tcPr marL="91450" marR="91450" marT="45725" marB="45725" anchor="ctr"/>
                </a:tc>
                <a:tc>
                  <a:txBody>
                    <a:bodyPr/>
                    <a:lstStyle/>
                    <a:p>
                      <a:pPr marL="0" marR="0" lvl="0" indent="0" algn="l" rtl="0">
                        <a:spcBef>
                          <a:spcPts val="0"/>
                        </a:spcBef>
                        <a:spcAft>
                          <a:spcPts val="0"/>
                        </a:spcAft>
                        <a:buNone/>
                      </a:pPr>
                      <a:r>
                        <a:rPr lang="en-US" sz="1300"/>
                        <a:t>15 minutes – Pre-Open</a:t>
                      </a:r>
                      <a:endParaRPr/>
                    </a:p>
                  </a:txBody>
                  <a:tcPr marL="91450" marR="91450" marT="45725" marB="45725" anchor="ctr"/>
                </a:tc>
                <a:extLst>
                  <a:ext uri="{0D108BD9-81ED-4DB2-BD59-A6C34878D82A}">
                    <a16:rowId xmlns:a16="http://schemas.microsoft.com/office/drawing/2014/main" val="10004"/>
                  </a:ext>
                </a:extLst>
              </a:tr>
              <a:tr h="370850">
                <a:tc>
                  <a:txBody>
                    <a:bodyPr/>
                    <a:lstStyle/>
                    <a:p>
                      <a:pPr marL="0" marR="0" lvl="0" indent="0" algn="l" rtl="0">
                        <a:spcBef>
                          <a:spcPts val="0"/>
                        </a:spcBef>
                        <a:spcAft>
                          <a:spcPts val="0"/>
                        </a:spcAft>
                        <a:buNone/>
                      </a:pPr>
                      <a:r>
                        <a:rPr lang="en-US" sz="1300"/>
                        <a:t>11:00 AM* - 1:30 PM</a:t>
                      </a:r>
                      <a:endParaRPr/>
                    </a:p>
                  </a:txBody>
                  <a:tcPr marL="91450" marR="91450" marT="45725" marB="45725" anchor="ctr"/>
                </a:tc>
                <a:tc gridSpan="2">
                  <a:txBody>
                    <a:bodyPr/>
                    <a:lstStyle/>
                    <a:p>
                      <a:pPr marL="0" marR="0" lvl="0" indent="0" algn="ctr" rtl="0">
                        <a:spcBef>
                          <a:spcPts val="0"/>
                        </a:spcBef>
                        <a:spcAft>
                          <a:spcPts val="0"/>
                        </a:spcAft>
                        <a:buNone/>
                      </a:pPr>
                      <a:r>
                        <a:rPr lang="en-US" sz="1300"/>
                        <a:t>Back-up</a:t>
                      </a:r>
                      <a:endParaRPr/>
                    </a:p>
                  </a:txBody>
                  <a:tcPr marL="91450" marR="91450" marT="45725" marB="45725" anchor="ctr"/>
                </a:tc>
                <a:tc hMerge="1">
                  <a:txBody>
                    <a:bodyPr/>
                    <a:lstStyle/>
                    <a:p>
                      <a:endParaRPr lang="en-US"/>
                    </a:p>
                  </a:txBody>
                  <a:tcPr/>
                </a:tc>
                <a:tc>
                  <a:txBody>
                    <a:bodyPr/>
                    <a:lstStyle/>
                    <a:p>
                      <a:pPr marL="0" marR="0" lvl="0" indent="0" algn="l" rtl="0">
                        <a:spcBef>
                          <a:spcPts val="0"/>
                        </a:spcBef>
                        <a:spcAft>
                          <a:spcPts val="0"/>
                        </a:spcAft>
                        <a:buNone/>
                      </a:pPr>
                      <a:r>
                        <a:rPr lang="en-US" sz="1300" dirty="0"/>
                        <a:t>Markets open</a:t>
                      </a:r>
                      <a:endParaRPr dirty="0"/>
                    </a:p>
                  </a:txBody>
                  <a:tcPr marL="91450" marR="91450" marT="45725" marB="45725" anchor="ctr"/>
                </a:tc>
                <a:extLst>
                  <a:ext uri="{0D108BD9-81ED-4DB2-BD59-A6C34878D82A}">
                    <a16:rowId xmlns:a16="http://schemas.microsoft.com/office/drawing/2014/main" val="10005"/>
                  </a:ext>
                </a:extLst>
              </a:tr>
            </a:tbl>
          </a:graphicData>
        </a:graphic>
      </p:graphicFrame>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Shape 475"/>
        <p:cNvGrpSpPr/>
        <p:nvPr/>
      </p:nvGrpSpPr>
      <p:grpSpPr>
        <a:xfrm>
          <a:off x="0" y="0"/>
          <a:ext cx="0" cy="0"/>
          <a:chOff x="0" y="0"/>
          <a:chExt cx="0" cy="0"/>
        </a:xfrm>
      </p:grpSpPr>
      <p:sp>
        <p:nvSpPr>
          <p:cNvPr id="476" name="Google Shape;476;p56"/>
          <p:cNvSpPr txBox="1">
            <a:spLocks noGrp="1"/>
          </p:cNvSpPr>
          <p:nvPr>
            <p:ph type="title"/>
          </p:nvPr>
        </p:nvSpPr>
        <p:spPr>
          <a:xfrm>
            <a:off x="628650" y="204485"/>
            <a:ext cx="78867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2800"/>
              <a:buFont typeface="Lato"/>
              <a:buNone/>
            </a:pPr>
            <a:r>
              <a:rPr lang="en-US" sz="2800"/>
              <a:t>MONTREAL EXCHANGE </a:t>
            </a:r>
            <a:r>
              <a:rPr lang="en-US" sz="2400"/>
              <a:t>(Cont’d)</a:t>
            </a:r>
            <a:endParaRPr/>
          </a:p>
        </p:txBody>
      </p:sp>
      <p:sp>
        <p:nvSpPr>
          <p:cNvPr id="477" name="Google Shape;477;p56"/>
          <p:cNvSpPr txBox="1">
            <a:spLocks noGrp="1"/>
          </p:cNvSpPr>
          <p:nvPr>
            <p:ph type="body" idx="1"/>
          </p:nvPr>
        </p:nvSpPr>
        <p:spPr>
          <a:xfrm>
            <a:off x="628650" y="1658679"/>
            <a:ext cx="8229600" cy="4518284"/>
          </a:xfrm>
          <a:prstGeom prst="rect">
            <a:avLst/>
          </a:prstGeom>
          <a:noFill/>
          <a:ln>
            <a:noFill/>
          </a:ln>
        </p:spPr>
        <p:txBody>
          <a:bodyPr spcFirstLastPara="1" wrap="square" lIns="91425" tIns="45700" rIns="91425" bIns="45700" anchor="t" anchorCtr="0">
            <a:noAutofit/>
          </a:bodyPr>
          <a:lstStyle/>
          <a:p>
            <a:pPr marL="285750" lvl="0" indent="-285750" algn="l" rtl="0">
              <a:lnSpc>
                <a:spcPct val="100000"/>
              </a:lnSpc>
              <a:spcBef>
                <a:spcPts val="0"/>
              </a:spcBef>
              <a:spcAft>
                <a:spcPts val="0"/>
              </a:spcAft>
              <a:buClr>
                <a:srgbClr val="000000"/>
              </a:buClr>
              <a:buSzPts val="1600"/>
              <a:buFont typeface="Arial"/>
              <a:buChar char="•"/>
            </a:pPr>
            <a:r>
              <a:rPr lang="en-US" sz="1750" dirty="0">
                <a:solidFill>
                  <a:srgbClr val="000000"/>
                </a:solidFill>
                <a:latin typeface="Arial"/>
                <a:ea typeface="Arial"/>
                <a:cs typeface="Arial"/>
                <a:sym typeface="Arial"/>
              </a:rPr>
              <a:t>No network, DNS, or IP changes will be required to connect to the DR site during the connectivity test or the FIA DR Test</a:t>
            </a:r>
          </a:p>
          <a:p>
            <a:pPr marL="0" lvl="0" indent="0" algn="l" rtl="0">
              <a:lnSpc>
                <a:spcPct val="100000"/>
              </a:lnSpc>
              <a:spcBef>
                <a:spcPts val="0"/>
              </a:spcBef>
              <a:spcAft>
                <a:spcPts val="0"/>
              </a:spcAft>
              <a:buClr>
                <a:srgbClr val="000000"/>
              </a:buClr>
              <a:buSzPts val="1600"/>
              <a:buNone/>
            </a:pPr>
            <a:endParaRPr lang="en-US" sz="1750" dirty="0">
              <a:solidFill>
                <a:srgbClr val="000000"/>
              </a:solidFill>
              <a:latin typeface="Arial"/>
              <a:ea typeface="Arial"/>
              <a:cs typeface="Arial"/>
              <a:sym typeface="Arial"/>
            </a:endParaRPr>
          </a:p>
          <a:p>
            <a:pPr marL="285750" lvl="0" indent="-285750" algn="l" rtl="0">
              <a:lnSpc>
                <a:spcPct val="100000"/>
              </a:lnSpc>
              <a:spcBef>
                <a:spcPts val="0"/>
              </a:spcBef>
              <a:spcAft>
                <a:spcPts val="0"/>
              </a:spcAft>
              <a:buClr>
                <a:srgbClr val="000000"/>
              </a:buClr>
              <a:buSzPts val="1600"/>
              <a:buFont typeface="Arial"/>
              <a:buChar char="•"/>
            </a:pPr>
            <a:r>
              <a:rPr lang="en-US" sz="1750" dirty="0">
                <a:solidFill>
                  <a:srgbClr val="000000"/>
                </a:solidFill>
                <a:latin typeface="Arial"/>
                <a:ea typeface="Arial"/>
                <a:cs typeface="Arial"/>
                <a:sym typeface="Arial"/>
              </a:rPr>
              <a:t>No trades will occur during the Pre-Opening period</a:t>
            </a:r>
          </a:p>
          <a:p>
            <a:pPr marL="285750" lvl="0" indent="-285750" algn="l" rtl="0">
              <a:lnSpc>
                <a:spcPct val="100000"/>
              </a:lnSpc>
              <a:spcBef>
                <a:spcPts val="0"/>
              </a:spcBef>
              <a:spcAft>
                <a:spcPts val="0"/>
              </a:spcAft>
              <a:buClr>
                <a:srgbClr val="000000"/>
              </a:buClr>
              <a:buSzPts val="1600"/>
              <a:buNone/>
            </a:pPr>
            <a:endParaRPr lang="en-US" sz="1750" dirty="0">
              <a:solidFill>
                <a:srgbClr val="000000"/>
              </a:solidFill>
              <a:latin typeface="Arial"/>
              <a:ea typeface="Arial"/>
              <a:cs typeface="Arial"/>
              <a:sym typeface="Arial"/>
            </a:endParaRPr>
          </a:p>
          <a:p>
            <a:pPr marL="285750" lvl="0" indent="-285750" algn="l" rtl="0">
              <a:lnSpc>
                <a:spcPct val="100000"/>
              </a:lnSpc>
              <a:spcBef>
                <a:spcPts val="0"/>
              </a:spcBef>
              <a:spcAft>
                <a:spcPts val="0"/>
              </a:spcAft>
              <a:buClr>
                <a:srgbClr val="000000"/>
              </a:buClr>
              <a:buSzPts val="1600"/>
              <a:buFont typeface="Arial"/>
              <a:buChar char="•"/>
            </a:pPr>
            <a:r>
              <a:rPr lang="en-US" sz="1750" dirty="0">
                <a:solidFill>
                  <a:srgbClr val="000000"/>
                </a:solidFill>
                <a:latin typeface="Arial"/>
                <a:ea typeface="Arial"/>
                <a:cs typeface="Arial"/>
                <a:sym typeface="Arial"/>
              </a:rPr>
              <a:t>MX will provide automated market volume for bid/offer on selected instruments in the back-up environment</a:t>
            </a:r>
          </a:p>
          <a:p>
            <a:pPr marL="0" lvl="0" indent="0" algn="l" rtl="0">
              <a:lnSpc>
                <a:spcPct val="100000"/>
              </a:lnSpc>
              <a:spcBef>
                <a:spcPts val="0"/>
              </a:spcBef>
              <a:spcAft>
                <a:spcPts val="0"/>
              </a:spcAft>
              <a:buClr>
                <a:srgbClr val="000000"/>
              </a:buClr>
              <a:buSzPts val="1600"/>
              <a:buNone/>
            </a:pPr>
            <a:endParaRPr lang="en-US" sz="1750" dirty="0">
              <a:solidFill>
                <a:srgbClr val="000000"/>
              </a:solidFill>
              <a:latin typeface="Arial"/>
              <a:ea typeface="Arial"/>
              <a:cs typeface="Arial"/>
              <a:sym typeface="Arial"/>
            </a:endParaRPr>
          </a:p>
          <a:p>
            <a:pPr marL="285750" lvl="0" indent="-285750" algn="l" rtl="0">
              <a:lnSpc>
                <a:spcPct val="100000"/>
              </a:lnSpc>
              <a:spcBef>
                <a:spcPts val="0"/>
              </a:spcBef>
              <a:spcAft>
                <a:spcPts val="0"/>
              </a:spcAft>
              <a:buClr>
                <a:srgbClr val="000000"/>
              </a:buClr>
              <a:buSzPts val="1600"/>
              <a:buFont typeface="Arial"/>
              <a:buChar char="•"/>
            </a:pPr>
            <a:r>
              <a:rPr lang="en-US" sz="1750" dirty="0">
                <a:solidFill>
                  <a:srgbClr val="000000"/>
                </a:solidFill>
                <a:latin typeface="Arial"/>
                <a:ea typeface="Arial"/>
                <a:cs typeface="Arial"/>
                <a:sym typeface="Arial"/>
              </a:rPr>
              <a:t>Orders must be entered with an October 25</a:t>
            </a:r>
            <a:r>
              <a:rPr lang="en-US" sz="1400" baseline="30000" dirty="0">
                <a:latin typeface="Arial"/>
                <a:ea typeface="Arial"/>
                <a:cs typeface="Arial"/>
                <a:sym typeface="Arial"/>
              </a:rPr>
              <a:t>th</a:t>
            </a:r>
            <a:r>
              <a:rPr lang="en-US" sz="1750" dirty="0">
                <a:solidFill>
                  <a:srgbClr val="000000"/>
                </a:solidFill>
                <a:latin typeface="Arial"/>
                <a:ea typeface="Arial"/>
                <a:cs typeface="Arial"/>
                <a:sym typeface="Arial"/>
              </a:rPr>
              <a:t> Trade Date (day orders only)</a:t>
            </a:r>
          </a:p>
          <a:p>
            <a:pPr marL="285750" lvl="0" indent="-285750" algn="l" rtl="0">
              <a:lnSpc>
                <a:spcPct val="100000"/>
              </a:lnSpc>
              <a:spcBef>
                <a:spcPts val="0"/>
              </a:spcBef>
              <a:spcAft>
                <a:spcPts val="0"/>
              </a:spcAft>
              <a:buClr>
                <a:srgbClr val="000000"/>
              </a:buClr>
              <a:buSzPts val="1600"/>
              <a:buNone/>
            </a:pPr>
            <a:endParaRPr lang="en-US" sz="1750" dirty="0">
              <a:solidFill>
                <a:srgbClr val="000000"/>
              </a:solidFill>
              <a:latin typeface="Arial"/>
              <a:ea typeface="Arial"/>
              <a:cs typeface="Arial"/>
              <a:sym typeface="Arial"/>
            </a:endParaRPr>
          </a:p>
          <a:p>
            <a:pPr marL="285750" lvl="0" indent="-285750" algn="l" rtl="0">
              <a:lnSpc>
                <a:spcPct val="100000"/>
              </a:lnSpc>
              <a:spcBef>
                <a:spcPts val="0"/>
              </a:spcBef>
              <a:spcAft>
                <a:spcPts val="0"/>
              </a:spcAft>
              <a:buClr>
                <a:srgbClr val="000000"/>
              </a:buClr>
              <a:buSzPts val="1600"/>
              <a:buFont typeface="Arial"/>
              <a:buChar char="•"/>
            </a:pPr>
            <a:r>
              <a:rPr lang="en-US" sz="1750" dirty="0">
                <a:solidFill>
                  <a:srgbClr val="000000"/>
                </a:solidFill>
                <a:latin typeface="Arial"/>
                <a:ea typeface="Arial"/>
                <a:cs typeface="Arial"/>
                <a:sym typeface="Arial"/>
              </a:rPr>
              <a:t>Broadcast of trades transmitted to firms via SOLA Trading protocols and disseminated via the HSVF &amp; OBF market data feeds</a:t>
            </a:r>
          </a:p>
          <a:p>
            <a:pPr marL="285750" lvl="0" indent="-285750" algn="l" rtl="0">
              <a:lnSpc>
                <a:spcPct val="100000"/>
              </a:lnSpc>
              <a:spcBef>
                <a:spcPts val="0"/>
              </a:spcBef>
              <a:spcAft>
                <a:spcPts val="0"/>
              </a:spcAft>
              <a:buClr>
                <a:srgbClr val="000000"/>
              </a:buClr>
              <a:buSzPts val="1600"/>
              <a:buNone/>
            </a:pPr>
            <a:endParaRPr lang="en-US" sz="1750" dirty="0">
              <a:solidFill>
                <a:srgbClr val="000000"/>
              </a:solidFill>
              <a:latin typeface="Arial"/>
              <a:ea typeface="Arial"/>
              <a:cs typeface="Arial"/>
              <a:sym typeface="Arial"/>
            </a:endParaRPr>
          </a:p>
          <a:p>
            <a:pPr marL="285750" lvl="0" indent="-285750" algn="l" rtl="0">
              <a:lnSpc>
                <a:spcPct val="100000"/>
              </a:lnSpc>
              <a:spcBef>
                <a:spcPts val="0"/>
              </a:spcBef>
              <a:spcAft>
                <a:spcPts val="0"/>
              </a:spcAft>
              <a:buClr>
                <a:srgbClr val="000000"/>
              </a:buClr>
              <a:buSzPts val="1600"/>
              <a:buFont typeface="Arial"/>
              <a:buChar char="•"/>
            </a:pPr>
            <a:r>
              <a:rPr lang="en-US" sz="1750" dirty="0">
                <a:solidFill>
                  <a:srgbClr val="000000"/>
                </a:solidFill>
                <a:latin typeface="Arial"/>
                <a:ea typeface="Arial"/>
                <a:cs typeface="Arial"/>
                <a:sym typeface="Arial"/>
              </a:rPr>
              <a:t>No trades performed during testing hours will be valid</a:t>
            </a:r>
          </a:p>
          <a:p>
            <a:pPr marL="285750" lvl="0" indent="-285750" algn="l" rtl="0">
              <a:lnSpc>
                <a:spcPct val="100000"/>
              </a:lnSpc>
              <a:spcBef>
                <a:spcPts val="0"/>
              </a:spcBef>
              <a:spcAft>
                <a:spcPts val="0"/>
              </a:spcAft>
              <a:buClr>
                <a:srgbClr val="000000"/>
              </a:buClr>
              <a:buSzPts val="1600"/>
              <a:buNone/>
            </a:pPr>
            <a:endParaRPr lang="en-US" sz="1750" dirty="0">
              <a:solidFill>
                <a:srgbClr val="000000"/>
              </a:solidFill>
              <a:latin typeface="Arial"/>
              <a:ea typeface="Arial"/>
              <a:cs typeface="Arial"/>
              <a:sym typeface="Arial"/>
            </a:endParaRPr>
          </a:p>
          <a:p>
            <a:pPr marL="285750" lvl="0" indent="-285750" algn="l" rtl="0">
              <a:lnSpc>
                <a:spcPct val="100000"/>
              </a:lnSpc>
              <a:spcBef>
                <a:spcPts val="0"/>
              </a:spcBef>
              <a:spcAft>
                <a:spcPts val="0"/>
              </a:spcAft>
              <a:buClr>
                <a:srgbClr val="000000"/>
              </a:buClr>
              <a:buSzPts val="1600"/>
              <a:buFont typeface="Arial"/>
              <a:buChar char="•"/>
            </a:pPr>
            <a:r>
              <a:rPr lang="en-US" sz="1750" dirty="0">
                <a:solidFill>
                  <a:srgbClr val="000000"/>
                </a:solidFill>
                <a:latin typeface="Arial"/>
                <a:ea typeface="Arial"/>
                <a:cs typeface="Arial"/>
                <a:sym typeface="Arial"/>
              </a:rPr>
              <a:t>All participants MUST clean up all backend system data after testing</a:t>
            </a:r>
          </a:p>
          <a:p>
            <a:pPr marL="0" lvl="0" indent="0" algn="l" rtl="0">
              <a:lnSpc>
                <a:spcPct val="90000"/>
              </a:lnSpc>
              <a:spcBef>
                <a:spcPts val="750"/>
              </a:spcBef>
              <a:spcAft>
                <a:spcPts val="0"/>
              </a:spcAft>
              <a:buClr>
                <a:schemeClr val="dk1"/>
              </a:buClr>
              <a:buSzPts val="1600"/>
              <a:buNone/>
            </a:pPr>
            <a:endParaRPr sz="1600" dirty="0"/>
          </a:p>
        </p:txBody>
      </p:sp>
    </p:spTree>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Shape 481"/>
        <p:cNvGrpSpPr/>
        <p:nvPr/>
      </p:nvGrpSpPr>
      <p:grpSpPr>
        <a:xfrm>
          <a:off x="0" y="0"/>
          <a:ext cx="0" cy="0"/>
          <a:chOff x="0" y="0"/>
          <a:chExt cx="0" cy="0"/>
        </a:xfrm>
      </p:grpSpPr>
      <p:sp>
        <p:nvSpPr>
          <p:cNvPr id="482" name="Google Shape;482;p57"/>
          <p:cNvSpPr txBox="1">
            <a:spLocks noGrp="1"/>
          </p:cNvSpPr>
          <p:nvPr>
            <p:ph type="title"/>
          </p:nvPr>
        </p:nvSpPr>
        <p:spPr>
          <a:xfrm>
            <a:off x="628650" y="169500"/>
            <a:ext cx="7886700" cy="824400"/>
          </a:xfrm>
          <a:prstGeom prst="rect">
            <a:avLst/>
          </a:prstGeom>
          <a:noFill/>
          <a:ln>
            <a:noFill/>
          </a:ln>
        </p:spPr>
        <p:txBody>
          <a:bodyPr spcFirstLastPara="1" wrap="square" lIns="91425" tIns="45700" rIns="91425" bIns="45700" anchor="ctr" anchorCtr="0">
            <a:noAutofit/>
          </a:bodyPr>
          <a:lstStyle/>
          <a:p>
            <a:pPr marL="0" lvl="0" indent="0" algn="ctr" rtl="0">
              <a:lnSpc>
                <a:spcPct val="90000"/>
              </a:lnSpc>
              <a:spcBef>
                <a:spcPts val="0"/>
              </a:spcBef>
              <a:spcAft>
                <a:spcPts val="0"/>
              </a:spcAft>
              <a:buClr>
                <a:schemeClr val="dk1"/>
              </a:buClr>
              <a:buSzPts val="3300"/>
              <a:buFont typeface="Lato"/>
              <a:buNone/>
            </a:pPr>
            <a:r>
              <a:rPr lang="en-US" sz="2400" dirty="0"/>
              <a:t>CANADIAN DERIVATIVES CLEARING CORPORATION</a:t>
            </a:r>
            <a:endParaRPr sz="2400" dirty="0"/>
          </a:p>
        </p:txBody>
      </p:sp>
      <p:sp>
        <p:nvSpPr>
          <p:cNvPr id="483" name="Google Shape;483;p57"/>
          <p:cNvSpPr txBox="1">
            <a:spLocks noGrp="1"/>
          </p:cNvSpPr>
          <p:nvPr>
            <p:ph type="body" idx="1"/>
          </p:nvPr>
        </p:nvSpPr>
        <p:spPr>
          <a:xfrm>
            <a:off x="402175" y="857151"/>
            <a:ext cx="8540700" cy="5526819"/>
          </a:xfrm>
          <a:prstGeom prst="rect">
            <a:avLst/>
          </a:prstGeom>
          <a:noFill/>
          <a:ln>
            <a:noFill/>
          </a:ln>
        </p:spPr>
        <p:txBody>
          <a:bodyPr spcFirstLastPara="1" wrap="square" lIns="91425" tIns="45700" rIns="91425" bIns="45700" anchor="t" anchorCtr="0">
            <a:noAutofit/>
          </a:bodyPr>
          <a:lstStyle/>
          <a:p>
            <a:pPr marL="342900" lvl="0" indent="-323850" algn="l" rtl="0">
              <a:lnSpc>
                <a:spcPct val="100000"/>
              </a:lnSpc>
              <a:spcBef>
                <a:spcPts val="0"/>
              </a:spcBef>
              <a:spcAft>
                <a:spcPts val="0"/>
              </a:spcAft>
              <a:buClr>
                <a:schemeClr val="dk1"/>
              </a:buClr>
              <a:buSzPts val="1500"/>
              <a:buFont typeface="Arial"/>
              <a:buChar char="•"/>
            </a:pPr>
            <a:r>
              <a:rPr lang="en-US" sz="1500" dirty="0">
                <a:solidFill>
                  <a:schemeClr val="dk1"/>
                </a:solidFill>
                <a:latin typeface="Arial"/>
                <a:ea typeface="Arial"/>
                <a:cs typeface="Arial"/>
                <a:sym typeface="Arial"/>
              </a:rPr>
              <a:t>Similarly to MX, CDCC will also offer two connectivity periods; the first at the primary site, and the second at the DR site.</a:t>
            </a:r>
            <a:endParaRPr lang="en-US" sz="1500" dirty="0"/>
          </a:p>
          <a:p>
            <a:pPr marL="742950" lvl="1" indent="-279400" algn="l" rtl="0">
              <a:lnSpc>
                <a:spcPct val="100000"/>
              </a:lnSpc>
              <a:spcBef>
                <a:spcPts val="320"/>
              </a:spcBef>
              <a:spcAft>
                <a:spcPts val="0"/>
              </a:spcAft>
              <a:buClr>
                <a:schemeClr val="dk1"/>
              </a:buClr>
              <a:buSzPts val="1500"/>
              <a:buFont typeface="Arial"/>
              <a:buChar char="–"/>
            </a:pPr>
            <a:r>
              <a:rPr lang="en-US" sz="1500" dirty="0">
                <a:solidFill>
                  <a:schemeClr val="dk1"/>
                </a:solidFill>
                <a:latin typeface="Arial"/>
                <a:ea typeface="Arial"/>
                <a:cs typeface="Arial"/>
                <a:sym typeface="Arial"/>
              </a:rPr>
              <a:t>Clearing Members will verify connectivity and can send/receive messages</a:t>
            </a:r>
            <a:endParaRPr lang="en-US" sz="1500" dirty="0"/>
          </a:p>
          <a:p>
            <a:pPr marL="742950" lvl="1" indent="-279400" algn="l" rtl="0">
              <a:lnSpc>
                <a:spcPct val="100000"/>
              </a:lnSpc>
              <a:spcBef>
                <a:spcPts val="320"/>
              </a:spcBef>
              <a:spcAft>
                <a:spcPts val="0"/>
              </a:spcAft>
              <a:buClr>
                <a:schemeClr val="dk1"/>
              </a:buClr>
              <a:buSzPts val="1500"/>
              <a:buFont typeface="Arial"/>
              <a:buChar char="–"/>
            </a:pPr>
            <a:r>
              <a:rPr lang="en-US" sz="1500" dirty="0">
                <a:solidFill>
                  <a:schemeClr val="dk1"/>
                </a:solidFill>
                <a:latin typeface="Arial"/>
                <a:ea typeface="Arial"/>
                <a:cs typeface="Arial"/>
                <a:sym typeface="Arial"/>
              </a:rPr>
              <a:t>No network, DNS, or IP changes will be required to connect to the DR site during the connectivity test or the FIA DR Test</a:t>
            </a:r>
            <a:endParaRPr lang="en-US" sz="1500" dirty="0"/>
          </a:p>
          <a:p>
            <a:pPr marL="742950" lvl="1" indent="-279400" algn="l" rtl="0">
              <a:lnSpc>
                <a:spcPct val="100000"/>
              </a:lnSpc>
              <a:spcBef>
                <a:spcPts val="320"/>
              </a:spcBef>
              <a:spcAft>
                <a:spcPts val="0"/>
              </a:spcAft>
              <a:buClr>
                <a:schemeClr val="dk1"/>
              </a:buClr>
              <a:buSzPts val="1500"/>
              <a:buFont typeface="Arial"/>
              <a:buChar char="–"/>
            </a:pPr>
            <a:r>
              <a:rPr lang="en-US" sz="1500" dirty="0">
                <a:solidFill>
                  <a:schemeClr val="dk1"/>
                </a:solidFill>
                <a:latin typeface="Arial"/>
                <a:ea typeface="Arial"/>
                <a:cs typeface="Arial"/>
                <a:sym typeface="Arial"/>
              </a:rPr>
              <a:t>Clearing Members must register via the FIA website</a:t>
            </a:r>
            <a:endParaRPr lang="en-US" sz="1500" dirty="0"/>
          </a:p>
          <a:p>
            <a:pPr marL="742950" lvl="1" indent="-279400" algn="l" rtl="0">
              <a:lnSpc>
                <a:spcPct val="100000"/>
              </a:lnSpc>
              <a:spcBef>
                <a:spcPts val="320"/>
              </a:spcBef>
              <a:spcAft>
                <a:spcPts val="0"/>
              </a:spcAft>
              <a:buClr>
                <a:schemeClr val="dk1"/>
              </a:buClr>
              <a:buSzPts val="1500"/>
              <a:buFont typeface="Arial"/>
              <a:buChar char="–"/>
            </a:pPr>
            <a:r>
              <a:rPr lang="en-US" sz="1500" dirty="0">
                <a:latin typeface="Arial"/>
                <a:ea typeface="Arial"/>
                <a:cs typeface="Arial"/>
                <a:sym typeface="Arial"/>
              </a:rPr>
              <a:t>Clearing Members w</a:t>
            </a:r>
            <a:r>
              <a:rPr lang="en-US" sz="1500" dirty="0">
                <a:solidFill>
                  <a:schemeClr val="dk1"/>
                </a:solidFill>
                <a:latin typeface="Arial"/>
                <a:ea typeface="Arial"/>
                <a:cs typeface="Arial"/>
                <a:sym typeface="Arial"/>
              </a:rPr>
              <a:t>ill test SFTP/Reporting capabilities</a:t>
            </a:r>
            <a:endParaRPr lang="en-US" sz="1500" dirty="0"/>
          </a:p>
          <a:p>
            <a:pPr marL="742950" lvl="1" indent="-279400" algn="l" rtl="0">
              <a:lnSpc>
                <a:spcPct val="100000"/>
              </a:lnSpc>
              <a:spcBef>
                <a:spcPts val="320"/>
              </a:spcBef>
              <a:spcAft>
                <a:spcPts val="0"/>
              </a:spcAft>
              <a:buClr>
                <a:schemeClr val="dk1"/>
              </a:buClr>
              <a:buSzPts val="1500"/>
              <a:buFont typeface="Arial"/>
              <a:buChar char="–"/>
            </a:pPr>
            <a:r>
              <a:rPr lang="en-US" sz="1500" dirty="0">
                <a:latin typeface="Arial"/>
                <a:ea typeface="Arial"/>
                <a:cs typeface="Arial"/>
                <a:sym typeface="Arial"/>
              </a:rPr>
              <a:t>Clearing Members w</a:t>
            </a:r>
            <a:r>
              <a:rPr lang="en-US" sz="1500" dirty="0">
                <a:solidFill>
                  <a:schemeClr val="dk1"/>
                </a:solidFill>
                <a:latin typeface="Arial"/>
                <a:ea typeface="Arial"/>
                <a:cs typeface="Arial"/>
                <a:sym typeface="Arial"/>
              </a:rPr>
              <a:t>ill test FIXML capabilities</a:t>
            </a:r>
          </a:p>
          <a:p>
            <a:pPr marL="742950" lvl="1" indent="-279400" algn="l" rtl="0">
              <a:lnSpc>
                <a:spcPct val="100000"/>
              </a:lnSpc>
              <a:spcBef>
                <a:spcPts val="320"/>
              </a:spcBef>
              <a:spcAft>
                <a:spcPts val="0"/>
              </a:spcAft>
              <a:buSzPts val="1500"/>
              <a:buFont typeface="Arial"/>
              <a:buChar char="–"/>
            </a:pPr>
            <a:r>
              <a:rPr lang="en-US" sz="1500" dirty="0">
                <a:latin typeface="Arial"/>
                <a:ea typeface="Arial"/>
                <a:cs typeface="Arial"/>
                <a:sym typeface="Arial"/>
              </a:rPr>
              <a:t>Clearing Members will test Position Declaration Files (PCS &amp; GCM) functionality</a:t>
            </a:r>
          </a:p>
          <a:p>
            <a:pPr marL="457200" lvl="1" indent="0" algn="l" rtl="0">
              <a:lnSpc>
                <a:spcPct val="80000"/>
              </a:lnSpc>
              <a:spcBef>
                <a:spcPts val="320"/>
              </a:spcBef>
              <a:spcAft>
                <a:spcPts val="0"/>
              </a:spcAft>
              <a:buClr>
                <a:schemeClr val="dk1"/>
              </a:buClr>
              <a:buSzPts val="400"/>
              <a:buNone/>
            </a:pPr>
            <a:endParaRPr lang="en-US" sz="300" dirty="0">
              <a:solidFill>
                <a:schemeClr val="dk1"/>
              </a:solidFill>
              <a:latin typeface="Arial"/>
              <a:ea typeface="Arial"/>
              <a:cs typeface="Arial"/>
              <a:sym typeface="Arial"/>
            </a:endParaRPr>
          </a:p>
          <a:p>
            <a:pPr marL="342900" lvl="0" indent="-323850" algn="l" rtl="0">
              <a:lnSpc>
                <a:spcPct val="100000"/>
              </a:lnSpc>
              <a:spcBef>
                <a:spcPts val="360"/>
              </a:spcBef>
              <a:spcAft>
                <a:spcPts val="0"/>
              </a:spcAft>
              <a:buClr>
                <a:schemeClr val="dk1"/>
              </a:buClr>
              <a:buSzPts val="1500"/>
              <a:buFont typeface="Arial"/>
              <a:buChar char="•"/>
            </a:pPr>
            <a:r>
              <a:rPr lang="en-US" sz="1500" dirty="0">
                <a:solidFill>
                  <a:schemeClr val="dk1"/>
                </a:solidFill>
                <a:latin typeface="Arial"/>
                <a:ea typeface="Arial"/>
                <a:cs typeface="Arial"/>
                <a:sym typeface="Arial"/>
              </a:rPr>
              <a:t>On October 25</a:t>
            </a:r>
            <a:r>
              <a:rPr lang="en-US" sz="1500" baseline="30000" dirty="0">
                <a:solidFill>
                  <a:schemeClr val="dk1"/>
                </a:solidFill>
                <a:latin typeface="Arial"/>
                <a:ea typeface="Arial"/>
                <a:cs typeface="Arial"/>
                <a:sym typeface="Arial"/>
              </a:rPr>
              <a:t>th</a:t>
            </a:r>
            <a:r>
              <a:rPr lang="en-US" sz="1500" dirty="0">
                <a:solidFill>
                  <a:schemeClr val="dk1"/>
                </a:solidFill>
                <a:latin typeface="Arial"/>
                <a:ea typeface="Arial"/>
                <a:cs typeface="Arial"/>
                <a:sym typeface="Arial"/>
              </a:rPr>
              <a:t> test day only, provided there are no issues or delays, markets will be in Pre-Opening state by (latest) 11:00 AM EDT </a:t>
            </a:r>
            <a:endParaRPr lang="en-US" sz="1500" dirty="0"/>
          </a:p>
          <a:p>
            <a:pPr marL="742950" lvl="1" indent="-279400" algn="l" rtl="0">
              <a:lnSpc>
                <a:spcPct val="100000"/>
              </a:lnSpc>
              <a:spcBef>
                <a:spcPts val="320"/>
              </a:spcBef>
              <a:spcAft>
                <a:spcPts val="0"/>
              </a:spcAft>
              <a:buClr>
                <a:schemeClr val="dk1"/>
              </a:buClr>
              <a:buSzPts val="1500"/>
              <a:buFont typeface="Arial"/>
              <a:buChar char="–"/>
            </a:pPr>
            <a:r>
              <a:rPr lang="en-US" sz="1500" dirty="0">
                <a:solidFill>
                  <a:schemeClr val="dk1"/>
                </a:solidFill>
                <a:latin typeface="Arial"/>
                <a:ea typeface="Arial"/>
                <a:cs typeface="Arial"/>
                <a:sym typeface="Arial"/>
              </a:rPr>
              <a:t>No trades will occur during the Pre-Opening period</a:t>
            </a:r>
            <a:endParaRPr lang="en-US" sz="1500" dirty="0"/>
          </a:p>
          <a:p>
            <a:pPr marL="742950" lvl="1" indent="-279400" algn="l" rtl="0">
              <a:lnSpc>
                <a:spcPct val="100000"/>
              </a:lnSpc>
              <a:spcBef>
                <a:spcPts val="320"/>
              </a:spcBef>
              <a:spcAft>
                <a:spcPts val="0"/>
              </a:spcAft>
              <a:buClr>
                <a:schemeClr val="dk1"/>
              </a:buClr>
              <a:buSzPts val="1500"/>
              <a:buFont typeface="Arial"/>
              <a:buChar char="–"/>
            </a:pPr>
            <a:r>
              <a:rPr lang="en-US" sz="1500" dirty="0">
                <a:solidFill>
                  <a:schemeClr val="dk1"/>
                </a:solidFill>
                <a:latin typeface="Arial"/>
                <a:ea typeface="Arial"/>
                <a:cs typeface="Arial"/>
                <a:sym typeface="Arial"/>
              </a:rPr>
              <a:t>Pre-Opening and Opening Times will need to be confirmed (dependent on actual recovery time)</a:t>
            </a:r>
            <a:endParaRPr lang="en-US" sz="1500" dirty="0"/>
          </a:p>
          <a:p>
            <a:pPr marL="742950" lvl="1" indent="-279400" algn="l" rtl="0">
              <a:lnSpc>
                <a:spcPct val="100000"/>
              </a:lnSpc>
              <a:spcBef>
                <a:spcPts val="320"/>
              </a:spcBef>
              <a:spcAft>
                <a:spcPts val="0"/>
              </a:spcAft>
              <a:buClr>
                <a:schemeClr val="dk1"/>
              </a:buClr>
              <a:buSzPts val="1500"/>
              <a:buFont typeface="Arial"/>
              <a:buChar char="–"/>
            </a:pPr>
            <a:r>
              <a:rPr lang="en-US" sz="1500" dirty="0">
                <a:solidFill>
                  <a:schemeClr val="dk1"/>
                </a:solidFill>
                <a:latin typeface="Arial"/>
                <a:ea typeface="Arial"/>
                <a:cs typeface="Arial"/>
                <a:sym typeface="Arial"/>
              </a:rPr>
              <a:t>MX will provide automated market volume for bid/offer on selected instruments</a:t>
            </a:r>
            <a:endParaRPr lang="en-US" sz="1500" dirty="0"/>
          </a:p>
          <a:p>
            <a:pPr marL="742950" lvl="1" indent="-285750" algn="l" rtl="0">
              <a:lnSpc>
                <a:spcPct val="80000"/>
              </a:lnSpc>
              <a:spcBef>
                <a:spcPts val="320"/>
              </a:spcBef>
              <a:spcAft>
                <a:spcPts val="0"/>
              </a:spcAft>
              <a:buClr>
                <a:schemeClr val="dk1"/>
              </a:buClr>
              <a:buSzPts val="1600"/>
              <a:buNone/>
            </a:pPr>
            <a:endParaRPr lang="en-US" sz="300" dirty="0">
              <a:solidFill>
                <a:schemeClr val="dk1"/>
              </a:solidFill>
              <a:latin typeface="Arial"/>
              <a:ea typeface="Arial"/>
              <a:cs typeface="Arial"/>
              <a:sym typeface="Arial"/>
            </a:endParaRPr>
          </a:p>
          <a:p>
            <a:pPr marL="171450" lvl="0" indent="-152400" algn="l" rtl="0">
              <a:lnSpc>
                <a:spcPct val="100000"/>
              </a:lnSpc>
              <a:spcBef>
                <a:spcPts val="360"/>
              </a:spcBef>
              <a:spcAft>
                <a:spcPts val="0"/>
              </a:spcAft>
              <a:buClr>
                <a:schemeClr val="dk1"/>
              </a:buClr>
              <a:buSzPts val="1500"/>
              <a:buFont typeface="Arial"/>
              <a:buChar char="•"/>
            </a:pPr>
            <a:r>
              <a:rPr lang="en-US" sz="1500" dirty="0">
                <a:solidFill>
                  <a:schemeClr val="dk1"/>
                </a:solidFill>
                <a:latin typeface="Arial"/>
                <a:ea typeface="Arial"/>
                <a:cs typeface="Arial"/>
              </a:rPr>
              <a:t>Provided there are no issues or delays, the market </a:t>
            </a:r>
            <a:r>
              <a:rPr lang="en-US" sz="1500" dirty="0">
                <a:solidFill>
                  <a:schemeClr val="dk1"/>
                </a:solidFill>
                <a:latin typeface="Arial"/>
                <a:ea typeface="Arial"/>
                <a:cs typeface="Arial"/>
                <a:sym typeface="Arial"/>
              </a:rPr>
              <a:t>will open at 11:15 AM EDT</a:t>
            </a:r>
            <a:endParaRPr lang="en-US" sz="1500" dirty="0"/>
          </a:p>
          <a:p>
            <a:pPr marL="742950" lvl="1" indent="-279400" algn="l" rtl="0">
              <a:lnSpc>
                <a:spcPct val="100000"/>
              </a:lnSpc>
              <a:spcBef>
                <a:spcPts val="320"/>
              </a:spcBef>
              <a:spcAft>
                <a:spcPts val="0"/>
              </a:spcAft>
              <a:buClr>
                <a:schemeClr val="dk1"/>
              </a:buClr>
              <a:buSzPts val="1500"/>
              <a:buFont typeface="Arial"/>
              <a:buChar char="–"/>
            </a:pPr>
            <a:r>
              <a:rPr lang="en-US" sz="1500" dirty="0">
                <a:solidFill>
                  <a:schemeClr val="dk1"/>
                </a:solidFill>
                <a:latin typeface="Arial"/>
                <a:ea typeface="Arial"/>
                <a:cs typeface="Arial"/>
                <a:sym typeface="Arial"/>
              </a:rPr>
              <a:t>No trades performed during testing hours will be valid</a:t>
            </a:r>
            <a:endParaRPr lang="en-US" sz="1500" dirty="0"/>
          </a:p>
          <a:p>
            <a:pPr marL="742950" lvl="1" indent="-279400" algn="l" rtl="0">
              <a:lnSpc>
                <a:spcPct val="100000"/>
              </a:lnSpc>
              <a:spcBef>
                <a:spcPts val="320"/>
              </a:spcBef>
              <a:spcAft>
                <a:spcPts val="0"/>
              </a:spcAft>
              <a:buClr>
                <a:schemeClr val="dk1"/>
              </a:buClr>
              <a:buSzPts val="1500"/>
              <a:buFont typeface="Arial"/>
              <a:buChar char="–"/>
            </a:pPr>
            <a:r>
              <a:rPr lang="en-US" sz="1500" dirty="0">
                <a:solidFill>
                  <a:schemeClr val="dk1"/>
                </a:solidFill>
                <a:latin typeface="Arial"/>
                <a:ea typeface="Arial"/>
                <a:cs typeface="Arial"/>
                <a:sym typeface="Arial"/>
              </a:rPr>
              <a:t>All Clearing Members MUST clean up all backend system data after testing</a:t>
            </a:r>
            <a:endParaRPr lang="en-US" sz="1500" dirty="0"/>
          </a:p>
          <a:p>
            <a:pPr marL="742950" lvl="1" indent="-279400" algn="l" rtl="0">
              <a:lnSpc>
                <a:spcPct val="100000"/>
              </a:lnSpc>
              <a:spcBef>
                <a:spcPts val="320"/>
              </a:spcBef>
              <a:spcAft>
                <a:spcPts val="0"/>
              </a:spcAft>
              <a:buClr>
                <a:schemeClr val="dk1"/>
              </a:buClr>
              <a:buSzPts val="1500"/>
              <a:buFont typeface="Arial"/>
              <a:buChar char="–"/>
            </a:pPr>
            <a:r>
              <a:rPr lang="en-US" sz="1500" dirty="0">
                <a:solidFill>
                  <a:schemeClr val="dk1"/>
                </a:solidFill>
                <a:latin typeface="Arial"/>
                <a:ea typeface="Arial"/>
                <a:cs typeface="Arial"/>
                <a:sym typeface="Arial"/>
              </a:rPr>
              <a:t>Trades will flow from MX to CDCC’s environment  </a:t>
            </a:r>
            <a:endParaRPr lang="en-US" sz="1500" dirty="0"/>
          </a:p>
          <a:p>
            <a:pPr marL="742950" lvl="1" indent="-279400" algn="l" rtl="0">
              <a:lnSpc>
                <a:spcPct val="100000"/>
              </a:lnSpc>
              <a:spcBef>
                <a:spcPts val="320"/>
              </a:spcBef>
              <a:spcAft>
                <a:spcPts val="0"/>
              </a:spcAft>
              <a:buClr>
                <a:schemeClr val="dk1"/>
              </a:buClr>
              <a:buSzPts val="1500"/>
              <a:buFont typeface="Arial"/>
              <a:buChar char="–"/>
            </a:pPr>
            <a:r>
              <a:rPr lang="en-US" sz="1500" dirty="0">
                <a:solidFill>
                  <a:schemeClr val="dk1"/>
                </a:solidFill>
                <a:latin typeface="Arial"/>
                <a:ea typeface="Arial"/>
                <a:cs typeface="Arial"/>
                <a:sym typeface="Arial"/>
              </a:rPr>
              <a:t>Trades &amp; Positions will be available for validation via SOLA® Clearing Manager</a:t>
            </a:r>
            <a:endParaRPr lang="en-US" sz="1500" dirty="0"/>
          </a:p>
          <a:p>
            <a:pPr marL="171450" lvl="0" indent="-82550" algn="l" rtl="0">
              <a:lnSpc>
                <a:spcPct val="90000"/>
              </a:lnSpc>
              <a:spcBef>
                <a:spcPts val="750"/>
              </a:spcBef>
              <a:spcAft>
                <a:spcPts val="0"/>
              </a:spcAft>
              <a:buClr>
                <a:schemeClr val="dk1"/>
              </a:buClr>
              <a:buSzPts val="1400"/>
              <a:buNone/>
            </a:pPr>
            <a:endParaRPr sz="14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lstStyle/>
          <a:p>
            <a:pPr algn="ctr"/>
            <a:r>
              <a:rPr lang="en-US" dirty="0"/>
              <a:t>TESTING PROTOCOL</a:t>
            </a:r>
          </a:p>
        </p:txBody>
      </p:sp>
      <p:sp>
        <p:nvSpPr>
          <p:cNvPr id="8" name="Content Placeholder 7">
            <a:extLst>
              <a:ext uri="{FF2B5EF4-FFF2-40B4-BE49-F238E27FC236}">
                <a16:creationId xmlns:a16="http://schemas.microsoft.com/office/drawing/2014/main" id="{41885230-84D2-46DB-9719-CA9D4D8C3C61}"/>
              </a:ext>
            </a:extLst>
          </p:cNvPr>
          <p:cNvSpPr>
            <a:spLocks noGrp="1"/>
          </p:cNvSpPr>
          <p:nvPr>
            <p:ph idx="1"/>
          </p:nvPr>
        </p:nvSpPr>
        <p:spPr>
          <a:xfrm>
            <a:off x="628650" y="1684111"/>
            <a:ext cx="8229600" cy="4351338"/>
          </a:xfrm>
        </p:spPr>
        <p:txBody>
          <a:bodyPr>
            <a:normAutofit fontScale="92500"/>
          </a:bodyPr>
          <a:lstStyle/>
          <a:p>
            <a:r>
              <a:rPr lang="en-US" dirty="0"/>
              <a:t>Exchanges will specify products available for order entry and trading</a:t>
            </a:r>
          </a:p>
          <a:p>
            <a:endParaRPr lang="en-US" dirty="0"/>
          </a:p>
          <a:p>
            <a:r>
              <a:rPr lang="en-US" dirty="0"/>
              <a:t>Exchanges will use their electronic trading venues to simulate trading activity and will process test data through to end-of-day reporting for clearing members.</a:t>
            </a:r>
          </a:p>
          <a:p>
            <a:pPr>
              <a:lnSpc>
                <a:spcPct val="110000"/>
              </a:lnSpc>
            </a:pPr>
            <a:endParaRPr lang="en-US" dirty="0"/>
          </a:p>
          <a:p>
            <a:pPr>
              <a:lnSpc>
                <a:spcPct val="110000"/>
              </a:lnSpc>
            </a:pPr>
            <a:r>
              <a:rPr lang="en-US" dirty="0"/>
              <a:t>The FIA will coordinate the test via an open conference bridge, that will remain open for the duration of the test.</a:t>
            </a:r>
          </a:p>
          <a:p>
            <a:pPr>
              <a:lnSpc>
                <a:spcPct val="110000"/>
              </a:lnSpc>
            </a:pPr>
            <a:endParaRPr lang="en-US" dirty="0"/>
          </a:p>
          <a:p>
            <a:pPr>
              <a:lnSpc>
                <a:spcPct val="110000"/>
              </a:lnSpc>
            </a:pPr>
            <a:r>
              <a:rPr lang="en-US" dirty="0"/>
              <a:t>Member firms will confirm connectivity with their respective exchanges/clearinghouses:</a:t>
            </a:r>
          </a:p>
          <a:p>
            <a:pPr lvl="1">
              <a:lnSpc>
                <a:spcPct val="110000"/>
              </a:lnSpc>
              <a:buFont typeface="System Font Regular"/>
              <a:buChar char="-"/>
            </a:pPr>
            <a:r>
              <a:rPr lang="en-US" dirty="0"/>
              <a:t>Pre-test connectivity testing will be offered, as specified on the FIA website</a:t>
            </a:r>
          </a:p>
        </p:txBody>
      </p:sp>
    </p:spTree>
    <p:extLst>
      <p:ext uri="{BB962C8B-B14F-4D97-AF65-F5344CB8AC3E}">
        <p14:creationId xmlns:p14="http://schemas.microsoft.com/office/powerpoint/2010/main" val="2426309949"/>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Shape 487"/>
        <p:cNvGrpSpPr/>
        <p:nvPr/>
      </p:nvGrpSpPr>
      <p:grpSpPr>
        <a:xfrm>
          <a:off x="0" y="0"/>
          <a:ext cx="0" cy="0"/>
          <a:chOff x="0" y="0"/>
          <a:chExt cx="0" cy="0"/>
        </a:xfrm>
      </p:grpSpPr>
      <p:sp>
        <p:nvSpPr>
          <p:cNvPr id="488" name="Google Shape;488;p58"/>
          <p:cNvSpPr txBox="1">
            <a:spLocks noGrp="1"/>
          </p:cNvSpPr>
          <p:nvPr>
            <p:ph type="title"/>
          </p:nvPr>
        </p:nvSpPr>
        <p:spPr>
          <a:xfrm>
            <a:off x="628650" y="204485"/>
            <a:ext cx="78867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2800"/>
              <a:buFont typeface="Lato"/>
              <a:buNone/>
            </a:pPr>
            <a:r>
              <a:rPr lang="en-US" sz="2800"/>
              <a:t>MX/CDCC </a:t>
            </a:r>
            <a:r>
              <a:rPr lang="en-US" sz="2400"/>
              <a:t>(cont’d)</a:t>
            </a:r>
            <a:endParaRPr/>
          </a:p>
        </p:txBody>
      </p:sp>
      <p:sp>
        <p:nvSpPr>
          <p:cNvPr id="489" name="Google Shape;489;p58"/>
          <p:cNvSpPr txBox="1">
            <a:spLocks noGrp="1"/>
          </p:cNvSpPr>
          <p:nvPr>
            <p:ph type="body" idx="1"/>
          </p:nvPr>
        </p:nvSpPr>
        <p:spPr>
          <a:xfrm>
            <a:off x="628650" y="1158112"/>
            <a:ext cx="8229600" cy="4794631"/>
          </a:xfrm>
          <a:prstGeom prst="rect">
            <a:avLst/>
          </a:prstGeom>
          <a:noFill/>
          <a:ln>
            <a:noFill/>
          </a:ln>
        </p:spPr>
        <p:txBody>
          <a:bodyPr spcFirstLastPara="1" wrap="square" lIns="91425" tIns="45700" rIns="91425" bIns="45700" anchor="t" anchorCtr="0">
            <a:normAutofit/>
          </a:bodyPr>
          <a:lstStyle/>
          <a:p>
            <a:pPr marL="0" lvl="0" indent="0" algn="l" rtl="0">
              <a:lnSpc>
                <a:spcPct val="90000"/>
              </a:lnSpc>
              <a:spcBef>
                <a:spcPts val="0"/>
              </a:spcBef>
              <a:spcAft>
                <a:spcPts val="0"/>
              </a:spcAft>
              <a:buClr>
                <a:schemeClr val="dk1"/>
              </a:buClr>
              <a:buSzPct val="100000"/>
              <a:buNone/>
            </a:pPr>
            <a:r>
              <a:rPr lang="en-US" sz="1800" b="1" dirty="0"/>
              <a:t>Important Dates</a:t>
            </a:r>
            <a:endParaRPr lang="en-US" sz="1800" dirty="0"/>
          </a:p>
          <a:p>
            <a:pPr marL="171450" lvl="0" indent="-171450" algn="l" rtl="0">
              <a:lnSpc>
                <a:spcPct val="120000"/>
              </a:lnSpc>
              <a:spcBef>
                <a:spcPts val="750"/>
              </a:spcBef>
              <a:spcAft>
                <a:spcPts val="0"/>
              </a:spcAft>
              <a:buClr>
                <a:schemeClr val="dk1"/>
              </a:buClr>
              <a:buSzPct val="100000"/>
              <a:buChar char="•"/>
            </a:pPr>
            <a:r>
              <a:rPr lang="en-US" sz="1800" dirty="0"/>
              <a:t>Connectivity testing will be offered on September 13</a:t>
            </a:r>
            <a:r>
              <a:rPr lang="en-US" sz="1800" baseline="30000" dirty="0"/>
              <a:t>th</a:t>
            </a:r>
            <a:r>
              <a:rPr lang="en-US" sz="1800" dirty="0"/>
              <a:t>, 2025 for both MX and CDCC participants/clearing members</a:t>
            </a:r>
            <a:br>
              <a:rPr lang="en-US" sz="1800" dirty="0"/>
            </a:br>
            <a:endParaRPr lang="en-US" sz="1000" dirty="0"/>
          </a:p>
          <a:p>
            <a:pPr marL="0" lvl="0" indent="0" algn="l" rtl="0">
              <a:lnSpc>
                <a:spcPct val="110000"/>
              </a:lnSpc>
              <a:spcBef>
                <a:spcPts val="750"/>
              </a:spcBef>
              <a:spcAft>
                <a:spcPts val="0"/>
              </a:spcAft>
              <a:buClr>
                <a:schemeClr val="dk1"/>
              </a:buClr>
              <a:buSzPct val="100000"/>
              <a:buNone/>
            </a:pPr>
            <a:r>
              <a:rPr lang="en-US" sz="1800" b="1" dirty="0"/>
              <a:t>Contacts</a:t>
            </a:r>
            <a:endParaRPr lang="en-US" sz="1800" dirty="0"/>
          </a:p>
          <a:p>
            <a:pPr marL="171450" lvl="0" indent="-171450" algn="l" rtl="0">
              <a:lnSpc>
                <a:spcPct val="110000"/>
              </a:lnSpc>
              <a:spcBef>
                <a:spcPts val="750"/>
              </a:spcBef>
              <a:spcAft>
                <a:spcPts val="0"/>
              </a:spcAft>
              <a:buClr>
                <a:schemeClr val="dk1"/>
              </a:buClr>
              <a:buSzPct val="100000"/>
              <a:buChar char="•"/>
            </a:pPr>
            <a:r>
              <a:rPr lang="en-US" sz="1800" dirty="0"/>
              <a:t>Contact the following for Montreal Exchange business questions:</a:t>
            </a:r>
          </a:p>
          <a:p>
            <a:pPr marL="0" lvl="0" indent="0" algn="l" rtl="0">
              <a:lnSpc>
                <a:spcPct val="90000"/>
              </a:lnSpc>
              <a:spcBef>
                <a:spcPts val="750"/>
              </a:spcBef>
              <a:spcAft>
                <a:spcPts val="0"/>
              </a:spcAft>
              <a:buClr>
                <a:schemeClr val="dk1"/>
              </a:buClr>
              <a:buSzPct val="100000"/>
              <a:buNone/>
            </a:pPr>
            <a:endParaRPr lang="en-US" sz="1800" dirty="0"/>
          </a:p>
          <a:p>
            <a:pPr marL="0" lvl="0" indent="0" algn="l" rtl="0">
              <a:lnSpc>
                <a:spcPct val="90000"/>
              </a:lnSpc>
              <a:spcBef>
                <a:spcPts val="750"/>
              </a:spcBef>
              <a:spcAft>
                <a:spcPts val="0"/>
              </a:spcAft>
              <a:buClr>
                <a:schemeClr val="dk1"/>
              </a:buClr>
              <a:buSzPct val="100000"/>
              <a:buNone/>
            </a:pPr>
            <a:endParaRPr lang="en-US" sz="1800" dirty="0"/>
          </a:p>
          <a:p>
            <a:pPr marL="0" lvl="0" indent="0" algn="l" rtl="0">
              <a:lnSpc>
                <a:spcPct val="90000"/>
              </a:lnSpc>
              <a:spcBef>
                <a:spcPts val="750"/>
              </a:spcBef>
              <a:spcAft>
                <a:spcPts val="0"/>
              </a:spcAft>
              <a:buClr>
                <a:schemeClr val="dk1"/>
              </a:buClr>
              <a:buSzPct val="100000"/>
              <a:buNone/>
            </a:pPr>
            <a:endParaRPr lang="en-US" sz="1800" dirty="0"/>
          </a:p>
          <a:p>
            <a:pPr marL="171450" lvl="0" indent="-65722" algn="l" rtl="0">
              <a:lnSpc>
                <a:spcPct val="90000"/>
              </a:lnSpc>
              <a:spcBef>
                <a:spcPts val="750"/>
              </a:spcBef>
              <a:spcAft>
                <a:spcPts val="0"/>
              </a:spcAft>
              <a:buClr>
                <a:schemeClr val="dk1"/>
              </a:buClr>
              <a:buSzPct val="100000"/>
              <a:buNone/>
            </a:pPr>
            <a:endParaRPr lang="en-US" sz="800" dirty="0"/>
          </a:p>
          <a:p>
            <a:pPr marL="171450" lvl="0" indent="-171450" algn="l" rtl="0">
              <a:lnSpc>
                <a:spcPct val="90000"/>
              </a:lnSpc>
              <a:spcBef>
                <a:spcPts val="750"/>
              </a:spcBef>
              <a:spcAft>
                <a:spcPts val="0"/>
              </a:spcAft>
              <a:buClr>
                <a:schemeClr val="dk1"/>
              </a:buClr>
              <a:buSzPct val="100000"/>
              <a:buChar char="•"/>
            </a:pPr>
            <a:r>
              <a:rPr lang="en-US" sz="1800" dirty="0"/>
              <a:t>Contact Antoinette Wu or Paul Barbara with any CDCC business questions:</a:t>
            </a:r>
          </a:p>
          <a:p>
            <a:pPr marL="0" lvl="0" indent="0" algn="l" rtl="0">
              <a:lnSpc>
                <a:spcPct val="90000"/>
              </a:lnSpc>
              <a:spcBef>
                <a:spcPts val="750"/>
              </a:spcBef>
              <a:spcAft>
                <a:spcPts val="0"/>
              </a:spcAft>
              <a:buClr>
                <a:schemeClr val="dk1"/>
              </a:buClr>
              <a:buSzPct val="100000"/>
              <a:buNone/>
            </a:pPr>
            <a:r>
              <a:rPr lang="en-US" sz="1800" dirty="0"/>
              <a:t>	</a:t>
            </a:r>
          </a:p>
          <a:p>
            <a:pPr marL="0" lvl="0" indent="0" algn="l" rtl="0">
              <a:lnSpc>
                <a:spcPct val="90000"/>
              </a:lnSpc>
              <a:spcBef>
                <a:spcPts val="750"/>
              </a:spcBef>
              <a:spcAft>
                <a:spcPts val="0"/>
              </a:spcAft>
              <a:buClr>
                <a:schemeClr val="dk1"/>
              </a:buClr>
              <a:buSzPct val="100000"/>
              <a:buNone/>
            </a:pPr>
            <a:endParaRPr lang="en-US" sz="1800" dirty="0"/>
          </a:p>
        </p:txBody>
      </p:sp>
      <p:graphicFrame>
        <p:nvGraphicFramePr>
          <p:cNvPr id="490" name="Google Shape;490;p58"/>
          <p:cNvGraphicFramePr/>
          <p:nvPr/>
        </p:nvGraphicFramePr>
        <p:xfrm>
          <a:off x="1118886" y="3280468"/>
          <a:ext cx="6096000" cy="1112550"/>
        </p:xfrm>
        <a:graphic>
          <a:graphicData uri="http://schemas.openxmlformats.org/drawingml/2006/table">
            <a:tbl>
              <a:tblPr firstRow="1" bandRow="1">
                <a:noFill/>
              </a:tblPr>
              <a:tblGrid>
                <a:gridCol w="3048000">
                  <a:extLst>
                    <a:ext uri="{9D8B030D-6E8A-4147-A177-3AD203B41FA5}">
                      <a16:colId xmlns:a16="http://schemas.microsoft.com/office/drawing/2014/main" val="20000"/>
                    </a:ext>
                  </a:extLst>
                </a:gridCol>
                <a:gridCol w="3048000">
                  <a:extLst>
                    <a:ext uri="{9D8B030D-6E8A-4147-A177-3AD203B41FA5}">
                      <a16:colId xmlns:a16="http://schemas.microsoft.com/office/drawing/2014/main" val="20001"/>
                    </a:ext>
                  </a:extLst>
                </a:gridCol>
              </a:tblGrid>
              <a:tr h="370850">
                <a:tc>
                  <a:txBody>
                    <a:bodyPr/>
                    <a:lstStyle/>
                    <a:p>
                      <a:pPr algn="l" rtl="0" fontAlgn="t">
                        <a:spcBef>
                          <a:spcPts val="0"/>
                        </a:spcBef>
                        <a:spcAft>
                          <a:spcPts val="0"/>
                        </a:spcAft>
                      </a:pPr>
                      <a:r>
                        <a:rPr lang="en-US" sz="1350" b="0" i="0" u="none" strike="noStrike" dirty="0">
                          <a:solidFill>
                            <a:srgbClr val="000000"/>
                          </a:solidFill>
                          <a:effectLst/>
                          <a:latin typeface="Arial" panose="020B0604020202020204" pitchFamily="34" charset="0"/>
                        </a:rPr>
                        <a:t>Marco </a:t>
                      </a:r>
                      <a:r>
                        <a:rPr lang="en-US" sz="1350" b="0" i="0" u="none" strike="noStrike" dirty="0" err="1">
                          <a:solidFill>
                            <a:srgbClr val="000000"/>
                          </a:solidFill>
                          <a:effectLst/>
                          <a:latin typeface="Arial" panose="020B0604020202020204" pitchFamily="34" charset="0"/>
                        </a:rPr>
                        <a:t>Rampazzo</a:t>
                      </a:r>
                      <a:endParaRPr lang="en-US" dirty="0">
                        <a:effectLst/>
                      </a:endParaRPr>
                    </a:p>
                  </a:txBody>
                  <a:tcPr marL="95250" marR="95250" marT="47625" marB="47625" anchor="ctr"/>
                </a:tc>
                <a:tc>
                  <a:txBody>
                    <a:bodyPr/>
                    <a:lstStyle/>
                    <a:p>
                      <a:pPr algn="l" rtl="0" fontAlgn="t">
                        <a:spcBef>
                          <a:spcPts val="0"/>
                        </a:spcBef>
                        <a:spcAft>
                          <a:spcPts val="0"/>
                        </a:spcAft>
                      </a:pPr>
                      <a:r>
                        <a:rPr lang="en-US" sz="1350" b="0" i="0" u="none" strike="noStrike" dirty="0">
                          <a:solidFill>
                            <a:srgbClr val="000000"/>
                          </a:solidFill>
                          <a:effectLst/>
                          <a:latin typeface="Arial" panose="020B0604020202020204" pitchFamily="34" charset="0"/>
                        </a:rPr>
                        <a:t>Santo </a:t>
                      </a:r>
                      <a:r>
                        <a:rPr lang="en-US" sz="1350" b="0" i="0" u="none" strike="noStrike" dirty="0" err="1">
                          <a:solidFill>
                            <a:srgbClr val="000000"/>
                          </a:solidFill>
                          <a:effectLst/>
                          <a:latin typeface="Arial" panose="020B0604020202020204" pitchFamily="34" charset="0"/>
                        </a:rPr>
                        <a:t>Ferraiuolo</a:t>
                      </a:r>
                      <a:endParaRPr lang="en-US" dirty="0">
                        <a:effectLst/>
                      </a:endParaRPr>
                    </a:p>
                  </a:txBody>
                  <a:tcPr marL="95250" marR="95250" marT="47625" marB="47625" anchor="ctr"/>
                </a:tc>
                <a:extLst>
                  <a:ext uri="{0D108BD9-81ED-4DB2-BD59-A6C34878D82A}">
                    <a16:rowId xmlns:a16="http://schemas.microsoft.com/office/drawing/2014/main" val="10000"/>
                  </a:ext>
                </a:extLst>
              </a:tr>
              <a:tr h="370850">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US" sz="1350" b="0" i="0" u="none" strike="noStrike" kern="1200" dirty="0">
                          <a:solidFill>
                            <a:srgbClr val="000000"/>
                          </a:solidFill>
                          <a:effectLst/>
                          <a:latin typeface="Arial" panose="020B0604020202020204" pitchFamily="34" charset="0"/>
                          <a:ea typeface="+mn-ea"/>
                          <a:cs typeface="+mn-cs"/>
                        </a:rPr>
                        <a:t>514-871-3564</a:t>
                      </a:r>
                    </a:p>
                  </a:txBody>
                  <a:tcPr marL="95250" marR="95250" marT="47625" marB="47625" anchor="ct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US" sz="1350" b="0" i="0" kern="1200" dirty="0">
                          <a:solidFill>
                            <a:schemeClr val="tx1"/>
                          </a:solidFill>
                          <a:effectLst/>
                          <a:latin typeface="+mn-lt"/>
                          <a:ea typeface="+mn-ea"/>
                          <a:cs typeface="+mn-cs"/>
                        </a:rPr>
                        <a:t>514-787-6623</a:t>
                      </a:r>
                      <a:endParaRPr lang="en-US" sz="1350" b="0" i="0" u="none" strike="noStrike" kern="1200" dirty="0">
                        <a:solidFill>
                          <a:srgbClr val="000000"/>
                        </a:solidFill>
                        <a:effectLst/>
                        <a:latin typeface="Arial" panose="020B0604020202020204" pitchFamily="34" charset="0"/>
                        <a:ea typeface="+mn-ea"/>
                        <a:cs typeface="+mn-cs"/>
                      </a:endParaRPr>
                    </a:p>
                  </a:txBody>
                  <a:tcPr marL="95250" marR="95250" marT="47625" marB="47625" anchor="ctr"/>
                </a:tc>
                <a:extLst>
                  <a:ext uri="{0D108BD9-81ED-4DB2-BD59-A6C34878D82A}">
                    <a16:rowId xmlns:a16="http://schemas.microsoft.com/office/drawing/2014/main" val="10001"/>
                  </a:ext>
                </a:extLst>
              </a:tr>
              <a:tr h="370850">
                <a:tc>
                  <a:txBody>
                    <a:bodyPr/>
                    <a:lstStyle/>
                    <a:p>
                      <a:pPr algn="l" rtl="0" fontAlgn="t">
                        <a:spcBef>
                          <a:spcPts val="0"/>
                        </a:spcBef>
                        <a:spcAft>
                          <a:spcPts val="0"/>
                        </a:spcAft>
                      </a:pPr>
                      <a:r>
                        <a:rPr lang="en-US" sz="1350" b="0" i="0" u="sng" strike="noStrike" dirty="0">
                          <a:solidFill>
                            <a:srgbClr val="00A4E7"/>
                          </a:solidFill>
                          <a:effectLst/>
                          <a:latin typeface="Arial" panose="020B0604020202020204" pitchFamily="34" charset="0"/>
                          <a:hlinkClick r:id="rId3"/>
                        </a:rPr>
                        <a:t>Marco.Rampazzo@tmx.com</a:t>
                      </a:r>
                      <a:endParaRPr lang="en-US" dirty="0">
                        <a:effectLst/>
                      </a:endParaRPr>
                    </a:p>
                  </a:txBody>
                  <a:tcPr marL="95250" marR="95250" marT="47625" marB="47625" anchor="ctr"/>
                </a:tc>
                <a:tc>
                  <a:txBody>
                    <a:bodyPr/>
                    <a:lstStyle/>
                    <a:p>
                      <a:pPr algn="l" rtl="0" fontAlgn="t">
                        <a:spcBef>
                          <a:spcPts val="0"/>
                        </a:spcBef>
                        <a:spcAft>
                          <a:spcPts val="0"/>
                        </a:spcAft>
                      </a:pPr>
                      <a:r>
                        <a:rPr lang="en-US" sz="1350" b="0" i="0" u="sng" strike="noStrike" dirty="0">
                          <a:solidFill>
                            <a:srgbClr val="00A4E7"/>
                          </a:solidFill>
                          <a:effectLst/>
                          <a:latin typeface="Arial" panose="020B0604020202020204" pitchFamily="34" charset="0"/>
                          <a:hlinkClick r:id="rId4"/>
                        </a:rPr>
                        <a:t>santo.ferraiuolo@tmx.com</a:t>
                      </a:r>
                      <a:endParaRPr lang="en-US" dirty="0">
                        <a:effectLst/>
                      </a:endParaRPr>
                    </a:p>
                  </a:txBody>
                  <a:tcPr marL="95250" marR="95250" marT="47625" marB="47625" anchor="ctr"/>
                </a:tc>
                <a:extLst>
                  <a:ext uri="{0D108BD9-81ED-4DB2-BD59-A6C34878D82A}">
                    <a16:rowId xmlns:a16="http://schemas.microsoft.com/office/drawing/2014/main" val="10002"/>
                  </a:ext>
                </a:extLst>
              </a:tr>
            </a:tbl>
          </a:graphicData>
        </a:graphic>
      </p:graphicFrame>
      <p:graphicFrame>
        <p:nvGraphicFramePr>
          <p:cNvPr id="2" name="Google Shape;490;p58">
            <a:extLst>
              <a:ext uri="{FF2B5EF4-FFF2-40B4-BE49-F238E27FC236}">
                <a16:creationId xmlns:a16="http://schemas.microsoft.com/office/drawing/2014/main" id="{A503D927-F0A3-2583-DC53-C53259B7B07D}"/>
              </a:ext>
            </a:extLst>
          </p:cNvPr>
          <p:cNvGraphicFramePr/>
          <p:nvPr/>
        </p:nvGraphicFramePr>
        <p:xfrm>
          <a:off x="1115838" y="4923340"/>
          <a:ext cx="6096000" cy="1131024"/>
        </p:xfrm>
        <a:graphic>
          <a:graphicData uri="http://schemas.openxmlformats.org/drawingml/2006/table">
            <a:tbl>
              <a:tblPr firstRow="1" bandRow="1">
                <a:noFill/>
              </a:tblPr>
              <a:tblGrid>
                <a:gridCol w="3048000">
                  <a:extLst>
                    <a:ext uri="{9D8B030D-6E8A-4147-A177-3AD203B41FA5}">
                      <a16:colId xmlns:a16="http://schemas.microsoft.com/office/drawing/2014/main" val="20000"/>
                    </a:ext>
                  </a:extLst>
                </a:gridCol>
                <a:gridCol w="3048000">
                  <a:extLst>
                    <a:ext uri="{9D8B030D-6E8A-4147-A177-3AD203B41FA5}">
                      <a16:colId xmlns:a16="http://schemas.microsoft.com/office/drawing/2014/main" val="20001"/>
                    </a:ext>
                  </a:extLst>
                </a:gridCol>
              </a:tblGrid>
              <a:tr h="389324">
                <a:tc>
                  <a:txBody>
                    <a:bodyPr/>
                    <a:lstStyle/>
                    <a:p>
                      <a:pPr algn="l" rtl="0" fontAlgn="t">
                        <a:spcBef>
                          <a:spcPts val="0"/>
                        </a:spcBef>
                        <a:spcAft>
                          <a:spcPts val="0"/>
                        </a:spcAft>
                      </a:pPr>
                      <a:r>
                        <a:rPr lang="en-US" sz="1350" b="0" i="0" u="none" strike="noStrike" dirty="0">
                          <a:solidFill>
                            <a:srgbClr val="000000"/>
                          </a:solidFill>
                          <a:effectLst/>
                          <a:latin typeface="Arial" panose="020B0604020202020204" pitchFamily="34" charset="0"/>
                        </a:rPr>
                        <a:t>Antoinette Wu</a:t>
                      </a:r>
                      <a:endParaRPr lang="en-US" dirty="0">
                        <a:effectLst/>
                      </a:endParaRPr>
                    </a:p>
                  </a:txBody>
                  <a:tcPr marL="95250" marR="95250" marT="47625" marB="47625" anchor="ctr"/>
                </a:tc>
                <a:tc>
                  <a:txBody>
                    <a:bodyPr/>
                    <a:lstStyle/>
                    <a:p>
                      <a:pPr algn="l" rtl="0" fontAlgn="t">
                        <a:spcBef>
                          <a:spcPts val="0"/>
                        </a:spcBef>
                        <a:spcAft>
                          <a:spcPts val="0"/>
                        </a:spcAft>
                      </a:pPr>
                      <a:r>
                        <a:rPr lang="en-US" sz="1350" b="0" i="0" u="none" strike="noStrike" dirty="0">
                          <a:solidFill>
                            <a:srgbClr val="000000"/>
                          </a:solidFill>
                          <a:effectLst/>
                          <a:latin typeface="Arial" panose="020B0604020202020204" pitchFamily="34" charset="0"/>
                        </a:rPr>
                        <a:t>Paul Barbara</a:t>
                      </a:r>
                      <a:endParaRPr lang="en-US" dirty="0">
                        <a:effectLst/>
                      </a:endParaRPr>
                    </a:p>
                  </a:txBody>
                  <a:tcPr marL="95250" marR="95250" marT="47625" marB="47625" anchor="ctr"/>
                </a:tc>
                <a:extLst>
                  <a:ext uri="{0D108BD9-81ED-4DB2-BD59-A6C34878D82A}">
                    <a16:rowId xmlns:a16="http://schemas.microsoft.com/office/drawing/2014/main" val="10000"/>
                  </a:ext>
                </a:extLst>
              </a:tr>
              <a:tr h="370850">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US" sz="1350" b="0" i="0" u="none" strike="noStrike" kern="1200" dirty="0">
                          <a:solidFill>
                            <a:srgbClr val="000000"/>
                          </a:solidFill>
                          <a:effectLst/>
                          <a:latin typeface="Arial" panose="020B0604020202020204" pitchFamily="34" charset="0"/>
                          <a:ea typeface="+mn-ea"/>
                          <a:cs typeface="+mn-cs"/>
                        </a:rPr>
                        <a:t>416-350-2777</a:t>
                      </a:r>
                    </a:p>
                  </a:txBody>
                  <a:tcPr marL="95250" marR="95250" marT="47625" marB="47625" anchor="ct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fr-CA" sz="1350" b="0" i="0" u="none" strike="noStrike" kern="1200" dirty="0">
                          <a:solidFill>
                            <a:schemeClr val="tx1"/>
                          </a:solidFill>
                          <a:effectLst/>
                          <a:latin typeface="+mn-lt"/>
                          <a:ea typeface="+mn-ea"/>
                          <a:cs typeface="+mn-cs"/>
                        </a:rPr>
                        <a:t>5</a:t>
                      </a:r>
                      <a:r>
                        <a:rPr lang="en-US" sz="1350" b="0" i="0" u="none" strike="noStrike" kern="1200" dirty="0">
                          <a:solidFill>
                            <a:schemeClr val="tx1"/>
                          </a:solidFill>
                          <a:effectLst/>
                          <a:latin typeface="+mn-lt"/>
                          <a:ea typeface="+mn-ea"/>
                          <a:cs typeface="+mn-cs"/>
                        </a:rPr>
                        <a:t>14-787-6549</a:t>
                      </a:r>
                      <a:endParaRPr lang="en-US" sz="1350" b="0" i="0" u="none" strike="noStrike" kern="1200" dirty="0">
                        <a:solidFill>
                          <a:srgbClr val="000000"/>
                        </a:solidFill>
                        <a:effectLst/>
                        <a:latin typeface="Arial" panose="020B0604020202020204" pitchFamily="34" charset="0"/>
                        <a:ea typeface="+mn-ea"/>
                        <a:cs typeface="+mn-cs"/>
                      </a:endParaRPr>
                    </a:p>
                  </a:txBody>
                  <a:tcPr marL="95250" marR="95250" marT="47625" marB="47625" anchor="ctr"/>
                </a:tc>
                <a:extLst>
                  <a:ext uri="{0D108BD9-81ED-4DB2-BD59-A6C34878D82A}">
                    <a16:rowId xmlns:a16="http://schemas.microsoft.com/office/drawing/2014/main" val="10001"/>
                  </a:ext>
                </a:extLst>
              </a:tr>
              <a:tr h="370850">
                <a:tc gridSpan="2">
                  <a:txBody>
                    <a:bodyPr/>
                    <a:lstStyle/>
                    <a:p>
                      <a:pPr algn="ctr" rtl="0" fontAlgn="t">
                        <a:spcBef>
                          <a:spcPts val="0"/>
                        </a:spcBef>
                        <a:spcAft>
                          <a:spcPts val="0"/>
                        </a:spcAft>
                      </a:pPr>
                      <a:r>
                        <a:rPr lang="en-US" sz="1350" b="0" i="0" u="sng" strike="noStrike" dirty="0">
                          <a:solidFill>
                            <a:srgbClr val="00A4E7"/>
                          </a:solidFill>
                          <a:effectLst/>
                          <a:latin typeface="Arial" panose="020B0604020202020204" pitchFamily="34" charset="0"/>
                        </a:rPr>
                        <a:t>cdcc-cs@tmx.com</a:t>
                      </a:r>
                      <a:endParaRPr lang="en-US" dirty="0">
                        <a:effectLst/>
                      </a:endParaRPr>
                    </a:p>
                  </a:txBody>
                  <a:tcPr marL="95250" marR="95250" marT="47625" marB="47625" anchor="ctr"/>
                </a:tc>
                <a:tc hMerge="1">
                  <a:txBody>
                    <a:bodyPr/>
                    <a:lstStyle/>
                    <a:p>
                      <a:pPr algn="l" rtl="0" fontAlgn="t">
                        <a:spcBef>
                          <a:spcPts val="0"/>
                        </a:spcBef>
                        <a:spcAft>
                          <a:spcPts val="0"/>
                        </a:spcAft>
                      </a:pPr>
                      <a:endParaRPr lang="en-US" dirty="0">
                        <a:effectLst/>
                      </a:endParaRPr>
                    </a:p>
                  </a:txBody>
                  <a:tcPr marL="95250" marR="95250" marT="47625" marB="47625" anchor="ctr"/>
                </a:tc>
                <a:extLst>
                  <a:ext uri="{0D108BD9-81ED-4DB2-BD59-A6C34878D82A}">
                    <a16:rowId xmlns:a16="http://schemas.microsoft.com/office/drawing/2014/main" val="10002"/>
                  </a:ext>
                </a:extLst>
              </a:tr>
            </a:tbl>
          </a:graphicData>
        </a:graphic>
      </p:graphicFrame>
    </p:spTree>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normAutofit/>
          </a:bodyPr>
          <a:lstStyle/>
          <a:p>
            <a:pPr algn="ctr"/>
            <a:r>
              <a:rPr lang="en-US" dirty="0"/>
              <a:t>NODAL EXCHANGE / NODAL CLEAR</a:t>
            </a:r>
          </a:p>
        </p:txBody>
      </p:sp>
      <p:sp>
        <p:nvSpPr>
          <p:cNvPr id="8" name="Content Placeholder 7">
            <a:extLst>
              <a:ext uri="{FF2B5EF4-FFF2-40B4-BE49-F238E27FC236}">
                <a16:creationId xmlns:a16="http://schemas.microsoft.com/office/drawing/2014/main" id="{41885230-84D2-46DB-9719-CA9D4D8C3C61}"/>
              </a:ext>
            </a:extLst>
          </p:cNvPr>
          <p:cNvSpPr>
            <a:spLocks noGrp="1"/>
          </p:cNvSpPr>
          <p:nvPr>
            <p:ph idx="1"/>
          </p:nvPr>
        </p:nvSpPr>
        <p:spPr>
          <a:xfrm>
            <a:off x="628650" y="1658679"/>
            <a:ext cx="8229600" cy="4518284"/>
          </a:xfrm>
        </p:spPr>
        <p:txBody>
          <a:bodyPr>
            <a:normAutofit/>
          </a:bodyPr>
          <a:lstStyle/>
          <a:p>
            <a:pPr>
              <a:lnSpc>
                <a:spcPct val="100000"/>
              </a:lnSpc>
            </a:pPr>
            <a:r>
              <a:rPr lang="en-US" dirty="0"/>
              <a:t>Production systems taken offline</a:t>
            </a:r>
          </a:p>
          <a:p>
            <a:pPr>
              <a:lnSpc>
                <a:spcPct val="100000"/>
              </a:lnSpc>
            </a:pPr>
            <a:r>
              <a:rPr lang="en-US" dirty="0"/>
              <a:t>Failover to DR site</a:t>
            </a:r>
          </a:p>
          <a:p>
            <a:pPr>
              <a:lnSpc>
                <a:spcPct val="100000"/>
              </a:lnSpc>
            </a:pPr>
            <a:r>
              <a:rPr lang="en-US" dirty="0"/>
              <a:t>DNS to point at the DR site</a:t>
            </a:r>
          </a:p>
          <a:p>
            <a:pPr lvl="1">
              <a:lnSpc>
                <a:spcPct val="100000"/>
              </a:lnSpc>
            </a:pPr>
            <a:r>
              <a:rPr lang="en-US" dirty="0"/>
              <a:t>DNS names will remain the same (Preferred setup)</a:t>
            </a:r>
          </a:p>
          <a:p>
            <a:pPr lvl="1">
              <a:lnSpc>
                <a:spcPct val="100000"/>
              </a:lnSpc>
            </a:pPr>
            <a:r>
              <a:rPr lang="en-US" dirty="0"/>
              <a:t>Destination IP will change from Primary to Secondary</a:t>
            </a:r>
          </a:p>
          <a:p>
            <a:pPr>
              <a:lnSpc>
                <a:spcPct val="100000"/>
              </a:lnSpc>
            </a:pPr>
            <a:r>
              <a:rPr lang="en-US" dirty="0"/>
              <a:t>Production accounts will be used for access during DR (Nodal Platform, Trading front-ends, etc.)</a:t>
            </a:r>
          </a:p>
          <a:p>
            <a:pPr>
              <a:lnSpc>
                <a:spcPct val="100000"/>
              </a:lnSpc>
            </a:pPr>
            <a:r>
              <a:rPr lang="en-US" dirty="0"/>
              <a:t>All activities on the platform will be removed after the test</a:t>
            </a:r>
          </a:p>
          <a:p>
            <a:pPr>
              <a:lnSpc>
                <a:spcPct val="100000"/>
              </a:lnSpc>
            </a:pPr>
            <a:r>
              <a:rPr lang="en-US" dirty="0"/>
              <a:t>Trading date will be </a:t>
            </a:r>
            <a:r>
              <a:rPr lang="en-US" u="sng" dirty="0"/>
              <a:t>October 24</a:t>
            </a:r>
            <a:r>
              <a:rPr lang="en-US" u="sng" baseline="30000" dirty="0"/>
              <a:t>th</a:t>
            </a:r>
            <a:r>
              <a:rPr lang="en-US" u="sng" dirty="0"/>
              <a:t>, 2025</a:t>
            </a:r>
          </a:p>
          <a:p>
            <a:pPr>
              <a:lnSpc>
                <a:spcPct val="100000"/>
              </a:lnSpc>
            </a:pPr>
            <a:r>
              <a:rPr lang="en-US" dirty="0"/>
              <a:t>Nodal cannot offer a pre-test for this year’s exercise. </a:t>
            </a:r>
          </a:p>
        </p:txBody>
      </p:sp>
    </p:spTree>
    <p:extLst>
      <p:ext uri="{BB962C8B-B14F-4D97-AF65-F5344CB8AC3E}">
        <p14:creationId xmlns:p14="http://schemas.microsoft.com/office/powerpoint/2010/main" val="1848382477"/>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normAutofit/>
          </a:bodyPr>
          <a:lstStyle/>
          <a:p>
            <a:r>
              <a:rPr lang="en-US" sz="2800" dirty="0"/>
              <a:t>NODAL EXCHANGE </a:t>
            </a:r>
            <a:r>
              <a:rPr lang="en-US" sz="2400" dirty="0"/>
              <a:t>(Cont’d)</a:t>
            </a:r>
          </a:p>
        </p:txBody>
      </p:sp>
      <p:sp>
        <p:nvSpPr>
          <p:cNvPr id="8" name="Content Placeholder 7">
            <a:extLst>
              <a:ext uri="{FF2B5EF4-FFF2-40B4-BE49-F238E27FC236}">
                <a16:creationId xmlns:a16="http://schemas.microsoft.com/office/drawing/2014/main" id="{41885230-84D2-46DB-9719-CA9D4D8C3C61}"/>
              </a:ext>
            </a:extLst>
          </p:cNvPr>
          <p:cNvSpPr>
            <a:spLocks noGrp="1"/>
          </p:cNvSpPr>
          <p:nvPr>
            <p:ph idx="1"/>
          </p:nvPr>
        </p:nvSpPr>
        <p:spPr>
          <a:xfrm>
            <a:off x="628650" y="1530048"/>
            <a:ext cx="8229600" cy="4351338"/>
          </a:xfrm>
        </p:spPr>
        <p:txBody>
          <a:bodyPr>
            <a:normAutofit fontScale="70000" lnSpcReduction="20000"/>
          </a:bodyPr>
          <a:lstStyle/>
          <a:p>
            <a:pPr>
              <a:lnSpc>
                <a:spcPct val="100000"/>
              </a:lnSpc>
            </a:pPr>
            <a:r>
              <a:rPr lang="en-US" dirty="0"/>
              <a:t>Available Interfaces</a:t>
            </a:r>
          </a:p>
          <a:p>
            <a:pPr lvl="1">
              <a:lnSpc>
                <a:spcPct val="100000"/>
              </a:lnSpc>
            </a:pPr>
            <a:r>
              <a:rPr lang="en-US" dirty="0"/>
              <a:t>The Nodal Web Platform (</a:t>
            </a:r>
            <a:r>
              <a:rPr lang="en-US" dirty="0" err="1"/>
              <a:t>apps.nodalexchange.com</a:t>
            </a:r>
            <a:r>
              <a:rPr lang="en-US" dirty="0"/>
              <a:t>)</a:t>
            </a:r>
          </a:p>
          <a:p>
            <a:pPr lvl="1">
              <a:lnSpc>
                <a:spcPct val="100000"/>
              </a:lnSpc>
            </a:pPr>
            <a:r>
              <a:rPr lang="en-US" dirty="0"/>
              <a:t>SFTP File Service</a:t>
            </a:r>
          </a:p>
          <a:p>
            <a:pPr lvl="1">
              <a:lnSpc>
                <a:spcPct val="100000"/>
              </a:lnSpc>
            </a:pPr>
            <a:r>
              <a:rPr lang="en-US" dirty="0"/>
              <a:t>Trade Capture FIX Feed</a:t>
            </a:r>
          </a:p>
          <a:p>
            <a:pPr lvl="1">
              <a:lnSpc>
                <a:spcPct val="100000"/>
              </a:lnSpc>
            </a:pPr>
            <a:r>
              <a:rPr lang="en-US" dirty="0"/>
              <a:t>Electronic Trading Interfaces</a:t>
            </a:r>
          </a:p>
          <a:p>
            <a:pPr lvl="1">
              <a:lnSpc>
                <a:spcPct val="100000"/>
              </a:lnSpc>
            </a:pPr>
            <a:r>
              <a:rPr lang="en-US" dirty="0"/>
              <a:t>Block Trading Interfaces</a:t>
            </a:r>
          </a:p>
          <a:p>
            <a:pPr>
              <a:lnSpc>
                <a:spcPct val="120000"/>
              </a:lnSpc>
            </a:pPr>
            <a:r>
              <a:rPr lang="en-US" dirty="0"/>
              <a:t>Timeline (times in EPT) for the Exercise and Full details to be sent to registered participants:</a:t>
            </a:r>
          </a:p>
          <a:p>
            <a:pPr lvl="1">
              <a:lnSpc>
                <a:spcPct val="100000"/>
              </a:lnSpc>
            </a:pPr>
            <a:r>
              <a:rPr lang="en-US" dirty="0"/>
              <a:t>07:55 am - Nodal Internal switch from Primary to Secondary (DR) completion </a:t>
            </a:r>
          </a:p>
          <a:p>
            <a:pPr lvl="1">
              <a:lnSpc>
                <a:spcPct val="100000"/>
              </a:lnSpc>
            </a:pPr>
            <a:r>
              <a:rPr lang="en-US" dirty="0"/>
              <a:t>08:00 am - Start of DR test by participants </a:t>
            </a:r>
          </a:p>
          <a:p>
            <a:pPr lvl="1">
              <a:lnSpc>
                <a:spcPct val="100000"/>
              </a:lnSpc>
            </a:pPr>
            <a:r>
              <a:rPr lang="en-US" dirty="0"/>
              <a:t>10:00 am - End of DR test </a:t>
            </a:r>
          </a:p>
          <a:p>
            <a:pPr lvl="1">
              <a:lnSpc>
                <a:spcPct val="100000"/>
              </a:lnSpc>
            </a:pPr>
            <a:r>
              <a:rPr lang="en-US" dirty="0"/>
              <a:t>10:05 am - Start of failback to Primary site/environment </a:t>
            </a:r>
          </a:p>
          <a:p>
            <a:pPr lvl="1">
              <a:lnSpc>
                <a:spcPct val="100000"/>
              </a:lnSpc>
            </a:pPr>
            <a:r>
              <a:rPr lang="en-US" dirty="0"/>
              <a:t>12:00 pm - End of failback to Primary site/environment </a:t>
            </a:r>
          </a:p>
          <a:p>
            <a:pPr lvl="1">
              <a:lnSpc>
                <a:spcPct val="100000"/>
              </a:lnSpc>
            </a:pPr>
            <a:r>
              <a:rPr lang="en-US" dirty="0"/>
              <a:t>12:00 pm – Start of planned quarterly maintenance</a:t>
            </a:r>
          </a:p>
          <a:p>
            <a:pPr lvl="1">
              <a:lnSpc>
                <a:spcPct val="100000"/>
              </a:lnSpc>
            </a:pPr>
            <a:r>
              <a:rPr lang="en-US" dirty="0"/>
              <a:t>3:00 pm – End of planned quarterly maintenance</a:t>
            </a:r>
          </a:p>
          <a:p>
            <a:pPr lvl="1">
              <a:lnSpc>
                <a:spcPct val="100000"/>
              </a:lnSpc>
            </a:pPr>
            <a:r>
              <a:rPr lang="en-US" dirty="0"/>
              <a:t>3:05 pm - Participants ready to sanity check Primary/Production if needed </a:t>
            </a:r>
          </a:p>
          <a:p>
            <a:pPr>
              <a:lnSpc>
                <a:spcPct val="120000"/>
              </a:lnSpc>
            </a:pPr>
            <a:r>
              <a:rPr lang="en-US" dirty="0"/>
              <a:t>A bridge will be opened for the duration of the Exercise to address requests; invites will be sent few days before to participants</a:t>
            </a:r>
          </a:p>
          <a:p>
            <a:pPr>
              <a:lnSpc>
                <a:spcPct val="100000"/>
              </a:lnSpc>
            </a:pPr>
            <a:r>
              <a:rPr lang="en-US" dirty="0"/>
              <a:t>For support, call 703-962-9860 or email: </a:t>
            </a:r>
            <a:r>
              <a:rPr lang="en-US" dirty="0">
                <a:hlinkClick r:id="rId2"/>
              </a:rPr>
              <a:t>helpdesk@nodalexchange.com</a:t>
            </a:r>
            <a:r>
              <a:rPr lang="en-US" dirty="0"/>
              <a:t> </a:t>
            </a:r>
          </a:p>
          <a:p>
            <a:pPr marL="0" indent="0">
              <a:buNone/>
            </a:pPr>
            <a:endParaRPr lang="en-US" dirty="0"/>
          </a:p>
        </p:txBody>
      </p:sp>
    </p:spTree>
    <p:extLst>
      <p:ext uri="{BB962C8B-B14F-4D97-AF65-F5344CB8AC3E}">
        <p14:creationId xmlns:p14="http://schemas.microsoft.com/office/powerpoint/2010/main" val="3385582304"/>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lstStyle/>
          <a:p>
            <a:pPr algn="ctr"/>
            <a:r>
              <a:rPr lang="en-US" dirty="0"/>
              <a:t>Crypto.com Derivatives North America</a:t>
            </a:r>
          </a:p>
        </p:txBody>
      </p:sp>
      <p:sp>
        <p:nvSpPr>
          <p:cNvPr id="8" name="Content Placeholder 7">
            <a:extLst>
              <a:ext uri="{FF2B5EF4-FFF2-40B4-BE49-F238E27FC236}">
                <a16:creationId xmlns:a16="http://schemas.microsoft.com/office/drawing/2014/main" id="{41885230-84D2-46DB-9719-CA9D4D8C3C61}"/>
              </a:ext>
            </a:extLst>
          </p:cNvPr>
          <p:cNvSpPr>
            <a:spLocks noGrp="1"/>
          </p:cNvSpPr>
          <p:nvPr>
            <p:ph idx="1"/>
          </p:nvPr>
        </p:nvSpPr>
        <p:spPr>
          <a:xfrm>
            <a:off x="628650" y="1660686"/>
            <a:ext cx="7886700" cy="4688957"/>
          </a:xfrm>
        </p:spPr>
        <p:txBody>
          <a:bodyPr>
            <a:normAutofit fontScale="77500" lnSpcReduction="20000"/>
          </a:bodyPr>
          <a:lstStyle/>
          <a:p>
            <a:pPr marL="0" indent="0">
              <a:buNone/>
            </a:pPr>
            <a:r>
              <a:rPr lang="en-US" sz="2600" b="1" dirty="0"/>
              <a:t>Overview</a:t>
            </a:r>
          </a:p>
          <a:p>
            <a:pPr marL="0" indent="0">
              <a:lnSpc>
                <a:spcPct val="120000"/>
              </a:lnSpc>
              <a:buNone/>
            </a:pPr>
            <a:r>
              <a:rPr lang="en-US" sz="2300" dirty="0"/>
              <a:t>The North America Derivatives Exchange (Nadex) will test its ability to conduct business from its disaster recovery (DR) facility.  </a:t>
            </a:r>
          </a:p>
          <a:p>
            <a:pPr marL="0" indent="0">
              <a:buNone/>
            </a:pPr>
            <a:endParaRPr lang="en-US" sz="2300" dirty="0"/>
          </a:p>
          <a:p>
            <a:pPr marL="0" indent="0">
              <a:buNone/>
            </a:pPr>
            <a:r>
              <a:rPr lang="en-US" sz="2600" b="1" dirty="0"/>
              <a:t>Pre-test Requirement</a:t>
            </a:r>
          </a:p>
          <a:p>
            <a:pPr marL="0" indent="0">
              <a:lnSpc>
                <a:spcPct val="120000"/>
              </a:lnSpc>
              <a:buNone/>
            </a:pPr>
            <a:r>
              <a:rPr lang="en-US" sz="2300" dirty="0"/>
              <a:t>No Pre-test requirement this year.  We will have trades populated for firms testing with us.</a:t>
            </a:r>
          </a:p>
          <a:p>
            <a:pPr marL="0" indent="0">
              <a:buNone/>
            </a:pPr>
            <a:endParaRPr lang="en-US" sz="2300" dirty="0"/>
          </a:p>
          <a:p>
            <a:pPr marL="0" indent="0">
              <a:buNone/>
            </a:pPr>
            <a:r>
              <a:rPr lang="en-US" sz="2600" b="1" dirty="0"/>
              <a:t>Test Schedule</a:t>
            </a:r>
          </a:p>
          <a:p>
            <a:pPr marL="0" indent="0">
              <a:lnSpc>
                <a:spcPct val="120000"/>
              </a:lnSpc>
              <a:buNone/>
            </a:pPr>
            <a:r>
              <a:rPr lang="en-US" sz="2300" dirty="0"/>
              <a:t>The expected test schedule on trade date October 25th will be as follows (times in Central Time): </a:t>
            </a:r>
          </a:p>
          <a:p>
            <a:pPr marL="0" indent="0">
              <a:buNone/>
            </a:pPr>
            <a:endParaRPr lang="en-US" sz="2300" dirty="0"/>
          </a:p>
          <a:p>
            <a:pPr marL="0" indent="0">
              <a:buNone/>
            </a:pPr>
            <a:r>
              <a:rPr lang="en-US" sz="2300" b="1" dirty="0"/>
              <a:t>11:00 PM (Friday Oct 24</a:t>
            </a:r>
            <a:r>
              <a:rPr lang="en-US" sz="2300" b="1" baseline="30000" dirty="0"/>
              <a:t>th</a:t>
            </a:r>
            <a:r>
              <a:rPr lang="en-US" sz="2300" b="1" dirty="0"/>
              <a:t>): </a:t>
            </a:r>
            <a:r>
              <a:rPr lang="en-US" sz="2300" dirty="0"/>
              <a:t>Open</a:t>
            </a:r>
            <a:r>
              <a:rPr lang="en-US" sz="2300" b="1" dirty="0"/>
              <a:t> </a:t>
            </a:r>
            <a:r>
              <a:rPr lang="en-US" sz="2300" dirty="0"/>
              <a:t>Mock trading session begins </a:t>
            </a:r>
          </a:p>
          <a:p>
            <a:pPr marL="0" indent="0">
              <a:buNone/>
            </a:pPr>
            <a:r>
              <a:rPr lang="en-US" sz="2300" b="1" dirty="0"/>
              <a:t>5:00 PM (Saturday Oct 25</a:t>
            </a:r>
            <a:r>
              <a:rPr lang="en-US" sz="2300" b="1" baseline="30000" dirty="0"/>
              <a:t>th</a:t>
            </a:r>
            <a:r>
              <a:rPr lang="en-US" sz="2300" b="1" dirty="0"/>
              <a:t>): </a:t>
            </a:r>
            <a:r>
              <a:rPr lang="en-US" sz="2300" dirty="0"/>
              <a:t>Mock trading session closes</a:t>
            </a:r>
          </a:p>
          <a:p>
            <a:pPr marL="0" indent="0">
              <a:buNone/>
            </a:pPr>
            <a:endParaRPr lang="en-US" dirty="0"/>
          </a:p>
          <a:p>
            <a:pPr marL="0" indent="0">
              <a:buNone/>
            </a:pPr>
            <a:endParaRPr lang="en-US" dirty="0"/>
          </a:p>
        </p:txBody>
      </p:sp>
    </p:spTree>
    <p:extLst>
      <p:ext uri="{BB962C8B-B14F-4D97-AF65-F5344CB8AC3E}">
        <p14:creationId xmlns:p14="http://schemas.microsoft.com/office/powerpoint/2010/main" val="1493189538"/>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normAutofit/>
          </a:bodyPr>
          <a:lstStyle/>
          <a:p>
            <a:r>
              <a:rPr lang="en-US" sz="2800" dirty="0"/>
              <a:t>CDNA </a:t>
            </a:r>
            <a:r>
              <a:rPr lang="en-US" sz="2400" dirty="0"/>
              <a:t>(Cont’d)</a:t>
            </a:r>
          </a:p>
        </p:txBody>
      </p:sp>
      <p:sp>
        <p:nvSpPr>
          <p:cNvPr id="8" name="Content Placeholder 7">
            <a:extLst>
              <a:ext uri="{FF2B5EF4-FFF2-40B4-BE49-F238E27FC236}">
                <a16:creationId xmlns:a16="http://schemas.microsoft.com/office/drawing/2014/main" id="{41885230-84D2-46DB-9719-CA9D4D8C3C61}"/>
              </a:ext>
            </a:extLst>
          </p:cNvPr>
          <p:cNvSpPr>
            <a:spLocks noGrp="1"/>
          </p:cNvSpPr>
          <p:nvPr>
            <p:ph idx="1"/>
          </p:nvPr>
        </p:nvSpPr>
        <p:spPr>
          <a:xfrm>
            <a:off x="628650" y="1530048"/>
            <a:ext cx="7886700" cy="4945179"/>
          </a:xfrm>
        </p:spPr>
        <p:txBody>
          <a:bodyPr>
            <a:normAutofit fontScale="62500" lnSpcReduction="20000"/>
          </a:bodyPr>
          <a:lstStyle/>
          <a:p>
            <a:pPr marL="0" indent="0">
              <a:buNone/>
            </a:pPr>
            <a:r>
              <a:rPr lang="en-US" sz="2900" b="1" dirty="0"/>
              <a:t>Test Activity</a:t>
            </a:r>
          </a:p>
          <a:p>
            <a:pPr marL="0" indent="0">
              <a:lnSpc>
                <a:spcPct val="120000"/>
              </a:lnSpc>
              <a:buNone/>
            </a:pPr>
            <a:r>
              <a:rPr lang="en-US" sz="2500" dirty="0"/>
              <a:t>Only Crypto trading symbols will be available for order entry during this mock trading session. Test participants will be 1 Market Maker and 1 ISV supporting retail members to connect, submit quotes as a market maker, orders as a retail member, and receive market data for the duration of the test. The trade date for all transactions and on all  exchange, messages will be the actual test date, October 25, 2025. The following scenarios will be tested and verified during the DR test:  </a:t>
            </a:r>
          </a:p>
          <a:p>
            <a:pPr marL="342900" lvl="1" indent="0">
              <a:lnSpc>
                <a:spcPct val="120000"/>
              </a:lnSpc>
              <a:buNone/>
            </a:pPr>
            <a:endParaRPr lang="en-US" sz="2500" dirty="0"/>
          </a:p>
          <a:p>
            <a:pPr lvl="1">
              <a:lnSpc>
                <a:spcPct val="120000"/>
              </a:lnSpc>
            </a:pPr>
            <a:r>
              <a:rPr lang="en-US" sz="2500" dirty="0"/>
              <a:t>Market data dissemination </a:t>
            </a:r>
          </a:p>
          <a:p>
            <a:pPr lvl="1">
              <a:lnSpc>
                <a:spcPct val="120000"/>
              </a:lnSpc>
            </a:pPr>
            <a:r>
              <a:rPr lang="en-US" sz="2500" dirty="0"/>
              <a:t>Order Matching</a:t>
            </a:r>
          </a:p>
          <a:p>
            <a:pPr lvl="1">
              <a:lnSpc>
                <a:spcPct val="120000"/>
              </a:lnSpc>
            </a:pPr>
            <a:r>
              <a:rPr lang="en-US" sz="2500" dirty="0"/>
              <a:t>Clearing </a:t>
            </a:r>
          </a:p>
          <a:p>
            <a:pPr lvl="1">
              <a:lnSpc>
                <a:spcPct val="120000"/>
              </a:lnSpc>
            </a:pPr>
            <a:r>
              <a:rPr lang="en-US" sz="2500" dirty="0"/>
              <a:t>Settlement price dissemination</a:t>
            </a:r>
          </a:p>
          <a:p>
            <a:pPr marL="0" indent="0">
              <a:buNone/>
            </a:pPr>
            <a:endParaRPr lang="en-US" dirty="0"/>
          </a:p>
          <a:p>
            <a:pPr marL="0" indent="0">
              <a:buNone/>
            </a:pPr>
            <a:r>
              <a:rPr lang="en-US" sz="2900" b="1" dirty="0"/>
              <a:t>Contacts</a:t>
            </a:r>
          </a:p>
          <a:p>
            <a:pPr marL="342900" lvl="1" indent="0">
              <a:lnSpc>
                <a:spcPct val="120000"/>
              </a:lnSpc>
              <a:buNone/>
            </a:pPr>
            <a:r>
              <a:rPr lang="en-US" sz="2500" dirty="0"/>
              <a:t>IT Operations</a:t>
            </a:r>
          </a:p>
          <a:p>
            <a:pPr marL="342900" lvl="1" indent="0">
              <a:lnSpc>
                <a:spcPct val="120000"/>
              </a:lnSpc>
              <a:buNone/>
            </a:pPr>
            <a:r>
              <a:rPr lang="en-US" sz="2500" dirty="0">
                <a:hlinkClick r:id="rId2"/>
              </a:rPr>
              <a:t>james.johnston@nadex.com</a:t>
            </a:r>
            <a:endParaRPr lang="en-US" sz="2500" dirty="0"/>
          </a:p>
          <a:p>
            <a:pPr marL="342900" lvl="1" indent="0">
              <a:lnSpc>
                <a:spcPct val="120000"/>
              </a:lnSpc>
              <a:buNone/>
            </a:pPr>
            <a:r>
              <a:rPr lang="en-US" sz="2500" dirty="0"/>
              <a:t> </a:t>
            </a:r>
          </a:p>
          <a:p>
            <a:pPr marL="0" indent="0">
              <a:buNone/>
            </a:pPr>
            <a:endParaRPr lang="en-US" dirty="0"/>
          </a:p>
        </p:txBody>
      </p:sp>
    </p:spTree>
    <p:extLst>
      <p:ext uri="{BB962C8B-B14F-4D97-AF65-F5344CB8AC3E}">
        <p14:creationId xmlns:p14="http://schemas.microsoft.com/office/powerpoint/2010/main" val="374230262"/>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lstStyle/>
          <a:p>
            <a:pPr algn="ctr"/>
            <a:r>
              <a:rPr lang="en-US"/>
              <a:t>OPTIONS CLEARING CORPORATION</a:t>
            </a:r>
          </a:p>
        </p:txBody>
      </p:sp>
      <p:sp>
        <p:nvSpPr>
          <p:cNvPr id="8" name="Content Placeholder 7">
            <a:extLst>
              <a:ext uri="{FF2B5EF4-FFF2-40B4-BE49-F238E27FC236}">
                <a16:creationId xmlns:a16="http://schemas.microsoft.com/office/drawing/2014/main" id="{41885230-84D2-46DB-9719-CA9D4D8C3C61}"/>
              </a:ext>
            </a:extLst>
          </p:cNvPr>
          <p:cNvSpPr>
            <a:spLocks noGrp="1"/>
          </p:cNvSpPr>
          <p:nvPr>
            <p:ph idx="1"/>
          </p:nvPr>
        </p:nvSpPr>
        <p:spPr>
          <a:xfrm>
            <a:off x="628650" y="1679944"/>
            <a:ext cx="8229600" cy="4497019"/>
          </a:xfrm>
        </p:spPr>
        <p:txBody>
          <a:bodyPr/>
          <a:lstStyle/>
          <a:p>
            <a:pPr marL="0" indent="0">
              <a:lnSpc>
                <a:spcPct val="100000"/>
              </a:lnSpc>
              <a:buNone/>
            </a:pPr>
            <a:r>
              <a:rPr lang="en-US" b="1" u="sng" dirty="0"/>
              <a:t>Overview</a:t>
            </a:r>
            <a:endParaRPr lang="en-US" dirty="0"/>
          </a:p>
          <a:p>
            <a:pPr>
              <a:lnSpc>
                <a:spcPct val="100000"/>
              </a:lnSpc>
            </a:pPr>
            <a:r>
              <a:rPr lang="en-US" dirty="0"/>
              <a:t>OCC’s version of the FIA Business Continuity and Disaster Recovery Industry Test will include round trip processing with members and exchanges. Ping testing will only be supported on 9/27/25.</a:t>
            </a:r>
          </a:p>
          <a:p>
            <a:pPr>
              <a:lnSpc>
                <a:spcPct val="100000"/>
              </a:lnSpc>
            </a:pPr>
            <a:r>
              <a:rPr lang="en-US" dirty="0"/>
              <a:t>Similar to prior year’s testing, OCC will simulate a standard business day from market open through positions finalization.</a:t>
            </a:r>
          </a:p>
          <a:p>
            <a:pPr>
              <a:lnSpc>
                <a:spcPct val="100000"/>
              </a:lnSpc>
            </a:pPr>
            <a:r>
              <a:rPr lang="en-US" dirty="0"/>
              <a:t>OCC will support all inbound and outbound communication protocols from our DR environment along with the ENCORE GUI application.</a:t>
            </a:r>
          </a:p>
          <a:p>
            <a:pPr>
              <a:lnSpc>
                <a:spcPct val="100000"/>
              </a:lnSpc>
            </a:pPr>
            <a:r>
              <a:rPr lang="en-US" dirty="0"/>
              <a:t>All data received will be processed and distributed to registered participants according to their registration specifications.</a:t>
            </a:r>
          </a:p>
        </p:txBody>
      </p:sp>
    </p:spTree>
    <p:extLst>
      <p:ext uri="{BB962C8B-B14F-4D97-AF65-F5344CB8AC3E}">
        <p14:creationId xmlns:p14="http://schemas.microsoft.com/office/powerpoint/2010/main" val="1561397307"/>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normAutofit/>
          </a:bodyPr>
          <a:lstStyle/>
          <a:p>
            <a:r>
              <a:rPr lang="en-US" sz="2800"/>
              <a:t>OPTIONS CLEARING CORPORATION </a:t>
            </a:r>
            <a:r>
              <a:rPr lang="en-US" sz="2400"/>
              <a:t>(Cont’d)</a:t>
            </a:r>
          </a:p>
        </p:txBody>
      </p:sp>
      <p:sp>
        <p:nvSpPr>
          <p:cNvPr id="8" name="Content Placeholder 7">
            <a:extLst>
              <a:ext uri="{FF2B5EF4-FFF2-40B4-BE49-F238E27FC236}">
                <a16:creationId xmlns:a16="http://schemas.microsoft.com/office/drawing/2014/main" id="{41885230-84D2-46DB-9719-CA9D4D8C3C61}"/>
              </a:ext>
            </a:extLst>
          </p:cNvPr>
          <p:cNvSpPr>
            <a:spLocks noGrp="1"/>
          </p:cNvSpPr>
          <p:nvPr>
            <p:ph idx="1"/>
          </p:nvPr>
        </p:nvSpPr>
        <p:spPr>
          <a:xfrm>
            <a:off x="628650" y="1626780"/>
            <a:ext cx="8229600" cy="4667693"/>
          </a:xfrm>
        </p:spPr>
        <p:txBody>
          <a:bodyPr>
            <a:normAutofit fontScale="92500" lnSpcReduction="10000"/>
          </a:bodyPr>
          <a:lstStyle/>
          <a:p>
            <a:pPr marL="0" indent="0">
              <a:buNone/>
            </a:pPr>
            <a:r>
              <a:rPr lang="en-US" b="1" u="sng" dirty="0"/>
              <a:t>Test Details</a:t>
            </a:r>
          </a:p>
          <a:p>
            <a:endParaRPr lang="en-US" b="1" dirty="0"/>
          </a:p>
          <a:p>
            <a:r>
              <a:rPr lang="en-US" b="1" dirty="0"/>
              <a:t>Starting Inventory</a:t>
            </a:r>
          </a:p>
          <a:p>
            <a:pPr lvl="1">
              <a:lnSpc>
                <a:spcPct val="120000"/>
              </a:lnSpc>
              <a:buFont typeface="System Font Regular"/>
              <a:buChar char="-"/>
            </a:pPr>
            <a:r>
              <a:rPr lang="en-US" dirty="0"/>
              <a:t>Product/Contract and Position Inventory for the test will be a snapshot of the production inventory as of “Market Open” Thursday, October 23, 2025</a:t>
            </a:r>
            <a:br>
              <a:rPr lang="en-US" dirty="0"/>
            </a:br>
            <a:endParaRPr lang="en-US" dirty="0"/>
          </a:p>
          <a:p>
            <a:r>
              <a:rPr lang="en-US" b="1" dirty="0"/>
              <a:t>Symbols / CUSIP</a:t>
            </a:r>
          </a:p>
          <a:p>
            <a:pPr lvl="1">
              <a:lnSpc>
                <a:spcPct val="120000"/>
              </a:lnSpc>
              <a:buFont typeface="System Font Regular"/>
              <a:buChar char="-"/>
            </a:pPr>
            <a:r>
              <a:rPr lang="en-US" dirty="0"/>
              <a:t>OCC will support production symbols and CUSIP’s</a:t>
            </a:r>
            <a:br>
              <a:rPr lang="en-US" dirty="0"/>
            </a:br>
            <a:endParaRPr lang="en-US" dirty="0"/>
          </a:p>
          <a:p>
            <a:r>
              <a:rPr lang="en-US" b="1" dirty="0"/>
              <a:t>Test Business Date* UPDATED</a:t>
            </a:r>
          </a:p>
          <a:p>
            <a:pPr lvl="1">
              <a:lnSpc>
                <a:spcPct val="120000"/>
              </a:lnSpc>
              <a:buFont typeface="System Font Regular"/>
              <a:buChar char="-"/>
            </a:pPr>
            <a:r>
              <a:rPr lang="en-US" dirty="0"/>
              <a:t>Trade date for the OCC Encore System will be Saturday, October 25, 2025</a:t>
            </a:r>
          </a:p>
          <a:p>
            <a:pPr lvl="1">
              <a:lnSpc>
                <a:spcPct val="120000"/>
              </a:lnSpc>
              <a:buFont typeface="System Font Regular"/>
              <a:buChar char="-"/>
            </a:pPr>
            <a:r>
              <a:rPr lang="en-US" dirty="0"/>
              <a:t>All inbound trades and post trades should have a business date of Saturday, October 25, 2025. All other messages sent to OCC without this date will not be processed. </a:t>
            </a:r>
          </a:p>
        </p:txBody>
      </p:sp>
    </p:spTree>
    <p:extLst>
      <p:ext uri="{BB962C8B-B14F-4D97-AF65-F5344CB8AC3E}">
        <p14:creationId xmlns:p14="http://schemas.microsoft.com/office/powerpoint/2010/main" val="3368130227"/>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normAutofit/>
          </a:bodyPr>
          <a:lstStyle/>
          <a:p>
            <a:r>
              <a:rPr lang="en-US" sz="2800"/>
              <a:t>OPTIONS CLEARING CORPORATION </a:t>
            </a:r>
            <a:r>
              <a:rPr lang="en-US" sz="2400"/>
              <a:t>(Cont’d)</a:t>
            </a:r>
          </a:p>
        </p:txBody>
      </p:sp>
      <p:sp>
        <p:nvSpPr>
          <p:cNvPr id="4" name="TextBox 3">
            <a:extLst>
              <a:ext uri="{FF2B5EF4-FFF2-40B4-BE49-F238E27FC236}">
                <a16:creationId xmlns:a16="http://schemas.microsoft.com/office/drawing/2014/main" id="{E69A7E55-8113-ED46-BB48-CB81CC3D10C9}"/>
              </a:ext>
            </a:extLst>
          </p:cNvPr>
          <p:cNvSpPr txBox="1"/>
          <p:nvPr/>
        </p:nvSpPr>
        <p:spPr>
          <a:xfrm>
            <a:off x="384176" y="1188257"/>
            <a:ext cx="8375650" cy="415498"/>
          </a:xfrm>
          <a:prstGeom prst="rect">
            <a:avLst/>
          </a:prstGeom>
          <a:noFill/>
        </p:spPr>
        <p:txBody>
          <a:bodyPr wrap="square" rtlCol="0">
            <a:spAutoFit/>
          </a:bodyPr>
          <a:lstStyle/>
          <a:p>
            <a:pPr algn="ctr"/>
            <a:r>
              <a:rPr lang="en-US" sz="2100" b="1" u="sng">
                <a:latin typeface="Lato" panose="020F0502020204030203" pitchFamily="34" charset="0"/>
                <a:ea typeface="Lato" panose="020F0502020204030203" pitchFamily="34" charset="0"/>
                <a:cs typeface="Lato" panose="020F0502020204030203" pitchFamily="34" charset="0"/>
              </a:rPr>
              <a:t>General Test Information</a:t>
            </a:r>
          </a:p>
        </p:txBody>
      </p:sp>
      <p:graphicFrame>
        <p:nvGraphicFramePr>
          <p:cNvPr id="5" name="Table 4">
            <a:extLst>
              <a:ext uri="{FF2B5EF4-FFF2-40B4-BE49-F238E27FC236}">
                <a16:creationId xmlns:a16="http://schemas.microsoft.com/office/drawing/2014/main" id="{331900EE-CE8E-FB43-95CC-D8491087F55C}"/>
              </a:ext>
            </a:extLst>
          </p:cNvPr>
          <p:cNvGraphicFramePr>
            <a:graphicFrameLocks noGrp="1"/>
          </p:cNvGraphicFramePr>
          <p:nvPr/>
        </p:nvGraphicFramePr>
        <p:xfrm>
          <a:off x="384175" y="1768855"/>
          <a:ext cx="8375650" cy="4881880"/>
        </p:xfrm>
        <a:graphic>
          <a:graphicData uri="http://schemas.openxmlformats.org/drawingml/2006/table">
            <a:tbl>
              <a:tblPr bandRow="1">
                <a:tableStyleId>{5C22544A-7EE6-4342-B048-85BDC9FD1C3A}</a:tableStyleId>
              </a:tblPr>
              <a:tblGrid>
                <a:gridCol w="4187825">
                  <a:extLst>
                    <a:ext uri="{9D8B030D-6E8A-4147-A177-3AD203B41FA5}">
                      <a16:colId xmlns:a16="http://schemas.microsoft.com/office/drawing/2014/main" val="718283491"/>
                    </a:ext>
                  </a:extLst>
                </a:gridCol>
                <a:gridCol w="4187825">
                  <a:extLst>
                    <a:ext uri="{9D8B030D-6E8A-4147-A177-3AD203B41FA5}">
                      <a16:colId xmlns:a16="http://schemas.microsoft.com/office/drawing/2014/main" val="1987137676"/>
                    </a:ext>
                  </a:extLst>
                </a:gridCol>
              </a:tblGrid>
              <a:tr h="370840">
                <a:tc>
                  <a:txBody>
                    <a:bodyPr/>
                    <a:lstStyle/>
                    <a:p>
                      <a:pPr algn="ctr"/>
                      <a:r>
                        <a:rPr lang="en-US" sz="1600" b="1">
                          <a:latin typeface="Lato" panose="020F0502020204030203" pitchFamily="34" charset="0"/>
                          <a:ea typeface="Lato" panose="020F0502020204030203" pitchFamily="34" charset="0"/>
                          <a:cs typeface="Lato" panose="020F0502020204030203" pitchFamily="34" charset="0"/>
                        </a:rPr>
                        <a:t>Description</a:t>
                      </a:r>
                    </a:p>
                  </a:txBody>
                  <a:tcPr anchor="ctr"/>
                </a:tc>
                <a:tc>
                  <a:txBody>
                    <a:bodyPr/>
                    <a:lstStyle/>
                    <a:p>
                      <a:pPr algn="ctr"/>
                      <a:r>
                        <a:rPr lang="en-US" sz="1600" b="1">
                          <a:latin typeface="Lato" panose="020F0502020204030203" pitchFamily="34" charset="0"/>
                          <a:ea typeface="Lato" panose="020F0502020204030203" pitchFamily="34" charset="0"/>
                          <a:cs typeface="Lato" panose="020F0502020204030203" pitchFamily="34" charset="0"/>
                        </a:rPr>
                        <a:t>Details</a:t>
                      </a:r>
                    </a:p>
                  </a:txBody>
                  <a:tcPr anchor="ctr"/>
                </a:tc>
                <a:extLst>
                  <a:ext uri="{0D108BD9-81ED-4DB2-BD59-A6C34878D82A}">
                    <a16:rowId xmlns:a16="http://schemas.microsoft.com/office/drawing/2014/main" val="1413645131"/>
                  </a:ext>
                </a:extLst>
              </a:tr>
              <a:tr h="370840">
                <a:tc>
                  <a:txBody>
                    <a:bodyPr/>
                    <a:lstStyle/>
                    <a:p>
                      <a:r>
                        <a:rPr lang="en-US"/>
                        <a:t>Test Registration Required</a:t>
                      </a:r>
                    </a:p>
                  </a:txBody>
                  <a:tcPr/>
                </a:tc>
                <a:tc>
                  <a:txBody>
                    <a:bodyPr/>
                    <a:lstStyle/>
                    <a:p>
                      <a:r>
                        <a:rPr lang="en-US" sz="1300" dirty="0">
                          <a:solidFill>
                            <a:srgbClr val="FF0000"/>
                          </a:solidFill>
                        </a:rPr>
                        <a:t>Yes for Non-Mandated Participants</a:t>
                      </a:r>
                    </a:p>
                    <a:p>
                      <a:r>
                        <a:rPr lang="en-US" sz="1300" dirty="0">
                          <a:solidFill>
                            <a:srgbClr val="FF0000"/>
                          </a:solidFill>
                        </a:rPr>
                        <a:t>Registration only accepted via OCC website:</a:t>
                      </a:r>
                      <a:br>
                        <a:rPr lang="en-US" sz="1300" dirty="0"/>
                      </a:br>
                      <a:r>
                        <a:rPr lang="en-US" sz="1300" dirty="0">
                          <a:hlinkClick r:id="rId2"/>
                        </a:rPr>
                        <a:t>https://www.theocc.com/clearing/certification-testing/reg_sci_dr_industry_test_registration.jsp</a:t>
                      </a:r>
                      <a:r>
                        <a:rPr lang="en-US" sz="1300" dirty="0"/>
                        <a:t> </a:t>
                      </a:r>
                    </a:p>
                    <a:p>
                      <a:endParaRPr lang="en-US" sz="1300" dirty="0"/>
                    </a:p>
                    <a:p>
                      <a:r>
                        <a:rPr lang="en-US" sz="1300" dirty="0">
                          <a:solidFill>
                            <a:srgbClr val="FF0000"/>
                          </a:solidFill>
                        </a:rPr>
                        <a:t>OCC Registration Ended July 31, 2025, but will work with firms who register late on a best-efforts basis</a:t>
                      </a:r>
                    </a:p>
                  </a:txBody>
                  <a:tcPr/>
                </a:tc>
                <a:extLst>
                  <a:ext uri="{0D108BD9-81ED-4DB2-BD59-A6C34878D82A}">
                    <a16:rowId xmlns:a16="http://schemas.microsoft.com/office/drawing/2014/main" val="3280708264"/>
                  </a:ext>
                </a:extLst>
              </a:tr>
              <a:tr h="370840">
                <a:tc>
                  <a:txBody>
                    <a:bodyPr/>
                    <a:lstStyle/>
                    <a:p>
                      <a:r>
                        <a:rPr lang="en-US" dirty="0"/>
                        <a:t>Required Pre-Testing?</a:t>
                      </a:r>
                    </a:p>
                  </a:txBody>
                  <a:tcPr/>
                </a:tc>
                <a:tc>
                  <a:txBody>
                    <a:bodyPr/>
                    <a:lstStyle/>
                    <a:p>
                      <a:r>
                        <a:rPr lang="en-US" sz="1300" dirty="0"/>
                        <a:t>Yes – anyone participating in testing must participate in the 9/27/25 connectivity pre-test</a:t>
                      </a:r>
                    </a:p>
                  </a:txBody>
                  <a:tcPr/>
                </a:tc>
                <a:extLst>
                  <a:ext uri="{0D108BD9-81ED-4DB2-BD59-A6C34878D82A}">
                    <a16:rowId xmlns:a16="http://schemas.microsoft.com/office/drawing/2014/main" val="1867664151"/>
                  </a:ext>
                </a:extLst>
              </a:tr>
              <a:tr h="370840">
                <a:tc>
                  <a:txBody>
                    <a:bodyPr/>
                    <a:lstStyle/>
                    <a:p>
                      <a:r>
                        <a:rPr lang="en-US"/>
                        <a:t>Advanced Planning &amp; IT/Connectivity Contacts</a:t>
                      </a:r>
                    </a:p>
                  </a:txBody>
                  <a:tcPr/>
                </a:tc>
                <a:tc>
                  <a:txBody>
                    <a:bodyPr/>
                    <a:lstStyle/>
                    <a:p>
                      <a:r>
                        <a:rPr lang="en-US" sz="1300">
                          <a:hlinkClick r:id="rId3"/>
                        </a:rPr>
                        <a:t>occDRtest@theocc.com</a:t>
                      </a:r>
                      <a:r>
                        <a:rPr lang="en-US" sz="1300"/>
                        <a:t> </a:t>
                      </a:r>
                    </a:p>
                    <a:p>
                      <a:endParaRPr lang="en-US" sz="1300"/>
                    </a:p>
                    <a:p>
                      <a:r>
                        <a:rPr lang="en-US" sz="1300"/>
                        <a:t>Member Services Help Desk</a:t>
                      </a:r>
                    </a:p>
                    <a:p>
                      <a:r>
                        <a:rPr lang="en-US" sz="1300"/>
                        <a:t>800-621-6072</a:t>
                      </a:r>
                    </a:p>
                  </a:txBody>
                  <a:tcPr/>
                </a:tc>
                <a:extLst>
                  <a:ext uri="{0D108BD9-81ED-4DB2-BD59-A6C34878D82A}">
                    <a16:rowId xmlns:a16="http://schemas.microsoft.com/office/drawing/2014/main" val="912626805"/>
                  </a:ext>
                </a:extLst>
              </a:tr>
              <a:tr h="370840">
                <a:tc>
                  <a:txBody>
                    <a:bodyPr/>
                    <a:lstStyle/>
                    <a:p>
                      <a:r>
                        <a:rPr lang="en-US"/>
                        <a:t>Test Day Contacts</a:t>
                      </a:r>
                    </a:p>
                  </a:txBody>
                  <a:tcPr/>
                </a:tc>
                <a:tc>
                  <a:txBody>
                    <a:bodyPr/>
                    <a:lstStyle/>
                    <a:p>
                      <a:r>
                        <a:rPr lang="en-US" sz="1300"/>
                        <a:t>Member Services Help Desk</a:t>
                      </a:r>
                    </a:p>
                    <a:p>
                      <a:r>
                        <a:rPr lang="en-US" sz="1300"/>
                        <a:t>800-621-6072 Option 1</a:t>
                      </a:r>
                    </a:p>
                    <a:p>
                      <a:r>
                        <a:rPr lang="en-US" sz="1300"/>
                        <a:t>Support will be available for the duration of the test</a:t>
                      </a:r>
                    </a:p>
                  </a:txBody>
                  <a:tcPr/>
                </a:tc>
                <a:extLst>
                  <a:ext uri="{0D108BD9-81ED-4DB2-BD59-A6C34878D82A}">
                    <a16:rowId xmlns:a16="http://schemas.microsoft.com/office/drawing/2014/main" val="602093139"/>
                  </a:ext>
                </a:extLst>
              </a:tr>
              <a:tr h="370840">
                <a:tc>
                  <a:txBody>
                    <a:bodyPr/>
                    <a:lstStyle/>
                    <a:p>
                      <a:r>
                        <a:rPr lang="en-US"/>
                        <a:t>Availability of Test Day Conference Bridge</a:t>
                      </a:r>
                    </a:p>
                  </a:txBody>
                  <a:tcPr/>
                </a:tc>
                <a:tc>
                  <a:txBody>
                    <a:bodyPr/>
                    <a:lstStyle/>
                    <a:p>
                      <a:r>
                        <a:rPr lang="en-US" sz="1300"/>
                        <a:t>No – OCC will distribute broadcast emails throughout the test</a:t>
                      </a:r>
                    </a:p>
                  </a:txBody>
                  <a:tcPr/>
                </a:tc>
                <a:extLst>
                  <a:ext uri="{0D108BD9-81ED-4DB2-BD59-A6C34878D82A}">
                    <a16:rowId xmlns:a16="http://schemas.microsoft.com/office/drawing/2014/main" val="787275507"/>
                  </a:ext>
                </a:extLst>
              </a:tr>
              <a:tr h="370840">
                <a:tc>
                  <a:txBody>
                    <a:bodyPr/>
                    <a:lstStyle/>
                    <a:p>
                      <a:r>
                        <a:rPr lang="en-US"/>
                        <a:t>Completion of Test Acknowledgement Protocol</a:t>
                      </a:r>
                    </a:p>
                  </a:txBody>
                  <a:tcPr/>
                </a:tc>
                <a:tc>
                  <a:txBody>
                    <a:bodyPr/>
                    <a:lstStyle/>
                    <a:p>
                      <a:r>
                        <a:rPr lang="en-US" sz="1300" dirty="0"/>
                        <a:t>Complete Email Template and Send To </a:t>
                      </a:r>
                      <a:r>
                        <a:rPr lang="en-US" sz="1300" dirty="0">
                          <a:hlinkClick r:id="rId3"/>
                        </a:rPr>
                        <a:t>occDRtest@theocc.com</a:t>
                      </a:r>
                      <a:r>
                        <a:rPr lang="en-US" sz="1300" dirty="0"/>
                        <a:t> </a:t>
                      </a:r>
                    </a:p>
                  </a:txBody>
                  <a:tcPr/>
                </a:tc>
                <a:extLst>
                  <a:ext uri="{0D108BD9-81ED-4DB2-BD59-A6C34878D82A}">
                    <a16:rowId xmlns:a16="http://schemas.microsoft.com/office/drawing/2014/main" val="4061301714"/>
                  </a:ext>
                </a:extLst>
              </a:tr>
            </a:tbl>
          </a:graphicData>
        </a:graphic>
      </p:graphicFrame>
    </p:spTree>
    <p:extLst>
      <p:ext uri="{BB962C8B-B14F-4D97-AF65-F5344CB8AC3E}">
        <p14:creationId xmlns:p14="http://schemas.microsoft.com/office/powerpoint/2010/main" val="3089292486"/>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normAutofit/>
          </a:bodyPr>
          <a:lstStyle/>
          <a:p>
            <a:r>
              <a:rPr lang="en-US" sz="2800" dirty="0"/>
              <a:t>OPTIONS CLEARING CORPORATION </a:t>
            </a:r>
            <a:r>
              <a:rPr lang="en-US" sz="2400" dirty="0"/>
              <a:t>(Cont’d)</a:t>
            </a:r>
          </a:p>
        </p:txBody>
      </p:sp>
      <p:graphicFrame>
        <p:nvGraphicFramePr>
          <p:cNvPr id="2" name="Content Placeholder 1">
            <a:extLst>
              <a:ext uri="{FF2B5EF4-FFF2-40B4-BE49-F238E27FC236}">
                <a16:creationId xmlns:a16="http://schemas.microsoft.com/office/drawing/2014/main" id="{1556BD4D-AAE0-DC4C-9591-22B585B0E80C}"/>
              </a:ext>
            </a:extLst>
          </p:cNvPr>
          <p:cNvGraphicFramePr>
            <a:graphicFrameLocks noGrp="1"/>
          </p:cNvGraphicFramePr>
          <p:nvPr>
            <p:ph idx="1"/>
          </p:nvPr>
        </p:nvGraphicFramePr>
        <p:xfrm>
          <a:off x="215900" y="1360486"/>
          <a:ext cx="8712199" cy="5181692"/>
        </p:xfrm>
        <a:graphic>
          <a:graphicData uri="http://schemas.openxmlformats.org/drawingml/2006/table">
            <a:tbl>
              <a:tblPr firstRow="1" bandRow="1">
                <a:tableStyleId>{5C22544A-7EE6-4342-B048-85BDC9FD1C3A}</a:tableStyleId>
              </a:tblPr>
              <a:tblGrid>
                <a:gridCol w="1212850">
                  <a:extLst>
                    <a:ext uri="{9D8B030D-6E8A-4147-A177-3AD203B41FA5}">
                      <a16:colId xmlns:a16="http://schemas.microsoft.com/office/drawing/2014/main" val="4131259406"/>
                    </a:ext>
                  </a:extLst>
                </a:gridCol>
                <a:gridCol w="1585913">
                  <a:extLst>
                    <a:ext uri="{9D8B030D-6E8A-4147-A177-3AD203B41FA5}">
                      <a16:colId xmlns:a16="http://schemas.microsoft.com/office/drawing/2014/main" val="3551238547"/>
                    </a:ext>
                  </a:extLst>
                </a:gridCol>
                <a:gridCol w="2157412">
                  <a:extLst>
                    <a:ext uri="{9D8B030D-6E8A-4147-A177-3AD203B41FA5}">
                      <a16:colId xmlns:a16="http://schemas.microsoft.com/office/drawing/2014/main" val="3748358284"/>
                    </a:ext>
                  </a:extLst>
                </a:gridCol>
                <a:gridCol w="1085849">
                  <a:extLst>
                    <a:ext uri="{9D8B030D-6E8A-4147-A177-3AD203B41FA5}">
                      <a16:colId xmlns:a16="http://schemas.microsoft.com/office/drawing/2014/main" val="3440326438"/>
                    </a:ext>
                  </a:extLst>
                </a:gridCol>
                <a:gridCol w="2670175">
                  <a:extLst>
                    <a:ext uri="{9D8B030D-6E8A-4147-A177-3AD203B41FA5}">
                      <a16:colId xmlns:a16="http://schemas.microsoft.com/office/drawing/2014/main" val="2499769032"/>
                    </a:ext>
                  </a:extLst>
                </a:gridCol>
              </a:tblGrid>
              <a:tr h="525372">
                <a:tc>
                  <a:txBody>
                    <a:bodyPr/>
                    <a:lstStyle/>
                    <a:p>
                      <a:pPr algn="ctr"/>
                      <a:r>
                        <a:rPr lang="en-US"/>
                        <a:t>Business/</a:t>
                      </a:r>
                      <a:br>
                        <a:rPr lang="en-US"/>
                      </a:br>
                      <a:r>
                        <a:rPr lang="en-US"/>
                        <a:t>Trade Date</a:t>
                      </a:r>
                    </a:p>
                  </a:txBody>
                  <a:tcPr anchor="ctr"/>
                </a:tc>
                <a:tc>
                  <a:txBody>
                    <a:bodyPr/>
                    <a:lstStyle/>
                    <a:p>
                      <a:pPr algn="ctr"/>
                      <a:r>
                        <a:rPr lang="en-US"/>
                        <a:t>Time (ET)</a:t>
                      </a:r>
                    </a:p>
                  </a:txBody>
                  <a:tcPr anchor="ctr"/>
                </a:tc>
                <a:tc>
                  <a:txBody>
                    <a:bodyPr/>
                    <a:lstStyle/>
                    <a:p>
                      <a:pPr algn="ctr"/>
                      <a:r>
                        <a:rPr lang="en-US"/>
                        <a:t>Activity</a:t>
                      </a:r>
                    </a:p>
                  </a:txBody>
                  <a:tcPr anchor="ctr"/>
                </a:tc>
                <a:tc>
                  <a:txBody>
                    <a:bodyPr/>
                    <a:lstStyle/>
                    <a:p>
                      <a:pPr algn="ctr"/>
                      <a:r>
                        <a:rPr lang="en-US"/>
                        <a:t>Inputs/</a:t>
                      </a:r>
                      <a:br>
                        <a:rPr lang="en-US"/>
                      </a:br>
                      <a:r>
                        <a:rPr lang="en-US"/>
                        <a:t>Outputs</a:t>
                      </a:r>
                    </a:p>
                  </a:txBody>
                  <a:tcPr anchor="ctr"/>
                </a:tc>
                <a:tc>
                  <a:txBody>
                    <a:bodyPr/>
                    <a:lstStyle/>
                    <a:p>
                      <a:pPr algn="ctr"/>
                      <a:r>
                        <a:rPr lang="en-US"/>
                        <a:t>Description</a:t>
                      </a:r>
                    </a:p>
                  </a:txBody>
                  <a:tcPr anchor="ctr"/>
                </a:tc>
                <a:extLst>
                  <a:ext uri="{0D108BD9-81ED-4DB2-BD59-A6C34878D82A}">
                    <a16:rowId xmlns:a16="http://schemas.microsoft.com/office/drawing/2014/main" val="1809821150"/>
                  </a:ext>
                </a:extLst>
              </a:tr>
              <a:tr h="668655">
                <a:tc rowSpan="5">
                  <a:txBody>
                    <a:bodyPr/>
                    <a:lstStyle/>
                    <a:p>
                      <a:pPr algn="ctr"/>
                      <a:r>
                        <a:rPr lang="en-US" sz="1000" b="1" dirty="0"/>
                        <a:t>Saturday</a:t>
                      </a:r>
                    </a:p>
                    <a:p>
                      <a:pPr algn="ctr"/>
                      <a:r>
                        <a:rPr lang="en-US" sz="1000" b="1" dirty="0"/>
                        <a:t>10/25/25</a:t>
                      </a:r>
                    </a:p>
                  </a:txBody>
                  <a:tcPr anchor="ctr"/>
                </a:tc>
                <a:tc>
                  <a:txBody>
                    <a:bodyPr/>
                    <a:lstStyle/>
                    <a:p>
                      <a:r>
                        <a:rPr lang="en-US" sz="1000"/>
                        <a:t>8:15 a.m. – 8:45 a.m.</a:t>
                      </a:r>
                    </a:p>
                  </a:txBody>
                  <a:tcPr anchor="ctr"/>
                </a:tc>
                <a:tc>
                  <a:txBody>
                    <a:bodyPr/>
                    <a:lstStyle/>
                    <a:p>
                      <a:r>
                        <a:rPr lang="en-US" sz="1000"/>
                        <a:t>Pre-Market Open Connectivity – Exchange Only</a:t>
                      </a:r>
                    </a:p>
                  </a:txBody>
                  <a:tcPr anchor="ctr"/>
                </a:tc>
                <a:tc>
                  <a:txBody>
                    <a:bodyPr/>
                    <a:lstStyle/>
                    <a:p>
                      <a:r>
                        <a:rPr lang="en-US" sz="1000"/>
                        <a:t>N/A</a:t>
                      </a:r>
                    </a:p>
                  </a:txBody>
                  <a:tcPr anchor="ctr"/>
                </a:tc>
                <a:tc>
                  <a:txBody>
                    <a:bodyPr/>
                    <a:lstStyle/>
                    <a:p>
                      <a:r>
                        <a:rPr lang="en-US" sz="1000"/>
                        <a:t>Resolution of connectivity &amp; start-up issues</a:t>
                      </a:r>
                    </a:p>
                  </a:txBody>
                  <a:tcPr anchor="ctr"/>
                </a:tc>
                <a:extLst>
                  <a:ext uri="{0D108BD9-81ED-4DB2-BD59-A6C34878D82A}">
                    <a16:rowId xmlns:a16="http://schemas.microsoft.com/office/drawing/2014/main" val="3386395548"/>
                  </a:ext>
                </a:extLst>
              </a:tr>
              <a:tr h="431574">
                <a:tc vMerge="1">
                  <a:txBody>
                    <a:bodyPr/>
                    <a:lstStyle/>
                    <a:p>
                      <a:endParaRPr lang="en-US"/>
                    </a:p>
                  </a:txBody>
                  <a:tcPr/>
                </a:tc>
                <a:tc>
                  <a:txBody>
                    <a:bodyPr/>
                    <a:lstStyle/>
                    <a:p>
                      <a:r>
                        <a:rPr lang="en-US" sz="1000"/>
                        <a:t>8:45 a.m. – 9:15 a.m.</a:t>
                      </a:r>
                    </a:p>
                  </a:txBody>
                  <a:tcPr anchor="ctr"/>
                </a:tc>
                <a:tc>
                  <a:txBody>
                    <a:bodyPr/>
                    <a:lstStyle/>
                    <a:p>
                      <a:r>
                        <a:rPr lang="en-US" sz="1000"/>
                        <a:t>Pre-Market Open Connectivity - Participants</a:t>
                      </a:r>
                    </a:p>
                  </a:txBody>
                  <a:tcPr anchor="ctr"/>
                </a:tc>
                <a:tc>
                  <a:txBody>
                    <a:bodyPr/>
                    <a:lstStyle/>
                    <a:p>
                      <a:r>
                        <a:rPr lang="en-US" sz="1000"/>
                        <a:t>N/A</a:t>
                      </a:r>
                    </a:p>
                  </a:txBody>
                  <a:tcPr anchor="ctr"/>
                </a:tc>
                <a:tc>
                  <a:txBody>
                    <a:bodyPr/>
                    <a:lstStyle/>
                    <a:p>
                      <a:r>
                        <a:rPr lang="en-US" sz="1000"/>
                        <a:t>Resolution of connectivity &amp; start-up issues</a:t>
                      </a:r>
                    </a:p>
                  </a:txBody>
                  <a:tcPr anchor="ctr"/>
                </a:tc>
                <a:extLst>
                  <a:ext uri="{0D108BD9-81ED-4DB2-BD59-A6C34878D82A}">
                    <a16:rowId xmlns:a16="http://schemas.microsoft.com/office/drawing/2014/main" val="2249373529"/>
                  </a:ext>
                </a:extLst>
              </a:tr>
              <a:tr h="1623876">
                <a:tc vMerge="1">
                  <a:txBody>
                    <a:bodyPr/>
                    <a:lstStyle/>
                    <a:p>
                      <a:endParaRPr lang="en-US"/>
                    </a:p>
                  </a:txBody>
                  <a:tcPr/>
                </a:tc>
                <a:tc>
                  <a:txBody>
                    <a:bodyPr/>
                    <a:lstStyle/>
                    <a:p>
                      <a:pPr algn="l"/>
                      <a:endParaRPr lang="en-US" sz="1000" dirty="0"/>
                    </a:p>
                    <a:p>
                      <a:pPr algn="l"/>
                      <a:endParaRPr lang="en-US" sz="1000" dirty="0"/>
                    </a:p>
                    <a:p>
                      <a:pPr algn="l"/>
                      <a:endParaRPr lang="en-US" sz="1000" dirty="0"/>
                    </a:p>
                    <a:p>
                      <a:pPr algn="l"/>
                      <a:endParaRPr lang="en-US" sz="1000" dirty="0"/>
                    </a:p>
                    <a:p>
                      <a:pPr algn="l"/>
                      <a:endParaRPr lang="en-US" sz="1000" dirty="0"/>
                    </a:p>
                    <a:p>
                      <a:pPr algn="l"/>
                      <a:endParaRPr lang="en-US" sz="1000" dirty="0"/>
                    </a:p>
                    <a:p>
                      <a:pPr algn="l"/>
                      <a:endParaRPr lang="en-US" sz="1000" dirty="0"/>
                    </a:p>
                    <a:p>
                      <a:pPr algn="l"/>
                      <a:endParaRPr lang="en-US" sz="1000" dirty="0"/>
                    </a:p>
                    <a:p>
                      <a:pPr algn="l"/>
                      <a:endParaRPr lang="en-US" sz="1000" dirty="0"/>
                    </a:p>
                    <a:p>
                      <a:pPr algn="l"/>
                      <a:r>
                        <a:rPr lang="en-US" sz="1000" dirty="0"/>
                        <a:t>9:30 a.m. – 1:00 p.m.</a:t>
                      </a:r>
                    </a:p>
                  </a:txBody>
                  <a:tcPr/>
                </a:tc>
                <a:tc>
                  <a:txBody>
                    <a:bodyPr/>
                    <a:lstStyle/>
                    <a:p>
                      <a:pPr algn="l"/>
                      <a:br>
                        <a:rPr lang="en-US" sz="1000" dirty="0"/>
                      </a:br>
                      <a:br>
                        <a:rPr lang="en-US" sz="1000" dirty="0"/>
                      </a:br>
                      <a:br>
                        <a:rPr lang="en-US" sz="1000" dirty="0"/>
                      </a:br>
                      <a:br>
                        <a:rPr lang="en-US" sz="1000" dirty="0"/>
                      </a:br>
                      <a:br>
                        <a:rPr lang="en-US" sz="1000" dirty="0"/>
                      </a:br>
                      <a:br>
                        <a:rPr lang="en-US" sz="1000" dirty="0"/>
                      </a:br>
                      <a:br>
                        <a:rPr lang="en-US" sz="1000" dirty="0"/>
                      </a:br>
                      <a:br>
                        <a:rPr lang="en-US" sz="1000" dirty="0"/>
                      </a:br>
                      <a:br>
                        <a:rPr lang="en-US" sz="1000" dirty="0"/>
                      </a:br>
                      <a:r>
                        <a:rPr lang="en-US" sz="1000" dirty="0"/>
                        <a:t>Mock Trading Cycle</a:t>
                      </a:r>
                    </a:p>
                    <a:p>
                      <a:pPr algn="l"/>
                      <a:r>
                        <a:rPr lang="en-US" sz="1000" dirty="0"/>
                        <a:t>Post Trade Cycle</a:t>
                      </a:r>
                    </a:p>
                  </a:txBody>
                  <a:tcPr/>
                </a:tc>
                <a:tc>
                  <a:txBody>
                    <a:bodyPr/>
                    <a:lstStyle/>
                    <a:p>
                      <a:pPr algn="l"/>
                      <a:r>
                        <a:rPr lang="en-US" sz="1000"/>
                        <a:t>Inputs</a:t>
                      </a:r>
                    </a:p>
                    <a:p>
                      <a:pPr algn="l"/>
                      <a:endParaRPr lang="en-US" sz="1000"/>
                    </a:p>
                    <a:p>
                      <a:pPr algn="l"/>
                      <a:endParaRPr lang="en-US" sz="1000"/>
                    </a:p>
                    <a:p>
                      <a:pPr algn="l"/>
                      <a:endParaRPr lang="en-US" sz="1000"/>
                    </a:p>
                    <a:p>
                      <a:pPr algn="l"/>
                      <a:endParaRPr lang="en-US" sz="1000"/>
                    </a:p>
                    <a:p>
                      <a:pPr algn="l"/>
                      <a:endParaRPr lang="en-US" sz="1000"/>
                    </a:p>
                    <a:p>
                      <a:pPr algn="l"/>
                      <a:endParaRPr lang="en-US" sz="1000"/>
                    </a:p>
                    <a:p>
                      <a:pPr algn="l"/>
                      <a:endParaRPr lang="en-US" sz="1000"/>
                    </a:p>
                    <a:p>
                      <a:pPr algn="l"/>
                      <a:endParaRPr lang="en-US" sz="1000"/>
                    </a:p>
                    <a:p>
                      <a:pPr algn="l"/>
                      <a:r>
                        <a:rPr lang="en-US" sz="1000"/>
                        <a:t>Outputs</a:t>
                      </a:r>
                    </a:p>
                  </a:txBody>
                  <a:tcPr/>
                </a:tc>
                <a:tc>
                  <a:txBody>
                    <a:bodyPr/>
                    <a:lstStyle/>
                    <a:p>
                      <a:pPr marL="285750" indent="-285750" algn="l">
                        <a:buFont typeface="System Font Regular"/>
                        <a:buChar char="-"/>
                      </a:pPr>
                      <a:r>
                        <a:rPr lang="en-US" sz="1000"/>
                        <a:t>Real-time Trades (Exchanges)</a:t>
                      </a:r>
                    </a:p>
                    <a:p>
                      <a:pPr marL="285750" indent="-285750" algn="l">
                        <a:buFont typeface="System Font Regular"/>
                        <a:buChar char="-"/>
                      </a:pPr>
                      <a:r>
                        <a:rPr lang="en-US" sz="1000"/>
                        <a:t>Trade Balancing (Exchanges)</a:t>
                      </a:r>
                    </a:p>
                    <a:p>
                      <a:pPr marL="285750" indent="-285750" algn="l">
                        <a:buFont typeface="System Font Regular"/>
                        <a:buChar char="-"/>
                      </a:pPr>
                      <a:r>
                        <a:rPr lang="en-US" sz="1000"/>
                        <a:t>Backup Batch Trade Files (Exchanges)</a:t>
                      </a:r>
                    </a:p>
                    <a:p>
                      <a:pPr marL="285750" indent="-285750" algn="l">
                        <a:buFont typeface="System Font Regular"/>
                        <a:buChar char="-"/>
                      </a:pPr>
                      <a:r>
                        <a:rPr lang="en-US" sz="1000"/>
                        <a:t>Real-time FIXML, Post Trades (Members)</a:t>
                      </a:r>
                    </a:p>
                    <a:p>
                      <a:pPr marL="285750" indent="-285750" algn="l">
                        <a:buFont typeface="System Font Regular"/>
                        <a:buChar char="-"/>
                      </a:pPr>
                      <a:r>
                        <a:rPr lang="en-US" sz="1000"/>
                        <a:t>Batch FIXML Post Trades (Members)</a:t>
                      </a:r>
                    </a:p>
                    <a:p>
                      <a:pPr marL="285750" indent="-285750" algn="l">
                        <a:buFont typeface="System Font Regular"/>
                        <a:buChar char="-"/>
                      </a:pPr>
                      <a:r>
                        <a:rPr lang="en-US" sz="1000"/>
                        <a:t>External Encore Post Trades (Members)</a:t>
                      </a:r>
                    </a:p>
                    <a:p>
                      <a:pPr marL="285750" indent="-285750" algn="l">
                        <a:buFont typeface="System Font Regular"/>
                        <a:buChar char="-"/>
                      </a:pPr>
                      <a:endParaRPr lang="en-US" sz="1000"/>
                    </a:p>
                    <a:p>
                      <a:pPr marL="285750" indent="-285750" algn="l">
                        <a:buFont typeface="System Font Regular"/>
                        <a:buChar char="-"/>
                      </a:pPr>
                      <a:r>
                        <a:rPr lang="en-US" sz="1000"/>
                        <a:t>Real-time Trade DDS – Pends/Rejects (Exchanges)</a:t>
                      </a:r>
                    </a:p>
                    <a:p>
                      <a:pPr marL="285750" indent="-285750" algn="l">
                        <a:buFont typeface="System Font Regular"/>
                        <a:buChar char="-"/>
                      </a:pPr>
                      <a:r>
                        <a:rPr lang="en-US" sz="1000"/>
                        <a:t>Real-time DDS (Members)</a:t>
                      </a:r>
                    </a:p>
                  </a:txBody>
                  <a:tcPr/>
                </a:tc>
                <a:extLst>
                  <a:ext uri="{0D108BD9-81ED-4DB2-BD59-A6C34878D82A}">
                    <a16:rowId xmlns:a16="http://schemas.microsoft.com/office/drawing/2014/main" val="609751502"/>
                  </a:ext>
                </a:extLst>
              </a:tr>
              <a:tr h="477611">
                <a:tc vMerge="1">
                  <a:txBody>
                    <a:bodyPr/>
                    <a:lstStyle/>
                    <a:p>
                      <a:endParaRPr lang="en-US"/>
                    </a:p>
                  </a:txBody>
                  <a:tcPr/>
                </a:tc>
                <a:tc>
                  <a:txBody>
                    <a:bodyPr/>
                    <a:lstStyle/>
                    <a:p>
                      <a:r>
                        <a:rPr lang="en-US" sz="1000" dirty="0"/>
                        <a:t>1:00 p.m.</a:t>
                      </a:r>
                    </a:p>
                  </a:txBody>
                  <a:tcPr anchor="ctr"/>
                </a:tc>
                <a:tc gridSpan="3">
                  <a:txBody>
                    <a:bodyPr/>
                    <a:lstStyle/>
                    <a:p>
                      <a:pPr algn="ctr"/>
                      <a:r>
                        <a:rPr lang="en-US" sz="1000"/>
                        <a:t>Market Close - Exchange Checkpoint</a:t>
                      </a:r>
                    </a:p>
                  </a:txBody>
                  <a:tcPr anchor="ct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662895647"/>
                  </a:ext>
                </a:extLst>
              </a:tr>
              <a:tr h="865006">
                <a:tc vMerge="1">
                  <a:txBody>
                    <a:bodyPr/>
                    <a:lstStyle/>
                    <a:p>
                      <a:endParaRPr lang="en-US"/>
                    </a:p>
                  </a:txBody>
                  <a:tcPr/>
                </a:tc>
                <a:tc>
                  <a:txBody>
                    <a:bodyPr/>
                    <a:lstStyle/>
                    <a:p>
                      <a:endParaRPr lang="en-US" sz="1000" dirty="0"/>
                    </a:p>
                    <a:p>
                      <a:endParaRPr lang="en-US" sz="1000" dirty="0"/>
                    </a:p>
                    <a:p>
                      <a:r>
                        <a:rPr lang="en-US" sz="1000" dirty="0"/>
                        <a:t>1:00 p.m. – 4:00 p.m.</a:t>
                      </a:r>
                    </a:p>
                  </a:txBody>
                  <a:tcPr/>
                </a:tc>
                <a:tc>
                  <a:txBody>
                    <a:bodyPr/>
                    <a:lstStyle/>
                    <a:p>
                      <a:endParaRPr lang="en-US" sz="1000"/>
                    </a:p>
                    <a:p>
                      <a:endParaRPr lang="en-US" sz="1000"/>
                    </a:p>
                    <a:p>
                      <a:r>
                        <a:rPr lang="en-US" sz="1000"/>
                        <a:t>Positions Finalization / End of Day</a:t>
                      </a:r>
                    </a:p>
                  </a:txBody>
                  <a:tcPr/>
                </a:tc>
                <a:tc>
                  <a:txBody>
                    <a:bodyPr/>
                    <a:lstStyle/>
                    <a:p>
                      <a:r>
                        <a:rPr lang="en-US" sz="1000"/>
                        <a:t>Inputs</a:t>
                      </a:r>
                    </a:p>
                    <a:p>
                      <a:endParaRPr lang="en-US" sz="1000"/>
                    </a:p>
                    <a:p>
                      <a:r>
                        <a:rPr lang="en-US" sz="1000"/>
                        <a:t>Outputs</a:t>
                      </a:r>
                    </a:p>
                  </a:txBody>
                  <a:tcPr/>
                </a:tc>
                <a:tc>
                  <a:txBody>
                    <a:bodyPr/>
                    <a:lstStyle/>
                    <a:p>
                      <a:pPr marL="171450" indent="-171450">
                        <a:buFont typeface="System Font Regular"/>
                        <a:buChar char="-"/>
                      </a:pPr>
                      <a:r>
                        <a:rPr lang="en-US" sz="1000" dirty="0"/>
                        <a:t>N/A</a:t>
                      </a:r>
                    </a:p>
                    <a:p>
                      <a:pPr marL="171450" indent="-171450">
                        <a:buFont typeface="System Font Regular"/>
                        <a:buChar char="-"/>
                      </a:pPr>
                      <a:endParaRPr lang="en-US" sz="1000" dirty="0"/>
                    </a:p>
                    <a:p>
                      <a:pPr marL="171450" indent="-171450">
                        <a:buFont typeface="System Font Regular"/>
                        <a:buChar char="-"/>
                      </a:pPr>
                      <a:r>
                        <a:rPr lang="en-US" sz="1000" dirty="0"/>
                        <a:t>ORSA DDS (Exchanges)</a:t>
                      </a:r>
                    </a:p>
                    <a:p>
                      <a:pPr marL="171450" indent="-171450">
                        <a:buFont typeface="System Font Regular"/>
                        <a:buChar char="-"/>
                      </a:pPr>
                      <a:r>
                        <a:rPr lang="en-US" sz="1000" dirty="0"/>
                        <a:t>Batch DDS (Members)</a:t>
                      </a:r>
                    </a:p>
                    <a:p>
                      <a:pPr marL="171450" indent="-171450">
                        <a:buFont typeface="System Font Regular"/>
                        <a:buChar char="-"/>
                      </a:pPr>
                      <a:r>
                        <a:rPr lang="en-US" sz="1000" dirty="0"/>
                        <a:t>External Encore Reports (Members)</a:t>
                      </a:r>
                    </a:p>
                    <a:p>
                      <a:pPr marL="514350" lvl="1" indent="-171450">
                        <a:buFont typeface="System Font Regular"/>
                        <a:buChar char="-"/>
                      </a:pPr>
                      <a:r>
                        <a:rPr lang="en-US" sz="1000" dirty="0"/>
                        <a:t>Position Activity</a:t>
                      </a:r>
                    </a:p>
                    <a:p>
                      <a:pPr marL="514350" lvl="1" indent="-171450">
                        <a:buFont typeface="System Font Regular"/>
                        <a:buChar char="-"/>
                      </a:pPr>
                      <a:r>
                        <a:rPr lang="en-US" sz="1000" dirty="0"/>
                        <a:t>Position Summary</a:t>
                      </a:r>
                    </a:p>
                  </a:txBody>
                  <a:tcPr anchor="ctr"/>
                </a:tc>
                <a:extLst>
                  <a:ext uri="{0D108BD9-81ED-4DB2-BD59-A6C34878D82A}">
                    <a16:rowId xmlns:a16="http://schemas.microsoft.com/office/drawing/2014/main" val="78196850"/>
                  </a:ext>
                </a:extLst>
              </a:tr>
            </a:tbl>
          </a:graphicData>
        </a:graphic>
      </p:graphicFrame>
    </p:spTree>
    <p:extLst>
      <p:ext uri="{BB962C8B-B14F-4D97-AF65-F5344CB8AC3E}">
        <p14:creationId xmlns:p14="http://schemas.microsoft.com/office/powerpoint/2010/main" val="1757578187"/>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lstStyle/>
          <a:p>
            <a:pPr algn="ctr"/>
            <a:r>
              <a:rPr lang="en-US"/>
              <a:t>SMALL EXCHANGE</a:t>
            </a:r>
          </a:p>
        </p:txBody>
      </p:sp>
      <p:sp>
        <p:nvSpPr>
          <p:cNvPr id="8" name="Content Placeholder 7">
            <a:extLst>
              <a:ext uri="{FF2B5EF4-FFF2-40B4-BE49-F238E27FC236}">
                <a16:creationId xmlns:a16="http://schemas.microsoft.com/office/drawing/2014/main" id="{41885230-84D2-46DB-9719-CA9D4D8C3C61}"/>
              </a:ext>
            </a:extLst>
          </p:cNvPr>
          <p:cNvSpPr>
            <a:spLocks noGrp="1"/>
          </p:cNvSpPr>
          <p:nvPr>
            <p:ph idx="1"/>
          </p:nvPr>
        </p:nvSpPr>
        <p:spPr>
          <a:xfrm>
            <a:off x="628650" y="1669312"/>
            <a:ext cx="7886700" cy="4688957"/>
          </a:xfrm>
        </p:spPr>
        <p:txBody>
          <a:bodyPr>
            <a:normAutofit fontScale="62500" lnSpcReduction="20000"/>
          </a:bodyPr>
          <a:lstStyle/>
          <a:p>
            <a:pPr marL="0" indent="0">
              <a:buNone/>
            </a:pPr>
            <a:r>
              <a:rPr lang="en-US" sz="3200" b="1" dirty="0"/>
              <a:t>Overview</a:t>
            </a:r>
          </a:p>
          <a:p>
            <a:pPr marL="0" indent="0">
              <a:lnSpc>
                <a:spcPct val="120000"/>
              </a:lnSpc>
              <a:buNone/>
            </a:pPr>
            <a:r>
              <a:rPr lang="en-US" sz="2800" dirty="0"/>
              <a:t>The Small Exchange will test its ability to conduct business from its disaster recovery (DR) facility.  </a:t>
            </a:r>
          </a:p>
          <a:p>
            <a:pPr marL="0" indent="0">
              <a:buNone/>
            </a:pPr>
            <a:endParaRPr lang="en-US" sz="2800" dirty="0"/>
          </a:p>
          <a:p>
            <a:pPr marL="0" indent="0">
              <a:buNone/>
            </a:pPr>
            <a:r>
              <a:rPr lang="en-US" sz="3200" b="1" dirty="0"/>
              <a:t>Pre-test Requirement</a:t>
            </a:r>
          </a:p>
          <a:p>
            <a:pPr marL="0" indent="0">
              <a:lnSpc>
                <a:spcPct val="120000"/>
              </a:lnSpc>
              <a:buNone/>
            </a:pPr>
            <a:r>
              <a:rPr lang="en-US" sz="2800" dirty="0"/>
              <a:t>No Pre-test requirement this year.  We will have trades populated for firms testing with us.</a:t>
            </a:r>
          </a:p>
          <a:p>
            <a:pPr marL="0" indent="0">
              <a:buNone/>
            </a:pPr>
            <a:endParaRPr lang="en-US" sz="2800" dirty="0"/>
          </a:p>
          <a:p>
            <a:pPr marL="0" indent="0">
              <a:buNone/>
            </a:pPr>
            <a:r>
              <a:rPr lang="en-US" sz="3200" b="1" dirty="0"/>
              <a:t>Test Schedule</a:t>
            </a:r>
          </a:p>
          <a:p>
            <a:pPr marL="0" indent="0">
              <a:lnSpc>
                <a:spcPct val="120000"/>
              </a:lnSpc>
              <a:buNone/>
            </a:pPr>
            <a:r>
              <a:rPr lang="en-US" sz="2800" dirty="0"/>
              <a:t>The expected test schedule on October 25th will be as follows (times in Central Time): </a:t>
            </a:r>
          </a:p>
          <a:p>
            <a:pPr marL="0" indent="0">
              <a:buNone/>
            </a:pPr>
            <a:endParaRPr lang="en-US" sz="2800" dirty="0"/>
          </a:p>
          <a:p>
            <a:pPr marL="0" indent="0">
              <a:buNone/>
            </a:pPr>
            <a:r>
              <a:rPr lang="en-US" sz="2800" b="1" dirty="0"/>
              <a:t>9:00 AM: </a:t>
            </a:r>
            <a:r>
              <a:rPr lang="en-US" sz="2800" dirty="0"/>
              <a:t>Pre-open </a:t>
            </a:r>
          </a:p>
          <a:p>
            <a:pPr marL="0" indent="0">
              <a:buNone/>
            </a:pPr>
            <a:r>
              <a:rPr lang="en-US" sz="2800" b="1" dirty="0"/>
              <a:t>9:30 AM: </a:t>
            </a:r>
            <a:r>
              <a:rPr lang="en-US" sz="2800" dirty="0"/>
              <a:t>Mock trading session begins </a:t>
            </a:r>
          </a:p>
          <a:p>
            <a:pPr marL="0" indent="0">
              <a:buNone/>
            </a:pPr>
            <a:r>
              <a:rPr lang="en-US" sz="2800" b="1" dirty="0"/>
              <a:t>12:00 PM: </a:t>
            </a:r>
            <a:r>
              <a:rPr lang="en-US" sz="2800" dirty="0"/>
              <a:t>Mock trading session closes</a:t>
            </a:r>
          </a:p>
          <a:p>
            <a:pPr marL="0" indent="0">
              <a:buNone/>
            </a:pPr>
            <a:endParaRPr lang="en-US" dirty="0"/>
          </a:p>
          <a:p>
            <a:pPr marL="0" indent="0">
              <a:buNone/>
            </a:pPr>
            <a:endParaRPr lang="en-US" dirty="0"/>
          </a:p>
        </p:txBody>
      </p:sp>
    </p:spTree>
    <p:extLst>
      <p:ext uri="{BB962C8B-B14F-4D97-AF65-F5344CB8AC3E}">
        <p14:creationId xmlns:p14="http://schemas.microsoft.com/office/powerpoint/2010/main" val="8922809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normAutofit/>
          </a:bodyPr>
          <a:lstStyle/>
          <a:p>
            <a:r>
              <a:rPr lang="en-US" sz="2800" dirty="0"/>
              <a:t>TESTING PROTOCOL </a:t>
            </a:r>
            <a:r>
              <a:rPr lang="en-US" sz="2400" dirty="0"/>
              <a:t>(Cont’d)</a:t>
            </a:r>
          </a:p>
        </p:txBody>
      </p:sp>
      <p:sp>
        <p:nvSpPr>
          <p:cNvPr id="8" name="Content Placeholder 7">
            <a:extLst>
              <a:ext uri="{FF2B5EF4-FFF2-40B4-BE49-F238E27FC236}">
                <a16:creationId xmlns:a16="http://schemas.microsoft.com/office/drawing/2014/main" id="{41885230-84D2-46DB-9719-CA9D4D8C3C61}"/>
              </a:ext>
            </a:extLst>
          </p:cNvPr>
          <p:cNvSpPr>
            <a:spLocks noGrp="1"/>
          </p:cNvSpPr>
          <p:nvPr>
            <p:ph idx="1"/>
          </p:nvPr>
        </p:nvSpPr>
        <p:spPr>
          <a:xfrm>
            <a:off x="628650" y="1640568"/>
            <a:ext cx="8229600" cy="4351338"/>
          </a:xfrm>
        </p:spPr>
        <p:txBody>
          <a:bodyPr>
            <a:normAutofit/>
          </a:bodyPr>
          <a:lstStyle/>
          <a:p>
            <a:pPr>
              <a:lnSpc>
                <a:spcPct val="100000"/>
              </a:lnSpc>
            </a:pPr>
            <a:r>
              <a:rPr lang="en-US" dirty="0"/>
              <a:t>Unless otherwise noted, firms will execute a pre-defined script of orders using test accounts.</a:t>
            </a:r>
          </a:p>
          <a:p>
            <a:pPr marL="0" indent="0">
              <a:buNone/>
            </a:pPr>
            <a:endParaRPr lang="en-US" dirty="0"/>
          </a:p>
          <a:p>
            <a:r>
              <a:rPr lang="en-US" dirty="0"/>
              <a:t>Exchanges will generate fill reports on the orders</a:t>
            </a:r>
          </a:p>
          <a:p>
            <a:endParaRPr lang="en-US" dirty="0"/>
          </a:p>
          <a:p>
            <a:pPr>
              <a:lnSpc>
                <a:spcPct val="100000"/>
              </a:lnSpc>
            </a:pPr>
            <a:r>
              <a:rPr lang="en-US" dirty="0"/>
              <a:t>Firms will report results and confirm post-test production connectivity to their respective exchanges</a:t>
            </a:r>
          </a:p>
          <a:p>
            <a:endParaRPr lang="en-US" dirty="0"/>
          </a:p>
          <a:p>
            <a:pPr>
              <a:lnSpc>
                <a:spcPct val="100000"/>
              </a:lnSpc>
            </a:pPr>
            <a:r>
              <a:rPr lang="en-US" dirty="0"/>
              <a:t>Test scripts will be distributed by exchanges and will also be available on the FIA website:</a:t>
            </a:r>
            <a:br>
              <a:rPr lang="en-US" dirty="0"/>
            </a:br>
            <a:r>
              <a:rPr lang="en-US" sz="1800" dirty="0">
                <a:hlinkClick r:id="rId2"/>
              </a:rPr>
              <a:t>https://www.fia.org/fia/events/2025-fia-disaster-recovery-exercise </a:t>
            </a:r>
            <a:endParaRPr lang="en-US" sz="1800" dirty="0"/>
          </a:p>
        </p:txBody>
      </p:sp>
    </p:spTree>
    <p:extLst>
      <p:ext uri="{BB962C8B-B14F-4D97-AF65-F5344CB8AC3E}">
        <p14:creationId xmlns:p14="http://schemas.microsoft.com/office/powerpoint/2010/main" val="2233446968"/>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normAutofit/>
          </a:bodyPr>
          <a:lstStyle/>
          <a:p>
            <a:r>
              <a:rPr lang="en-US" sz="2800" dirty="0"/>
              <a:t>SMALL EXCHANGE </a:t>
            </a:r>
            <a:r>
              <a:rPr lang="en-US" sz="2400" dirty="0"/>
              <a:t>(Cont’d)</a:t>
            </a:r>
          </a:p>
        </p:txBody>
      </p:sp>
      <p:sp>
        <p:nvSpPr>
          <p:cNvPr id="8" name="Content Placeholder 7">
            <a:extLst>
              <a:ext uri="{FF2B5EF4-FFF2-40B4-BE49-F238E27FC236}">
                <a16:creationId xmlns:a16="http://schemas.microsoft.com/office/drawing/2014/main" id="{41885230-84D2-46DB-9719-CA9D4D8C3C61}"/>
              </a:ext>
            </a:extLst>
          </p:cNvPr>
          <p:cNvSpPr>
            <a:spLocks noGrp="1"/>
          </p:cNvSpPr>
          <p:nvPr>
            <p:ph idx="1"/>
          </p:nvPr>
        </p:nvSpPr>
        <p:spPr>
          <a:xfrm>
            <a:off x="628650" y="1530048"/>
            <a:ext cx="7886700" cy="4945179"/>
          </a:xfrm>
        </p:spPr>
        <p:txBody>
          <a:bodyPr>
            <a:normAutofit fontScale="55000" lnSpcReduction="20000"/>
          </a:bodyPr>
          <a:lstStyle/>
          <a:p>
            <a:pPr marL="0" indent="0">
              <a:buNone/>
            </a:pPr>
            <a:r>
              <a:rPr lang="en-US" sz="3300" b="1" dirty="0"/>
              <a:t>Test Activity</a:t>
            </a:r>
          </a:p>
          <a:p>
            <a:pPr marL="0" indent="0">
              <a:lnSpc>
                <a:spcPct val="120000"/>
              </a:lnSpc>
              <a:buNone/>
            </a:pPr>
            <a:r>
              <a:rPr lang="en-US" sz="2900" dirty="0"/>
              <a:t>All production symbols will be available for order entry during this mock trading session. Test  participants who have completed pre-testing will be allowed to connect, submit orders, and  receive market data for the duration of the test. The trade date for all transactions, and on all exchange messages, will be the actual test date of October 25, 2025. The following scenarios will be tested and verified during the DR test:  </a:t>
            </a:r>
          </a:p>
          <a:p>
            <a:pPr marL="342900" lvl="1" indent="0">
              <a:lnSpc>
                <a:spcPct val="120000"/>
              </a:lnSpc>
              <a:buNone/>
            </a:pPr>
            <a:endParaRPr lang="en-US" sz="1500" dirty="0"/>
          </a:p>
          <a:p>
            <a:pPr lvl="1">
              <a:lnSpc>
                <a:spcPct val="120000"/>
              </a:lnSpc>
            </a:pPr>
            <a:r>
              <a:rPr lang="en-US" sz="2500" dirty="0"/>
              <a:t>Pre-Open </a:t>
            </a:r>
          </a:p>
          <a:p>
            <a:pPr lvl="1">
              <a:lnSpc>
                <a:spcPct val="120000"/>
              </a:lnSpc>
            </a:pPr>
            <a:r>
              <a:rPr lang="en-US" sz="2500" dirty="0"/>
              <a:t>Market open </a:t>
            </a:r>
          </a:p>
          <a:p>
            <a:pPr lvl="1">
              <a:lnSpc>
                <a:spcPct val="120000"/>
              </a:lnSpc>
            </a:pPr>
            <a:r>
              <a:rPr lang="en-US" sz="2500" dirty="0"/>
              <a:t>Market data dissemination </a:t>
            </a:r>
          </a:p>
          <a:p>
            <a:pPr lvl="1">
              <a:lnSpc>
                <a:spcPct val="120000"/>
              </a:lnSpc>
            </a:pPr>
            <a:r>
              <a:rPr lang="en-US" sz="2500" dirty="0"/>
              <a:t>Clearing </a:t>
            </a:r>
          </a:p>
          <a:p>
            <a:pPr lvl="1">
              <a:lnSpc>
                <a:spcPct val="120000"/>
              </a:lnSpc>
            </a:pPr>
            <a:r>
              <a:rPr lang="en-US" sz="2500" dirty="0"/>
              <a:t>Daily settlement price dissemination</a:t>
            </a:r>
          </a:p>
          <a:p>
            <a:pPr marL="0" indent="0">
              <a:buNone/>
            </a:pPr>
            <a:endParaRPr lang="en-US" dirty="0"/>
          </a:p>
          <a:p>
            <a:pPr marL="0" indent="0">
              <a:buNone/>
            </a:pPr>
            <a:r>
              <a:rPr lang="en-US" sz="3300" b="1" dirty="0"/>
              <a:t>Contacts</a:t>
            </a:r>
          </a:p>
          <a:p>
            <a:pPr marL="342900" lvl="1" indent="0">
              <a:lnSpc>
                <a:spcPct val="120000"/>
              </a:lnSpc>
              <a:buNone/>
            </a:pPr>
            <a:r>
              <a:rPr lang="en-US" sz="2500" dirty="0"/>
              <a:t>Operations</a:t>
            </a:r>
          </a:p>
          <a:p>
            <a:pPr marL="342900" lvl="1" indent="0">
              <a:lnSpc>
                <a:spcPct val="120000"/>
              </a:lnSpc>
              <a:buNone/>
            </a:pPr>
            <a:r>
              <a:rPr lang="en-US" sz="2500" dirty="0">
                <a:hlinkClick r:id="rId2"/>
              </a:rPr>
              <a:t>ops@thesmallexchange.com</a:t>
            </a:r>
            <a:r>
              <a:rPr lang="en-US" sz="2500" dirty="0"/>
              <a:t> </a:t>
            </a:r>
          </a:p>
          <a:p>
            <a:pPr marL="342900" lvl="1" indent="0">
              <a:lnSpc>
                <a:spcPct val="120000"/>
              </a:lnSpc>
              <a:buNone/>
            </a:pPr>
            <a:r>
              <a:rPr lang="en-US" sz="2500" dirty="0"/>
              <a:t>IT Operations</a:t>
            </a:r>
          </a:p>
          <a:p>
            <a:pPr marL="342900" lvl="1" indent="0">
              <a:lnSpc>
                <a:spcPct val="120000"/>
              </a:lnSpc>
              <a:buNone/>
            </a:pPr>
            <a:r>
              <a:rPr lang="en-US" sz="2500" dirty="0">
                <a:hlinkClick r:id="rId3"/>
              </a:rPr>
              <a:t>it-ops@thesmallexchange.com</a:t>
            </a:r>
            <a:r>
              <a:rPr lang="en-US" sz="2500" dirty="0"/>
              <a:t> </a:t>
            </a:r>
          </a:p>
          <a:p>
            <a:pPr marL="0" indent="0">
              <a:buNone/>
            </a:pPr>
            <a:endParaRPr lang="en-US" dirty="0"/>
          </a:p>
        </p:txBody>
      </p:sp>
    </p:spTree>
    <p:extLst>
      <p:ext uri="{BB962C8B-B14F-4D97-AF65-F5344CB8AC3E}">
        <p14:creationId xmlns:p14="http://schemas.microsoft.com/office/powerpoint/2010/main" val="358290110"/>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Shape 36"/>
        <p:cNvGrpSpPr/>
        <p:nvPr/>
      </p:nvGrpSpPr>
      <p:grpSpPr>
        <a:xfrm>
          <a:off x="0" y="0"/>
          <a:ext cx="0" cy="0"/>
          <a:chOff x="0" y="0"/>
          <a:chExt cx="0" cy="0"/>
        </a:xfrm>
      </p:grpSpPr>
      <p:sp>
        <p:nvSpPr>
          <p:cNvPr id="37" name="Google Shape;37;p1"/>
          <p:cNvSpPr txBox="1">
            <a:spLocks noGrp="1"/>
          </p:cNvSpPr>
          <p:nvPr>
            <p:ph type="title"/>
          </p:nvPr>
        </p:nvSpPr>
        <p:spPr>
          <a:xfrm>
            <a:off x="628650" y="204485"/>
            <a:ext cx="7886700" cy="1325563"/>
          </a:xfrm>
          <a:prstGeom prst="rect">
            <a:avLst/>
          </a:prstGeom>
          <a:noFill/>
          <a:ln>
            <a:noFill/>
          </a:ln>
        </p:spPr>
        <p:txBody>
          <a:bodyPr spcFirstLastPara="1" wrap="square" lIns="91425" tIns="45700" rIns="91425" bIns="45700" anchor="ctr" anchorCtr="0">
            <a:normAutofit/>
          </a:bodyPr>
          <a:lstStyle/>
          <a:p>
            <a:pPr marL="0" lvl="0" indent="0" algn="ctr" rtl="0">
              <a:lnSpc>
                <a:spcPct val="90000"/>
              </a:lnSpc>
              <a:spcBef>
                <a:spcPts val="0"/>
              </a:spcBef>
              <a:spcAft>
                <a:spcPts val="0"/>
              </a:spcAft>
              <a:buClr>
                <a:schemeClr val="dk1"/>
              </a:buClr>
              <a:buSzPts val="3300"/>
              <a:buFont typeface="Lato"/>
              <a:buNone/>
            </a:pPr>
            <a:r>
              <a:rPr lang="en-US"/>
              <a:t>OSTTRA LIMIT HUB</a:t>
            </a:r>
            <a:endParaRPr/>
          </a:p>
        </p:txBody>
      </p:sp>
      <p:sp>
        <p:nvSpPr>
          <p:cNvPr id="38" name="Google Shape;38;p1"/>
          <p:cNvSpPr txBox="1">
            <a:spLocks noGrp="1"/>
          </p:cNvSpPr>
          <p:nvPr>
            <p:ph type="body" idx="1"/>
          </p:nvPr>
        </p:nvSpPr>
        <p:spPr>
          <a:xfrm>
            <a:off x="628650" y="1825625"/>
            <a:ext cx="7886700" cy="4351338"/>
          </a:xfrm>
          <a:prstGeom prst="rect">
            <a:avLst/>
          </a:prstGeom>
          <a:noFill/>
          <a:ln>
            <a:noFill/>
          </a:ln>
        </p:spPr>
        <p:txBody>
          <a:bodyPr spcFirstLastPara="1" wrap="square" lIns="91425" tIns="45700" rIns="91425" bIns="45700" anchor="t" anchorCtr="0">
            <a:normAutofit/>
          </a:bodyPr>
          <a:lstStyle/>
          <a:p>
            <a:pPr marL="171450" lvl="0" indent="-171450" algn="l" rtl="0">
              <a:lnSpc>
                <a:spcPct val="100000"/>
              </a:lnSpc>
              <a:spcBef>
                <a:spcPts val="0"/>
              </a:spcBef>
              <a:spcAft>
                <a:spcPts val="0"/>
              </a:spcAft>
              <a:buClr>
                <a:schemeClr val="dk1"/>
              </a:buClr>
              <a:buSzPts val="2000"/>
              <a:buChar char="•"/>
            </a:pPr>
            <a:r>
              <a:rPr lang="en-US" sz="2000"/>
              <a:t>OSTTRA operates Limit Hub globally, which will participate in the 2025 FIA Industry Disaster Recovery testing. </a:t>
            </a:r>
            <a:endParaRPr sz="2000"/>
          </a:p>
          <a:p>
            <a:pPr marL="171450" lvl="0" indent="0" algn="l" rtl="0">
              <a:lnSpc>
                <a:spcPct val="100000"/>
              </a:lnSpc>
              <a:spcBef>
                <a:spcPts val="0"/>
              </a:spcBef>
              <a:spcAft>
                <a:spcPts val="0"/>
              </a:spcAft>
              <a:buNone/>
            </a:pPr>
            <a:endParaRPr sz="2000"/>
          </a:p>
          <a:p>
            <a:pPr marL="171450" lvl="0" indent="-171450" algn="l" rtl="0">
              <a:lnSpc>
                <a:spcPct val="100000"/>
              </a:lnSpc>
              <a:spcBef>
                <a:spcPts val="750"/>
              </a:spcBef>
              <a:spcAft>
                <a:spcPts val="0"/>
              </a:spcAft>
              <a:buClr>
                <a:schemeClr val="dk1"/>
              </a:buClr>
              <a:buSzPts val="2000"/>
              <a:buChar char="•"/>
            </a:pPr>
            <a:r>
              <a:rPr lang="en-US" sz="2000"/>
              <a:t>The primary Limit Hub in AWS North Virginia will be forced to cease operations. Limit Hub will be functioning from the secondary site in AWS Ohio.</a:t>
            </a:r>
            <a:endParaRPr sz="2000"/>
          </a:p>
          <a:p>
            <a:pPr marL="0" lvl="0" indent="0" algn="l" rtl="0">
              <a:lnSpc>
                <a:spcPct val="100000"/>
              </a:lnSpc>
              <a:spcBef>
                <a:spcPts val="750"/>
              </a:spcBef>
              <a:spcAft>
                <a:spcPts val="0"/>
              </a:spcAft>
              <a:buNone/>
            </a:pPr>
            <a:endParaRPr sz="2000"/>
          </a:p>
          <a:p>
            <a:pPr marL="171450" lvl="0" indent="-171450" algn="l" rtl="0">
              <a:lnSpc>
                <a:spcPct val="100000"/>
              </a:lnSpc>
              <a:spcBef>
                <a:spcPts val="750"/>
              </a:spcBef>
              <a:spcAft>
                <a:spcPts val="0"/>
              </a:spcAft>
              <a:buClr>
                <a:schemeClr val="dk1"/>
              </a:buClr>
              <a:buSzPts val="2000"/>
              <a:buChar char="•"/>
            </a:pPr>
            <a:r>
              <a:rPr lang="en-US" sz="2000"/>
              <a:t>No action is required by Limit Hub participants as they connect to both primary and secondary instances via the same IP addresses.</a:t>
            </a:r>
            <a:endParaRPr/>
          </a:p>
          <a:p>
            <a:pPr marL="171450" lvl="0" indent="0" algn="l" rtl="0">
              <a:lnSpc>
                <a:spcPct val="100000"/>
              </a:lnSpc>
              <a:spcBef>
                <a:spcPts val="750"/>
              </a:spcBef>
              <a:spcAft>
                <a:spcPts val="0"/>
              </a:spcAft>
              <a:buNone/>
            </a:pPr>
            <a:endParaRPr sz="2000">
              <a:solidFill>
                <a:srgbClr val="FF0000"/>
              </a:solidFill>
            </a:endParaRPr>
          </a:p>
          <a:p>
            <a:pPr marL="171450" lvl="0" indent="-44450" algn="l" rtl="0">
              <a:lnSpc>
                <a:spcPct val="90000"/>
              </a:lnSpc>
              <a:spcBef>
                <a:spcPts val="750"/>
              </a:spcBef>
              <a:spcAft>
                <a:spcPts val="0"/>
              </a:spcAft>
              <a:buClr>
                <a:schemeClr val="dk1"/>
              </a:buClr>
              <a:buSzPts val="2000"/>
              <a:buNone/>
            </a:pPr>
            <a:endParaRPr sz="2000"/>
          </a:p>
        </p:txBody>
      </p:sp>
    </p:spTree>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Shape 42"/>
        <p:cNvGrpSpPr/>
        <p:nvPr/>
      </p:nvGrpSpPr>
      <p:grpSpPr>
        <a:xfrm>
          <a:off x="0" y="0"/>
          <a:ext cx="0" cy="0"/>
          <a:chOff x="0" y="0"/>
          <a:chExt cx="0" cy="0"/>
        </a:xfrm>
      </p:grpSpPr>
      <p:sp>
        <p:nvSpPr>
          <p:cNvPr id="43" name="Google Shape;43;p2"/>
          <p:cNvSpPr txBox="1">
            <a:spLocks noGrp="1"/>
          </p:cNvSpPr>
          <p:nvPr>
            <p:ph type="title"/>
          </p:nvPr>
        </p:nvSpPr>
        <p:spPr>
          <a:xfrm>
            <a:off x="628650" y="204485"/>
            <a:ext cx="78867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2800"/>
              <a:buFont typeface="Lato"/>
              <a:buNone/>
            </a:pPr>
            <a:r>
              <a:rPr lang="en-US" sz="2800"/>
              <a:t>TRAIANA LIMIT HUB </a:t>
            </a:r>
            <a:r>
              <a:rPr lang="en-US" sz="2400"/>
              <a:t>(Cont’d)</a:t>
            </a:r>
            <a:endParaRPr/>
          </a:p>
        </p:txBody>
      </p:sp>
      <p:sp>
        <p:nvSpPr>
          <p:cNvPr id="44" name="Google Shape;44;p2"/>
          <p:cNvSpPr txBox="1">
            <a:spLocks noGrp="1"/>
          </p:cNvSpPr>
          <p:nvPr>
            <p:ph type="body" idx="1"/>
          </p:nvPr>
        </p:nvSpPr>
        <p:spPr>
          <a:xfrm>
            <a:off x="628650" y="1597025"/>
            <a:ext cx="7886700" cy="4351200"/>
          </a:xfrm>
          <a:prstGeom prst="rect">
            <a:avLst/>
          </a:prstGeom>
          <a:noFill/>
          <a:ln>
            <a:noFill/>
          </a:ln>
        </p:spPr>
        <p:txBody>
          <a:bodyPr spcFirstLastPara="1" wrap="square" lIns="91425" tIns="45700" rIns="91425" bIns="45700" anchor="t" anchorCtr="0">
            <a:normAutofit lnSpcReduction="10000"/>
          </a:bodyPr>
          <a:lstStyle/>
          <a:p>
            <a:pPr marL="171450" lvl="0" indent="-171450" algn="l" rtl="0">
              <a:lnSpc>
                <a:spcPct val="100000"/>
              </a:lnSpc>
              <a:spcBef>
                <a:spcPts val="0"/>
              </a:spcBef>
              <a:spcAft>
                <a:spcPts val="0"/>
              </a:spcAft>
              <a:buClr>
                <a:schemeClr val="dk1"/>
              </a:buClr>
              <a:buSzPts val="2000"/>
              <a:buChar char="•"/>
            </a:pPr>
            <a:r>
              <a:rPr lang="en-US" sz="2000"/>
              <a:t>OSTTRA Limit Hub switchover to DR site on annual basis as part of annual DR exercise</a:t>
            </a:r>
            <a:endParaRPr sz="2000"/>
          </a:p>
          <a:p>
            <a:pPr marL="0" lvl="0" indent="0" algn="l" rtl="0">
              <a:lnSpc>
                <a:spcPct val="100000"/>
              </a:lnSpc>
              <a:spcBef>
                <a:spcPts val="0"/>
              </a:spcBef>
              <a:spcAft>
                <a:spcPts val="0"/>
              </a:spcAft>
              <a:buNone/>
            </a:pPr>
            <a:r>
              <a:rPr lang="en-US" sz="2000"/>
              <a:t> </a:t>
            </a:r>
            <a:endParaRPr/>
          </a:p>
          <a:p>
            <a:pPr marL="171450" lvl="0" indent="-171450" algn="l" rtl="0">
              <a:lnSpc>
                <a:spcPct val="100000"/>
              </a:lnSpc>
              <a:spcBef>
                <a:spcPts val="750"/>
              </a:spcBef>
              <a:spcAft>
                <a:spcPts val="0"/>
              </a:spcAft>
              <a:buClr>
                <a:schemeClr val="dk1"/>
              </a:buClr>
              <a:buSzPts val="2000"/>
              <a:buChar char="•"/>
            </a:pPr>
            <a:r>
              <a:rPr lang="en-US" sz="2000"/>
              <a:t>Possible test scenarios: </a:t>
            </a:r>
            <a:endParaRPr/>
          </a:p>
          <a:p>
            <a:pPr marL="514350" lvl="1" indent="-171450" algn="l" rtl="0">
              <a:lnSpc>
                <a:spcPct val="100000"/>
              </a:lnSpc>
              <a:spcBef>
                <a:spcPts val="375"/>
              </a:spcBef>
              <a:spcAft>
                <a:spcPts val="0"/>
              </a:spcAft>
              <a:buClr>
                <a:schemeClr val="dk1"/>
              </a:buClr>
              <a:buSzPts val="2000"/>
              <a:buChar char="•"/>
            </a:pPr>
            <a:r>
              <a:rPr lang="en-US" sz="2000"/>
              <a:t>Switch between Prod and DR sites - Transport Layer</a:t>
            </a:r>
            <a:endParaRPr/>
          </a:p>
          <a:p>
            <a:pPr marL="0" lvl="0" indent="0" algn="l" rtl="0">
              <a:lnSpc>
                <a:spcPct val="100000"/>
              </a:lnSpc>
              <a:spcBef>
                <a:spcPts val="750"/>
              </a:spcBef>
              <a:spcAft>
                <a:spcPts val="0"/>
              </a:spcAft>
              <a:buNone/>
            </a:pPr>
            <a:endParaRPr sz="2000"/>
          </a:p>
          <a:p>
            <a:pPr marL="171450" lvl="0" indent="-171450" algn="l" rtl="0">
              <a:lnSpc>
                <a:spcPct val="100000"/>
              </a:lnSpc>
              <a:spcBef>
                <a:spcPts val="750"/>
              </a:spcBef>
              <a:spcAft>
                <a:spcPts val="0"/>
              </a:spcAft>
              <a:buClr>
                <a:schemeClr val="dk1"/>
              </a:buClr>
              <a:buSzPts val="2000"/>
              <a:buChar char="•"/>
            </a:pPr>
            <a:r>
              <a:rPr lang="en-US" sz="2000"/>
              <a:t>Pre-test requirement:</a:t>
            </a:r>
            <a:endParaRPr/>
          </a:p>
          <a:p>
            <a:pPr marL="514350" lvl="1" indent="-171450" algn="l" rtl="0">
              <a:lnSpc>
                <a:spcPct val="100000"/>
              </a:lnSpc>
              <a:spcBef>
                <a:spcPts val="375"/>
              </a:spcBef>
              <a:spcAft>
                <a:spcPts val="0"/>
              </a:spcAft>
              <a:buClr>
                <a:schemeClr val="dk1"/>
              </a:buClr>
              <a:buSzPts val="2000"/>
              <a:buChar char="•"/>
            </a:pPr>
            <a:r>
              <a:rPr lang="en-US" sz="2000"/>
              <a:t>Participating firms must register via the FIA website and coordinate test scripts with OSTTRA.</a:t>
            </a:r>
            <a:endParaRPr/>
          </a:p>
          <a:p>
            <a:pPr marL="0" lvl="0" indent="0" algn="l" rtl="0">
              <a:lnSpc>
                <a:spcPct val="100000"/>
              </a:lnSpc>
              <a:spcBef>
                <a:spcPts val="750"/>
              </a:spcBef>
              <a:spcAft>
                <a:spcPts val="0"/>
              </a:spcAft>
              <a:buNone/>
            </a:pPr>
            <a:endParaRPr sz="2000"/>
          </a:p>
          <a:p>
            <a:pPr marL="171450" lvl="0" indent="-171450" algn="l" rtl="0">
              <a:lnSpc>
                <a:spcPct val="100000"/>
              </a:lnSpc>
              <a:spcBef>
                <a:spcPts val="750"/>
              </a:spcBef>
              <a:spcAft>
                <a:spcPts val="0"/>
              </a:spcAft>
              <a:buClr>
                <a:schemeClr val="dk1"/>
              </a:buClr>
              <a:buSzPts val="2000"/>
              <a:buChar char="•"/>
            </a:pPr>
            <a:r>
              <a:rPr lang="en-US" sz="2000"/>
              <a:t>At the conclusion of the testing participating firms will confirm reconnection to production </a:t>
            </a:r>
            <a:endParaRPr/>
          </a:p>
          <a:p>
            <a:pPr marL="171450" lvl="0" indent="-38100" algn="l" rtl="0">
              <a:lnSpc>
                <a:spcPct val="90000"/>
              </a:lnSpc>
              <a:spcBef>
                <a:spcPts val="750"/>
              </a:spcBef>
              <a:spcAft>
                <a:spcPts val="0"/>
              </a:spcAft>
              <a:buClr>
                <a:schemeClr val="dk1"/>
              </a:buClr>
              <a:buSzPts val="2100"/>
              <a:buNone/>
            </a:pPr>
            <a:endParaRPr/>
          </a:p>
        </p:txBody>
      </p:sp>
    </p:spTree>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Shape 48"/>
        <p:cNvGrpSpPr/>
        <p:nvPr/>
      </p:nvGrpSpPr>
      <p:grpSpPr>
        <a:xfrm>
          <a:off x="0" y="0"/>
          <a:ext cx="0" cy="0"/>
          <a:chOff x="0" y="0"/>
          <a:chExt cx="0" cy="0"/>
        </a:xfrm>
      </p:grpSpPr>
      <p:sp>
        <p:nvSpPr>
          <p:cNvPr id="49" name="Google Shape;49;p4"/>
          <p:cNvSpPr txBox="1">
            <a:spLocks noGrp="1"/>
          </p:cNvSpPr>
          <p:nvPr>
            <p:ph type="title"/>
          </p:nvPr>
        </p:nvSpPr>
        <p:spPr>
          <a:xfrm>
            <a:off x="628650" y="204485"/>
            <a:ext cx="78867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2800"/>
              <a:buFont typeface="Lato"/>
              <a:buNone/>
            </a:pPr>
            <a:r>
              <a:rPr lang="en-US" sz="2800"/>
              <a:t>TRAIANA LIMIT HUB </a:t>
            </a:r>
            <a:r>
              <a:rPr lang="en-US" sz="2400"/>
              <a:t>(Cont’d)</a:t>
            </a:r>
            <a:endParaRPr/>
          </a:p>
        </p:txBody>
      </p:sp>
      <p:sp>
        <p:nvSpPr>
          <p:cNvPr id="50" name="Google Shape;50;p4"/>
          <p:cNvSpPr txBox="1">
            <a:spLocks noGrp="1"/>
          </p:cNvSpPr>
          <p:nvPr>
            <p:ph type="body" idx="1"/>
          </p:nvPr>
        </p:nvSpPr>
        <p:spPr>
          <a:xfrm>
            <a:off x="400050" y="1530050"/>
            <a:ext cx="8258100" cy="4838700"/>
          </a:xfrm>
          <a:prstGeom prst="rect">
            <a:avLst/>
          </a:prstGeom>
          <a:noFill/>
          <a:ln>
            <a:noFill/>
          </a:ln>
        </p:spPr>
        <p:txBody>
          <a:bodyPr spcFirstLastPara="1" wrap="square" lIns="91425" tIns="45700" rIns="91425" bIns="45700" anchor="t" anchorCtr="0">
            <a:normAutofit lnSpcReduction="10000"/>
          </a:bodyPr>
          <a:lstStyle/>
          <a:p>
            <a:pPr marL="0" lvl="0" indent="0" algn="ctr" rtl="0">
              <a:lnSpc>
                <a:spcPct val="90000"/>
              </a:lnSpc>
              <a:spcBef>
                <a:spcPts val="0"/>
              </a:spcBef>
              <a:spcAft>
                <a:spcPts val="0"/>
              </a:spcAft>
              <a:buClr>
                <a:schemeClr val="dk1"/>
              </a:buClr>
              <a:buSzPts val="2100"/>
              <a:buNone/>
            </a:pPr>
            <a:r>
              <a:rPr lang="en-US" b="1"/>
              <a:t>TEST COVERAGE – TRANSPORT</a:t>
            </a:r>
            <a:endParaRPr/>
          </a:p>
          <a:p>
            <a:pPr marL="171450" lvl="0" indent="-171450" algn="l" rtl="0">
              <a:lnSpc>
                <a:spcPct val="100000"/>
              </a:lnSpc>
              <a:spcBef>
                <a:spcPts val="750"/>
              </a:spcBef>
              <a:spcAft>
                <a:spcPts val="0"/>
              </a:spcAft>
              <a:buClr>
                <a:schemeClr val="dk1"/>
              </a:buClr>
              <a:buSzPts val="2000"/>
              <a:buChar char="•"/>
            </a:pPr>
            <a:r>
              <a:rPr lang="en-US" sz="2000"/>
              <a:t>Failover Limit Hub to secondary site at AWS Ohio</a:t>
            </a:r>
            <a:endParaRPr/>
          </a:p>
          <a:p>
            <a:pPr marL="171450" lvl="0" indent="-171450" algn="l" rtl="0">
              <a:lnSpc>
                <a:spcPct val="100000"/>
              </a:lnSpc>
              <a:spcBef>
                <a:spcPts val="750"/>
              </a:spcBef>
              <a:spcAft>
                <a:spcPts val="0"/>
              </a:spcAft>
              <a:buClr>
                <a:schemeClr val="dk1"/>
              </a:buClr>
              <a:buSzPts val="2000"/>
              <a:buChar char="•"/>
            </a:pPr>
            <a:r>
              <a:rPr lang="en-US" sz="2000"/>
              <a:t>Pre-test connectivity tests will be offered with target placeholder date 11th October</a:t>
            </a:r>
            <a:endParaRPr/>
          </a:p>
          <a:p>
            <a:pPr marL="171450" lvl="0" indent="-171450" algn="l" rtl="0">
              <a:lnSpc>
                <a:spcPct val="100000"/>
              </a:lnSpc>
              <a:spcBef>
                <a:spcPts val="750"/>
              </a:spcBef>
              <a:spcAft>
                <a:spcPts val="0"/>
              </a:spcAft>
              <a:buClr>
                <a:schemeClr val="dk1"/>
              </a:buClr>
              <a:buSzPts val="2000"/>
              <a:buChar char="•"/>
            </a:pPr>
            <a:r>
              <a:rPr lang="en-US" sz="2000"/>
              <a:t>Connectivity</a:t>
            </a:r>
            <a:endParaRPr sz="2000"/>
          </a:p>
          <a:p>
            <a:pPr marL="514350" lvl="1" indent="-184150" algn="l" rtl="0">
              <a:lnSpc>
                <a:spcPct val="100000"/>
              </a:lnSpc>
              <a:spcBef>
                <a:spcPts val="750"/>
              </a:spcBef>
              <a:spcAft>
                <a:spcPts val="0"/>
              </a:spcAft>
              <a:buClr>
                <a:schemeClr val="dk1"/>
              </a:buClr>
              <a:buSzPts val="2000"/>
              <a:buChar char="•"/>
            </a:pPr>
            <a:r>
              <a:rPr lang="en-US" sz="2000"/>
              <a:t>FIX Heartbeat</a:t>
            </a:r>
            <a:endParaRPr/>
          </a:p>
          <a:p>
            <a:pPr marL="514350" lvl="1" indent="-184150" algn="l" rtl="0">
              <a:lnSpc>
                <a:spcPct val="100000"/>
              </a:lnSpc>
              <a:spcBef>
                <a:spcPts val="750"/>
              </a:spcBef>
              <a:spcAft>
                <a:spcPts val="0"/>
              </a:spcAft>
              <a:buClr>
                <a:schemeClr val="dk1"/>
              </a:buClr>
              <a:buSzPts val="2000"/>
              <a:buChar char="•"/>
            </a:pPr>
            <a:r>
              <a:rPr lang="en-US" sz="2000"/>
              <a:t>MQ Ping </a:t>
            </a:r>
            <a:endParaRPr sz="2000"/>
          </a:p>
          <a:p>
            <a:pPr marL="171450" lvl="0" indent="-184150" algn="l" rtl="0">
              <a:lnSpc>
                <a:spcPct val="100000"/>
              </a:lnSpc>
              <a:spcBef>
                <a:spcPts val="750"/>
              </a:spcBef>
              <a:spcAft>
                <a:spcPts val="0"/>
              </a:spcAft>
              <a:buSzPts val="2000"/>
              <a:buChar char="•"/>
            </a:pPr>
            <a:r>
              <a:rPr lang="en-US" sz="2000"/>
              <a:t>Contact: </a:t>
            </a:r>
            <a:endParaRPr sz="2000"/>
          </a:p>
          <a:p>
            <a:pPr marL="514350" lvl="1" indent="-184150" algn="l" rtl="0">
              <a:lnSpc>
                <a:spcPct val="100000"/>
              </a:lnSpc>
              <a:spcBef>
                <a:spcPts val="375"/>
              </a:spcBef>
              <a:spcAft>
                <a:spcPts val="0"/>
              </a:spcAft>
              <a:buSzPts val="2000"/>
              <a:buChar char="•"/>
            </a:pPr>
            <a:r>
              <a:rPr lang="en-US" sz="2000"/>
              <a:t>Jerry Lin (Head of TP SRE): </a:t>
            </a:r>
            <a:r>
              <a:rPr lang="en-US" sz="2000" u="sng">
                <a:solidFill>
                  <a:schemeClr val="hlink"/>
                </a:solidFill>
                <a:hlinkClick r:id="rId3"/>
              </a:rPr>
              <a:t>jerry.lin@osttra.com</a:t>
            </a:r>
            <a:endParaRPr sz="2000"/>
          </a:p>
          <a:p>
            <a:pPr marL="514350" lvl="1" indent="-184150" algn="l" rtl="0">
              <a:lnSpc>
                <a:spcPct val="100000"/>
              </a:lnSpc>
              <a:spcBef>
                <a:spcPts val="375"/>
              </a:spcBef>
              <a:spcAft>
                <a:spcPts val="0"/>
              </a:spcAft>
              <a:buSzPts val="2000"/>
              <a:buChar char="•"/>
            </a:pPr>
            <a:r>
              <a:rPr lang="en-US" sz="2000"/>
              <a:t>Milo Hong (US Lead of TP SRE): </a:t>
            </a:r>
            <a:r>
              <a:rPr lang="en-US" sz="2000" u="sng">
                <a:solidFill>
                  <a:schemeClr val="accent1"/>
                </a:solidFill>
                <a:hlinkClick r:id="rId3">
                  <a:extLst>
                    <a:ext uri="{A12FA001-AC4F-418D-AE19-62706E023703}">
                      <ahyp:hlinkClr xmlns:ahyp="http://schemas.microsoft.com/office/drawing/2018/hyperlinkcolor" val="tx"/>
                    </a:ext>
                  </a:extLst>
                </a:hlinkClick>
              </a:rPr>
              <a:t>jerry.lin@osttra.com</a:t>
            </a:r>
            <a:endParaRPr sz="2000"/>
          </a:p>
          <a:p>
            <a:pPr marL="514350" lvl="1" indent="-184150" algn="l" rtl="0">
              <a:lnSpc>
                <a:spcPct val="100000"/>
              </a:lnSpc>
              <a:spcBef>
                <a:spcPts val="375"/>
              </a:spcBef>
              <a:spcAft>
                <a:spcPts val="0"/>
              </a:spcAft>
              <a:buSzPts val="2000"/>
              <a:buChar char="•"/>
            </a:pPr>
            <a:r>
              <a:rPr lang="en-US" sz="2000"/>
              <a:t>Bhavya Mital (OSTTRA Programme Manager): </a:t>
            </a:r>
            <a:r>
              <a:rPr lang="en-US" sz="2000" u="sng">
                <a:solidFill>
                  <a:schemeClr val="hlink"/>
                </a:solidFill>
                <a:hlinkClick r:id="rId4"/>
              </a:rPr>
              <a:t>bhavya.mital@osttra.com</a:t>
            </a:r>
            <a:endParaRPr sz="2000"/>
          </a:p>
          <a:p>
            <a:pPr marL="514350" lvl="1" indent="-184150" algn="l" rtl="0">
              <a:lnSpc>
                <a:spcPct val="100000"/>
              </a:lnSpc>
              <a:spcBef>
                <a:spcPts val="375"/>
              </a:spcBef>
              <a:spcAft>
                <a:spcPts val="0"/>
              </a:spcAft>
              <a:buSzPts val="2000"/>
              <a:buChar char="•"/>
            </a:pPr>
            <a:r>
              <a:rPr lang="en-US" sz="2000"/>
              <a:t>Test Contact DL: TBD</a:t>
            </a:r>
            <a:endParaRPr sz="2000"/>
          </a:p>
        </p:txBody>
      </p:sp>
    </p:spTree>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normAutofit/>
          </a:bodyPr>
          <a:lstStyle/>
          <a:p>
            <a:r>
              <a:rPr lang="en-US" sz="3200" dirty="0"/>
              <a:t>TESTING MATRIX</a:t>
            </a:r>
          </a:p>
        </p:txBody>
      </p:sp>
      <p:graphicFrame>
        <p:nvGraphicFramePr>
          <p:cNvPr id="2" name="Content Placeholder 1">
            <a:extLst>
              <a:ext uri="{FF2B5EF4-FFF2-40B4-BE49-F238E27FC236}">
                <a16:creationId xmlns:a16="http://schemas.microsoft.com/office/drawing/2014/main" id="{9F03A2DB-543B-1342-8875-BA7CFE41004B}"/>
              </a:ext>
            </a:extLst>
          </p:cNvPr>
          <p:cNvGraphicFramePr>
            <a:graphicFrameLocks noGrp="1"/>
          </p:cNvGraphicFramePr>
          <p:nvPr>
            <p:ph idx="1"/>
          </p:nvPr>
        </p:nvGraphicFramePr>
        <p:xfrm>
          <a:off x="361504" y="1397362"/>
          <a:ext cx="8484786" cy="5152294"/>
        </p:xfrm>
        <a:graphic>
          <a:graphicData uri="http://schemas.openxmlformats.org/drawingml/2006/table">
            <a:tbl>
              <a:tblPr firstRow="1" bandRow="1">
                <a:tableStyleId>{5C22544A-7EE6-4342-B048-85BDC9FD1C3A}</a:tableStyleId>
              </a:tblPr>
              <a:tblGrid>
                <a:gridCol w="1414131">
                  <a:extLst>
                    <a:ext uri="{9D8B030D-6E8A-4147-A177-3AD203B41FA5}">
                      <a16:colId xmlns:a16="http://schemas.microsoft.com/office/drawing/2014/main" val="3113835198"/>
                    </a:ext>
                  </a:extLst>
                </a:gridCol>
                <a:gridCol w="1414131">
                  <a:extLst>
                    <a:ext uri="{9D8B030D-6E8A-4147-A177-3AD203B41FA5}">
                      <a16:colId xmlns:a16="http://schemas.microsoft.com/office/drawing/2014/main" val="139796662"/>
                    </a:ext>
                  </a:extLst>
                </a:gridCol>
                <a:gridCol w="1414131">
                  <a:extLst>
                    <a:ext uri="{9D8B030D-6E8A-4147-A177-3AD203B41FA5}">
                      <a16:colId xmlns:a16="http://schemas.microsoft.com/office/drawing/2014/main" val="1368632582"/>
                    </a:ext>
                  </a:extLst>
                </a:gridCol>
                <a:gridCol w="1414131">
                  <a:extLst>
                    <a:ext uri="{9D8B030D-6E8A-4147-A177-3AD203B41FA5}">
                      <a16:colId xmlns:a16="http://schemas.microsoft.com/office/drawing/2014/main" val="2543415129"/>
                    </a:ext>
                  </a:extLst>
                </a:gridCol>
                <a:gridCol w="1414131">
                  <a:extLst>
                    <a:ext uri="{9D8B030D-6E8A-4147-A177-3AD203B41FA5}">
                      <a16:colId xmlns:a16="http://schemas.microsoft.com/office/drawing/2014/main" val="1344499637"/>
                    </a:ext>
                  </a:extLst>
                </a:gridCol>
                <a:gridCol w="1414131">
                  <a:extLst>
                    <a:ext uri="{9D8B030D-6E8A-4147-A177-3AD203B41FA5}">
                      <a16:colId xmlns:a16="http://schemas.microsoft.com/office/drawing/2014/main" val="2383795050"/>
                    </a:ext>
                  </a:extLst>
                </a:gridCol>
              </a:tblGrid>
              <a:tr h="398345">
                <a:tc>
                  <a:txBody>
                    <a:bodyPr/>
                    <a:lstStyle/>
                    <a:p>
                      <a:pPr algn="l"/>
                      <a:r>
                        <a:rPr lang="en-US"/>
                        <a:t>Market</a:t>
                      </a:r>
                    </a:p>
                  </a:txBody>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US" dirty="0"/>
                        <a:t>BITNOMIAL</a:t>
                      </a:r>
                    </a:p>
                  </a:txBody>
                  <a:tcPr/>
                </a:tc>
                <a:tc>
                  <a:txBody>
                    <a:bodyPr/>
                    <a:lstStyle/>
                    <a:p>
                      <a:pPr algn="ctr"/>
                      <a:r>
                        <a:rPr lang="en-US" dirty="0"/>
                        <a:t>CFE</a:t>
                      </a:r>
                    </a:p>
                  </a:txBody>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US" dirty="0" err="1"/>
                        <a:t>Cboe</a:t>
                      </a:r>
                      <a:r>
                        <a:rPr lang="en-US" dirty="0"/>
                        <a:t> SEF</a:t>
                      </a:r>
                    </a:p>
                  </a:txBody>
                  <a:tcPr/>
                </a:tc>
                <a:tc>
                  <a:txBody>
                    <a:bodyPr/>
                    <a:lstStyle/>
                    <a:p>
                      <a:pPr algn="ctr"/>
                      <a:r>
                        <a:rPr lang="en-US" dirty="0"/>
                        <a:t>CME</a:t>
                      </a:r>
                    </a:p>
                  </a:txBody>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US" dirty="0"/>
                        <a:t>COINBASE</a:t>
                      </a:r>
                    </a:p>
                  </a:txBody>
                  <a:tcPr/>
                </a:tc>
                <a:extLst>
                  <a:ext uri="{0D108BD9-81ED-4DB2-BD59-A6C34878D82A}">
                    <a16:rowId xmlns:a16="http://schemas.microsoft.com/office/drawing/2014/main" val="3115411283"/>
                  </a:ext>
                </a:extLst>
              </a:tr>
              <a:tr h="753036">
                <a:tc>
                  <a:txBody>
                    <a:bodyPr/>
                    <a:lstStyle/>
                    <a:p>
                      <a:r>
                        <a:rPr lang="en-US" sz="1000"/>
                        <a:t>Systems</a:t>
                      </a:r>
                    </a:p>
                  </a:txBody>
                  <a:tcPr anchor="ctr"/>
                </a:tc>
                <a:tc>
                  <a:txBody>
                    <a:bodyPr/>
                    <a:lstStyle/>
                    <a:p>
                      <a:pPr algn="ctr"/>
                      <a:r>
                        <a:rPr lang="en-US" sz="1000" dirty="0"/>
                        <a:t>---</a:t>
                      </a:r>
                    </a:p>
                  </a:txBody>
                  <a:tcPr anchor="ctr"/>
                </a:tc>
                <a:tc>
                  <a:txBody>
                    <a:bodyPr/>
                    <a:lstStyle/>
                    <a:p>
                      <a:pPr algn="ctr"/>
                      <a:r>
                        <a:rPr lang="en-US" sz="1000" dirty="0"/>
                        <a:t>Trading Platform</a:t>
                      </a:r>
                    </a:p>
                  </a:txBody>
                  <a:tcPr anchor="ctr"/>
                </a:tc>
                <a:tc>
                  <a:txBody>
                    <a:bodyPr/>
                    <a:lstStyle/>
                    <a:p>
                      <a:pPr algn="ctr"/>
                      <a:r>
                        <a:rPr lang="en-US" sz="1000" dirty="0"/>
                        <a:t>Secondary site at LD4</a:t>
                      </a:r>
                    </a:p>
                  </a:txBody>
                  <a:tcPr anchor="ctr"/>
                </a:tc>
                <a:tc>
                  <a:txBody>
                    <a:bodyPr/>
                    <a:lstStyle/>
                    <a:p>
                      <a:pPr algn="ctr"/>
                      <a:r>
                        <a:rPr lang="en-US" sz="1000" dirty="0"/>
                        <a:t>GLOBEX, Clearing360, SFTP</a:t>
                      </a:r>
                    </a:p>
                  </a:txBody>
                  <a:tcPr anchor="ct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US" sz="1000" dirty="0"/>
                        <a:t>FIX, Binary Order, FIX Drop Copy, DR Exchange</a:t>
                      </a:r>
                    </a:p>
                  </a:txBody>
                  <a:tcPr anchor="ctr"/>
                </a:tc>
                <a:extLst>
                  <a:ext uri="{0D108BD9-81ED-4DB2-BD59-A6C34878D82A}">
                    <a16:rowId xmlns:a16="http://schemas.microsoft.com/office/drawing/2014/main" val="1080145713"/>
                  </a:ext>
                </a:extLst>
              </a:tr>
              <a:tr h="425629">
                <a:tc>
                  <a:txBody>
                    <a:bodyPr/>
                    <a:lstStyle/>
                    <a:p>
                      <a:r>
                        <a:rPr lang="en-US" sz="920"/>
                        <a:t>Pre-Test/Ping Testing Dates</a:t>
                      </a:r>
                    </a:p>
                  </a:txBody>
                  <a:tcPr anchor="ct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US" sz="1000" dirty="0"/>
                        <a:t>Ad Hoc (Sept)</a:t>
                      </a:r>
                    </a:p>
                  </a:txBody>
                  <a:tcPr anchor="ctr"/>
                </a:tc>
                <a:tc>
                  <a:txBody>
                    <a:bodyPr/>
                    <a:lstStyle/>
                    <a:p>
                      <a:pPr algn="ctr"/>
                      <a:r>
                        <a:rPr lang="en-US" sz="1000" dirty="0"/>
                        <a:t>Sep 27 (connectivity)</a:t>
                      </a:r>
                      <a:br>
                        <a:rPr lang="en-US" sz="1000" dirty="0"/>
                      </a:br>
                      <a:r>
                        <a:rPr lang="en-US" sz="1000" dirty="0"/>
                        <a:t>Oct 4 (trading)</a:t>
                      </a:r>
                    </a:p>
                  </a:txBody>
                  <a:tcPr anchor="ctr"/>
                </a:tc>
                <a:tc>
                  <a:txBody>
                    <a:bodyPr/>
                    <a:lstStyle/>
                    <a:p>
                      <a:pPr algn="ctr"/>
                      <a:r>
                        <a:rPr lang="en-US" sz="1000" dirty="0"/>
                        <a:t>Sep 13</a:t>
                      </a:r>
                    </a:p>
                  </a:txBody>
                  <a:tcPr anchor="ctr"/>
                </a:tc>
                <a:tc>
                  <a:txBody>
                    <a:bodyPr/>
                    <a:lstStyle/>
                    <a:p>
                      <a:pPr algn="ctr"/>
                      <a:r>
                        <a:rPr lang="en-US" sz="1000" dirty="0"/>
                        <a:t>Sep 13</a:t>
                      </a:r>
                    </a:p>
                    <a:p>
                      <a:pPr algn="ctr"/>
                      <a:r>
                        <a:rPr lang="en-US" sz="1000" dirty="0"/>
                        <a:t>Oct 11</a:t>
                      </a:r>
                    </a:p>
                  </a:txBody>
                  <a:tcPr anchor="ct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US" sz="1000" dirty="0"/>
                        <a:t>Ad Hoc</a:t>
                      </a:r>
                    </a:p>
                  </a:txBody>
                  <a:tcPr anchor="ctr"/>
                </a:tc>
                <a:extLst>
                  <a:ext uri="{0D108BD9-81ED-4DB2-BD59-A6C34878D82A}">
                    <a16:rowId xmlns:a16="http://schemas.microsoft.com/office/drawing/2014/main" val="899201807"/>
                  </a:ext>
                </a:extLst>
              </a:tr>
              <a:tr h="399436">
                <a:tc>
                  <a:txBody>
                    <a:bodyPr/>
                    <a:lstStyle/>
                    <a:p>
                      <a:r>
                        <a:rPr lang="en-US" sz="920"/>
                        <a:t>Successful Login from Members DR Site</a:t>
                      </a:r>
                    </a:p>
                  </a:txBody>
                  <a:tcPr anchor="ct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US" sz="1000" dirty="0"/>
                        <a:t>---</a:t>
                      </a:r>
                    </a:p>
                  </a:txBody>
                  <a:tcPr anchor="ctr"/>
                </a:tc>
                <a:tc>
                  <a:txBody>
                    <a:bodyPr/>
                    <a:lstStyle/>
                    <a:p>
                      <a:pPr algn="ctr"/>
                      <a:r>
                        <a:rPr lang="en-US" sz="1000" dirty="0"/>
                        <a:t>Y</a:t>
                      </a:r>
                    </a:p>
                  </a:txBody>
                  <a:tcPr anchor="ctr"/>
                </a:tc>
                <a:tc>
                  <a:txBody>
                    <a:bodyPr/>
                    <a:lstStyle/>
                    <a:p>
                      <a:pPr algn="ctr"/>
                      <a:r>
                        <a:rPr lang="en-US" sz="1000" dirty="0"/>
                        <a:t>Y</a:t>
                      </a:r>
                    </a:p>
                  </a:txBody>
                  <a:tcPr anchor="ctr"/>
                </a:tc>
                <a:tc>
                  <a:txBody>
                    <a:bodyPr/>
                    <a:lstStyle/>
                    <a:p>
                      <a:pPr algn="ctr"/>
                      <a:r>
                        <a:rPr lang="en-US" sz="1000"/>
                        <a:t>Y</a:t>
                      </a:r>
                    </a:p>
                  </a:txBody>
                  <a:tcPr anchor="ct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US" sz="1000" dirty="0"/>
                        <a:t>---</a:t>
                      </a:r>
                    </a:p>
                  </a:txBody>
                  <a:tcPr anchor="ctr"/>
                </a:tc>
                <a:extLst>
                  <a:ext uri="{0D108BD9-81ED-4DB2-BD59-A6C34878D82A}">
                    <a16:rowId xmlns:a16="http://schemas.microsoft.com/office/drawing/2014/main" val="3789522247"/>
                  </a:ext>
                </a:extLst>
              </a:tr>
              <a:tr h="425629">
                <a:tc>
                  <a:txBody>
                    <a:bodyPr/>
                    <a:lstStyle/>
                    <a:p>
                      <a:r>
                        <a:rPr lang="en-US" sz="920"/>
                        <a:t>Trade Date</a:t>
                      </a:r>
                    </a:p>
                  </a:txBody>
                  <a:tcPr anchor="ct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US" sz="1000" dirty="0"/>
                        <a:t>Oct 25</a:t>
                      </a:r>
                    </a:p>
                  </a:txBody>
                  <a:tcPr anchor="ctr"/>
                </a:tc>
                <a:tc>
                  <a:txBody>
                    <a:bodyPr/>
                    <a:lstStyle/>
                    <a:p>
                      <a:pPr algn="ctr"/>
                      <a:r>
                        <a:rPr lang="en-US" sz="1000" dirty="0"/>
                        <a:t>Oct 25</a:t>
                      </a:r>
                    </a:p>
                  </a:txBody>
                  <a:tcPr anchor="ctr"/>
                </a:tc>
                <a:tc>
                  <a:txBody>
                    <a:bodyPr/>
                    <a:lstStyle/>
                    <a:p>
                      <a:pPr algn="ctr"/>
                      <a:r>
                        <a:rPr lang="en-US" sz="1000" dirty="0"/>
                        <a:t>Oct 27</a:t>
                      </a:r>
                    </a:p>
                  </a:txBody>
                  <a:tcPr anchor="ctr"/>
                </a:tc>
                <a:tc>
                  <a:txBody>
                    <a:bodyPr/>
                    <a:lstStyle/>
                    <a:p>
                      <a:pPr algn="ctr"/>
                      <a:r>
                        <a:rPr lang="en-US" sz="1000" dirty="0"/>
                        <a:t>Oct 27</a:t>
                      </a:r>
                    </a:p>
                  </a:txBody>
                  <a:tcPr anchor="ct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US" sz="1000" dirty="0"/>
                        <a:t>Oct 25</a:t>
                      </a:r>
                    </a:p>
                  </a:txBody>
                  <a:tcPr anchor="ctr"/>
                </a:tc>
                <a:extLst>
                  <a:ext uri="{0D108BD9-81ED-4DB2-BD59-A6C34878D82A}">
                    <a16:rowId xmlns:a16="http://schemas.microsoft.com/office/drawing/2014/main" val="1553155115"/>
                  </a:ext>
                </a:extLst>
              </a:tr>
              <a:tr h="550044">
                <a:tc>
                  <a:txBody>
                    <a:bodyPr/>
                    <a:lstStyle/>
                    <a:p>
                      <a:r>
                        <a:rPr lang="en-US" sz="920"/>
                        <a:t>Receipt of 10 Order from Members Via Pre-Defined Scripts</a:t>
                      </a:r>
                    </a:p>
                  </a:txBody>
                  <a:tcPr anchor="ct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US" sz="1000" dirty="0"/>
                        <a:t>---</a:t>
                      </a:r>
                    </a:p>
                  </a:txBody>
                  <a:tcPr anchor="ctr"/>
                </a:tc>
                <a:tc>
                  <a:txBody>
                    <a:bodyPr/>
                    <a:lstStyle/>
                    <a:p>
                      <a:pPr algn="ctr"/>
                      <a:r>
                        <a:rPr lang="en-US" sz="1000" dirty="0"/>
                        <a:t>Y</a:t>
                      </a:r>
                    </a:p>
                  </a:txBody>
                  <a:tcPr anchor="ctr"/>
                </a:tc>
                <a:tc>
                  <a:txBody>
                    <a:bodyPr/>
                    <a:lstStyle/>
                    <a:p>
                      <a:pPr algn="ctr"/>
                      <a:r>
                        <a:rPr lang="en-US" sz="1000" dirty="0"/>
                        <a:t>Y</a:t>
                      </a:r>
                    </a:p>
                  </a:txBody>
                  <a:tcPr anchor="ctr"/>
                </a:tc>
                <a:tc>
                  <a:txBody>
                    <a:bodyPr/>
                    <a:lstStyle/>
                    <a:p>
                      <a:pPr algn="ctr"/>
                      <a:r>
                        <a:rPr lang="en-US" sz="1000"/>
                        <a:t>Y</a:t>
                      </a:r>
                    </a:p>
                  </a:txBody>
                  <a:tcPr anchor="ct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US" sz="1000" dirty="0"/>
                        <a:t>---</a:t>
                      </a:r>
                    </a:p>
                  </a:txBody>
                  <a:tcPr anchor="ctr"/>
                </a:tc>
                <a:extLst>
                  <a:ext uri="{0D108BD9-81ED-4DB2-BD59-A6C34878D82A}">
                    <a16:rowId xmlns:a16="http://schemas.microsoft.com/office/drawing/2014/main" val="4049749358"/>
                  </a:ext>
                </a:extLst>
              </a:tr>
              <a:tr h="399436">
                <a:tc>
                  <a:txBody>
                    <a:bodyPr/>
                    <a:lstStyle/>
                    <a:p>
                      <a:r>
                        <a:rPr lang="en-US" sz="920"/>
                        <a:t>Transmit 10 Fil Reports to Members</a:t>
                      </a:r>
                    </a:p>
                  </a:txBody>
                  <a:tcPr anchor="ct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US" sz="1000" dirty="0"/>
                        <a:t>---</a:t>
                      </a:r>
                    </a:p>
                  </a:txBody>
                  <a:tcPr anchor="ctr"/>
                </a:tc>
                <a:tc>
                  <a:txBody>
                    <a:bodyPr/>
                    <a:lstStyle/>
                    <a:p>
                      <a:pPr algn="ctr"/>
                      <a:r>
                        <a:rPr lang="en-US" sz="1000" dirty="0"/>
                        <a:t>Y</a:t>
                      </a:r>
                    </a:p>
                  </a:txBody>
                  <a:tcPr anchor="ctr"/>
                </a:tc>
                <a:tc>
                  <a:txBody>
                    <a:bodyPr/>
                    <a:lstStyle/>
                    <a:p>
                      <a:pPr algn="ctr"/>
                      <a:endParaRPr lang="en-US" sz="1000" dirty="0"/>
                    </a:p>
                  </a:txBody>
                  <a:tcPr anchor="ctr"/>
                </a:tc>
                <a:tc>
                  <a:txBody>
                    <a:bodyPr/>
                    <a:lstStyle/>
                    <a:p>
                      <a:pPr algn="ctr"/>
                      <a:r>
                        <a:rPr lang="en-US" sz="1000"/>
                        <a:t>Y</a:t>
                      </a:r>
                    </a:p>
                  </a:txBody>
                  <a:tcPr anchor="ct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US" sz="1000" dirty="0"/>
                        <a:t>---</a:t>
                      </a:r>
                    </a:p>
                  </a:txBody>
                  <a:tcPr anchor="ctr"/>
                </a:tc>
                <a:extLst>
                  <a:ext uri="{0D108BD9-81ED-4DB2-BD59-A6C34878D82A}">
                    <a16:rowId xmlns:a16="http://schemas.microsoft.com/office/drawing/2014/main" val="1738094035"/>
                  </a:ext>
                </a:extLst>
              </a:tr>
              <a:tr h="550044">
                <a:tc>
                  <a:txBody>
                    <a:bodyPr/>
                    <a:lstStyle/>
                    <a:p>
                      <a:r>
                        <a:rPr lang="en-US" sz="920"/>
                        <a:t>Receipt of PCS and Large Trader Reports from Members</a:t>
                      </a:r>
                    </a:p>
                  </a:txBody>
                  <a:tcPr anchor="ct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US" sz="1000" dirty="0"/>
                        <a:t>---</a:t>
                      </a:r>
                    </a:p>
                  </a:txBody>
                  <a:tcPr anchor="ctr"/>
                </a:tc>
                <a:tc>
                  <a:txBody>
                    <a:bodyPr/>
                    <a:lstStyle/>
                    <a:p>
                      <a:pPr algn="ctr"/>
                      <a:r>
                        <a:rPr lang="en-US" sz="1000" dirty="0"/>
                        <a:t>N/A</a:t>
                      </a:r>
                    </a:p>
                  </a:txBody>
                  <a:tcPr anchor="ctr"/>
                </a:tc>
                <a:tc>
                  <a:txBody>
                    <a:bodyPr/>
                    <a:lstStyle/>
                    <a:p>
                      <a:pPr algn="ctr"/>
                      <a:r>
                        <a:rPr lang="en-US" sz="1000" dirty="0"/>
                        <a:t>N/A</a:t>
                      </a:r>
                    </a:p>
                  </a:txBody>
                  <a:tcPr anchor="ctr"/>
                </a:tc>
                <a:tc>
                  <a:txBody>
                    <a:bodyPr/>
                    <a:lstStyle/>
                    <a:p>
                      <a:pPr algn="ctr"/>
                      <a:r>
                        <a:rPr lang="en-US" sz="1000"/>
                        <a:t>Y</a:t>
                      </a:r>
                    </a:p>
                  </a:txBody>
                  <a:tcPr anchor="ct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US" sz="1000" dirty="0"/>
                        <a:t>---</a:t>
                      </a:r>
                    </a:p>
                  </a:txBody>
                  <a:tcPr anchor="ctr"/>
                </a:tc>
                <a:extLst>
                  <a:ext uri="{0D108BD9-81ED-4DB2-BD59-A6C34878D82A}">
                    <a16:rowId xmlns:a16="http://schemas.microsoft.com/office/drawing/2014/main" val="2941799373"/>
                  </a:ext>
                </a:extLst>
              </a:tr>
              <a:tr h="700651">
                <a:tc>
                  <a:txBody>
                    <a:bodyPr/>
                    <a:lstStyle/>
                    <a:p>
                      <a:r>
                        <a:rPr lang="en-US" sz="920"/>
                        <a:t>Download Previous Day Clearing Reports: Match Off, Report and SPAN Files</a:t>
                      </a:r>
                    </a:p>
                  </a:txBody>
                  <a:tcPr anchor="ct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US" sz="1000" dirty="0"/>
                        <a:t>---</a:t>
                      </a:r>
                    </a:p>
                  </a:txBody>
                  <a:tcPr anchor="ctr"/>
                </a:tc>
                <a:tc>
                  <a:txBody>
                    <a:bodyPr/>
                    <a:lstStyle/>
                    <a:p>
                      <a:pPr algn="ctr"/>
                      <a:r>
                        <a:rPr lang="en-US" sz="1000" dirty="0"/>
                        <a:t>N</a:t>
                      </a:r>
                    </a:p>
                  </a:txBody>
                  <a:tcPr anchor="ctr"/>
                </a:tc>
                <a:tc>
                  <a:txBody>
                    <a:bodyPr/>
                    <a:lstStyle/>
                    <a:p>
                      <a:pPr algn="ctr"/>
                      <a:endParaRPr lang="en-US" sz="1000" dirty="0"/>
                    </a:p>
                  </a:txBody>
                  <a:tcPr anchor="ctr"/>
                </a:tc>
                <a:tc>
                  <a:txBody>
                    <a:bodyPr/>
                    <a:lstStyle/>
                    <a:p>
                      <a:pPr algn="ctr"/>
                      <a:r>
                        <a:rPr lang="en-US" sz="1000"/>
                        <a:t>Y</a:t>
                      </a:r>
                    </a:p>
                  </a:txBody>
                  <a:tcPr anchor="ct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US" sz="1000" dirty="0"/>
                        <a:t>---</a:t>
                      </a:r>
                    </a:p>
                  </a:txBody>
                  <a:tcPr anchor="ctr"/>
                </a:tc>
                <a:extLst>
                  <a:ext uri="{0D108BD9-81ED-4DB2-BD59-A6C34878D82A}">
                    <a16:rowId xmlns:a16="http://schemas.microsoft.com/office/drawing/2014/main" val="2016012534"/>
                  </a:ext>
                </a:extLst>
              </a:tr>
              <a:tr h="550044">
                <a:tc>
                  <a:txBody>
                    <a:bodyPr/>
                    <a:lstStyle/>
                    <a:p>
                      <a:r>
                        <a:rPr lang="en-US" sz="920"/>
                        <a:t>All Production Systems Restored, Test Data Re-Set</a:t>
                      </a:r>
                    </a:p>
                  </a:txBody>
                  <a:tcPr anchor="ct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US" sz="1000" dirty="0"/>
                        <a:t>Y</a:t>
                      </a:r>
                    </a:p>
                  </a:txBody>
                  <a:tcPr anchor="ctr"/>
                </a:tc>
                <a:tc>
                  <a:txBody>
                    <a:bodyPr/>
                    <a:lstStyle/>
                    <a:p>
                      <a:pPr algn="ctr"/>
                      <a:r>
                        <a:rPr lang="en-US" sz="1000" dirty="0"/>
                        <a:t>Y</a:t>
                      </a:r>
                    </a:p>
                  </a:txBody>
                  <a:tcPr anchor="ctr"/>
                </a:tc>
                <a:tc>
                  <a:txBody>
                    <a:bodyPr/>
                    <a:lstStyle/>
                    <a:p>
                      <a:pPr algn="ctr"/>
                      <a:r>
                        <a:rPr lang="en-US" sz="1000" dirty="0"/>
                        <a:t>Y</a:t>
                      </a:r>
                    </a:p>
                  </a:txBody>
                  <a:tcPr anchor="ctr"/>
                </a:tc>
                <a:tc>
                  <a:txBody>
                    <a:bodyPr/>
                    <a:lstStyle/>
                    <a:p>
                      <a:pPr algn="ctr"/>
                      <a:r>
                        <a:rPr lang="en-US" sz="1000"/>
                        <a:t>Y</a:t>
                      </a:r>
                    </a:p>
                  </a:txBody>
                  <a:tcPr anchor="ct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US" sz="1000" dirty="0"/>
                        <a:t>---</a:t>
                      </a:r>
                    </a:p>
                  </a:txBody>
                  <a:tcPr anchor="ctr"/>
                </a:tc>
                <a:extLst>
                  <a:ext uri="{0D108BD9-81ED-4DB2-BD59-A6C34878D82A}">
                    <a16:rowId xmlns:a16="http://schemas.microsoft.com/office/drawing/2014/main" val="3610346707"/>
                  </a:ext>
                </a:extLst>
              </a:tr>
            </a:tbl>
          </a:graphicData>
        </a:graphic>
      </p:graphicFrame>
    </p:spTree>
    <p:extLst>
      <p:ext uri="{BB962C8B-B14F-4D97-AF65-F5344CB8AC3E}">
        <p14:creationId xmlns:p14="http://schemas.microsoft.com/office/powerpoint/2010/main" val="3647037470"/>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lstStyle/>
          <a:p>
            <a:r>
              <a:rPr lang="en-US" dirty="0"/>
              <a:t>TESTING MATRIX </a:t>
            </a:r>
            <a:r>
              <a:rPr lang="en-US" sz="2400" dirty="0"/>
              <a:t>(Cont’d)</a:t>
            </a:r>
          </a:p>
        </p:txBody>
      </p:sp>
      <p:graphicFrame>
        <p:nvGraphicFramePr>
          <p:cNvPr id="2" name="Content Placeholder 1">
            <a:extLst>
              <a:ext uri="{FF2B5EF4-FFF2-40B4-BE49-F238E27FC236}">
                <a16:creationId xmlns:a16="http://schemas.microsoft.com/office/drawing/2014/main" id="{2549D84E-9B9F-FB43-B3E0-8C5FD45A85E0}"/>
              </a:ext>
            </a:extLst>
          </p:cNvPr>
          <p:cNvGraphicFramePr>
            <a:graphicFrameLocks noGrp="1"/>
          </p:cNvGraphicFramePr>
          <p:nvPr>
            <p:ph idx="1"/>
          </p:nvPr>
        </p:nvGraphicFramePr>
        <p:xfrm>
          <a:off x="361506" y="1403498"/>
          <a:ext cx="8474148" cy="5156792"/>
        </p:xfrm>
        <a:graphic>
          <a:graphicData uri="http://schemas.openxmlformats.org/drawingml/2006/table">
            <a:tbl>
              <a:tblPr firstRow="1" bandRow="1">
                <a:tableStyleId>{5C22544A-7EE6-4342-B048-85BDC9FD1C3A}</a:tableStyleId>
              </a:tblPr>
              <a:tblGrid>
                <a:gridCol w="1412358">
                  <a:extLst>
                    <a:ext uri="{9D8B030D-6E8A-4147-A177-3AD203B41FA5}">
                      <a16:colId xmlns:a16="http://schemas.microsoft.com/office/drawing/2014/main" val="4078803821"/>
                    </a:ext>
                  </a:extLst>
                </a:gridCol>
                <a:gridCol w="1412358">
                  <a:extLst>
                    <a:ext uri="{9D8B030D-6E8A-4147-A177-3AD203B41FA5}">
                      <a16:colId xmlns:a16="http://schemas.microsoft.com/office/drawing/2014/main" val="568981276"/>
                    </a:ext>
                  </a:extLst>
                </a:gridCol>
                <a:gridCol w="1412358">
                  <a:extLst>
                    <a:ext uri="{9D8B030D-6E8A-4147-A177-3AD203B41FA5}">
                      <a16:colId xmlns:a16="http://schemas.microsoft.com/office/drawing/2014/main" val="3493039568"/>
                    </a:ext>
                  </a:extLst>
                </a:gridCol>
                <a:gridCol w="1412358">
                  <a:extLst>
                    <a:ext uri="{9D8B030D-6E8A-4147-A177-3AD203B41FA5}">
                      <a16:colId xmlns:a16="http://schemas.microsoft.com/office/drawing/2014/main" val="3889275986"/>
                    </a:ext>
                  </a:extLst>
                </a:gridCol>
                <a:gridCol w="1412358">
                  <a:extLst>
                    <a:ext uri="{9D8B030D-6E8A-4147-A177-3AD203B41FA5}">
                      <a16:colId xmlns:a16="http://schemas.microsoft.com/office/drawing/2014/main" val="2850313913"/>
                    </a:ext>
                  </a:extLst>
                </a:gridCol>
                <a:gridCol w="1412358">
                  <a:extLst>
                    <a:ext uri="{9D8B030D-6E8A-4147-A177-3AD203B41FA5}">
                      <a16:colId xmlns:a16="http://schemas.microsoft.com/office/drawing/2014/main" val="1517378991"/>
                    </a:ext>
                  </a:extLst>
                </a:gridCol>
              </a:tblGrid>
              <a:tr h="400816">
                <a:tc>
                  <a:txBody>
                    <a:bodyPr/>
                    <a:lstStyle/>
                    <a:p>
                      <a:pPr algn="l"/>
                      <a:r>
                        <a:rPr lang="en-US"/>
                        <a:t>Market</a:t>
                      </a:r>
                    </a:p>
                  </a:txBody>
                  <a:tcPr/>
                </a:tc>
                <a:tc>
                  <a:txBody>
                    <a:bodyPr/>
                    <a:lstStyle/>
                    <a:p>
                      <a:pPr algn="ctr"/>
                      <a:r>
                        <a:rPr lang="en-US" dirty="0"/>
                        <a:t>EUREX</a:t>
                      </a:r>
                    </a:p>
                  </a:txBody>
                  <a:tcPr/>
                </a:tc>
                <a:tc>
                  <a:txBody>
                    <a:bodyPr/>
                    <a:lstStyle/>
                    <a:p>
                      <a:pPr algn="ctr"/>
                      <a:r>
                        <a:rPr lang="en-US" dirty="0"/>
                        <a:t>EURONEXT</a:t>
                      </a:r>
                    </a:p>
                  </a:txBody>
                  <a:tcPr/>
                </a:tc>
                <a:tc>
                  <a:txBody>
                    <a:bodyPr/>
                    <a:lstStyle/>
                    <a:p>
                      <a:pPr algn="ctr"/>
                      <a:r>
                        <a:rPr lang="en-US" dirty="0"/>
                        <a:t>FMX</a:t>
                      </a:r>
                    </a:p>
                  </a:txBody>
                  <a:tcPr/>
                </a:tc>
                <a:tc>
                  <a:txBody>
                    <a:bodyPr/>
                    <a:lstStyle/>
                    <a:p>
                      <a:pPr algn="ctr"/>
                      <a:r>
                        <a:rPr lang="en-US" dirty="0"/>
                        <a:t>ICE</a:t>
                      </a:r>
                    </a:p>
                  </a:txBody>
                  <a:tcPr/>
                </a:tc>
                <a:tc>
                  <a:txBody>
                    <a:bodyPr/>
                    <a:lstStyle/>
                    <a:p>
                      <a:pPr algn="ctr"/>
                      <a:r>
                        <a:rPr lang="en-US" dirty="0"/>
                        <a:t>ICC</a:t>
                      </a:r>
                    </a:p>
                  </a:txBody>
                  <a:tcPr/>
                </a:tc>
                <a:extLst>
                  <a:ext uri="{0D108BD9-81ED-4DB2-BD59-A6C34878D82A}">
                    <a16:rowId xmlns:a16="http://schemas.microsoft.com/office/drawing/2014/main" val="4105460676"/>
                  </a:ext>
                </a:extLst>
              </a:tr>
              <a:tr h="757706">
                <a:tc>
                  <a:txBody>
                    <a:bodyPr/>
                    <a:lstStyle/>
                    <a:p>
                      <a:r>
                        <a:rPr lang="en-US" sz="1000"/>
                        <a:t>Systems</a:t>
                      </a:r>
                    </a:p>
                  </a:txBody>
                  <a:tcPr anchor="ctr"/>
                </a:tc>
                <a:tc>
                  <a:txBody>
                    <a:bodyPr/>
                    <a:lstStyle/>
                    <a:p>
                      <a:pPr algn="ctr"/>
                      <a:r>
                        <a:rPr lang="en-US" sz="1000" dirty="0"/>
                        <a:t>T7</a:t>
                      </a:r>
                      <a:br>
                        <a:rPr lang="en-US" sz="1000" dirty="0"/>
                      </a:br>
                      <a:r>
                        <a:rPr lang="en-US" sz="1000" dirty="0"/>
                        <a:t>Trading Platform</a:t>
                      </a:r>
                    </a:p>
                  </a:txBody>
                  <a:tcPr anchor="ctr"/>
                </a:tc>
                <a:tc>
                  <a:txBody>
                    <a:bodyPr/>
                    <a:lstStyle/>
                    <a:p>
                      <a:pPr algn="ctr"/>
                      <a:r>
                        <a:rPr lang="en-US" sz="1000" dirty="0" err="1"/>
                        <a:t>Optiq</a:t>
                      </a:r>
                      <a:r>
                        <a:rPr lang="en-US" sz="1000" dirty="0"/>
                        <a:t> CASH</a:t>
                      </a:r>
                    </a:p>
                    <a:p>
                      <a:pPr algn="ctr"/>
                      <a:r>
                        <a:rPr lang="en-US" sz="1000" dirty="0"/>
                        <a:t>and</a:t>
                      </a:r>
                      <a:br>
                        <a:rPr lang="en-US" sz="1000" dirty="0"/>
                      </a:br>
                      <a:r>
                        <a:rPr lang="en-US" sz="1000" dirty="0"/>
                        <a:t>DERIVATIVES, TCS, Saturn</a:t>
                      </a:r>
                    </a:p>
                  </a:txBody>
                  <a:tcPr anchor="ctr"/>
                </a:tc>
                <a:tc>
                  <a:txBody>
                    <a:bodyPr/>
                    <a:lstStyle/>
                    <a:p>
                      <a:pPr algn="ctr"/>
                      <a:r>
                        <a:rPr lang="en-US" sz="1000" dirty="0"/>
                        <a:t>Binary, FIX</a:t>
                      </a:r>
                    </a:p>
                  </a:txBody>
                  <a:tcPr anchor="ctr"/>
                </a:tc>
                <a:tc>
                  <a:txBody>
                    <a:bodyPr/>
                    <a:lstStyle/>
                    <a:p>
                      <a:pPr algn="ctr"/>
                      <a:r>
                        <a:rPr lang="en-US" sz="1000" dirty="0"/>
                        <a:t>Web ICE, ECS, FEC, MFT Files, FIX Pricing API, PACE UI</a:t>
                      </a:r>
                    </a:p>
                  </a:txBody>
                  <a:tcPr anchor="ctr"/>
                </a:tc>
                <a:tc>
                  <a:txBody>
                    <a:bodyPr/>
                    <a:lstStyle/>
                    <a:p>
                      <a:pPr algn="ctr"/>
                      <a:r>
                        <a:rPr lang="en-US" sz="1000" dirty="0"/>
                        <a:t>Web ICE, ECS, FEC, MFT Files, FIX Pricing API, PACE UI</a:t>
                      </a:r>
                    </a:p>
                  </a:txBody>
                  <a:tcPr anchor="ctr"/>
                </a:tc>
                <a:extLst>
                  <a:ext uri="{0D108BD9-81ED-4DB2-BD59-A6C34878D82A}">
                    <a16:rowId xmlns:a16="http://schemas.microsoft.com/office/drawing/2014/main" val="3465170051"/>
                  </a:ext>
                </a:extLst>
              </a:tr>
              <a:tr h="428268">
                <a:tc>
                  <a:txBody>
                    <a:bodyPr/>
                    <a:lstStyle/>
                    <a:p>
                      <a:r>
                        <a:rPr lang="en-US" sz="920"/>
                        <a:t>Pre-Test/Ping Testing Dates</a:t>
                      </a:r>
                    </a:p>
                  </a:txBody>
                  <a:tcPr anchor="ctr"/>
                </a:tc>
                <a:tc>
                  <a:txBody>
                    <a:bodyPr/>
                    <a:lstStyle/>
                    <a:p>
                      <a:pPr algn="ctr"/>
                      <a:r>
                        <a:rPr lang="en-US" sz="1000" dirty="0"/>
                        <a:t>No pre-test</a:t>
                      </a:r>
                    </a:p>
                  </a:txBody>
                  <a:tcPr anchor="ctr"/>
                </a:tc>
                <a:tc>
                  <a:txBody>
                    <a:bodyPr/>
                    <a:lstStyle/>
                    <a:p>
                      <a:pPr algn="ctr"/>
                      <a:r>
                        <a:rPr lang="en-US" sz="1000" dirty="0"/>
                        <a:t>24/7 on generic</a:t>
                      </a:r>
                      <a:br>
                        <a:rPr lang="en-US" sz="1000" dirty="0"/>
                      </a:br>
                      <a:r>
                        <a:rPr lang="en-US" sz="1000" dirty="0"/>
                        <a:t>port 45000</a:t>
                      </a:r>
                    </a:p>
                  </a:txBody>
                  <a:tcPr anchor="ctr"/>
                </a:tc>
                <a:tc>
                  <a:txBody>
                    <a:bodyPr/>
                    <a:lstStyle/>
                    <a:p>
                      <a:pPr algn="ctr"/>
                      <a:r>
                        <a:rPr lang="en-US" sz="1000" dirty="0"/>
                        <a:t>Sep 13</a:t>
                      </a:r>
                    </a:p>
                    <a:p>
                      <a:pPr algn="ctr"/>
                      <a:r>
                        <a:rPr lang="en-US" sz="1000" dirty="0"/>
                        <a:t>Sep 27</a:t>
                      </a:r>
                    </a:p>
                  </a:txBody>
                  <a:tcPr anchor="ctr"/>
                </a:tc>
                <a:tc>
                  <a:txBody>
                    <a:bodyPr/>
                    <a:lstStyle/>
                    <a:p>
                      <a:pPr algn="ctr"/>
                      <a:r>
                        <a:rPr lang="en-US" sz="1000" dirty="0"/>
                        <a:t>Sep 13</a:t>
                      </a:r>
                    </a:p>
                  </a:txBody>
                  <a:tcPr anchor="ctr"/>
                </a:tc>
                <a:tc>
                  <a:txBody>
                    <a:bodyPr/>
                    <a:lstStyle/>
                    <a:p>
                      <a:pPr algn="ctr"/>
                      <a:r>
                        <a:rPr lang="en-US" sz="1000" dirty="0"/>
                        <a:t>Sep 13</a:t>
                      </a:r>
                    </a:p>
                  </a:txBody>
                  <a:tcPr anchor="ctr"/>
                </a:tc>
                <a:extLst>
                  <a:ext uri="{0D108BD9-81ED-4DB2-BD59-A6C34878D82A}">
                    <a16:rowId xmlns:a16="http://schemas.microsoft.com/office/drawing/2014/main" val="1145382216"/>
                  </a:ext>
                </a:extLst>
              </a:tr>
              <a:tr h="401914">
                <a:tc>
                  <a:txBody>
                    <a:bodyPr/>
                    <a:lstStyle/>
                    <a:p>
                      <a:r>
                        <a:rPr lang="en-US" sz="920"/>
                        <a:t>Successful Login from Members DR Site</a:t>
                      </a:r>
                    </a:p>
                  </a:txBody>
                  <a:tcPr anchor="ctr"/>
                </a:tc>
                <a:tc>
                  <a:txBody>
                    <a:bodyPr/>
                    <a:lstStyle/>
                    <a:p>
                      <a:pPr algn="ctr"/>
                      <a:r>
                        <a:rPr lang="en-US" sz="1000" dirty="0"/>
                        <a:t>Y</a:t>
                      </a:r>
                    </a:p>
                  </a:txBody>
                  <a:tcPr anchor="ctr"/>
                </a:tc>
                <a:tc>
                  <a:txBody>
                    <a:bodyPr/>
                    <a:lstStyle/>
                    <a:p>
                      <a:pPr algn="ctr"/>
                      <a:r>
                        <a:rPr lang="en-US" sz="1000" dirty="0"/>
                        <a:t>Y</a:t>
                      </a:r>
                    </a:p>
                  </a:txBody>
                  <a:tcPr anchor="ct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US" sz="1000" dirty="0"/>
                        <a:t>---</a:t>
                      </a:r>
                    </a:p>
                  </a:txBody>
                  <a:tcPr anchor="ctr"/>
                </a:tc>
                <a:tc>
                  <a:txBody>
                    <a:bodyPr/>
                    <a:lstStyle/>
                    <a:p>
                      <a:pPr algn="ctr"/>
                      <a:r>
                        <a:rPr lang="en-US" sz="1000" dirty="0"/>
                        <a:t>Y</a:t>
                      </a:r>
                    </a:p>
                  </a:txBody>
                  <a:tcPr anchor="ctr"/>
                </a:tc>
                <a:tc>
                  <a:txBody>
                    <a:bodyPr/>
                    <a:lstStyle/>
                    <a:p>
                      <a:pPr algn="ctr"/>
                      <a:r>
                        <a:rPr lang="en-US" sz="1000" dirty="0"/>
                        <a:t>Y</a:t>
                      </a:r>
                    </a:p>
                  </a:txBody>
                  <a:tcPr anchor="ctr"/>
                </a:tc>
                <a:extLst>
                  <a:ext uri="{0D108BD9-81ED-4DB2-BD59-A6C34878D82A}">
                    <a16:rowId xmlns:a16="http://schemas.microsoft.com/office/drawing/2014/main" val="1060917652"/>
                  </a:ext>
                </a:extLst>
              </a:tr>
              <a:tr h="400816">
                <a:tc>
                  <a:txBody>
                    <a:bodyPr/>
                    <a:lstStyle/>
                    <a:p>
                      <a:r>
                        <a:rPr lang="en-US" sz="920"/>
                        <a:t>Trade Date</a:t>
                      </a:r>
                    </a:p>
                  </a:txBody>
                  <a:tcPr anchor="ctr"/>
                </a:tc>
                <a:tc>
                  <a:txBody>
                    <a:bodyPr/>
                    <a:lstStyle/>
                    <a:p>
                      <a:pPr algn="ctr"/>
                      <a:r>
                        <a:rPr lang="en-US" sz="1000" dirty="0"/>
                        <a:t>Oct 25</a:t>
                      </a:r>
                    </a:p>
                  </a:txBody>
                  <a:tcPr anchor="ctr"/>
                </a:tc>
                <a:tc>
                  <a:txBody>
                    <a:bodyPr/>
                    <a:lstStyle/>
                    <a:p>
                      <a:pPr algn="ctr"/>
                      <a:r>
                        <a:rPr lang="en-US" sz="1000" dirty="0"/>
                        <a:t>Oct 25</a:t>
                      </a:r>
                    </a:p>
                  </a:txBody>
                  <a:tcPr anchor="ctr"/>
                </a:tc>
                <a:tc>
                  <a:txBody>
                    <a:bodyPr/>
                    <a:lstStyle/>
                    <a:p>
                      <a:pPr algn="ctr"/>
                      <a:r>
                        <a:rPr lang="en-US" sz="1000" dirty="0"/>
                        <a:t>Oct 24</a:t>
                      </a:r>
                    </a:p>
                  </a:txBody>
                  <a:tcPr anchor="ctr"/>
                </a:tc>
                <a:tc>
                  <a:txBody>
                    <a:bodyPr/>
                    <a:lstStyle/>
                    <a:p>
                      <a:pPr algn="ctr"/>
                      <a:r>
                        <a:rPr lang="en-US" sz="1000" dirty="0"/>
                        <a:t>Oct 25 (Trade)</a:t>
                      </a:r>
                      <a:br>
                        <a:rPr lang="en-US" sz="1000" dirty="0"/>
                      </a:br>
                      <a:r>
                        <a:rPr lang="en-US" sz="1000" dirty="0"/>
                        <a:t>Oct 27 (Clear)</a:t>
                      </a:r>
                    </a:p>
                  </a:txBody>
                  <a:tcPr anchor="ctr"/>
                </a:tc>
                <a:tc>
                  <a:txBody>
                    <a:bodyPr/>
                    <a:lstStyle/>
                    <a:p>
                      <a:pPr algn="ctr"/>
                      <a:r>
                        <a:rPr lang="en-US" sz="1000" dirty="0"/>
                        <a:t>---</a:t>
                      </a:r>
                    </a:p>
                  </a:txBody>
                  <a:tcPr anchor="ctr"/>
                </a:tc>
                <a:extLst>
                  <a:ext uri="{0D108BD9-81ED-4DB2-BD59-A6C34878D82A}">
                    <a16:rowId xmlns:a16="http://schemas.microsoft.com/office/drawing/2014/main" val="1067393656"/>
                  </a:ext>
                </a:extLst>
              </a:tr>
              <a:tr h="553454">
                <a:tc>
                  <a:txBody>
                    <a:bodyPr/>
                    <a:lstStyle/>
                    <a:p>
                      <a:r>
                        <a:rPr lang="en-US" sz="920"/>
                        <a:t>Receipt of 10 Order from Members Via Pre-Defined Scripts</a:t>
                      </a:r>
                    </a:p>
                  </a:txBody>
                  <a:tcPr anchor="ctr"/>
                </a:tc>
                <a:tc>
                  <a:txBody>
                    <a:bodyPr/>
                    <a:lstStyle/>
                    <a:p>
                      <a:pPr algn="ctr"/>
                      <a:r>
                        <a:rPr lang="en-US" sz="1000" dirty="0"/>
                        <a:t>Y</a:t>
                      </a:r>
                    </a:p>
                  </a:txBody>
                  <a:tcPr anchor="ctr"/>
                </a:tc>
                <a:tc>
                  <a:txBody>
                    <a:bodyPr/>
                    <a:lstStyle/>
                    <a:p>
                      <a:pPr algn="ctr"/>
                      <a:r>
                        <a:rPr lang="en-US" sz="1000" dirty="0"/>
                        <a:t>Y</a:t>
                      </a:r>
                    </a:p>
                  </a:txBody>
                  <a:tcPr anchor="ct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US" sz="1000" dirty="0"/>
                        <a:t>---</a:t>
                      </a:r>
                    </a:p>
                  </a:txBody>
                  <a:tcPr anchor="ctr"/>
                </a:tc>
                <a:tc>
                  <a:txBody>
                    <a:bodyPr/>
                    <a:lstStyle/>
                    <a:p>
                      <a:pPr algn="ctr"/>
                      <a:r>
                        <a:rPr lang="en-US" sz="1000" dirty="0"/>
                        <a:t>N</a:t>
                      </a:r>
                    </a:p>
                  </a:txBody>
                  <a:tcPr anchor="ctr"/>
                </a:tc>
                <a:tc>
                  <a:txBody>
                    <a:bodyPr/>
                    <a:lstStyle/>
                    <a:p>
                      <a:pPr algn="ctr"/>
                      <a:r>
                        <a:rPr lang="en-US" sz="1000" dirty="0"/>
                        <a:t>N</a:t>
                      </a:r>
                    </a:p>
                  </a:txBody>
                  <a:tcPr anchor="ctr"/>
                </a:tc>
                <a:extLst>
                  <a:ext uri="{0D108BD9-81ED-4DB2-BD59-A6C34878D82A}">
                    <a16:rowId xmlns:a16="http://schemas.microsoft.com/office/drawing/2014/main" val="3744350624"/>
                  </a:ext>
                </a:extLst>
              </a:tr>
              <a:tr h="401914">
                <a:tc>
                  <a:txBody>
                    <a:bodyPr/>
                    <a:lstStyle/>
                    <a:p>
                      <a:r>
                        <a:rPr lang="en-US" sz="920"/>
                        <a:t>Transmit 10 Fil Reports to Members</a:t>
                      </a:r>
                    </a:p>
                  </a:txBody>
                  <a:tcPr anchor="ctr"/>
                </a:tc>
                <a:tc>
                  <a:txBody>
                    <a:bodyPr/>
                    <a:lstStyle/>
                    <a:p>
                      <a:pPr algn="ctr"/>
                      <a:r>
                        <a:rPr lang="en-US" sz="1000" dirty="0"/>
                        <a:t>N</a:t>
                      </a:r>
                    </a:p>
                  </a:txBody>
                  <a:tcPr anchor="ctr"/>
                </a:tc>
                <a:tc>
                  <a:txBody>
                    <a:bodyPr/>
                    <a:lstStyle/>
                    <a:p>
                      <a:pPr algn="ctr"/>
                      <a:r>
                        <a:rPr lang="en-US" sz="1000" dirty="0"/>
                        <a:t>Y</a:t>
                      </a:r>
                    </a:p>
                  </a:txBody>
                  <a:tcPr anchor="ct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US" sz="1000" dirty="0"/>
                        <a:t>---</a:t>
                      </a:r>
                    </a:p>
                  </a:txBody>
                  <a:tcPr anchor="ctr"/>
                </a:tc>
                <a:tc>
                  <a:txBody>
                    <a:bodyPr/>
                    <a:lstStyle/>
                    <a:p>
                      <a:pPr algn="ctr"/>
                      <a:r>
                        <a:rPr lang="en-US" sz="1000" dirty="0"/>
                        <a:t>N</a:t>
                      </a:r>
                    </a:p>
                  </a:txBody>
                  <a:tcPr anchor="ctr"/>
                </a:tc>
                <a:tc>
                  <a:txBody>
                    <a:bodyPr/>
                    <a:lstStyle/>
                    <a:p>
                      <a:pPr algn="ctr"/>
                      <a:r>
                        <a:rPr lang="en-US" sz="1000" dirty="0"/>
                        <a:t>N</a:t>
                      </a:r>
                    </a:p>
                  </a:txBody>
                  <a:tcPr anchor="ctr"/>
                </a:tc>
                <a:extLst>
                  <a:ext uri="{0D108BD9-81ED-4DB2-BD59-A6C34878D82A}">
                    <a16:rowId xmlns:a16="http://schemas.microsoft.com/office/drawing/2014/main" val="2504334697"/>
                  </a:ext>
                </a:extLst>
              </a:tr>
              <a:tr h="553454">
                <a:tc>
                  <a:txBody>
                    <a:bodyPr/>
                    <a:lstStyle/>
                    <a:p>
                      <a:r>
                        <a:rPr lang="en-US" sz="920"/>
                        <a:t>Receipt of PCS and Large Trader Reports from Members</a:t>
                      </a:r>
                    </a:p>
                  </a:txBody>
                  <a:tcPr anchor="ctr"/>
                </a:tc>
                <a:tc>
                  <a:txBody>
                    <a:bodyPr/>
                    <a:lstStyle/>
                    <a:p>
                      <a:pPr algn="ctr"/>
                      <a:r>
                        <a:rPr lang="en-US" sz="1000" dirty="0"/>
                        <a:t>N</a:t>
                      </a:r>
                    </a:p>
                  </a:txBody>
                  <a:tcPr anchor="ctr"/>
                </a:tc>
                <a:tc>
                  <a:txBody>
                    <a:bodyPr/>
                    <a:lstStyle/>
                    <a:p>
                      <a:pPr algn="ctr"/>
                      <a:r>
                        <a:rPr lang="en-US" sz="1000" dirty="0"/>
                        <a:t>N/A</a:t>
                      </a:r>
                    </a:p>
                  </a:txBody>
                  <a:tcPr anchor="ct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US" sz="1000" dirty="0"/>
                        <a:t>---</a:t>
                      </a:r>
                    </a:p>
                  </a:txBody>
                  <a:tcPr anchor="ctr"/>
                </a:tc>
                <a:tc>
                  <a:txBody>
                    <a:bodyPr/>
                    <a:lstStyle/>
                    <a:p>
                      <a:pPr algn="ctr"/>
                      <a:r>
                        <a:rPr lang="en-US" sz="1000" dirty="0"/>
                        <a:t>N</a:t>
                      </a:r>
                    </a:p>
                  </a:txBody>
                  <a:tcPr anchor="ctr"/>
                </a:tc>
                <a:tc>
                  <a:txBody>
                    <a:bodyPr/>
                    <a:lstStyle/>
                    <a:p>
                      <a:pPr algn="ctr"/>
                      <a:r>
                        <a:rPr lang="en-US" sz="1000" dirty="0"/>
                        <a:t>N</a:t>
                      </a:r>
                    </a:p>
                  </a:txBody>
                  <a:tcPr anchor="ctr"/>
                </a:tc>
                <a:extLst>
                  <a:ext uri="{0D108BD9-81ED-4DB2-BD59-A6C34878D82A}">
                    <a16:rowId xmlns:a16="http://schemas.microsoft.com/office/drawing/2014/main" val="2082115570"/>
                  </a:ext>
                </a:extLst>
              </a:tr>
              <a:tr h="704996">
                <a:tc>
                  <a:txBody>
                    <a:bodyPr/>
                    <a:lstStyle/>
                    <a:p>
                      <a:r>
                        <a:rPr lang="en-US" sz="920"/>
                        <a:t>Download Previous Day Clearing Reports: Match Off, Report and SPAN Files</a:t>
                      </a:r>
                    </a:p>
                  </a:txBody>
                  <a:tcPr anchor="ctr"/>
                </a:tc>
                <a:tc>
                  <a:txBody>
                    <a:bodyPr/>
                    <a:lstStyle/>
                    <a:p>
                      <a:pPr algn="ctr"/>
                      <a:r>
                        <a:rPr lang="en-US" sz="1000" dirty="0"/>
                        <a:t>N</a:t>
                      </a:r>
                    </a:p>
                  </a:txBody>
                  <a:tcPr anchor="ctr"/>
                </a:tc>
                <a:tc>
                  <a:txBody>
                    <a:bodyPr/>
                    <a:lstStyle/>
                    <a:p>
                      <a:pPr algn="ctr"/>
                      <a:r>
                        <a:rPr lang="en-US" sz="1000" dirty="0"/>
                        <a:t>Y</a:t>
                      </a:r>
                    </a:p>
                  </a:txBody>
                  <a:tcPr anchor="ct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US" sz="1000" dirty="0"/>
                        <a:t>---</a:t>
                      </a:r>
                    </a:p>
                  </a:txBody>
                  <a:tcPr anchor="ctr"/>
                </a:tc>
                <a:tc>
                  <a:txBody>
                    <a:bodyPr/>
                    <a:lstStyle/>
                    <a:p>
                      <a:pPr algn="ctr"/>
                      <a:r>
                        <a:rPr lang="en-US" sz="1000" dirty="0"/>
                        <a:t>Y</a:t>
                      </a:r>
                    </a:p>
                  </a:txBody>
                  <a:tcPr anchor="ctr"/>
                </a:tc>
                <a:tc>
                  <a:txBody>
                    <a:bodyPr/>
                    <a:lstStyle/>
                    <a:p>
                      <a:pPr algn="ctr"/>
                      <a:r>
                        <a:rPr lang="en-US" sz="1000" dirty="0"/>
                        <a:t>Y</a:t>
                      </a:r>
                    </a:p>
                  </a:txBody>
                  <a:tcPr anchor="ctr"/>
                </a:tc>
                <a:extLst>
                  <a:ext uri="{0D108BD9-81ED-4DB2-BD59-A6C34878D82A}">
                    <a16:rowId xmlns:a16="http://schemas.microsoft.com/office/drawing/2014/main" val="960801147"/>
                  </a:ext>
                </a:extLst>
              </a:tr>
              <a:tr h="553454">
                <a:tc>
                  <a:txBody>
                    <a:bodyPr/>
                    <a:lstStyle/>
                    <a:p>
                      <a:r>
                        <a:rPr lang="en-US" sz="920"/>
                        <a:t>All Production Systems Restored, Test Data Re-Set</a:t>
                      </a:r>
                    </a:p>
                  </a:txBody>
                  <a:tcPr anchor="ctr"/>
                </a:tc>
                <a:tc>
                  <a:txBody>
                    <a:bodyPr/>
                    <a:lstStyle/>
                    <a:p>
                      <a:pPr algn="ctr"/>
                      <a:r>
                        <a:rPr lang="en-US" sz="1000" dirty="0"/>
                        <a:t>Y</a:t>
                      </a:r>
                    </a:p>
                  </a:txBody>
                  <a:tcPr anchor="ctr"/>
                </a:tc>
                <a:tc>
                  <a:txBody>
                    <a:bodyPr/>
                    <a:lstStyle/>
                    <a:p>
                      <a:pPr algn="ctr"/>
                      <a:r>
                        <a:rPr lang="en-US" sz="1000" dirty="0"/>
                        <a:t>Y</a:t>
                      </a:r>
                    </a:p>
                  </a:txBody>
                  <a:tcPr anchor="ct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US" sz="1000" dirty="0"/>
                        <a:t>---</a:t>
                      </a:r>
                    </a:p>
                  </a:txBody>
                  <a:tcPr anchor="ctr"/>
                </a:tc>
                <a:tc>
                  <a:txBody>
                    <a:bodyPr/>
                    <a:lstStyle/>
                    <a:p>
                      <a:pPr algn="ctr"/>
                      <a:r>
                        <a:rPr lang="en-US" sz="1000" dirty="0"/>
                        <a:t>Y</a:t>
                      </a:r>
                    </a:p>
                  </a:txBody>
                  <a:tcPr anchor="ctr"/>
                </a:tc>
                <a:tc>
                  <a:txBody>
                    <a:bodyPr/>
                    <a:lstStyle/>
                    <a:p>
                      <a:pPr algn="ctr"/>
                      <a:r>
                        <a:rPr lang="en-US" sz="1000" dirty="0"/>
                        <a:t>Y</a:t>
                      </a:r>
                    </a:p>
                  </a:txBody>
                  <a:tcPr anchor="ctr"/>
                </a:tc>
                <a:extLst>
                  <a:ext uri="{0D108BD9-81ED-4DB2-BD59-A6C34878D82A}">
                    <a16:rowId xmlns:a16="http://schemas.microsoft.com/office/drawing/2014/main" val="2271347973"/>
                  </a:ext>
                </a:extLst>
              </a:tr>
            </a:tbl>
          </a:graphicData>
        </a:graphic>
      </p:graphicFrame>
    </p:spTree>
    <p:extLst>
      <p:ext uri="{BB962C8B-B14F-4D97-AF65-F5344CB8AC3E}">
        <p14:creationId xmlns:p14="http://schemas.microsoft.com/office/powerpoint/2010/main" val="3743889354"/>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lstStyle/>
          <a:p>
            <a:r>
              <a:rPr lang="en-US" dirty="0"/>
              <a:t>TESTING MATRIX </a:t>
            </a:r>
            <a:r>
              <a:rPr lang="en-US" sz="2400" dirty="0"/>
              <a:t>(Cont’d)</a:t>
            </a:r>
          </a:p>
        </p:txBody>
      </p:sp>
      <p:graphicFrame>
        <p:nvGraphicFramePr>
          <p:cNvPr id="2" name="Content Placeholder 1">
            <a:extLst>
              <a:ext uri="{FF2B5EF4-FFF2-40B4-BE49-F238E27FC236}">
                <a16:creationId xmlns:a16="http://schemas.microsoft.com/office/drawing/2014/main" id="{B2B8C889-9AED-9445-9333-CE471443ED47}"/>
              </a:ext>
            </a:extLst>
          </p:cNvPr>
          <p:cNvGraphicFramePr>
            <a:graphicFrameLocks noGrp="1"/>
          </p:cNvGraphicFramePr>
          <p:nvPr>
            <p:ph idx="1"/>
          </p:nvPr>
        </p:nvGraphicFramePr>
        <p:xfrm>
          <a:off x="361507" y="1404256"/>
          <a:ext cx="8474154" cy="5140736"/>
        </p:xfrm>
        <a:graphic>
          <a:graphicData uri="http://schemas.openxmlformats.org/drawingml/2006/table">
            <a:tbl>
              <a:tblPr firstRow="1" bandRow="1">
                <a:tableStyleId>{5C22544A-7EE6-4342-B048-85BDC9FD1C3A}</a:tableStyleId>
              </a:tblPr>
              <a:tblGrid>
                <a:gridCol w="1695991">
                  <a:extLst>
                    <a:ext uri="{9D8B030D-6E8A-4147-A177-3AD203B41FA5}">
                      <a16:colId xmlns:a16="http://schemas.microsoft.com/office/drawing/2014/main" val="1184163282"/>
                    </a:ext>
                  </a:extLst>
                </a:gridCol>
                <a:gridCol w="1179909">
                  <a:extLst>
                    <a:ext uri="{9D8B030D-6E8A-4147-A177-3AD203B41FA5}">
                      <a16:colId xmlns:a16="http://schemas.microsoft.com/office/drawing/2014/main" val="679486128"/>
                    </a:ext>
                  </a:extLst>
                </a:gridCol>
                <a:gridCol w="1179909">
                  <a:extLst>
                    <a:ext uri="{9D8B030D-6E8A-4147-A177-3AD203B41FA5}">
                      <a16:colId xmlns:a16="http://schemas.microsoft.com/office/drawing/2014/main" val="3327057031"/>
                    </a:ext>
                  </a:extLst>
                </a:gridCol>
                <a:gridCol w="1179909">
                  <a:extLst>
                    <a:ext uri="{9D8B030D-6E8A-4147-A177-3AD203B41FA5}">
                      <a16:colId xmlns:a16="http://schemas.microsoft.com/office/drawing/2014/main" val="903054204"/>
                    </a:ext>
                  </a:extLst>
                </a:gridCol>
                <a:gridCol w="1179909">
                  <a:extLst>
                    <a:ext uri="{9D8B030D-6E8A-4147-A177-3AD203B41FA5}">
                      <a16:colId xmlns:a16="http://schemas.microsoft.com/office/drawing/2014/main" val="2188366248"/>
                    </a:ext>
                  </a:extLst>
                </a:gridCol>
                <a:gridCol w="1179909">
                  <a:extLst>
                    <a:ext uri="{9D8B030D-6E8A-4147-A177-3AD203B41FA5}">
                      <a16:colId xmlns:a16="http://schemas.microsoft.com/office/drawing/2014/main" val="1806518487"/>
                    </a:ext>
                  </a:extLst>
                </a:gridCol>
                <a:gridCol w="878618">
                  <a:extLst>
                    <a:ext uri="{9D8B030D-6E8A-4147-A177-3AD203B41FA5}">
                      <a16:colId xmlns:a16="http://schemas.microsoft.com/office/drawing/2014/main" val="2100426182"/>
                    </a:ext>
                  </a:extLst>
                </a:gridCol>
              </a:tblGrid>
              <a:tr h="404515">
                <a:tc>
                  <a:txBody>
                    <a:bodyPr/>
                    <a:lstStyle/>
                    <a:p>
                      <a:pPr algn="l"/>
                      <a:r>
                        <a:rPr lang="en-US" dirty="0"/>
                        <a:t>Market</a:t>
                      </a:r>
                    </a:p>
                  </a:txBody>
                  <a:tcPr/>
                </a:tc>
                <a:tc>
                  <a:txBody>
                    <a:bodyPr/>
                    <a:lstStyle/>
                    <a:p>
                      <a:pPr algn="ctr"/>
                      <a:r>
                        <a:rPr lang="en-US" dirty="0"/>
                        <a:t>MIAX</a:t>
                      </a:r>
                    </a:p>
                  </a:txBody>
                  <a:tcPr/>
                </a:tc>
                <a:tc>
                  <a:txBody>
                    <a:bodyPr/>
                    <a:lstStyle/>
                    <a:p>
                      <a:pPr algn="ctr"/>
                      <a:r>
                        <a:rPr lang="en-US" dirty="0"/>
                        <a:t>MX/CDCC</a:t>
                      </a:r>
                    </a:p>
                  </a:txBody>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US" dirty="0"/>
                        <a:t>NADEX</a:t>
                      </a:r>
                    </a:p>
                  </a:txBody>
                  <a:tcPr/>
                </a:tc>
                <a:tc>
                  <a:txBody>
                    <a:bodyPr/>
                    <a:lstStyle/>
                    <a:p>
                      <a:pPr algn="ctr"/>
                      <a:r>
                        <a:rPr lang="en-US" dirty="0"/>
                        <a:t>NODAL</a:t>
                      </a:r>
                    </a:p>
                  </a:txBody>
                  <a:tcPr/>
                </a:tc>
                <a:tc>
                  <a:txBody>
                    <a:bodyPr/>
                    <a:lstStyle/>
                    <a:p>
                      <a:pPr algn="ctr"/>
                      <a:r>
                        <a:rPr lang="en-US" dirty="0"/>
                        <a:t>OCC</a:t>
                      </a:r>
                    </a:p>
                  </a:txBody>
                  <a:tcPr/>
                </a:tc>
                <a:tc>
                  <a:txBody>
                    <a:bodyPr/>
                    <a:lstStyle/>
                    <a:p>
                      <a:pPr algn="ctr"/>
                      <a:r>
                        <a:rPr lang="en-US" dirty="0"/>
                        <a:t>SMALL</a:t>
                      </a:r>
                    </a:p>
                  </a:txBody>
                  <a:tcPr/>
                </a:tc>
                <a:extLst>
                  <a:ext uri="{0D108BD9-81ED-4DB2-BD59-A6C34878D82A}">
                    <a16:rowId xmlns:a16="http://schemas.microsoft.com/office/drawing/2014/main" val="2865965387"/>
                  </a:ext>
                </a:extLst>
              </a:tr>
              <a:tr h="695073">
                <a:tc>
                  <a:txBody>
                    <a:bodyPr/>
                    <a:lstStyle/>
                    <a:p>
                      <a:r>
                        <a:rPr lang="en-US" sz="1000" dirty="0"/>
                        <a:t>Systems</a:t>
                      </a:r>
                    </a:p>
                  </a:txBody>
                  <a:tcPr anchor="ctr"/>
                </a:tc>
                <a:tc>
                  <a:txBody>
                    <a:bodyPr/>
                    <a:lstStyle/>
                    <a:p>
                      <a:pPr algn="ctr"/>
                      <a:r>
                        <a:rPr lang="en-US" sz="1000" dirty="0"/>
                        <a:t>GLOBEX</a:t>
                      </a:r>
                      <a:br>
                        <a:rPr lang="en-US" sz="1000" dirty="0"/>
                      </a:br>
                      <a:r>
                        <a:rPr lang="en-US" sz="1000" dirty="0"/>
                        <a:t>MCS</a:t>
                      </a:r>
                    </a:p>
                    <a:p>
                      <a:pPr algn="ctr"/>
                      <a:r>
                        <a:rPr lang="en-US" sz="1000" dirty="0"/>
                        <a:t>SFTP</a:t>
                      </a:r>
                    </a:p>
                  </a:txBody>
                  <a:tcPr anchor="ctr"/>
                </a:tc>
                <a:tc>
                  <a:txBody>
                    <a:bodyPr/>
                    <a:lstStyle/>
                    <a:p>
                      <a:pPr algn="ctr"/>
                      <a:r>
                        <a:rPr lang="en-US" sz="1000" dirty="0"/>
                        <a:t>MX: SOLA Trading</a:t>
                      </a:r>
                    </a:p>
                    <a:p>
                      <a:pPr algn="ctr"/>
                      <a:r>
                        <a:rPr lang="en-US" sz="1000" dirty="0"/>
                        <a:t>CDCC: CDCS</a:t>
                      </a:r>
                    </a:p>
                    <a:p>
                      <a:pPr algn="ctr"/>
                      <a:r>
                        <a:rPr lang="en-US" sz="1000" dirty="0"/>
                        <a:t>(SOLA Clearing)</a:t>
                      </a:r>
                    </a:p>
                  </a:txBody>
                  <a:tcPr anchor="ct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US" sz="1000" dirty="0"/>
                        <a:t>Crypto trading symbols</a:t>
                      </a:r>
                    </a:p>
                  </a:txBody>
                  <a:tcPr anchor="ctr"/>
                </a:tc>
                <a:tc>
                  <a:txBody>
                    <a:bodyPr/>
                    <a:lstStyle/>
                    <a:p>
                      <a:pPr algn="ctr"/>
                      <a:r>
                        <a:rPr lang="en-US" sz="1000" dirty="0"/>
                        <a:t>T7 Trading Platform</a:t>
                      </a:r>
                    </a:p>
                    <a:p>
                      <a:pPr algn="ctr"/>
                      <a:r>
                        <a:rPr lang="en-US" sz="1000" dirty="0"/>
                        <a:t>Nodal Suite</a:t>
                      </a:r>
                    </a:p>
                  </a:txBody>
                  <a:tcPr anchor="ctr"/>
                </a:tc>
                <a:tc>
                  <a:txBody>
                    <a:bodyPr/>
                    <a:lstStyle/>
                    <a:p>
                      <a:pPr algn="ctr"/>
                      <a:r>
                        <a:rPr lang="en-US" sz="1000" dirty="0"/>
                        <a:t>ENCORE</a:t>
                      </a:r>
                      <a:br>
                        <a:rPr lang="en-US" sz="1000" dirty="0"/>
                      </a:br>
                      <a:r>
                        <a:rPr lang="en-US" sz="1000" dirty="0"/>
                        <a:t>DDS</a:t>
                      </a:r>
                    </a:p>
                  </a:txBody>
                  <a:tcPr anchor="ctr"/>
                </a:tc>
                <a:tc>
                  <a:txBody>
                    <a:bodyPr/>
                    <a:lstStyle/>
                    <a:p>
                      <a:pPr algn="ctr"/>
                      <a:r>
                        <a:rPr lang="en-US" sz="1000" dirty="0"/>
                        <a:t>Trading Platform</a:t>
                      </a:r>
                    </a:p>
                  </a:txBody>
                  <a:tcPr anchor="ctr"/>
                </a:tc>
                <a:extLst>
                  <a:ext uri="{0D108BD9-81ED-4DB2-BD59-A6C34878D82A}">
                    <a16:rowId xmlns:a16="http://schemas.microsoft.com/office/drawing/2014/main" val="1533801515"/>
                  </a:ext>
                </a:extLst>
              </a:tr>
              <a:tr h="432222">
                <a:tc>
                  <a:txBody>
                    <a:bodyPr/>
                    <a:lstStyle/>
                    <a:p>
                      <a:r>
                        <a:rPr lang="en-US" sz="920"/>
                        <a:t>Pre-Test/Ping Testing Dates</a:t>
                      </a:r>
                    </a:p>
                  </a:txBody>
                  <a:tcPr anchor="ctr"/>
                </a:tc>
                <a:tc>
                  <a:txBody>
                    <a:bodyPr/>
                    <a:lstStyle/>
                    <a:p>
                      <a:pPr algn="ctr"/>
                      <a:r>
                        <a:rPr lang="en-US" sz="1000" dirty="0"/>
                        <a:t>Sep 13</a:t>
                      </a:r>
                    </a:p>
                  </a:txBody>
                  <a:tcPr anchor="ctr"/>
                </a:tc>
                <a:tc>
                  <a:txBody>
                    <a:bodyPr/>
                    <a:lstStyle/>
                    <a:p>
                      <a:pPr algn="ctr"/>
                      <a:r>
                        <a:rPr lang="en-US" sz="1000" dirty="0"/>
                        <a:t>Sep 13</a:t>
                      </a:r>
                    </a:p>
                  </a:txBody>
                  <a:tcPr anchor="ct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US" sz="1000" dirty="0"/>
                        <a:t>No pre-test</a:t>
                      </a:r>
                    </a:p>
                  </a:txBody>
                  <a:tcPr anchor="ctr"/>
                </a:tc>
                <a:tc>
                  <a:txBody>
                    <a:bodyPr/>
                    <a:lstStyle/>
                    <a:p>
                      <a:pPr algn="ctr"/>
                      <a:r>
                        <a:rPr lang="en-US" sz="1000" dirty="0"/>
                        <a:t>No pre-test</a:t>
                      </a:r>
                    </a:p>
                  </a:txBody>
                  <a:tcPr anchor="ctr"/>
                </a:tc>
                <a:tc>
                  <a:txBody>
                    <a:bodyPr/>
                    <a:lstStyle/>
                    <a:p>
                      <a:pPr algn="ctr"/>
                      <a:r>
                        <a:rPr lang="en-US" sz="1000" dirty="0"/>
                        <a:t>Sep 27</a:t>
                      </a:r>
                    </a:p>
                  </a:txBody>
                  <a:tcPr anchor="ctr"/>
                </a:tc>
                <a:tc>
                  <a:txBody>
                    <a:bodyPr/>
                    <a:lstStyle/>
                    <a:p>
                      <a:pPr algn="ctr"/>
                      <a:r>
                        <a:rPr lang="en-US" sz="1000" dirty="0"/>
                        <a:t>No pre-test</a:t>
                      </a:r>
                    </a:p>
                  </a:txBody>
                  <a:tcPr anchor="ctr"/>
                </a:tc>
                <a:extLst>
                  <a:ext uri="{0D108BD9-81ED-4DB2-BD59-A6C34878D82A}">
                    <a16:rowId xmlns:a16="http://schemas.microsoft.com/office/drawing/2014/main" val="2186017768"/>
                  </a:ext>
                </a:extLst>
              </a:tr>
              <a:tr h="405623">
                <a:tc>
                  <a:txBody>
                    <a:bodyPr/>
                    <a:lstStyle/>
                    <a:p>
                      <a:r>
                        <a:rPr lang="en-US" sz="920"/>
                        <a:t>Successful Login from Members DR Site</a:t>
                      </a:r>
                    </a:p>
                  </a:txBody>
                  <a:tcPr anchor="ctr"/>
                </a:tc>
                <a:tc>
                  <a:txBody>
                    <a:bodyPr/>
                    <a:lstStyle/>
                    <a:p>
                      <a:pPr algn="ctr"/>
                      <a:r>
                        <a:rPr lang="en-US" sz="1000" dirty="0"/>
                        <a:t>Y</a:t>
                      </a:r>
                    </a:p>
                  </a:txBody>
                  <a:tcPr anchor="ctr"/>
                </a:tc>
                <a:tc>
                  <a:txBody>
                    <a:bodyPr/>
                    <a:lstStyle/>
                    <a:p>
                      <a:pPr algn="ctr"/>
                      <a:r>
                        <a:rPr lang="en-US" sz="1000" dirty="0"/>
                        <a:t>Y</a:t>
                      </a:r>
                    </a:p>
                  </a:txBody>
                  <a:tcPr anchor="ct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US" sz="1000" dirty="0"/>
                        <a:t>---</a:t>
                      </a:r>
                    </a:p>
                  </a:txBody>
                  <a:tcPr anchor="ctr"/>
                </a:tc>
                <a:tc>
                  <a:txBody>
                    <a:bodyPr/>
                    <a:lstStyle/>
                    <a:p>
                      <a:pPr algn="ctr"/>
                      <a:r>
                        <a:rPr lang="en-US" sz="1000" dirty="0"/>
                        <a:t>Y</a:t>
                      </a:r>
                    </a:p>
                  </a:txBody>
                  <a:tcPr anchor="ctr"/>
                </a:tc>
                <a:tc>
                  <a:txBody>
                    <a:bodyPr/>
                    <a:lstStyle/>
                    <a:p>
                      <a:pPr algn="ctr"/>
                      <a:r>
                        <a:rPr lang="en-US" sz="1000" dirty="0"/>
                        <a:t>N</a:t>
                      </a:r>
                    </a:p>
                  </a:txBody>
                  <a:tcPr anchor="ctr"/>
                </a:tc>
                <a:tc>
                  <a:txBody>
                    <a:bodyPr/>
                    <a:lstStyle/>
                    <a:p>
                      <a:pPr algn="ctr"/>
                      <a:r>
                        <a:rPr lang="en-US" sz="1000" dirty="0"/>
                        <a:t>N/A</a:t>
                      </a:r>
                    </a:p>
                  </a:txBody>
                  <a:tcPr anchor="ctr"/>
                </a:tc>
                <a:extLst>
                  <a:ext uri="{0D108BD9-81ED-4DB2-BD59-A6C34878D82A}">
                    <a16:rowId xmlns:a16="http://schemas.microsoft.com/office/drawing/2014/main" val="1167631873"/>
                  </a:ext>
                </a:extLst>
              </a:tr>
              <a:tr h="404515">
                <a:tc>
                  <a:txBody>
                    <a:bodyPr/>
                    <a:lstStyle/>
                    <a:p>
                      <a:r>
                        <a:rPr lang="en-US" sz="920" dirty="0"/>
                        <a:t>Trade Date</a:t>
                      </a:r>
                    </a:p>
                  </a:txBody>
                  <a:tcPr anchor="ctr"/>
                </a:tc>
                <a:tc>
                  <a:txBody>
                    <a:bodyPr/>
                    <a:lstStyle/>
                    <a:p>
                      <a:pPr algn="ctr"/>
                      <a:r>
                        <a:rPr lang="en-US" sz="1000" dirty="0"/>
                        <a:t>Oct 27</a:t>
                      </a:r>
                    </a:p>
                  </a:txBody>
                  <a:tcPr anchor="ctr"/>
                </a:tc>
                <a:tc>
                  <a:txBody>
                    <a:bodyPr/>
                    <a:lstStyle/>
                    <a:p>
                      <a:pPr algn="ctr"/>
                      <a:r>
                        <a:rPr lang="en-US" sz="1000" dirty="0"/>
                        <a:t>Oct 25</a:t>
                      </a:r>
                    </a:p>
                  </a:txBody>
                  <a:tcPr anchor="ct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US" sz="1000" dirty="0"/>
                        <a:t>Oct 25</a:t>
                      </a:r>
                    </a:p>
                  </a:txBody>
                  <a:tcPr anchor="ctr"/>
                </a:tc>
                <a:tc>
                  <a:txBody>
                    <a:bodyPr/>
                    <a:lstStyle/>
                    <a:p>
                      <a:pPr algn="ctr"/>
                      <a:r>
                        <a:rPr lang="en-US" sz="1000" dirty="0"/>
                        <a:t>Oct 24</a:t>
                      </a:r>
                    </a:p>
                  </a:txBody>
                  <a:tcPr anchor="ctr"/>
                </a:tc>
                <a:tc>
                  <a:txBody>
                    <a:bodyPr/>
                    <a:lstStyle/>
                    <a:p>
                      <a:pPr algn="ctr"/>
                      <a:r>
                        <a:rPr lang="en-US" sz="1000" dirty="0"/>
                        <a:t>Oct 25</a:t>
                      </a:r>
                    </a:p>
                  </a:txBody>
                  <a:tcPr anchor="ctr"/>
                </a:tc>
                <a:tc>
                  <a:txBody>
                    <a:bodyPr/>
                    <a:lstStyle/>
                    <a:p>
                      <a:pPr algn="ctr"/>
                      <a:r>
                        <a:rPr lang="en-US" sz="1000" dirty="0"/>
                        <a:t>Oct 25</a:t>
                      </a:r>
                    </a:p>
                  </a:txBody>
                  <a:tcPr anchor="ctr"/>
                </a:tc>
                <a:extLst>
                  <a:ext uri="{0D108BD9-81ED-4DB2-BD59-A6C34878D82A}">
                    <a16:rowId xmlns:a16="http://schemas.microsoft.com/office/drawing/2014/main" val="3266777727"/>
                  </a:ext>
                </a:extLst>
              </a:tr>
              <a:tr h="558565">
                <a:tc>
                  <a:txBody>
                    <a:bodyPr/>
                    <a:lstStyle/>
                    <a:p>
                      <a:r>
                        <a:rPr lang="en-US" sz="920" dirty="0"/>
                        <a:t>Receipt of 10 Order from Members Via Pre-Defined Scripts</a:t>
                      </a:r>
                    </a:p>
                  </a:txBody>
                  <a:tcPr anchor="ctr"/>
                </a:tc>
                <a:tc>
                  <a:txBody>
                    <a:bodyPr/>
                    <a:lstStyle/>
                    <a:p>
                      <a:pPr algn="ctr"/>
                      <a:r>
                        <a:rPr lang="en-US" sz="1000" dirty="0"/>
                        <a:t>Y</a:t>
                      </a:r>
                    </a:p>
                  </a:txBody>
                  <a:tcPr anchor="ctr"/>
                </a:tc>
                <a:tc>
                  <a:txBody>
                    <a:bodyPr/>
                    <a:lstStyle/>
                    <a:p>
                      <a:pPr algn="ctr"/>
                      <a:r>
                        <a:rPr lang="en-US" sz="1000" dirty="0"/>
                        <a:t>Y</a:t>
                      </a:r>
                    </a:p>
                  </a:txBody>
                  <a:tcPr anchor="ct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US" sz="1000" dirty="0"/>
                        <a:t>---</a:t>
                      </a:r>
                    </a:p>
                  </a:txBody>
                  <a:tcPr anchor="ctr"/>
                </a:tc>
                <a:tc>
                  <a:txBody>
                    <a:bodyPr/>
                    <a:lstStyle/>
                    <a:p>
                      <a:pPr algn="ctr"/>
                      <a:r>
                        <a:rPr lang="en-US" sz="1000" dirty="0"/>
                        <a:t>N/A</a:t>
                      </a:r>
                    </a:p>
                  </a:txBody>
                  <a:tcPr anchor="ctr"/>
                </a:tc>
                <a:tc>
                  <a:txBody>
                    <a:bodyPr/>
                    <a:lstStyle/>
                    <a:p>
                      <a:pPr algn="ctr"/>
                      <a:r>
                        <a:rPr lang="en-US" sz="1000" dirty="0"/>
                        <a:t>N/A</a:t>
                      </a:r>
                    </a:p>
                  </a:txBody>
                  <a:tcPr anchor="ctr"/>
                </a:tc>
                <a:tc>
                  <a:txBody>
                    <a:bodyPr/>
                    <a:lstStyle/>
                    <a:p>
                      <a:pPr algn="ctr"/>
                      <a:r>
                        <a:rPr lang="en-US" sz="1000" dirty="0"/>
                        <a:t>N/A</a:t>
                      </a:r>
                    </a:p>
                  </a:txBody>
                  <a:tcPr anchor="ctr"/>
                </a:tc>
                <a:extLst>
                  <a:ext uri="{0D108BD9-81ED-4DB2-BD59-A6C34878D82A}">
                    <a16:rowId xmlns:a16="http://schemas.microsoft.com/office/drawing/2014/main" val="4171296358"/>
                  </a:ext>
                </a:extLst>
              </a:tr>
              <a:tr h="405623">
                <a:tc>
                  <a:txBody>
                    <a:bodyPr/>
                    <a:lstStyle/>
                    <a:p>
                      <a:r>
                        <a:rPr lang="en-US" sz="920"/>
                        <a:t>Transmit 10 Fil Reports to Members</a:t>
                      </a:r>
                    </a:p>
                  </a:txBody>
                  <a:tcPr anchor="ctr"/>
                </a:tc>
                <a:tc>
                  <a:txBody>
                    <a:bodyPr/>
                    <a:lstStyle/>
                    <a:p>
                      <a:pPr algn="ctr"/>
                      <a:r>
                        <a:rPr lang="en-US" sz="1000" dirty="0"/>
                        <a:t>Y</a:t>
                      </a:r>
                    </a:p>
                  </a:txBody>
                  <a:tcPr anchor="ctr"/>
                </a:tc>
                <a:tc>
                  <a:txBody>
                    <a:bodyPr/>
                    <a:lstStyle/>
                    <a:p>
                      <a:pPr algn="ctr"/>
                      <a:r>
                        <a:rPr lang="en-US" sz="1000" dirty="0"/>
                        <a:t>Y</a:t>
                      </a:r>
                    </a:p>
                  </a:txBody>
                  <a:tcPr anchor="ct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US" sz="1000" dirty="0"/>
                        <a:t>---</a:t>
                      </a:r>
                    </a:p>
                  </a:txBody>
                  <a:tcPr anchor="ctr"/>
                </a:tc>
                <a:tc>
                  <a:txBody>
                    <a:bodyPr/>
                    <a:lstStyle/>
                    <a:p>
                      <a:pPr algn="ctr"/>
                      <a:r>
                        <a:rPr lang="en-US" sz="1000" dirty="0"/>
                        <a:t>N/A</a:t>
                      </a:r>
                    </a:p>
                  </a:txBody>
                  <a:tcPr anchor="ctr"/>
                </a:tc>
                <a:tc>
                  <a:txBody>
                    <a:bodyPr/>
                    <a:lstStyle/>
                    <a:p>
                      <a:pPr algn="ctr"/>
                      <a:r>
                        <a:rPr lang="en-US" sz="1000" dirty="0"/>
                        <a:t>N/A</a:t>
                      </a:r>
                    </a:p>
                  </a:txBody>
                  <a:tcPr anchor="ctr"/>
                </a:tc>
                <a:tc>
                  <a:txBody>
                    <a:bodyPr/>
                    <a:lstStyle/>
                    <a:p>
                      <a:pPr algn="ctr"/>
                      <a:r>
                        <a:rPr lang="en-US" sz="1000" dirty="0"/>
                        <a:t>N/A</a:t>
                      </a:r>
                    </a:p>
                  </a:txBody>
                  <a:tcPr anchor="ctr"/>
                </a:tc>
                <a:extLst>
                  <a:ext uri="{0D108BD9-81ED-4DB2-BD59-A6C34878D82A}">
                    <a16:rowId xmlns:a16="http://schemas.microsoft.com/office/drawing/2014/main" val="82260099"/>
                  </a:ext>
                </a:extLst>
              </a:tr>
              <a:tr h="558565">
                <a:tc>
                  <a:txBody>
                    <a:bodyPr/>
                    <a:lstStyle/>
                    <a:p>
                      <a:r>
                        <a:rPr lang="en-US" sz="920"/>
                        <a:t>Receipt of PCS and Large Trader Reports from Members</a:t>
                      </a:r>
                    </a:p>
                  </a:txBody>
                  <a:tcPr anchor="ctr"/>
                </a:tc>
                <a:tc>
                  <a:txBody>
                    <a:bodyPr/>
                    <a:lstStyle/>
                    <a:p>
                      <a:pPr algn="ctr"/>
                      <a:r>
                        <a:rPr lang="en-US" sz="1000" dirty="0"/>
                        <a:t>Y</a:t>
                      </a:r>
                    </a:p>
                  </a:txBody>
                  <a:tcPr anchor="ctr"/>
                </a:tc>
                <a:tc>
                  <a:txBody>
                    <a:bodyPr/>
                    <a:lstStyle/>
                    <a:p>
                      <a:pPr algn="ctr"/>
                      <a:r>
                        <a:rPr lang="en-US" sz="1000" dirty="0"/>
                        <a:t>Y</a:t>
                      </a:r>
                    </a:p>
                  </a:txBody>
                  <a:tcPr anchor="ct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US" sz="1000" dirty="0"/>
                        <a:t>---</a:t>
                      </a:r>
                    </a:p>
                  </a:txBody>
                  <a:tcPr anchor="ctr"/>
                </a:tc>
                <a:tc>
                  <a:txBody>
                    <a:bodyPr/>
                    <a:lstStyle/>
                    <a:p>
                      <a:pPr algn="ctr"/>
                      <a:r>
                        <a:rPr lang="en-US" sz="1000" dirty="0"/>
                        <a:t>N/A</a:t>
                      </a:r>
                    </a:p>
                  </a:txBody>
                  <a:tcPr anchor="ctr"/>
                </a:tc>
                <a:tc>
                  <a:txBody>
                    <a:bodyPr/>
                    <a:lstStyle/>
                    <a:p>
                      <a:pPr algn="ctr"/>
                      <a:r>
                        <a:rPr lang="en-US" sz="1000" dirty="0"/>
                        <a:t>N/A</a:t>
                      </a:r>
                    </a:p>
                  </a:txBody>
                  <a:tcPr anchor="ctr"/>
                </a:tc>
                <a:tc>
                  <a:txBody>
                    <a:bodyPr/>
                    <a:lstStyle/>
                    <a:p>
                      <a:pPr algn="ctr"/>
                      <a:r>
                        <a:rPr lang="en-US" sz="1000" dirty="0"/>
                        <a:t>N/A</a:t>
                      </a:r>
                    </a:p>
                  </a:txBody>
                  <a:tcPr anchor="ctr"/>
                </a:tc>
                <a:extLst>
                  <a:ext uri="{0D108BD9-81ED-4DB2-BD59-A6C34878D82A}">
                    <a16:rowId xmlns:a16="http://schemas.microsoft.com/office/drawing/2014/main" val="4053602618"/>
                  </a:ext>
                </a:extLst>
              </a:tr>
              <a:tr h="711503">
                <a:tc>
                  <a:txBody>
                    <a:bodyPr/>
                    <a:lstStyle/>
                    <a:p>
                      <a:r>
                        <a:rPr lang="en-US" sz="920"/>
                        <a:t>Download Previous Day Clearing Reports: Match Off, Report and SPAN Files</a:t>
                      </a:r>
                    </a:p>
                  </a:txBody>
                  <a:tcPr anchor="ctr"/>
                </a:tc>
                <a:tc>
                  <a:txBody>
                    <a:bodyPr/>
                    <a:lstStyle/>
                    <a:p>
                      <a:pPr algn="ctr"/>
                      <a:r>
                        <a:rPr lang="en-US" sz="1000" dirty="0"/>
                        <a:t>Y</a:t>
                      </a:r>
                    </a:p>
                  </a:txBody>
                  <a:tcPr anchor="ctr"/>
                </a:tc>
                <a:tc>
                  <a:txBody>
                    <a:bodyPr/>
                    <a:lstStyle/>
                    <a:p>
                      <a:pPr algn="ctr"/>
                      <a:r>
                        <a:rPr lang="en-US" sz="1000" dirty="0"/>
                        <a:t>Y</a:t>
                      </a:r>
                    </a:p>
                  </a:txBody>
                  <a:tcPr anchor="ct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US" sz="1000" dirty="0"/>
                        <a:t>---</a:t>
                      </a:r>
                    </a:p>
                  </a:txBody>
                  <a:tcPr anchor="ctr"/>
                </a:tc>
                <a:tc>
                  <a:txBody>
                    <a:bodyPr/>
                    <a:lstStyle/>
                    <a:p>
                      <a:pPr algn="ctr"/>
                      <a:r>
                        <a:rPr lang="en-US" sz="1000" dirty="0"/>
                        <a:t>N/A</a:t>
                      </a:r>
                    </a:p>
                  </a:txBody>
                  <a:tcPr anchor="ctr"/>
                </a:tc>
                <a:tc>
                  <a:txBody>
                    <a:bodyPr/>
                    <a:lstStyle/>
                    <a:p>
                      <a:pPr algn="ctr"/>
                      <a:r>
                        <a:rPr lang="en-US" sz="1000" dirty="0"/>
                        <a:t>N/A</a:t>
                      </a:r>
                    </a:p>
                  </a:txBody>
                  <a:tcPr anchor="ctr"/>
                </a:tc>
                <a:tc>
                  <a:txBody>
                    <a:bodyPr/>
                    <a:lstStyle/>
                    <a:p>
                      <a:pPr algn="ctr"/>
                      <a:r>
                        <a:rPr lang="en-US" sz="1000"/>
                        <a:t>N/A</a:t>
                      </a:r>
                    </a:p>
                  </a:txBody>
                  <a:tcPr anchor="ctr"/>
                </a:tc>
                <a:extLst>
                  <a:ext uri="{0D108BD9-81ED-4DB2-BD59-A6C34878D82A}">
                    <a16:rowId xmlns:a16="http://schemas.microsoft.com/office/drawing/2014/main" val="1702673359"/>
                  </a:ext>
                </a:extLst>
              </a:tr>
              <a:tr h="558565">
                <a:tc>
                  <a:txBody>
                    <a:bodyPr/>
                    <a:lstStyle/>
                    <a:p>
                      <a:r>
                        <a:rPr lang="en-US" sz="920"/>
                        <a:t>All Production Systems Restored, Test Data Re-Set</a:t>
                      </a:r>
                    </a:p>
                  </a:txBody>
                  <a:tcPr anchor="ctr"/>
                </a:tc>
                <a:tc>
                  <a:txBody>
                    <a:bodyPr/>
                    <a:lstStyle/>
                    <a:p>
                      <a:pPr algn="ctr"/>
                      <a:r>
                        <a:rPr lang="en-US" sz="1000" dirty="0"/>
                        <a:t>Y</a:t>
                      </a:r>
                    </a:p>
                  </a:txBody>
                  <a:tcPr anchor="ctr"/>
                </a:tc>
                <a:tc>
                  <a:txBody>
                    <a:bodyPr/>
                    <a:lstStyle/>
                    <a:p>
                      <a:pPr algn="ctr"/>
                      <a:r>
                        <a:rPr lang="en-US" sz="1000" dirty="0"/>
                        <a:t>Y</a:t>
                      </a:r>
                    </a:p>
                  </a:txBody>
                  <a:tcPr anchor="ct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US" sz="1000" dirty="0"/>
                        <a:t>---</a:t>
                      </a:r>
                    </a:p>
                  </a:txBody>
                  <a:tcPr anchor="ctr"/>
                </a:tc>
                <a:tc>
                  <a:txBody>
                    <a:bodyPr/>
                    <a:lstStyle/>
                    <a:p>
                      <a:pPr algn="ctr"/>
                      <a:r>
                        <a:rPr lang="en-US" sz="1000" dirty="0"/>
                        <a:t>Y</a:t>
                      </a:r>
                    </a:p>
                  </a:txBody>
                  <a:tcPr anchor="ctr"/>
                </a:tc>
                <a:tc>
                  <a:txBody>
                    <a:bodyPr/>
                    <a:lstStyle/>
                    <a:p>
                      <a:pPr algn="ctr"/>
                      <a:r>
                        <a:rPr lang="en-US" sz="1000" dirty="0"/>
                        <a:t>Y</a:t>
                      </a:r>
                    </a:p>
                  </a:txBody>
                  <a:tcPr anchor="ctr"/>
                </a:tc>
                <a:tc>
                  <a:txBody>
                    <a:bodyPr/>
                    <a:lstStyle/>
                    <a:p>
                      <a:pPr algn="ctr"/>
                      <a:r>
                        <a:rPr lang="en-US" sz="1000" dirty="0"/>
                        <a:t>N/A</a:t>
                      </a:r>
                    </a:p>
                  </a:txBody>
                  <a:tcPr anchor="ctr"/>
                </a:tc>
                <a:extLst>
                  <a:ext uri="{0D108BD9-81ED-4DB2-BD59-A6C34878D82A}">
                    <a16:rowId xmlns:a16="http://schemas.microsoft.com/office/drawing/2014/main" val="2785171698"/>
                  </a:ext>
                </a:extLst>
              </a:tr>
            </a:tbl>
          </a:graphicData>
        </a:graphic>
      </p:graphicFrame>
    </p:spTree>
    <p:extLst>
      <p:ext uri="{BB962C8B-B14F-4D97-AF65-F5344CB8AC3E}">
        <p14:creationId xmlns:p14="http://schemas.microsoft.com/office/powerpoint/2010/main" val="797086366"/>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lstStyle/>
          <a:p>
            <a:r>
              <a:rPr lang="en-US" dirty="0"/>
              <a:t>VI. RELEVANT LINKS</a:t>
            </a:r>
          </a:p>
        </p:txBody>
      </p:sp>
      <p:sp>
        <p:nvSpPr>
          <p:cNvPr id="8" name="Content Placeholder 7">
            <a:extLst>
              <a:ext uri="{FF2B5EF4-FFF2-40B4-BE49-F238E27FC236}">
                <a16:creationId xmlns:a16="http://schemas.microsoft.com/office/drawing/2014/main" id="{41885230-84D2-46DB-9719-CA9D4D8C3C61}"/>
              </a:ext>
            </a:extLst>
          </p:cNvPr>
          <p:cNvSpPr>
            <a:spLocks noGrp="1"/>
          </p:cNvSpPr>
          <p:nvPr>
            <p:ph idx="1"/>
          </p:nvPr>
        </p:nvSpPr>
        <p:spPr/>
        <p:txBody>
          <a:bodyPr>
            <a:normAutofit/>
          </a:bodyPr>
          <a:lstStyle/>
          <a:p>
            <a:pPr marL="0" indent="0">
              <a:buNone/>
            </a:pPr>
            <a:r>
              <a:rPr lang="en-US" sz="1600" dirty="0"/>
              <a:t>FIA DR Test website:</a:t>
            </a:r>
            <a:br>
              <a:rPr lang="en-US" sz="1600" dirty="0"/>
            </a:br>
            <a:r>
              <a:rPr lang="en-US" sz="1500" dirty="0">
                <a:hlinkClick r:id="rId2"/>
              </a:rPr>
              <a:t>https://www.fia.org/fia/events/2025-fia-disaster-recovery-exercise</a:t>
            </a:r>
            <a:br>
              <a:rPr lang="en-US" sz="1600" dirty="0"/>
            </a:br>
            <a:endParaRPr lang="en-US" sz="1600" dirty="0"/>
          </a:p>
          <a:p>
            <a:pPr marL="0" indent="0">
              <a:buNone/>
            </a:pPr>
            <a:r>
              <a:rPr lang="en-US" sz="1600" dirty="0"/>
              <a:t>FIA DR Test registration:</a:t>
            </a:r>
          </a:p>
          <a:p>
            <a:pPr marL="0" indent="0">
              <a:buNone/>
            </a:pPr>
            <a:r>
              <a:rPr lang="en-US" sz="1500" dirty="0">
                <a:hlinkClick r:id="rId3"/>
              </a:rPr>
              <a:t>https://secure.fia.org/bcp/registration.asp?a=f6u1o1-x</a:t>
            </a:r>
            <a:r>
              <a:rPr lang="en-US" sz="1500" dirty="0"/>
              <a:t> </a:t>
            </a:r>
            <a:r>
              <a:rPr lang="en-US" sz="1600" dirty="0"/>
              <a:t>(NEW registrations)</a:t>
            </a:r>
          </a:p>
          <a:p>
            <a:pPr marL="0" indent="0">
              <a:buNone/>
            </a:pPr>
            <a:r>
              <a:rPr lang="en-US" sz="1500" dirty="0">
                <a:hlinkClick r:id="rId4"/>
              </a:rPr>
              <a:t>https://secure.fia.org/bcp/registration.asp</a:t>
            </a:r>
            <a:r>
              <a:rPr lang="en-US" sz="1500" dirty="0"/>
              <a:t> </a:t>
            </a:r>
            <a:r>
              <a:rPr lang="en-US" sz="1600" dirty="0"/>
              <a:t>(EDIT registration)</a:t>
            </a:r>
            <a:br>
              <a:rPr lang="en-US" sz="1600" dirty="0"/>
            </a:br>
            <a:endParaRPr lang="en-US" sz="1600" dirty="0"/>
          </a:p>
          <a:p>
            <a:pPr marL="0" indent="0">
              <a:buNone/>
            </a:pPr>
            <a:r>
              <a:rPr lang="en-US" sz="1600" dirty="0"/>
              <a:t>Exchange/Clearinghouse Contacts:</a:t>
            </a:r>
          </a:p>
          <a:p>
            <a:pPr marL="0" indent="0">
              <a:buNone/>
            </a:pPr>
            <a:r>
              <a:rPr lang="en-US" sz="1500" dirty="0">
                <a:hlinkClick r:id="rId5"/>
              </a:rPr>
              <a:t>https://www.fia.org/sites/default/files/2025-08/FIA_DR_Test_Contacts_2025_0805.xlsx</a:t>
            </a:r>
            <a:r>
              <a:rPr lang="en-US" sz="1500" dirty="0"/>
              <a:t> </a:t>
            </a:r>
            <a:br>
              <a:rPr lang="en-US" sz="1600" dirty="0"/>
            </a:br>
            <a:endParaRPr lang="en-US" sz="1600" dirty="0"/>
          </a:p>
          <a:p>
            <a:pPr marL="0" indent="0">
              <a:buNone/>
            </a:pPr>
            <a:r>
              <a:rPr lang="en-US" sz="1600" dirty="0"/>
              <a:t>Exchange/Clearinghouse Test Scripts:</a:t>
            </a:r>
          </a:p>
          <a:p>
            <a:pPr marL="0" indent="0">
              <a:buNone/>
            </a:pPr>
            <a:r>
              <a:rPr lang="en-US" sz="1500" dirty="0">
                <a:hlinkClick r:id="rId2"/>
              </a:rPr>
              <a:t>https://www.fia.org/fia/events/2025-fia-disaster-recovery-exercise</a:t>
            </a:r>
            <a:endParaRPr lang="en-US" sz="1500" dirty="0"/>
          </a:p>
        </p:txBody>
      </p:sp>
    </p:spTree>
    <p:extLst>
      <p:ext uri="{BB962C8B-B14F-4D97-AF65-F5344CB8AC3E}">
        <p14:creationId xmlns:p14="http://schemas.microsoft.com/office/powerpoint/2010/main" val="4127419217"/>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lstStyle/>
          <a:p>
            <a:r>
              <a:rPr lang="en-US" dirty="0"/>
              <a:t>2025 REMAINING SCHEDULE</a:t>
            </a:r>
          </a:p>
        </p:txBody>
      </p:sp>
      <p:sp>
        <p:nvSpPr>
          <p:cNvPr id="8" name="Content Placeholder 7">
            <a:extLst>
              <a:ext uri="{FF2B5EF4-FFF2-40B4-BE49-F238E27FC236}">
                <a16:creationId xmlns:a16="http://schemas.microsoft.com/office/drawing/2014/main" id="{41885230-84D2-46DB-9719-CA9D4D8C3C61}"/>
              </a:ext>
            </a:extLst>
          </p:cNvPr>
          <p:cNvSpPr>
            <a:spLocks noGrp="1"/>
          </p:cNvSpPr>
          <p:nvPr>
            <p:ph idx="1"/>
          </p:nvPr>
        </p:nvSpPr>
        <p:spPr>
          <a:xfrm>
            <a:off x="819161" y="1476623"/>
            <a:ext cx="7886700" cy="4642191"/>
          </a:xfrm>
        </p:spPr>
        <p:txBody>
          <a:bodyPr>
            <a:noAutofit/>
          </a:bodyPr>
          <a:lstStyle/>
          <a:p>
            <a:pPr marL="0" indent="0">
              <a:buNone/>
            </a:pPr>
            <a:br>
              <a:rPr lang="en-US" sz="2000" b="1" dirty="0"/>
            </a:br>
            <a:r>
              <a:rPr lang="en-US" sz="2000" b="1" dirty="0"/>
              <a:t>    </a:t>
            </a:r>
            <a:r>
              <a:rPr lang="en-US" sz="2200" b="1" dirty="0"/>
              <a:t>Sep 10 </a:t>
            </a:r>
            <a:r>
              <a:rPr lang="en-US" sz="2000" dirty="0"/>
              <a:t>(Wed) – Participant Call</a:t>
            </a:r>
          </a:p>
          <a:p>
            <a:pPr marL="0" indent="0">
              <a:buNone/>
            </a:pPr>
            <a:r>
              <a:rPr lang="en-US" sz="2000" b="1" dirty="0"/>
              <a:t>    </a:t>
            </a:r>
            <a:r>
              <a:rPr lang="en-US" sz="2200" b="1" dirty="0"/>
              <a:t>Sep 13 </a:t>
            </a:r>
            <a:r>
              <a:rPr lang="en-US" sz="2000" dirty="0"/>
              <a:t>(Sat) – </a:t>
            </a:r>
            <a:r>
              <a:rPr lang="en-US" sz="2000" b="1" dirty="0"/>
              <a:t>Pre-Test Communications Testing </a:t>
            </a:r>
            <a:r>
              <a:rPr lang="en-US" sz="1100" dirty="0"/>
              <a:t>(</a:t>
            </a:r>
            <a:r>
              <a:rPr lang="en-US" sz="1100" i="1" dirty="0"/>
              <a:t>Includes CME, ICE, MX/CDCC</a:t>
            </a:r>
            <a:r>
              <a:rPr lang="en-US" sz="1100" dirty="0"/>
              <a:t>)</a:t>
            </a:r>
          </a:p>
          <a:p>
            <a:pPr marL="0" indent="0">
              <a:buNone/>
            </a:pPr>
            <a:r>
              <a:rPr lang="en-US" sz="2000" b="1" dirty="0"/>
              <a:t>    </a:t>
            </a:r>
            <a:r>
              <a:rPr lang="en-US" sz="2200" b="1" dirty="0"/>
              <a:t>Sep 27 </a:t>
            </a:r>
            <a:r>
              <a:rPr lang="en-US" sz="2000" dirty="0"/>
              <a:t>(Sat) – </a:t>
            </a:r>
            <a:r>
              <a:rPr lang="en-US" sz="2000" b="1" dirty="0"/>
              <a:t>Pre-Test Communications Testing </a:t>
            </a:r>
            <a:r>
              <a:rPr lang="en-US" sz="1100" dirty="0"/>
              <a:t>(</a:t>
            </a:r>
            <a:r>
              <a:rPr lang="en-US" sz="1100" i="1" dirty="0"/>
              <a:t>Includes OCC, </a:t>
            </a:r>
            <a:r>
              <a:rPr lang="en-US" sz="1100" dirty="0"/>
              <a:t>SIFMA)</a:t>
            </a:r>
          </a:p>
          <a:p>
            <a:pPr marL="0" indent="0">
              <a:buNone/>
            </a:pPr>
            <a:r>
              <a:rPr lang="en-US" sz="2000" b="1" dirty="0"/>
              <a:t>    </a:t>
            </a:r>
            <a:r>
              <a:rPr lang="en-US" sz="2200" b="1" dirty="0"/>
              <a:t>Oct 8 </a:t>
            </a:r>
            <a:r>
              <a:rPr lang="en-US" sz="2000" dirty="0"/>
              <a:t>(Wed) – Participant Call</a:t>
            </a:r>
          </a:p>
          <a:p>
            <a:pPr marL="0" indent="0">
              <a:buNone/>
            </a:pPr>
            <a:r>
              <a:rPr lang="en-US" sz="2000" b="1" dirty="0"/>
              <a:t>    </a:t>
            </a:r>
            <a:r>
              <a:rPr lang="en-US" sz="2200" b="1" dirty="0"/>
              <a:t>Oct 11 </a:t>
            </a:r>
            <a:r>
              <a:rPr lang="en-US" sz="2000" dirty="0"/>
              <a:t>(Sat) – CME Group MQ Pre-Test</a:t>
            </a:r>
          </a:p>
          <a:p>
            <a:pPr marL="0" indent="0">
              <a:buNone/>
            </a:pPr>
            <a:r>
              <a:rPr lang="en-US" sz="2000" b="1" dirty="0"/>
              <a:t>    </a:t>
            </a:r>
            <a:r>
              <a:rPr lang="en-US" sz="2200" b="1" dirty="0"/>
              <a:t>Oct 17 </a:t>
            </a:r>
            <a:r>
              <a:rPr lang="en-US" sz="2000" dirty="0"/>
              <a:t>(Fri) – </a:t>
            </a:r>
            <a:r>
              <a:rPr lang="en-US" sz="2000" b="1" dirty="0">
                <a:solidFill>
                  <a:srgbClr val="FF0000"/>
                </a:solidFill>
              </a:rPr>
              <a:t>FIA Test registration closes</a:t>
            </a:r>
          </a:p>
          <a:p>
            <a:pPr marL="0" indent="0">
              <a:buNone/>
            </a:pPr>
            <a:r>
              <a:rPr lang="en-US" sz="2000" b="1" dirty="0"/>
              <a:t>    </a:t>
            </a:r>
            <a:r>
              <a:rPr lang="en-US" sz="2200" b="1" dirty="0"/>
              <a:t>Oct 24 </a:t>
            </a:r>
            <a:r>
              <a:rPr lang="en-US" sz="2000" dirty="0"/>
              <a:t>(Fri) – All-Hands Call (Day Before the Test)</a:t>
            </a:r>
          </a:p>
          <a:p>
            <a:pPr marL="0" indent="0">
              <a:buNone/>
            </a:pPr>
            <a:r>
              <a:rPr lang="en-US" sz="2000" b="1" dirty="0"/>
              <a:t>    </a:t>
            </a:r>
            <a:r>
              <a:rPr lang="en-US" sz="2200" b="1" dirty="0"/>
              <a:t>Oct 25 </a:t>
            </a:r>
            <a:r>
              <a:rPr lang="en-US" sz="2000" dirty="0"/>
              <a:t>(Sat) – </a:t>
            </a:r>
            <a:r>
              <a:rPr lang="en-US" sz="2000" b="1" dirty="0"/>
              <a:t>2025 FIA DR Exercise</a:t>
            </a:r>
          </a:p>
          <a:p>
            <a:pPr marL="0" indent="0">
              <a:buNone/>
            </a:pPr>
            <a:r>
              <a:rPr lang="en-US" sz="2000" b="1" dirty="0"/>
              <a:t>    </a:t>
            </a:r>
            <a:r>
              <a:rPr lang="en-US" sz="2200" b="1" dirty="0"/>
              <a:t>Oct 29 </a:t>
            </a:r>
            <a:r>
              <a:rPr lang="en-US" sz="2000" dirty="0"/>
              <a:t>(Wed) – Post-mortem discussion</a:t>
            </a:r>
          </a:p>
        </p:txBody>
      </p:sp>
      <p:sp>
        <p:nvSpPr>
          <p:cNvPr id="2" name="TextBox 1">
            <a:extLst>
              <a:ext uri="{FF2B5EF4-FFF2-40B4-BE49-F238E27FC236}">
                <a16:creationId xmlns:a16="http://schemas.microsoft.com/office/drawing/2014/main" id="{76F43A75-4C2A-674C-8F89-204A6895023E}"/>
              </a:ext>
            </a:extLst>
          </p:cNvPr>
          <p:cNvSpPr txBox="1"/>
          <p:nvPr/>
        </p:nvSpPr>
        <p:spPr>
          <a:xfrm>
            <a:off x="819161" y="6195541"/>
            <a:ext cx="6844823" cy="276999"/>
          </a:xfrm>
          <a:prstGeom prst="rect">
            <a:avLst/>
          </a:prstGeom>
          <a:noFill/>
        </p:spPr>
        <p:txBody>
          <a:bodyPr wrap="none" rtlCol="0">
            <a:spAutoFit/>
          </a:bodyPr>
          <a:lstStyle/>
          <a:p>
            <a:r>
              <a:rPr lang="en-US" sz="1200" dirty="0"/>
              <a:t>Note: Participant calls occur at 11:00am EDT (10:00am CDT, 4:00pm BST) on select Wednesdays</a:t>
            </a:r>
          </a:p>
        </p:txBody>
      </p:sp>
    </p:spTree>
    <p:extLst>
      <p:ext uri="{BB962C8B-B14F-4D97-AF65-F5344CB8AC3E}">
        <p14:creationId xmlns:p14="http://schemas.microsoft.com/office/powerpoint/2010/main" val="1927479242"/>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lstStyle/>
          <a:p>
            <a:pPr algn="ctr"/>
            <a:r>
              <a:rPr lang="en-US" dirty="0"/>
              <a:t>QUESTIONS?</a:t>
            </a:r>
          </a:p>
        </p:txBody>
      </p:sp>
      <p:sp>
        <p:nvSpPr>
          <p:cNvPr id="8" name="Content Placeholder 7">
            <a:extLst>
              <a:ext uri="{FF2B5EF4-FFF2-40B4-BE49-F238E27FC236}">
                <a16:creationId xmlns:a16="http://schemas.microsoft.com/office/drawing/2014/main" id="{41885230-84D2-46DB-9719-CA9D4D8C3C61}"/>
              </a:ext>
            </a:extLst>
          </p:cNvPr>
          <p:cNvSpPr>
            <a:spLocks noGrp="1"/>
          </p:cNvSpPr>
          <p:nvPr>
            <p:ph idx="1"/>
          </p:nvPr>
        </p:nvSpPr>
        <p:spPr>
          <a:xfrm>
            <a:off x="628650" y="1621971"/>
            <a:ext cx="7886700" cy="4554992"/>
          </a:xfrm>
        </p:spPr>
        <p:txBody>
          <a:bodyPr>
            <a:normAutofit/>
          </a:bodyPr>
          <a:lstStyle/>
          <a:p>
            <a:pPr marL="0" indent="0" algn="ctr">
              <a:lnSpc>
                <a:spcPct val="100000"/>
              </a:lnSpc>
              <a:buNone/>
            </a:pPr>
            <a:br>
              <a:rPr lang="en-US" sz="3600" b="1" dirty="0"/>
            </a:br>
            <a:r>
              <a:rPr lang="en-US" sz="3200" dirty="0"/>
              <a:t>Contact:</a:t>
            </a:r>
            <a:br>
              <a:rPr lang="en-US" sz="3600" dirty="0"/>
            </a:br>
            <a:br>
              <a:rPr lang="en-US" sz="3600" dirty="0"/>
            </a:br>
            <a:r>
              <a:rPr lang="en-US" sz="3600" b="1" dirty="0"/>
              <a:t>Steve Proctor</a:t>
            </a:r>
            <a:br>
              <a:rPr lang="en-US" sz="2800" b="1" dirty="0"/>
            </a:br>
            <a:r>
              <a:rPr lang="en-US" sz="2800" dirty="0"/>
              <a:t>+1.202.772.3010</a:t>
            </a:r>
            <a:br>
              <a:rPr lang="en-US" sz="2800" dirty="0"/>
            </a:br>
            <a:r>
              <a:rPr lang="en-US" sz="2400" dirty="0">
                <a:hlinkClick r:id="rId2"/>
              </a:rPr>
              <a:t>sproctor@fia.org</a:t>
            </a:r>
            <a:br>
              <a:rPr lang="en-US" sz="2800" dirty="0"/>
            </a:br>
            <a:endParaRPr lang="en-US" sz="2600" dirty="0"/>
          </a:p>
        </p:txBody>
      </p:sp>
    </p:spTree>
    <p:extLst>
      <p:ext uri="{BB962C8B-B14F-4D97-AF65-F5344CB8AC3E}">
        <p14:creationId xmlns:p14="http://schemas.microsoft.com/office/powerpoint/2010/main" val="371810204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lstStyle/>
          <a:p>
            <a:pPr algn="ctr"/>
            <a:r>
              <a:rPr lang="en-US" dirty="0"/>
              <a:t>BUSINESS CONTINUITY TESTING</a:t>
            </a:r>
          </a:p>
        </p:txBody>
      </p:sp>
      <p:sp>
        <p:nvSpPr>
          <p:cNvPr id="8" name="Content Placeholder 7">
            <a:extLst>
              <a:ext uri="{FF2B5EF4-FFF2-40B4-BE49-F238E27FC236}">
                <a16:creationId xmlns:a16="http://schemas.microsoft.com/office/drawing/2014/main" id="{41885230-84D2-46DB-9719-CA9D4D8C3C61}"/>
              </a:ext>
            </a:extLst>
          </p:cNvPr>
          <p:cNvSpPr>
            <a:spLocks noGrp="1"/>
          </p:cNvSpPr>
          <p:nvPr>
            <p:ph idx="1"/>
          </p:nvPr>
        </p:nvSpPr>
        <p:spPr>
          <a:xfrm>
            <a:off x="628650" y="1684111"/>
            <a:ext cx="8229600" cy="4205061"/>
          </a:xfrm>
        </p:spPr>
        <p:txBody>
          <a:bodyPr>
            <a:normAutofit/>
          </a:bodyPr>
          <a:lstStyle/>
          <a:p>
            <a:pPr>
              <a:lnSpc>
                <a:spcPct val="110000"/>
              </a:lnSpc>
            </a:pPr>
            <a:r>
              <a:rPr lang="en-US" dirty="0"/>
              <a:t>All participants are encouraged to leverage the FIA test date to validate their business continuity capabilities</a:t>
            </a:r>
          </a:p>
          <a:p>
            <a:pPr>
              <a:lnSpc>
                <a:spcPct val="110000"/>
              </a:lnSpc>
            </a:pPr>
            <a:endParaRPr lang="en-US" dirty="0"/>
          </a:p>
          <a:p>
            <a:pPr>
              <a:lnSpc>
                <a:spcPct val="110000"/>
              </a:lnSpc>
            </a:pPr>
            <a:r>
              <a:rPr lang="en-US" dirty="0"/>
              <a:t>Firms, vendors, exchanges, clearinghouses, and swap execution facilities should manage the test, enter orders, and operate from alternate work locations as part of the exercise</a:t>
            </a:r>
          </a:p>
          <a:p>
            <a:pPr>
              <a:lnSpc>
                <a:spcPct val="110000"/>
              </a:lnSpc>
            </a:pPr>
            <a:endParaRPr lang="en-US" dirty="0"/>
          </a:p>
          <a:p>
            <a:pPr>
              <a:lnSpc>
                <a:spcPct val="110000"/>
              </a:lnSpc>
            </a:pPr>
            <a:r>
              <a:rPr lang="en-US" dirty="0"/>
              <a:t>Business continuity plans should be reviewed to validate that all critical functions can be maintained during a disruption, including remote access, alternate site readiness, and vendor support.</a:t>
            </a:r>
          </a:p>
        </p:txBody>
      </p:sp>
    </p:spTree>
    <p:extLst>
      <p:ext uri="{BB962C8B-B14F-4D97-AF65-F5344CB8AC3E}">
        <p14:creationId xmlns:p14="http://schemas.microsoft.com/office/powerpoint/2010/main" val="4137255975"/>
      </p:ext>
    </p:extLst>
  </p:cSld>
  <p:clrMapOvr>
    <a:masterClrMapping/>
  </p:clrMapOvr>
</p:sld>
</file>

<file path=ppt/theme/theme1.xml><?xml version="1.0" encoding="utf-8"?>
<a:theme xmlns:a="http://schemas.openxmlformats.org/drawingml/2006/main" name="Title Slides">
  <a:themeElements>
    <a:clrScheme name="FIA Brand Colors">
      <a:dk1>
        <a:srgbClr val="294661"/>
      </a:dk1>
      <a:lt1>
        <a:srgbClr val="FFFFFF"/>
      </a:lt1>
      <a:dk2>
        <a:srgbClr val="363636"/>
      </a:dk2>
      <a:lt2>
        <a:srgbClr val="75787B"/>
      </a:lt2>
      <a:accent1>
        <a:srgbClr val="00A4E7"/>
      </a:accent1>
      <a:accent2>
        <a:srgbClr val="85C441"/>
      </a:accent2>
      <a:accent3>
        <a:srgbClr val="4B4F54"/>
      </a:accent3>
      <a:accent4>
        <a:srgbClr val="AE1924"/>
      </a:accent4>
      <a:accent5>
        <a:srgbClr val="F8A51A"/>
      </a:accent5>
      <a:accent6>
        <a:srgbClr val="44C8F5"/>
      </a:accent6>
      <a:hlink>
        <a:srgbClr val="00A4E7"/>
      </a:hlink>
      <a:folHlink>
        <a:srgbClr val="954F72"/>
      </a:folHlink>
    </a:clrScheme>
    <a:fontScheme name="FIA - Lato">
      <a:majorFont>
        <a:latin typeface="Lato"/>
        <a:ea typeface=""/>
        <a:cs typeface=""/>
      </a:majorFont>
      <a:minorFont>
        <a:latin typeface="Lato"/>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FIA PPT Template_4-3_LATO" id="{12FD2F34-B477-4AFE-B7F0-824DBE4EED7A}" vid="{B9DCCFDF-A772-45C4-AA6C-39CBE93ED39D}"/>
    </a:ext>
  </a:extLst>
</a:theme>
</file>

<file path=ppt/theme/theme2.xml><?xml version="1.0" encoding="utf-8"?>
<a:theme xmlns:a="http://schemas.openxmlformats.org/drawingml/2006/main" name="Interior slides_wWatermark">
  <a:themeElements>
    <a:clrScheme name="FIA Brand Colors">
      <a:dk1>
        <a:srgbClr val="294661"/>
      </a:dk1>
      <a:lt1>
        <a:srgbClr val="FFFFFF"/>
      </a:lt1>
      <a:dk2>
        <a:srgbClr val="363636"/>
      </a:dk2>
      <a:lt2>
        <a:srgbClr val="75787B"/>
      </a:lt2>
      <a:accent1>
        <a:srgbClr val="00A4E7"/>
      </a:accent1>
      <a:accent2>
        <a:srgbClr val="85C441"/>
      </a:accent2>
      <a:accent3>
        <a:srgbClr val="4B4F54"/>
      </a:accent3>
      <a:accent4>
        <a:srgbClr val="AE1924"/>
      </a:accent4>
      <a:accent5>
        <a:srgbClr val="F8A51A"/>
      </a:accent5>
      <a:accent6>
        <a:srgbClr val="44C8F5"/>
      </a:accent6>
      <a:hlink>
        <a:srgbClr val="00A4E7"/>
      </a:hlink>
      <a:folHlink>
        <a:srgbClr val="954F72"/>
      </a:folHlink>
    </a:clrScheme>
    <a:fontScheme name="FIA - Lato">
      <a:majorFont>
        <a:latin typeface="Lato"/>
        <a:ea typeface=""/>
        <a:cs typeface=""/>
      </a:majorFont>
      <a:minorFont>
        <a:latin typeface="Lato"/>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FIA PPT Template_4-3_LATO" id="{12FD2F34-B477-4AFE-B7F0-824DBE4EED7A}" vid="{0CB8D958-18BA-4A2F-B3ED-3094FF83B51F}"/>
    </a:ext>
  </a:extLst>
</a:theme>
</file>

<file path=ppt/theme/theme3.xml><?xml version="1.0" encoding="utf-8"?>
<a:theme xmlns:a="http://schemas.openxmlformats.org/drawingml/2006/main" name="Interior slides_wWatermark_wPgNu">
  <a:themeElements>
    <a:clrScheme name="FIA Brand Colors">
      <a:dk1>
        <a:srgbClr val="294661"/>
      </a:dk1>
      <a:lt1>
        <a:srgbClr val="FFFFFF"/>
      </a:lt1>
      <a:dk2>
        <a:srgbClr val="363636"/>
      </a:dk2>
      <a:lt2>
        <a:srgbClr val="75787B"/>
      </a:lt2>
      <a:accent1>
        <a:srgbClr val="00A4E7"/>
      </a:accent1>
      <a:accent2>
        <a:srgbClr val="85C441"/>
      </a:accent2>
      <a:accent3>
        <a:srgbClr val="4B4F54"/>
      </a:accent3>
      <a:accent4>
        <a:srgbClr val="AE1924"/>
      </a:accent4>
      <a:accent5>
        <a:srgbClr val="F8A51A"/>
      </a:accent5>
      <a:accent6>
        <a:srgbClr val="44C8F5"/>
      </a:accent6>
      <a:hlink>
        <a:srgbClr val="00A4E7"/>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FIA PPT Template_4-3_LATO" id="{12FD2F34-B477-4AFE-B7F0-824DBE4EED7A}" vid="{05A648A1-D264-48AC-82AD-4FBB214D6922}"/>
    </a:ext>
  </a:extLst>
</a:theme>
</file>

<file path=ppt/theme/theme4.xml><?xml version="1.0" encoding="utf-8"?>
<a:theme xmlns:a="http://schemas.openxmlformats.org/drawingml/2006/main" name="Interior slides_NoWatermark">
  <a:themeElements>
    <a:clrScheme name="FIA Brand Colors">
      <a:dk1>
        <a:srgbClr val="294661"/>
      </a:dk1>
      <a:lt1>
        <a:srgbClr val="FFFFFF"/>
      </a:lt1>
      <a:dk2>
        <a:srgbClr val="363636"/>
      </a:dk2>
      <a:lt2>
        <a:srgbClr val="75787B"/>
      </a:lt2>
      <a:accent1>
        <a:srgbClr val="00A4E7"/>
      </a:accent1>
      <a:accent2>
        <a:srgbClr val="85C441"/>
      </a:accent2>
      <a:accent3>
        <a:srgbClr val="4B4F54"/>
      </a:accent3>
      <a:accent4>
        <a:srgbClr val="AE1924"/>
      </a:accent4>
      <a:accent5>
        <a:srgbClr val="F8A51A"/>
      </a:accent5>
      <a:accent6>
        <a:srgbClr val="44C8F5"/>
      </a:accent6>
      <a:hlink>
        <a:srgbClr val="00A4E7"/>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FIA PPT Template_4-3_LATO" id="{12FD2F34-B477-4AFE-B7F0-824DBE4EED7A}" vid="{B66A5330-AB83-4564-8823-1C6FD722FACA}"/>
    </a:ext>
  </a:extLst>
</a:theme>
</file>

<file path=ppt/theme/theme5.xml><?xml version="1.0" encoding="utf-8"?>
<a:theme xmlns:a="http://schemas.openxmlformats.org/drawingml/2006/main" name="Interior slides_NoWatermark_wPgNu">
  <a:themeElements>
    <a:clrScheme name="FIA Brand Colors">
      <a:dk1>
        <a:srgbClr val="294661"/>
      </a:dk1>
      <a:lt1>
        <a:srgbClr val="FFFFFF"/>
      </a:lt1>
      <a:dk2>
        <a:srgbClr val="363636"/>
      </a:dk2>
      <a:lt2>
        <a:srgbClr val="75787B"/>
      </a:lt2>
      <a:accent1>
        <a:srgbClr val="00A4E7"/>
      </a:accent1>
      <a:accent2>
        <a:srgbClr val="85C441"/>
      </a:accent2>
      <a:accent3>
        <a:srgbClr val="4B4F54"/>
      </a:accent3>
      <a:accent4>
        <a:srgbClr val="AE1924"/>
      </a:accent4>
      <a:accent5>
        <a:srgbClr val="F8A51A"/>
      </a:accent5>
      <a:accent6>
        <a:srgbClr val="44C8F5"/>
      </a:accent6>
      <a:hlink>
        <a:srgbClr val="00A4E7"/>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FIA PPT Template_4-3_LATO" id="{12FD2F34-B477-4AFE-B7F0-824DBE4EED7A}" vid="{1F7355F6-4E1D-4512-AF2B-82CA553CB91A}"/>
    </a:ext>
  </a:extLst>
</a:theme>
</file>

<file path=ppt/theme/theme6.xml><?xml version="1.0" encoding="utf-8"?>
<a:theme xmlns:a="http://schemas.openxmlformats.org/drawingml/2006/main" name="Concluding slid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FIA PPT Template_4-3_LATO" id="{12FD2F34-B477-4AFE-B7F0-824DBE4EED7A}" vid="{0840B1C0-70E7-4D13-A666-D6D96E2ADD53}"/>
    </a:ext>
  </a:extLst>
</a:theme>
</file>

<file path=ppt/theme/theme7.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51BF086C32B17346B8130D26F24364DD" ma:contentTypeVersion="16" ma:contentTypeDescription="Create a new document." ma:contentTypeScope="" ma:versionID="b82cbb0bed3cb630ff18eb00444ddb8f">
  <xsd:schema xmlns:xsd="http://www.w3.org/2001/XMLSchema" xmlns:xs="http://www.w3.org/2001/XMLSchema" xmlns:p="http://schemas.microsoft.com/office/2006/metadata/properties" xmlns:ns2="f321cc19-8678-4f0b-8d8e-188e7c02e2be" xmlns:ns3="b1dc8d5e-a797-4cf4-8b99-2f35a2d8a579" targetNamespace="http://schemas.microsoft.com/office/2006/metadata/properties" ma:root="true" ma:fieldsID="201e042af1d4c50d98caeec188a48178" ns2:_="" ns3:_="">
    <xsd:import namespace="f321cc19-8678-4f0b-8d8e-188e7c02e2be"/>
    <xsd:import namespace="b1dc8d5e-a797-4cf4-8b99-2f35a2d8a579"/>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element ref="ns2:MediaServiceDateTaken" minOccurs="0"/>
                <xsd:element ref="ns2:MediaServiceAutoTags" minOccurs="0"/>
                <xsd:element ref="ns2:MediaServiceOCR" minOccurs="0"/>
                <xsd:element ref="ns2:MediaServiceGenerationTime" minOccurs="0"/>
                <xsd:element ref="ns2:MediaServiceEventHashCode" minOccurs="0"/>
                <xsd:element ref="ns2:lcf76f155ced4ddcb4097134ff3c332f" minOccurs="0"/>
                <xsd:element ref="ns3:TaxCatchAll"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321cc19-8678-4f0b-8d8e-188e7c02e2b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AutoTags" ma:index="15" nillable="true" ma:displayName="Tags" ma:internalName="MediaServiceAutoTags"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lcf76f155ced4ddcb4097134ff3c332f" ma:index="20" nillable="true" ma:taxonomy="true" ma:internalName="lcf76f155ced4ddcb4097134ff3c332f" ma:taxonomyFieldName="MediaServiceImageTags" ma:displayName="Image Tags" ma:readOnly="false" ma:fieldId="{5cf76f15-5ced-4ddc-b409-7134ff3c332f}" ma:taxonomyMulti="true" ma:sspId="90317f6e-2cf7-4ca2-aff5-a4d7f2f90215"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2" nillable="true" ma:displayName="MediaServiceObjectDetectorVersions" ma:hidden="true" ma:indexed="true" ma:internalName="MediaServiceObjectDetectorVersions" ma:readOnly="true">
      <xsd:simpleType>
        <xsd:restriction base="dms:Text"/>
      </xsd:simpleType>
    </xsd:element>
    <xsd:element name="MediaServiceSearchProperties" ma:index="23"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b1dc8d5e-a797-4cf4-8b99-2f35a2d8a579"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TaxCatchAll" ma:index="21" nillable="true" ma:displayName="Taxonomy Catch All Column" ma:hidden="true" ma:list="{7bff8164-d40a-4a58-8c78-6419d99c6f26}" ma:internalName="TaxCatchAll" ma:showField="CatchAllData" ma:web="b1dc8d5e-a797-4cf4-8b99-2f35a2d8a579">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TaxCatchAll xmlns="b1dc8d5e-a797-4cf4-8b99-2f35a2d8a579" xsi:nil="true"/>
    <lcf76f155ced4ddcb4097134ff3c332f xmlns="f321cc19-8678-4f0b-8d8e-188e7c02e2be">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80ABB4EB-E615-4EC8-9188-07114EA818D4}">
  <ds:schemaRefs>
    <ds:schemaRef ds:uri="http://schemas.microsoft.com/sharepoint/v3/contenttype/forms"/>
  </ds:schemaRefs>
</ds:datastoreItem>
</file>

<file path=customXml/itemProps2.xml><?xml version="1.0" encoding="utf-8"?>
<ds:datastoreItem xmlns:ds="http://schemas.openxmlformats.org/officeDocument/2006/customXml" ds:itemID="{C152F072-52EA-4177-883B-60FCB33FB0B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f321cc19-8678-4f0b-8d8e-188e7c02e2be"/>
    <ds:schemaRef ds:uri="b1dc8d5e-a797-4cf4-8b99-2f35a2d8a57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345178D3-992A-4AC0-8D89-3D90FF0F224E}">
  <ds:schemaRefs>
    <ds:schemaRef ds:uri="http://www.w3.org/XML/1998/namespace"/>
    <ds:schemaRef ds:uri="http://schemas.microsoft.com/office/2006/documentManagement/types"/>
    <ds:schemaRef ds:uri="http://purl.org/dc/elements/1.1/"/>
    <ds:schemaRef ds:uri="http://purl.org/dc/dcmitype/"/>
    <ds:schemaRef ds:uri="http://schemas.microsoft.com/office/2006/metadata/properties"/>
    <ds:schemaRef ds:uri="http://schemas.microsoft.com/office/infopath/2007/PartnerControls"/>
    <ds:schemaRef ds:uri="http://schemas.openxmlformats.org/package/2006/metadata/core-properties"/>
    <ds:schemaRef ds:uri="b1dc8d5e-a797-4cf4-8b99-2f35a2d8a579"/>
    <ds:schemaRef ds:uri="f321cc19-8678-4f0b-8d8e-188e7c02e2be"/>
    <ds:schemaRef ds:uri="http://purl.org/dc/terms/"/>
  </ds:schemaRefs>
</ds:datastoreItem>
</file>

<file path=docProps/app.xml><?xml version="1.0" encoding="utf-8"?>
<Properties xmlns="http://schemas.openxmlformats.org/officeDocument/2006/extended-properties" xmlns:vt="http://schemas.openxmlformats.org/officeDocument/2006/docPropsVTypes">
  <Template>Title Slides</Template>
  <TotalTime>16731</TotalTime>
  <Words>9809</Words>
  <Application>Microsoft Macintosh PowerPoint</Application>
  <PresentationFormat>On-screen Show (4:3)</PresentationFormat>
  <Paragraphs>1177</Paragraphs>
  <Slides>89</Slides>
  <Notes>19</Notes>
  <HiddenSlides>0</HiddenSlides>
  <MMClips>0</MMClips>
  <ScaleCrop>false</ScaleCrop>
  <HeadingPairs>
    <vt:vector size="6" baseType="variant">
      <vt:variant>
        <vt:lpstr>Fonts Used</vt:lpstr>
      </vt:variant>
      <vt:variant>
        <vt:i4>5</vt:i4>
      </vt:variant>
      <vt:variant>
        <vt:lpstr>Theme</vt:lpstr>
      </vt:variant>
      <vt:variant>
        <vt:i4>6</vt:i4>
      </vt:variant>
      <vt:variant>
        <vt:lpstr>Slide Titles</vt:lpstr>
      </vt:variant>
      <vt:variant>
        <vt:i4>89</vt:i4>
      </vt:variant>
    </vt:vector>
  </HeadingPairs>
  <TitlesOfParts>
    <vt:vector size="100" baseType="lpstr">
      <vt:lpstr>Arial</vt:lpstr>
      <vt:lpstr>Calibri</vt:lpstr>
      <vt:lpstr>Lato</vt:lpstr>
      <vt:lpstr>System Font Regular</vt:lpstr>
      <vt:lpstr>Wingdings</vt:lpstr>
      <vt:lpstr>Title Slides</vt:lpstr>
      <vt:lpstr>Interior slides_wWatermark</vt:lpstr>
      <vt:lpstr>Interior slides_wWatermark_wPgNu</vt:lpstr>
      <vt:lpstr>Interior slides_NoWatermark</vt:lpstr>
      <vt:lpstr>Interior slides_NoWatermark_wPgNu</vt:lpstr>
      <vt:lpstr>Concluding slide</vt:lpstr>
      <vt:lpstr>FIA Disaster Recovery Exercise Briefings</vt:lpstr>
      <vt:lpstr>OVERVIEW</vt:lpstr>
      <vt:lpstr>INTRODUCTION</vt:lpstr>
      <vt:lpstr>REGISTRATION UPDATE</vt:lpstr>
      <vt:lpstr>EXERCISE GOALS AND OBJECTIVES</vt:lpstr>
      <vt:lpstr>EXERCISE GOALS AND OBJECTIVES (Cont’d)</vt:lpstr>
      <vt:lpstr>TESTING PROTOCOL</vt:lpstr>
      <vt:lpstr>TESTING PROTOCOL (Cont’d)</vt:lpstr>
      <vt:lpstr>BUSINESS CONTINUITY TESTING</vt:lpstr>
      <vt:lpstr>PARTICIPATING MARKETS</vt:lpstr>
      <vt:lpstr>PowerPoint Presentation</vt:lpstr>
      <vt:lpstr>PowerPoint Presentation</vt:lpstr>
      <vt:lpstr>CBOE FUTURES EXCHANGE</vt:lpstr>
      <vt:lpstr>CBOE FUTURES EXCHANGE (Cont’d)</vt:lpstr>
      <vt:lpstr>CBOE SEF</vt:lpstr>
      <vt:lpstr>CBOE SEF (Cont’d)</vt:lpstr>
      <vt:lpstr>CME GROUP</vt:lpstr>
      <vt:lpstr>CME GROUP (Cont’d)</vt:lpstr>
      <vt:lpstr>CME GROUP (Cont’d)</vt:lpstr>
      <vt:lpstr>CME GROUP (Cont’d)</vt:lpstr>
      <vt:lpstr>CME GROUP (Cont’d)</vt:lpstr>
      <vt:lpstr>CME GROUP (Cont’d)</vt:lpstr>
      <vt:lpstr>CME GROUP (Cont’d)</vt:lpstr>
      <vt:lpstr>CME GROUP (Cont’d)</vt:lpstr>
      <vt:lpstr>COINBASE DERIVATIVES</vt:lpstr>
      <vt:lpstr>PowerPoint Presentation</vt:lpstr>
      <vt:lpstr>EUREX</vt:lpstr>
      <vt:lpstr>EUREX (Cont’d)</vt:lpstr>
      <vt:lpstr>EUREX (Cont’d)</vt:lpstr>
      <vt:lpstr>EUREX (Cont’d)</vt:lpstr>
      <vt:lpstr>EUREX (Cont’d)</vt:lpstr>
      <vt:lpstr>EUREX (Cont’d)</vt:lpstr>
      <vt:lpstr>EURONEXT</vt:lpstr>
      <vt:lpstr>EURONEXT (Cont’d)</vt:lpstr>
      <vt:lpstr>EURONEXT (Cont’d)</vt:lpstr>
      <vt:lpstr>EURONEXT (Cont’d)</vt:lpstr>
      <vt:lpstr>FMX Futures Exchange</vt:lpstr>
      <vt:lpstr>FMX Futures Exchange (Cont’d)</vt:lpstr>
      <vt:lpstr>FMX Futures Exchange (Cont’d)</vt:lpstr>
      <vt:lpstr>FMX Futures Exchange (Cont’d)</vt:lpstr>
      <vt:lpstr>FMX Futures Exchange (Cont’d)</vt:lpstr>
      <vt:lpstr>FMX Futures Exchange (Cont’d)</vt:lpstr>
      <vt:lpstr>FMX Futures Exchange (Cont’d)</vt:lpstr>
      <vt:lpstr>FMX Futures Exchange (Cont’d)</vt:lpstr>
      <vt:lpstr>ICE EXCHANGE</vt:lpstr>
      <vt:lpstr>ICE EXCHANGE (Cont’d)</vt:lpstr>
      <vt:lpstr>ICE EXCHANGE (Cont’d)</vt:lpstr>
      <vt:lpstr>ICE CLEAR ICUS, ICEU, ICSG</vt:lpstr>
      <vt:lpstr>ICE CLEARING HOUSES (Cont’d)</vt:lpstr>
      <vt:lpstr>ICE CLEARING HOUSES (Cont’d)</vt:lpstr>
      <vt:lpstr>ICE CLEARING HOUSES (Cont’d)</vt:lpstr>
      <vt:lpstr>ICE CLEARING HOUSES (Cont’d)</vt:lpstr>
      <vt:lpstr>ICE CLEARING HOUSES (Cont’d)</vt:lpstr>
      <vt:lpstr>ICE CLEAR CREDIT</vt:lpstr>
      <vt:lpstr>ICE CLEAR CREDIT (Cont’d)</vt:lpstr>
      <vt:lpstr>ICE CLEAR CREDIT (Cont’d)</vt:lpstr>
      <vt:lpstr>ICE CLEAR CREDIT (Cont’d)</vt:lpstr>
      <vt:lpstr>ICE CLEAR CREDIT (Cont’d)</vt:lpstr>
      <vt:lpstr>ICE CLEAR CREDIT (Cont’d)</vt:lpstr>
      <vt:lpstr>ICE CLEAR CREDIT (Cont’d)</vt:lpstr>
      <vt:lpstr>ICE CLEAR CREDIT (Cont’d)</vt:lpstr>
      <vt:lpstr>ICE TRADE VAULT/eCONFIRM</vt:lpstr>
      <vt:lpstr>ICE TRADE VAULT/eCONFIRM (Cont’d)</vt:lpstr>
      <vt:lpstr>ICE TRADE VAULT/eCONFIRM (Cont’d)</vt:lpstr>
      <vt:lpstr>MIAX FUTURES EXCHANGE</vt:lpstr>
      <vt:lpstr>MIAX FUTURES EXCHANGE (Cont’d)</vt:lpstr>
      <vt:lpstr>TMX GROUP MONTREAL EXCHANGE</vt:lpstr>
      <vt:lpstr>MONTREAL EXCHANGE (Cont’d)</vt:lpstr>
      <vt:lpstr>CANADIAN DERIVATIVES CLEARING CORPORATION</vt:lpstr>
      <vt:lpstr>MX/CDCC (cont’d)</vt:lpstr>
      <vt:lpstr>NODAL EXCHANGE / NODAL CLEAR</vt:lpstr>
      <vt:lpstr>NODAL EXCHANGE (Cont’d)</vt:lpstr>
      <vt:lpstr>Crypto.com Derivatives North America</vt:lpstr>
      <vt:lpstr>CDNA (Cont’d)</vt:lpstr>
      <vt:lpstr>OPTIONS CLEARING CORPORATION</vt:lpstr>
      <vt:lpstr>OPTIONS CLEARING CORPORATION (Cont’d)</vt:lpstr>
      <vt:lpstr>OPTIONS CLEARING CORPORATION (Cont’d)</vt:lpstr>
      <vt:lpstr>OPTIONS CLEARING CORPORATION (Cont’d)</vt:lpstr>
      <vt:lpstr>SMALL EXCHANGE</vt:lpstr>
      <vt:lpstr>SMALL EXCHANGE (Cont’d)</vt:lpstr>
      <vt:lpstr>OSTTRA LIMIT HUB</vt:lpstr>
      <vt:lpstr>TRAIANA LIMIT HUB (Cont’d)</vt:lpstr>
      <vt:lpstr>TRAIANA LIMIT HUB (Cont’d)</vt:lpstr>
      <vt:lpstr>TESTING MATRIX</vt:lpstr>
      <vt:lpstr>TESTING MATRIX (Cont’d)</vt:lpstr>
      <vt:lpstr>TESTING MATRIX (Cont’d)</vt:lpstr>
      <vt:lpstr>VI. RELEVANT LINKS</vt:lpstr>
      <vt:lpstr>2025 REMAINING SCHEDULE</vt:lpstr>
      <vt:lpstr>QUESTIONS?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Business Continuity Disaster Recovery Test Briefings</dc:title>
  <dc:creator>Steve P.</dc:creator>
  <cp:lastModifiedBy>Steve Proctor</cp:lastModifiedBy>
  <cp:revision>286</cp:revision>
  <dcterms:created xsi:type="dcterms:W3CDTF">2020-08-08T18:31:41Z</dcterms:created>
  <dcterms:modified xsi:type="dcterms:W3CDTF">2025-08-28T18:04:27Z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0x01010051BF086C32B17346B8130D26F24364DD</vt:lpwstr>
  </property>
  <property fmtid="{D5CDD505-2E9C-101B-9397-08002B2CF9AE}" pid="3" name="MediaServiceImageTags">
    <vt:lpwstr/>
  </property>
</Properties>
</file>