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1"/>
  </p:notesMasterIdLst>
  <p:sldIdLst>
    <p:sldId id="367" r:id="rId9"/>
    <p:sldId id="36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78544" autoAdjust="0"/>
  </p:normalViewPr>
  <p:slideViewPr>
    <p:cSldViewPr snapToGrid="0">
      <p:cViewPr varScale="1">
        <p:scale>
          <a:sx n="75" d="100"/>
          <a:sy n="75" d="100"/>
        </p:scale>
        <p:origin x="1476"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2.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8/18/2025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8910C8-7F42-834C-9FC5-8419262F27BE}" type="slidenum">
              <a:rPr lang="en-US" smtClean="0"/>
              <a:pPr/>
              <a:t>1</a:t>
            </a:fld>
            <a:endParaRPr lang="en-US"/>
          </a:p>
        </p:txBody>
      </p:sp>
    </p:spTree>
    <p:extLst>
      <p:ext uri="{BB962C8B-B14F-4D97-AF65-F5344CB8AC3E}">
        <p14:creationId xmlns:p14="http://schemas.microsoft.com/office/powerpoint/2010/main" val="3829873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8910C8-7F42-834C-9FC5-8419262F27BE}" type="slidenum">
              <a:rPr lang="en-US" smtClean="0"/>
              <a:pPr/>
              <a:t>2</a:t>
            </a:fld>
            <a:endParaRPr lang="en-US"/>
          </a:p>
        </p:txBody>
      </p:sp>
    </p:spTree>
    <p:extLst>
      <p:ext uri="{BB962C8B-B14F-4D97-AF65-F5344CB8AC3E}">
        <p14:creationId xmlns:p14="http://schemas.microsoft.com/office/powerpoint/2010/main" val="4035252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8/18/2025</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8/18/2025</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8/18/2025</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mailto:fxtradedesk@cboe.com"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CBOE SEF</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699590"/>
          </a:xfrm>
        </p:spPr>
        <p:txBody>
          <a:bodyPr>
            <a:normAutofit/>
          </a:bodyPr>
          <a:lstStyle/>
          <a:p>
            <a:pPr>
              <a:lnSpc>
                <a:spcPct val="110000"/>
              </a:lnSpc>
            </a:pPr>
            <a:r>
              <a:rPr lang="en-US" dirty="0"/>
              <a:t>Will use secondary site at LD4 in London.  Firms must target secondary IPs to access ports at LD4.</a:t>
            </a:r>
          </a:p>
          <a:p>
            <a:endParaRPr lang="en-US" dirty="0"/>
          </a:p>
          <a:p>
            <a:r>
              <a:rPr lang="en-US" dirty="0"/>
              <a:t>The trading session will be open from 9:00 AM to 11:00 AM ET.</a:t>
            </a:r>
          </a:p>
          <a:p>
            <a:endParaRPr lang="en-US" dirty="0"/>
          </a:p>
          <a:p>
            <a:pPr>
              <a:lnSpc>
                <a:spcPct val="110000"/>
              </a:lnSpc>
            </a:pPr>
            <a:r>
              <a:rPr lang="en-US" dirty="0"/>
              <a:t>Participants are encouraged to enter orders and trade with other participants.</a:t>
            </a:r>
          </a:p>
          <a:p>
            <a:endParaRPr lang="en-US" dirty="0"/>
          </a:p>
          <a:p>
            <a:pPr>
              <a:lnSpc>
                <a:spcPct val="100000"/>
              </a:lnSpc>
            </a:pPr>
            <a:r>
              <a:rPr lang="en-US" dirty="0"/>
              <a:t>Customers who would like to participate are required to submit notice to Cboe SEF eight (8) days in advance of the scheduled Connectivity Test and engage in the Connectivity Test weekend on Saturday September 13, 2025.</a:t>
            </a:r>
          </a:p>
          <a:p>
            <a:pPr marL="0" indent="0">
              <a:buNone/>
            </a:pPr>
            <a:endParaRPr lang="en-US" dirty="0"/>
          </a:p>
        </p:txBody>
      </p:sp>
    </p:spTree>
    <p:extLst>
      <p:ext uri="{BB962C8B-B14F-4D97-AF65-F5344CB8AC3E}">
        <p14:creationId xmlns:p14="http://schemas.microsoft.com/office/powerpoint/2010/main" val="260328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CBOE SEF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70000" lnSpcReduction="20000"/>
          </a:bodyPr>
          <a:lstStyle/>
          <a:p>
            <a:pPr marL="0" indent="0">
              <a:lnSpc>
                <a:spcPct val="100000"/>
              </a:lnSpc>
              <a:buNone/>
            </a:pPr>
            <a:r>
              <a:rPr lang="en-US" b="1" dirty="0"/>
              <a:t>Test Script</a:t>
            </a:r>
            <a:r>
              <a:rPr lang="en-US" dirty="0"/>
              <a:t> </a:t>
            </a:r>
          </a:p>
          <a:p>
            <a:pPr marL="0" indent="0">
              <a:lnSpc>
                <a:spcPct val="100000"/>
              </a:lnSpc>
              <a:buNone/>
            </a:pPr>
            <a:r>
              <a:rPr lang="en-US" dirty="0"/>
              <a:t>Customers with connectivity to the secondary site will be allowed to connect, submit orders, and receive market data for the duration of the test.  The trade date for all transactions on all SEF messaging (e.g. order acknowledgements, execution reports, drop, and market data) during this test will be the following Monday (10/27/2025).  The following functionality will be available during the DR test: </a:t>
            </a:r>
          </a:p>
          <a:p>
            <a:pPr marL="0" indent="0">
              <a:lnSpc>
                <a:spcPct val="100000"/>
              </a:lnSpc>
              <a:buNone/>
            </a:pPr>
            <a:r>
              <a:rPr lang="en-US" dirty="0"/>
              <a:t> </a:t>
            </a:r>
          </a:p>
          <a:p>
            <a:pPr lvl="1">
              <a:lnSpc>
                <a:spcPct val="100000"/>
              </a:lnSpc>
            </a:pPr>
            <a:r>
              <a:rPr lang="en-US" dirty="0"/>
              <a:t>Order entry</a:t>
            </a:r>
          </a:p>
          <a:p>
            <a:pPr lvl="1">
              <a:lnSpc>
                <a:spcPct val="100000"/>
              </a:lnSpc>
            </a:pPr>
            <a:r>
              <a:rPr lang="en-US" dirty="0"/>
              <a:t>Trade matching</a:t>
            </a:r>
          </a:p>
          <a:p>
            <a:pPr lvl="1">
              <a:lnSpc>
                <a:spcPct val="100000"/>
              </a:lnSpc>
            </a:pPr>
            <a:r>
              <a:rPr lang="en-US" dirty="0"/>
              <a:t>Market data dissemination</a:t>
            </a:r>
          </a:p>
          <a:p>
            <a:pPr lvl="1">
              <a:lnSpc>
                <a:spcPct val="100000"/>
              </a:lnSpc>
            </a:pPr>
            <a:r>
              <a:rPr lang="en-US" dirty="0"/>
              <a:t>FIX Drop copies</a:t>
            </a:r>
          </a:p>
          <a:p>
            <a:pPr>
              <a:lnSpc>
                <a:spcPct val="100000"/>
              </a:lnSpc>
            </a:pPr>
            <a:endParaRPr lang="en-US" dirty="0"/>
          </a:p>
          <a:p>
            <a:pPr>
              <a:lnSpc>
                <a:spcPct val="100000"/>
              </a:lnSpc>
            </a:pPr>
            <a:r>
              <a:rPr lang="en-US" dirty="0"/>
              <a:t>Customers will be able to use their Production logins to connect and trade during the BCP/DR test.</a:t>
            </a:r>
          </a:p>
          <a:p>
            <a:pPr>
              <a:lnSpc>
                <a:spcPct val="100000"/>
              </a:lnSpc>
            </a:pPr>
            <a:endParaRPr lang="en-US" dirty="0"/>
          </a:p>
          <a:p>
            <a:pPr>
              <a:lnSpc>
                <a:spcPct val="100000"/>
              </a:lnSpc>
            </a:pPr>
            <a:r>
              <a:rPr lang="en-US" dirty="0"/>
              <a:t>Contact info:</a:t>
            </a:r>
          </a:p>
          <a:p>
            <a:r>
              <a:rPr lang="en-US" b="1" dirty="0"/>
              <a:t>212.378.8558</a:t>
            </a:r>
          </a:p>
          <a:p>
            <a:r>
              <a:rPr lang="en-US" dirty="0">
                <a:hlinkClick r:id="rId3"/>
              </a:rPr>
              <a:t>fxtradedesk@cboe.com</a:t>
            </a:r>
            <a:endParaRPr lang="en-US" dirty="0"/>
          </a:p>
        </p:txBody>
      </p:sp>
    </p:spTree>
    <p:extLst>
      <p:ext uri="{BB962C8B-B14F-4D97-AF65-F5344CB8AC3E}">
        <p14:creationId xmlns:p14="http://schemas.microsoft.com/office/powerpoint/2010/main" val="2813929228"/>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1" ma:contentTypeDescription="Create a new document." ma:contentTypeScope="" ma:versionID="08c1458b54abf56405d470e4cfa58f2b">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761e7d3aa5055b9669c787d657756f74"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0ABB4EB-E615-4EC8-9188-07114EA818D4}">
  <ds:schemaRefs>
    <ds:schemaRef ds:uri="http://schemas.microsoft.com/sharepoint/v3/contenttype/forms"/>
  </ds:schemaRefs>
</ds:datastoreItem>
</file>

<file path=customXml/itemProps2.xml><?xml version="1.0" encoding="utf-8"?>
<ds:datastoreItem xmlns:ds="http://schemas.openxmlformats.org/officeDocument/2006/customXml" ds:itemID="{6C88ECF8-67CF-4D24-967F-8FA25B9F1F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45178D3-992A-4AC0-8D89-3D90FF0F224E}">
  <ds:schemaRefs>
    <ds:schemaRef ds:uri="b1dc8d5e-a797-4cf4-8b99-2f35a2d8a579"/>
    <ds:schemaRef ds:uri="f321cc19-8678-4f0b-8d8e-188e7c02e2b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Title Slides</Template>
  <TotalTime>103</TotalTime>
  <Words>213</Words>
  <Application>Microsoft Office PowerPoint</Application>
  <PresentationFormat>On-screen Show (4:3)</PresentationFormat>
  <Paragraphs>24</Paragraphs>
  <Slides>2</Slides>
  <Notes>2</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2</vt:i4>
      </vt:variant>
    </vt:vector>
  </HeadingPairs>
  <TitlesOfParts>
    <vt:vector size="9" baseType="lpstr">
      <vt:lpstr>Arial</vt:lpstr>
      <vt:lpstr>Lato</vt:lpstr>
      <vt:lpstr>Interior slides_wWatermark</vt:lpstr>
      <vt:lpstr>Interior slides_wWatermark_wPgNu</vt:lpstr>
      <vt:lpstr>Interior slides_NoWatermark</vt:lpstr>
      <vt:lpstr>Interior slides_NoWatermark_wPgNu</vt:lpstr>
      <vt:lpstr>Concluding slide</vt:lpstr>
      <vt:lpstr>CBOE SEF</vt:lpstr>
      <vt:lpstr>CBOE SEF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Loeffler, Adam</cp:lastModifiedBy>
  <cp:revision>11</cp:revision>
  <dcterms:created xsi:type="dcterms:W3CDTF">2020-08-08T18:31:41Z</dcterms:created>
  <dcterms:modified xsi:type="dcterms:W3CDTF">2025-08-18T17:54:27Z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ies>
</file>