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4"/>
    <p:sldMasterId id="2147483761" r:id="rId5"/>
    <p:sldMasterId id="2147483742" r:id="rId6"/>
    <p:sldMasterId id="2147483766" r:id="rId7"/>
    <p:sldMasterId id="2147483740" r:id="rId8"/>
  </p:sldMasterIdLst>
  <p:notesMasterIdLst>
    <p:notesMasterId r:id="rId11"/>
  </p:notesMasterIdLst>
  <p:sldIdLst>
    <p:sldId id="380" r:id="rId9"/>
    <p:sldId id="38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99"/>
    <p:restoredTop sz="94726"/>
  </p:normalViewPr>
  <p:slideViewPr>
    <p:cSldViewPr snapToGrid="0">
      <p:cViewPr varScale="1">
        <p:scale>
          <a:sx n="53" d="100"/>
          <a:sy n="53" d="100"/>
        </p:scale>
        <p:origin x="1208" y="2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7E9973D8-64F4-E64F-818B-00189F1CBE1D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EC8910C8-7F42-834C-9FC5-8419262F2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5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514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90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1690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6810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869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927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4370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8268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658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563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62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37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48B8F-5060-4ED7-9C12-540DA3A5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AE50A-1DE8-43A9-B575-E3C3F809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13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39BFA68F-C36C-FF42-9D07-40C01FBE9E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B639108-1F63-7640-8ECF-CAF5ACBF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8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C1DADD-CE4D-426F-A537-72DF92C4C6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C07F73-A887-42AF-A9E5-E3F343D3C91D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4ABA8B-E35D-40DD-B441-9FBEC5AF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D354C-B1B2-4C96-807E-2187C8B4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8860951-3C83-4875-A869-0586E7A52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0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610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919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emf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0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58" r:id="rId3"/>
    <p:sldLayoutId id="2147483716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34DCB7-3BE5-4DD9-9616-B4B9297CEA50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1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98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59" r:id="rId3"/>
    <p:sldLayoutId id="214748376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05D20B-28B6-469A-97BC-15AA768F9AB1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55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E621156-68EF-CC47-B848-34A377273F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95D6A118-8AD1-204F-BF2C-0A5570B1BA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45579" y="2565400"/>
            <a:ext cx="337820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49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noc@cboe.com" TargetMode="External"/><Relationship Id="rId2" Type="http://schemas.openxmlformats.org/officeDocument/2006/relationships/hyperlink" Target="https://cdn.cboe.com/resources/membership/SIFMA_FIA_and_Regulation_SCI_BCP_DR_Test_Plan.pdf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mailto:cfetradedesk@cboe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CBOE FUTURES EXCHANGE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48047"/>
            <a:ext cx="8229600" cy="469959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1500" dirty="0"/>
              <a:t>The Cboe Futures Exchange secondary site in Chicago, IL will be used for the FIA DR Test on Saturday, October 25</a:t>
            </a:r>
            <a:r>
              <a:rPr lang="en-US" sz="1500" baseline="30000" dirty="0"/>
              <a:t>th</a:t>
            </a:r>
            <a:r>
              <a:rPr lang="en-US" sz="1500" dirty="0"/>
              <a:t>, and all systems will reflect that date.</a:t>
            </a:r>
          </a:p>
          <a:p>
            <a:pPr marL="0" indent="0">
              <a:lnSpc>
                <a:spcPct val="120000"/>
              </a:lnSpc>
              <a:buNone/>
            </a:pPr>
            <a:endParaRPr lang="en-US" sz="1500" dirty="0"/>
          </a:p>
          <a:p>
            <a:r>
              <a:rPr lang="en-US" sz="1500" dirty="0"/>
              <a:t>All products will be available and follow the schedule below (all times in CT):</a:t>
            </a:r>
          </a:p>
          <a:p>
            <a:pPr lvl="1"/>
            <a:r>
              <a:rPr lang="en-US" sz="1500" dirty="0"/>
              <a:t>06:30 Order Acceptance/Queuing in Primary site (Secaucus)</a:t>
            </a:r>
          </a:p>
          <a:p>
            <a:pPr lvl="1"/>
            <a:r>
              <a:rPr lang="en-US" sz="1500" dirty="0"/>
              <a:t>06:35 Extended Trading Hours (ETH) Open</a:t>
            </a:r>
          </a:p>
          <a:p>
            <a:pPr lvl="1"/>
            <a:r>
              <a:rPr lang="en-US" sz="1500" dirty="0"/>
              <a:t>07:00 Failover to Secondary site (Chicago) begins*</a:t>
            </a:r>
          </a:p>
          <a:p>
            <a:pPr lvl="1"/>
            <a:r>
              <a:rPr lang="en-US" sz="1500" dirty="0"/>
              <a:t>07:30 Resumption of ETH trading in Secondary site (Chicago)</a:t>
            </a:r>
          </a:p>
          <a:p>
            <a:pPr lvl="1"/>
            <a:r>
              <a:rPr lang="en-US" sz="1500" dirty="0"/>
              <a:t>08:30 Regular Trading Hours (RTH) Open</a:t>
            </a:r>
          </a:p>
          <a:p>
            <a:pPr lvl="1"/>
            <a:r>
              <a:rPr lang="en-US" sz="1500" dirty="0"/>
              <a:t>12:00 Close and Daily Settlement Price dissemination</a:t>
            </a:r>
          </a:p>
          <a:p>
            <a:pPr marL="342900" lvl="1" indent="0">
              <a:buNone/>
            </a:pPr>
            <a:r>
              <a:rPr lang="en-US" sz="1200" dirty="0"/>
              <a:t>*Post-failover, firms will be unable to connect to the primary site ports and market data.</a:t>
            </a:r>
          </a:p>
          <a:p>
            <a:pPr marL="342900" lvl="1" indent="0">
              <a:buNone/>
            </a:pPr>
            <a:endParaRPr lang="en-US" sz="1000" dirty="0"/>
          </a:p>
          <a:p>
            <a:r>
              <a:rPr lang="en-US" sz="1500" dirty="0"/>
              <a:t>Interface testing availability:</a:t>
            </a:r>
          </a:p>
          <a:p>
            <a:pPr lvl="1"/>
            <a:r>
              <a:rPr lang="en-US" sz="1500" dirty="0"/>
              <a:t>FIX/BOE3 order entry, purge, and drop copy ports.</a:t>
            </a:r>
          </a:p>
          <a:p>
            <a:pPr lvl="1"/>
            <a:r>
              <a:rPr lang="en-US" sz="1500" dirty="0"/>
              <a:t>Multicast PITCH/TOP market data feeds and SPIN and Gap Recovery Proxy (GRP) ports.</a:t>
            </a:r>
          </a:p>
          <a:p>
            <a:pPr lvl="1"/>
            <a:r>
              <a:rPr lang="en-US" sz="1500" dirty="0"/>
              <a:t>Cboe Web Portal (e.g. Block/ECRP reporting and risk management)</a:t>
            </a:r>
          </a:p>
          <a:p>
            <a:pPr lvl="1">
              <a:lnSpc>
                <a:spcPct val="110000"/>
              </a:lnSpc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16400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CBOE FUTURES EXCHANGE </a:t>
            </a:r>
            <a:r>
              <a:rPr lang="en-US" sz="2400" dirty="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44579"/>
            <a:ext cx="8229600" cy="443238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400" dirty="0"/>
              <a:t>Participants are encouraged to enter orders and trade with other participants, consume market data, and test web-based applications. </a:t>
            </a:r>
            <a:r>
              <a:rPr lang="en-US" sz="1400" b="1" dirty="0"/>
              <a:t>Required Participants that were notified of their obligation to participate in the FIA test must perform at least </a:t>
            </a:r>
            <a:r>
              <a:rPr lang="en-US" sz="1400" b="1" u="sng" dirty="0"/>
              <a:t>two trades</a:t>
            </a:r>
            <a:r>
              <a:rPr lang="en-US" sz="1400" b="1" dirty="0"/>
              <a:t> in the secondary site to satisfy their testing requirement.</a:t>
            </a:r>
          </a:p>
          <a:p>
            <a:pPr lvl="1">
              <a:lnSpc>
                <a:spcPct val="110000"/>
              </a:lnSpc>
            </a:pPr>
            <a:r>
              <a:rPr lang="en-US" sz="1400" dirty="0">
                <a:hlinkClick r:id="rId2"/>
              </a:rPr>
              <a:t>Full test script</a:t>
            </a:r>
            <a:r>
              <a:rPr lang="en-US" sz="1400" dirty="0"/>
              <a:t> is available on the CFE website</a:t>
            </a:r>
          </a:p>
          <a:p>
            <a:pPr>
              <a:lnSpc>
                <a:spcPct val="100000"/>
              </a:lnSpc>
            </a:pPr>
            <a:r>
              <a:rPr lang="en-US" sz="1400" b="1" u="sng" dirty="0"/>
              <a:t>DR pre-tests:</a:t>
            </a:r>
          </a:p>
          <a:p>
            <a:pPr lvl="1">
              <a:lnSpc>
                <a:spcPct val="100000"/>
              </a:lnSpc>
            </a:pPr>
            <a:r>
              <a:rPr lang="en-US" sz="1400" dirty="0"/>
              <a:t>Saturday, September 27</a:t>
            </a:r>
            <a:r>
              <a:rPr lang="en-US" sz="1400" baseline="30000" dirty="0"/>
              <a:t>th</a:t>
            </a:r>
            <a:r>
              <a:rPr lang="en-US" sz="1400" dirty="0"/>
              <a:t>  will allow for </a:t>
            </a:r>
            <a:r>
              <a:rPr lang="en-US" sz="1400" u="sng" dirty="0"/>
              <a:t>connectivity only</a:t>
            </a:r>
            <a:r>
              <a:rPr lang="en-US" sz="1400" dirty="0"/>
              <a:t> testing. </a:t>
            </a:r>
          </a:p>
          <a:p>
            <a:pPr lvl="1">
              <a:lnSpc>
                <a:spcPct val="100000"/>
              </a:lnSpc>
            </a:pPr>
            <a:r>
              <a:rPr lang="en-US" sz="1400" dirty="0"/>
              <a:t>Saturday, October 4</a:t>
            </a:r>
            <a:r>
              <a:rPr lang="en-US" sz="1400" baseline="30000" dirty="0"/>
              <a:t>th</a:t>
            </a:r>
            <a:r>
              <a:rPr lang="en-US" sz="1400" dirty="0"/>
              <a:t>  will allow for full DR failover testing including order acceptance, trading, and market data dissemination from the Secondary (Chicago) site.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DR ports and multicast market data disseminated from the secondary Chicago datacenter are available 24/7 for telnet/ping testing outside of any brief maintenance periods. </a:t>
            </a:r>
            <a:br>
              <a:rPr lang="en-US" sz="1400" dirty="0"/>
            </a:br>
            <a:endParaRPr lang="en-US" sz="1400" dirty="0"/>
          </a:p>
          <a:p>
            <a:pPr>
              <a:lnSpc>
                <a:spcPct val="100000"/>
              </a:lnSpc>
            </a:pPr>
            <a:r>
              <a:rPr lang="en-US" sz="1400" dirty="0"/>
              <a:t>Contact Information: </a:t>
            </a:r>
          </a:p>
          <a:p>
            <a:pPr lvl="1">
              <a:lnSpc>
                <a:spcPct val="100000"/>
              </a:lnSpc>
            </a:pPr>
            <a:r>
              <a:rPr lang="en-US" sz="1400" dirty="0"/>
              <a:t>Network/Connectivity </a:t>
            </a:r>
            <a:r>
              <a:rPr lang="en-US" sz="1400" dirty="0">
                <a:hlinkClick r:id="rId3"/>
              </a:rPr>
              <a:t>noc@cboe.com</a:t>
            </a:r>
            <a:r>
              <a:rPr lang="en-US" sz="1400" dirty="0"/>
              <a:t> +1.913.815.7005</a:t>
            </a:r>
          </a:p>
          <a:p>
            <a:pPr lvl="1"/>
            <a:r>
              <a:rPr lang="en-US" sz="1400" dirty="0"/>
              <a:t>General Help/Tradedesk </a:t>
            </a:r>
            <a:r>
              <a:rPr lang="en-US" sz="1400" dirty="0">
                <a:hlinkClick r:id="rId4"/>
              </a:rPr>
              <a:t>cfetradedesk@cboe.com</a:t>
            </a:r>
            <a:r>
              <a:rPr lang="en-US" sz="1400" dirty="0"/>
              <a:t> +1.312.786.8700</a:t>
            </a:r>
          </a:p>
        </p:txBody>
      </p:sp>
    </p:spTree>
    <p:extLst>
      <p:ext uri="{BB962C8B-B14F-4D97-AF65-F5344CB8AC3E}">
        <p14:creationId xmlns:p14="http://schemas.microsoft.com/office/powerpoint/2010/main" val="3390192957"/>
      </p:ext>
    </p:extLst>
  </p:cSld>
  <p:clrMapOvr>
    <a:masterClrMapping/>
  </p:clrMapOvr>
</p:sld>
</file>

<file path=ppt/theme/theme1.xml><?xml version="1.0" encoding="utf-8"?>
<a:theme xmlns:a="http://schemas.openxmlformats.org/drawingml/2006/main" name="Interior slides_w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FIA - Lato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CB8D958-18BA-4A2F-B3ED-3094FF83B51F}"/>
    </a:ext>
  </a:extLst>
</a:theme>
</file>

<file path=ppt/theme/theme2.xml><?xml version="1.0" encoding="utf-8"?>
<a:theme xmlns:a="http://schemas.openxmlformats.org/drawingml/2006/main" name="Interior slides_w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5A648A1-D264-48AC-82AD-4FBB214D6922}"/>
    </a:ext>
  </a:extLst>
</a:theme>
</file>

<file path=ppt/theme/theme3.xml><?xml version="1.0" encoding="utf-8"?>
<a:theme xmlns:a="http://schemas.openxmlformats.org/drawingml/2006/main" name="Interior slides_No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B66A5330-AB83-4564-8823-1C6FD722FACA}"/>
    </a:ext>
  </a:extLst>
</a:theme>
</file>

<file path=ppt/theme/theme4.xml><?xml version="1.0" encoding="utf-8"?>
<a:theme xmlns:a="http://schemas.openxmlformats.org/drawingml/2006/main" name="Interior slides_No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1F7355F6-4E1D-4512-AF2B-82CA553CB91A}"/>
    </a:ext>
  </a:extLst>
</a:theme>
</file>

<file path=ppt/theme/theme5.xml><?xml version="1.0" encoding="utf-8"?>
<a:theme xmlns:a="http://schemas.openxmlformats.org/drawingml/2006/main" name="Concluding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840B1C0-70E7-4D13-A666-D6D96E2ADD53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BF086C32B17346B8130D26F24364DD" ma:contentTypeVersion="16" ma:contentTypeDescription="Create a new document." ma:contentTypeScope="" ma:versionID="b82cbb0bed3cb630ff18eb00444ddb8f">
  <xsd:schema xmlns:xsd="http://www.w3.org/2001/XMLSchema" xmlns:xs="http://www.w3.org/2001/XMLSchema" xmlns:p="http://schemas.microsoft.com/office/2006/metadata/properties" xmlns:ns2="f321cc19-8678-4f0b-8d8e-188e7c02e2be" xmlns:ns3="b1dc8d5e-a797-4cf4-8b99-2f35a2d8a579" targetNamespace="http://schemas.microsoft.com/office/2006/metadata/properties" ma:root="true" ma:fieldsID="201e042af1d4c50d98caeec188a48178" ns2:_="" ns3:_="">
    <xsd:import namespace="f321cc19-8678-4f0b-8d8e-188e7c02e2be"/>
    <xsd:import namespace="b1dc8d5e-a797-4cf4-8b99-2f35a2d8a5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1cc19-8678-4f0b-8d8e-188e7c02e2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0317f6e-2cf7-4ca2-aff5-a4d7f2f902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dc8d5e-a797-4cf4-8b99-2f35a2d8a57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bff8164-d40a-4a58-8c78-6419d99c6f26}" ma:internalName="TaxCatchAll" ma:showField="CatchAllData" ma:web="b1dc8d5e-a797-4cf4-8b99-2f35a2d8a5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dc8d5e-a797-4cf4-8b99-2f35a2d8a579" xsi:nil="true"/>
    <lcf76f155ced4ddcb4097134ff3c332f xmlns="f321cc19-8678-4f0b-8d8e-188e7c02e2be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52F072-52EA-4177-883B-60FCB33FB0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21cc19-8678-4f0b-8d8e-188e7c02e2be"/>
    <ds:schemaRef ds:uri="b1dc8d5e-a797-4cf4-8b99-2f35a2d8a5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5178D3-992A-4AC0-8D89-3D90FF0F224E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b1dc8d5e-a797-4cf4-8b99-2f35a2d8a579"/>
    <ds:schemaRef ds:uri="f321cc19-8678-4f0b-8d8e-188e7c02e2b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0ABB4EB-E615-4EC8-9188-07114EA818D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Title Slides</Template>
  <TotalTime>16208</TotalTime>
  <Words>336</Words>
  <Application>Microsoft Office PowerPoint</Application>
  <PresentationFormat>On-screen Show (4:3)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Lato</vt:lpstr>
      <vt:lpstr>Interior slides_wWatermark</vt:lpstr>
      <vt:lpstr>Interior slides_wWatermark_wPgNu</vt:lpstr>
      <vt:lpstr>Interior slides_NoWatermark</vt:lpstr>
      <vt:lpstr>Interior slides_NoWatermark_wPgNu</vt:lpstr>
      <vt:lpstr>Concluding slide</vt:lpstr>
      <vt:lpstr>CBOE FUTURES EXCHANGE</vt:lpstr>
      <vt:lpstr>CBOE FUTURES EXCHANGE (Cont’d)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Continuity Disaster Recovery Test Briefings</dc:title>
  <dc:creator>Steve P.</dc:creator>
  <cp:lastModifiedBy>ODowd, Luke</cp:lastModifiedBy>
  <cp:revision>193</cp:revision>
  <dcterms:created xsi:type="dcterms:W3CDTF">2020-08-08T18:31:41Z</dcterms:created>
  <dcterms:modified xsi:type="dcterms:W3CDTF">2025-08-18T23:45:12Z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0x01010051BF086C32B17346B8130D26F24364DD</vt:lpwstr>
  </property>
  <property fmtid="{D5CDD505-2E9C-101B-9397-08002B2CF9AE}" pid="3" name="MediaServiceImageTags">
    <vt:lpwstr/>
  </property>
</Properties>
</file>