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1"/>
  </p:notesMasterIdLst>
  <p:sldIdLst>
    <p:sldId id="374" r:id="rId9"/>
    <p:sldId id="37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BA7049-021A-C748-8EF2-601E5120E4D4}" v="17" dt="2024-08-14T11:47:52.6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9"/>
    <p:restoredTop sz="94755"/>
  </p:normalViewPr>
  <p:slideViewPr>
    <p:cSldViewPr snapToGrid="0">
      <p:cViewPr varScale="1">
        <p:scale>
          <a:sx n="104" d="100"/>
          <a:sy n="104" d="100"/>
        </p:scale>
        <p:origin x="1952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8/20/25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FE79CBD-FCDC-7622-2A7C-7D146C02A66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1007000-4658-A647-9529-962A61B67DD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5" name="Text Box 1">
            <a:extLst>
              <a:ext uri="{FF2B5EF4-FFF2-40B4-BE49-F238E27FC236}">
                <a16:creationId xmlns:a16="http://schemas.microsoft.com/office/drawing/2014/main" id="{CF332C32-8CBB-1DB9-75A7-F046D43F5C3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6" name="Text Box 2">
            <a:extLst>
              <a:ext uri="{FF2B5EF4-FFF2-40B4-BE49-F238E27FC236}">
                <a16:creationId xmlns:a16="http://schemas.microsoft.com/office/drawing/2014/main" id="{B33BBC89-4A3F-859E-DD0B-89E0273E532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FECA4AF-90EF-A073-2569-DCF47EF581D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9D3B690-3E5D-1A40-8594-41C4FA29099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169" name="Text Box 1">
            <a:extLst>
              <a:ext uri="{FF2B5EF4-FFF2-40B4-BE49-F238E27FC236}">
                <a16:creationId xmlns:a16="http://schemas.microsoft.com/office/drawing/2014/main" id="{58977977-9210-1375-27FC-20F93858669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0" name="Text Box 2">
            <a:extLst>
              <a:ext uri="{FF2B5EF4-FFF2-40B4-BE49-F238E27FC236}">
                <a16:creationId xmlns:a16="http://schemas.microsoft.com/office/drawing/2014/main" id="{525C0CDD-A387-8A8C-B76D-A036F4D1631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97285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8/20/25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8/20/25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8/20/25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2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exchange.bitnomia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>
            <a:extLst>
              <a:ext uri="{FF2B5EF4-FFF2-40B4-BE49-F238E27FC236}">
                <a16:creationId xmlns:a16="http://schemas.microsoft.com/office/drawing/2014/main" id="{DD8F508D-CF2A-FAEA-B9B1-0B5ED72B1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760" y="254519"/>
            <a:ext cx="7153920" cy="120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9pPr>
          </a:lstStyle>
          <a:p>
            <a:pPr algn="ctr"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3300" b="1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BITNOMIAL EXCHANGE</a:t>
            </a:r>
          </a:p>
        </p:txBody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A0D227BE-55C5-BD2A-6A8C-C87D8F1F4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239" y="1553378"/>
            <a:ext cx="7840335" cy="4448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71450" indent="-17145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ts val="813"/>
              </a:spcBef>
              <a:buClrTx/>
              <a:buFontTx/>
              <a:buNone/>
            </a:pPr>
            <a:r>
              <a:rPr lang="en-US" altLang="en-US" sz="2000" i="1" dirty="0" err="1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Bitnomial</a:t>
            </a:r>
            <a:r>
              <a:rPr lang="en-US" altLang="en-US" sz="2000" i="1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Contact: Seth Larson, Director of Operations and Market Surveillance</a:t>
            </a:r>
          </a:p>
          <a:p>
            <a:pPr marL="342900" indent="-342900" hangingPunct="1">
              <a:lnSpc>
                <a:spcPct val="100000"/>
              </a:lnSpc>
              <a:spcBef>
                <a:spcPts val="813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Connectivity testing will be on an ad-hoc basis during September for those signed up via the FIA website (If applicable)</a:t>
            </a:r>
          </a:p>
          <a:p>
            <a:pPr marL="342900" indent="-342900" hangingPunct="1">
              <a:lnSpc>
                <a:spcPct val="100000"/>
              </a:lnSpc>
              <a:spcBef>
                <a:spcPts val="813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Pre-test requirement - Users must register via the FIA website</a:t>
            </a:r>
          </a:p>
          <a:p>
            <a:pPr marL="342900" indent="-342900" hangingPunct="1">
              <a:lnSpc>
                <a:spcPct val="100000"/>
              </a:lnSpc>
              <a:spcBef>
                <a:spcPts val="813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We will fail-over to the DR site at 7:30 am EST the day of the test</a:t>
            </a:r>
          </a:p>
          <a:p>
            <a:pPr marL="342900" indent="-342900" hangingPunct="1">
              <a:lnSpc>
                <a:spcPct val="100000"/>
              </a:lnSpc>
              <a:spcBef>
                <a:spcPts val="813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All platform activity will be removed after the test</a:t>
            </a:r>
          </a:p>
          <a:p>
            <a:pPr marL="342900" indent="-342900" hangingPunct="1">
              <a:lnSpc>
                <a:spcPct val="100000"/>
              </a:lnSpc>
              <a:spcBef>
                <a:spcPts val="813"/>
              </a:spcBef>
              <a:buClrTx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Trading date will be October 25th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>
            <a:extLst>
              <a:ext uri="{FF2B5EF4-FFF2-40B4-BE49-F238E27FC236}">
                <a16:creationId xmlns:a16="http://schemas.microsoft.com/office/drawing/2014/main" id="{006E6ADC-0621-2076-D973-9CD5DDD9D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432" y="286200"/>
            <a:ext cx="7153920" cy="120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9pPr>
          </a:lstStyle>
          <a:p>
            <a:pPr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2800" b="1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BITNOMIAL EXCHANGE (Cont’d)</a:t>
            </a:r>
          </a:p>
        </p:txBody>
      </p:sp>
      <p:sp>
        <p:nvSpPr>
          <p:cNvPr id="5122" name="Text Box 2">
            <a:extLst>
              <a:ext uri="{FF2B5EF4-FFF2-40B4-BE49-F238E27FC236}">
                <a16:creationId xmlns:a16="http://schemas.microsoft.com/office/drawing/2014/main" id="{16D51974-1DFC-0AF2-6A17-94B524D84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432" y="1660004"/>
            <a:ext cx="7848768" cy="394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71450" indent="-17145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ts val="813"/>
              </a:spcBef>
              <a:buClr>
                <a:srgbClr val="294661"/>
              </a:buClr>
              <a:buFont typeface="Arial" panose="020B0604020202020204" pitchFamily="34" charset="0"/>
              <a:buChar char="•"/>
            </a:pPr>
            <a:r>
              <a:rPr lang="en-US" altLang="en-US" sz="2000" dirty="0" err="1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Bitnomial</a:t>
            </a:r>
            <a:r>
              <a:rPr lang="en-US" altLang="en-US" sz="2000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will work directly with participants to ensure connectivity, trade details and reporting</a:t>
            </a:r>
          </a:p>
          <a:p>
            <a:pPr hangingPunct="1">
              <a:lnSpc>
                <a:spcPct val="100000"/>
              </a:lnSpc>
              <a:spcBef>
                <a:spcPts val="813"/>
              </a:spcBef>
              <a:buClr>
                <a:srgbClr val="294661"/>
              </a:buCl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FCMs can use direct connection or coordinate with CQG to run the test</a:t>
            </a:r>
          </a:p>
          <a:p>
            <a:pPr hangingPunct="1">
              <a:lnSpc>
                <a:spcPct val="100000"/>
              </a:lnSpc>
              <a:spcBef>
                <a:spcPts val="813"/>
              </a:spcBef>
              <a:buClr>
                <a:srgbClr val="294661"/>
              </a:buCl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For support please call (312) 500-3882 or email </a:t>
            </a:r>
            <a:r>
              <a:rPr lang="en-US" altLang="en-US" sz="2000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hlinkClick r:id="rId3"/>
              </a:rPr>
              <a:t>help@exchange.bitnomial.com</a:t>
            </a:r>
            <a:r>
              <a:rPr lang="en-US" altLang="en-US" sz="2000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6" ma:contentTypeDescription="Create a new document." ma:contentTypeScope="" ma:versionID="b82cbb0bed3cb630ff18eb00444ddb8f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201e042af1d4c50d98caeec188a48178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1dc8d5e-a797-4cf4-8b99-2f35a2d8a579"/>
    <ds:schemaRef ds:uri="f321cc19-8678-4f0b-8d8e-188e7c02e2b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152F072-52EA-4177-883B-60FCB33FB0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15784</TotalTime>
  <Words>128</Words>
  <Application>Microsoft Macintosh PowerPoint</Application>
  <PresentationFormat>On-screen Show (4:3)</PresentationFormat>
  <Paragraphs>13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Lato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192</cp:revision>
  <dcterms:created xsi:type="dcterms:W3CDTF">2020-08-08T18:31:41Z</dcterms:created>
  <dcterms:modified xsi:type="dcterms:W3CDTF">2025-08-20T04:52:19Z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