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2.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5.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6.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19.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0.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21.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22.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23.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24.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25.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27.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28.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30.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34.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5.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6.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7.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8.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9.xml" ContentType="application/vnd.openxmlformats-officedocument.presentationml.notesSl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40.xml" ContentType="application/vnd.openxmlformats-officedocument.presentationml.notesSl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4"/>
    <p:sldMasterId id="2147483653" r:id="rId5"/>
    <p:sldMasterId id="2147483719" r:id="rId6"/>
    <p:sldMasterId id="2147483717" r:id="rId7"/>
    <p:sldMasterId id="2147483724" r:id="rId8"/>
  </p:sldMasterIdLst>
  <p:notesMasterIdLst>
    <p:notesMasterId r:id="rId71"/>
  </p:notesMasterIdLst>
  <p:sldIdLst>
    <p:sldId id="334" r:id="rId9"/>
    <p:sldId id="466" r:id="rId10"/>
    <p:sldId id="257" r:id="rId11"/>
    <p:sldId id="335" r:id="rId12"/>
    <p:sldId id="509" r:id="rId13"/>
    <p:sldId id="363" r:id="rId14"/>
    <p:sldId id="364" r:id="rId15"/>
    <p:sldId id="261" r:id="rId16"/>
    <p:sldId id="262" r:id="rId17"/>
    <p:sldId id="385" r:id="rId18"/>
    <p:sldId id="386" r:id="rId19"/>
    <p:sldId id="489" r:id="rId20"/>
    <p:sldId id="547" r:id="rId21"/>
    <p:sldId id="548" r:id="rId22"/>
    <p:sldId id="549" r:id="rId23"/>
    <p:sldId id="560" r:id="rId24"/>
    <p:sldId id="561" r:id="rId25"/>
    <p:sldId id="558" r:id="rId26"/>
    <p:sldId id="545" r:id="rId27"/>
    <p:sldId id="390" r:id="rId28"/>
    <p:sldId id="552" r:id="rId29"/>
    <p:sldId id="553" r:id="rId30"/>
    <p:sldId id="555" r:id="rId31"/>
    <p:sldId id="389" r:id="rId32"/>
    <p:sldId id="263" r:id="rId33"/>
    <p:sldId id="562" r:id="rId34"/>
    <p:sldId id="556" r:id="rId35"/>
    <p:sldId id="557" r:id="rId36"/>
    <p:sldId id="266" r:id="rId37"/>
    <p:sldId id="563" r:id="rId38"/>
    <p:sldId id="269" r:id="rId39"/>
    <p:sldId id="270" r:id="rId40"/>
    <p:sldId id="546" r:id="rId41"/>
    <p:sldId id="272" r:id="rId42"/>
    <p:sldId id="274" r:id="rId43"/>
    <p:sldId id="275" r:id="rId44"/>
    <p:sldId id="564" r:id="rId45"/>
    <p:sldId id="530" r:id="rId46"/>
    <p:sldId id="531" r:id="rId47"/>
    <p:sldId id="540" r:id="rId48"/>
    <p:sldId id="533" r:id="rId49"/>
    <p:sldId id="544" r:id="rId50"/>
    <p:sldId id="567" r:id="rId51"/>
    <p:sldId id="539" r:id="rId52"/>
    <p:sldId id="543" r:id="rId53"/>
    <p:sldId id="538" r:id="rId54"/>
    <p:sldId id="542" r:id="rId55"/>
    <p:sldId id="475" r:id="rId56"/>
    <p:sldId id="551" r:id="rId57"/>
    <p:sldId id="535" r:id="rId58"/>
    <p:sldId id="537" r:id="rId59"/>
    <p:sldId id="381" r:id="rId60"/>
    <p:sldId id="474" r:id="rId61"/>
    <p:sldId id="387" r:id="rId62"/>
    <p:sldId id="566" r:id="rId63"/>
    <p:sldId id="310" r:id="rId64"/>
    <p:sldId id="358" r:id="rId65"/>
    <p:sldId id="359" r:id="rId66"/>
    <p:sldId id="360" r:id="rId67"/>
    <p:sldId id="361" r:id="rId68"/>
    <p:sldId id="362" r:id="rId69"/>
    <p:sldId id="487"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5E25B3D-E7AE-D5C5-B798-81F21A2A5D6D}" name="Will Acworth" initials="WA" userId="S::wacworth@fia.org::887dc388-b704-4c8c-90ea-998a0eade4c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04663"/>
    <a:srgbClr val="0118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9627DF-2B68-49B4-807E-6B22AD85A12F}" v="908" dt="2025-07-30T13:46:13.049"/>
    <p1510:client id="{71AD77A1-59A7-47F4-B8E0-6F6EAB95117B}" v="44" dt="2025-07-30T13:19:01.351"/>
    <p1510:client id="{D94C018C-C1C4-4F1A-8BF2-8896B403D893}" v="27" dt="2025-07-30T13:30:25.9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83293" autoAdjust="0"/>
  </p:normalViewPr>
  <p:slideViewPr>
    <p:cSldViewPr snapToGrid="0">
      <p:cViewPr varScale="1">
        <p:scale>
          <a:sx n="60" d="100"/>
          <a:sy n="60" d="100"/>
        </p:scale>
        <p:origin x="1206" y="6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16" Type="http://schemas.openxmlformats.org/officeDocument/2006/relationships/slide" Target="slides/slide8.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3.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microsoft.com/office/2018/10/relationships/authors" Target="authors.xml"/><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microsoft.com/office/2015/10/relationships/revisionInfo" Target="revisionInfo.xml"/><Relationship Id="rId7" Type="http://schemas.openxmlformats.org/officeDocument/2006/relationships/slideMaster" Target="slideMasters/slideMaster4.xml"/><Relationship Id="rId71"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1.xml"/></Relationships>
</file>

<file path=ppt/charts/_rels/chart1.xml.rels><?xml version="1.0" encoding="UTF-8" standalone="yes"?>
<Relationships xmlns="http://schemas.openxmlformats.org/package/2006/relationships"><Relationship Id="rId3" Type="http://schemas.openxmlformats.org/officeDocument/2006/relationships/oleObject" Target="https://fiaamerica-my.sharepoint.com/personal/wacworth_fia_org/Documents/Quarterly%20Data%20-%202015%20to%202025.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wacworth\AppData\Local\Microsoft\Windows\INetCache\Content.Outlook\991UVYB9\b)%20Shanghai%20Stock%20Exchange.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https://fiaamerica-my.sharepoint.com/personal/wacworth_fia_org/Documents/13)%20Total%20Return.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https://fiaamerica-my.sharepoint.com/personal/wacworth_fia_org/Documents/13)%20Total%20Return.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https://fiaamerica-my.sharepoint.com/personal/wacworth_fia_org/Documents/1)%20CME%20US%20Treasury%20Complex.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https://fiaamerica-my.sharepoint.com/personal/wacworth_fia_org/Documents/1)%20CME%20US%20Treasury%20Complex.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https://fiaamerica-my.sharepoint.com/personal/wacworth_fia_org/Documents/2)%20Eurex%20Rates%20Complex.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https://fiaamerica-my.sharepoint.com/personal/wacworth_fia_org/Documents/2)%20Eurex%20Rates%20Complex.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https://fiaamerica-my.sharepoint.com/personal/wacworth_fia_org/Documents/2)%20Eurex%20Rates%20Complex.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https://fiaamerica-my.sharepoint.com/personal/wacworth_fia_org/Documents/2)%20Eurex%20Rates%20Complex.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https://fiaamerica-my.sharepoint.com/personal/wacworth_fia_org/Documents/19)%20CME%20SOFR.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C:\Users\wacworth\AppData\Local\Microsoft\Windows\INetCache\Content.Outlook\991UVYB9\Quarterly%20Data%20-%202015%20to%202025.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https://fiaamerica-my.sharepoint.com/personal/wacworth_fia_org/Documents/19)%20CME%20SOFR.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wacworth\AppData\Local\Microsoft\Windows\INetCache\Content.Outlook\991UVYB9\a)%20SOFR%20FMX.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https://fiaamerica-my.sharepoint.com/personal/wacworth_fia_org/Documents/3)%20ICE%20Europe%20Rates%20Complex.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https://fiaamerica-my.sharepoint.com/personal/wacworth_fia_org/Documents/3)%20ICE%20Europe%20Rates%20Complex.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https://fiaamerica-my.sharepoint.com/personal/wacworth_fia_org/Documents/3)%20ICE%20Europe%20Rates%20Complex.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https://fiaamerica-my.sharepoint.com/personal/wacworth_fia_org/Documents/3)%20ICE%20Europe%20Rates%20Complex.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C:\Users\wacworth\AppData\Local\Microsoft\Windows\INetCache\Content.Outlook\991UVYB9\d)%20Euribor%20Futures%20ICE%20Eurex.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file:///C:\Users\wacworth\AppData\Local\Microsoft\Windows\INetCache\Content.Outlook\991UVYB9\d)%20Euribor%20Futures%20ICE%20Eurex.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file:///C:\Users\wacworth\AppData\Local\Microsoft\Windows\INetCache\Content.Outlook\991UVYB9\c)%20Euro%20Short%20Term%20Rate.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file:///C:\Users\wacworth\AppData\Local\Microsoft\Windows\INetCache\Content.Outlook\991UVYB9\c)%20Euro%20Short%20Term%20Rate.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oleObject" Target="https://fiaamerica-my.sharepoint.com/personal/wacworth_fia_org/Documents/16)%20India.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https://fiaamerica-my.sharepoint.com/personal/wacworth_fia_org/Documents/22)%20Credit%20Index%20Futures.xlsx"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https://fiaamerica-my.sharepoint.com/personal/wacworth_fia_org/Documents/22)%20Credit%20Index%20Futures.xlsx" TargetMode="External"/><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oleObject" Target="https://fiaamerica-my.sharepoint.com/personal/wacworth_fia_org/Documents/12)%20Bitcoin.xlsx" TargetMode="External"/><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oleObject" Target="https://fiaamerica-my.sharepoint.com/personal/wacworth_fia_org/Documents/17)%20CME%20Eurex%20SGX%20FX%20Futures.xlsx" TargetMode="External"/><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oleObject" Target="https://fiaamerica-my.sharepoint.com/personal/wacworth_fia_org/Documents/Quarterly%20Data%20-%202015%20to%202025.xlsx" TargetMode="External"/><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oleObject" Target="https://fiaamerica-my.sharepoint.com/personal/wacworth_fia_org/Documents/Quarterly%20Data%20-%202015%20to%202025.xlsx" TargetMode="External"/><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oleObject" Target="https://fiaamerica-my.sharepoint.com/personal/cmendelson_fia_org/Documents/Desktop/June%202025%20Webinar/Extra%20Two/e)%20US%20Commodity%20Futures%20vs%20Options.xlsx" TargetMode="External"/><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oleObject" Target="https://fiaamerica-my.sharepoint.com/personal/wacworth_fia_org/Documents/24)%20CME%20Energy.xlsx" TargetMode="External"/><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oleObject" Target="https://fiaamerica-my.sharepoint.com/personal/wacworth_fia_org/Documents/23)%20ICE%20Energy.xlsx" TargetMode="External"/><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oleObject" Target="https://fiaamerica-my.sharepoint.com/personal/wacworth_fia_org/Documents/16)%20India.xlsx" TargetMode="External"/><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oleObject" Target="https://fiaamerica-my.sharepoint.com/personal/wacworth_fia_org/Documents/24)%20CME%20Energy.xlsx" TargetMode="External"/><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oleObject" Target="https://fiaamerica-my.sharepoint.com/personal/wacworth_fia_org/Documents/14)%20Brent%20WTI%20Midland%20Murban%20Oman.xlsx" TargetMode="External"/><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oleObject" Target="https://fiaamerica-my.sharepoint.com/personal/wacworth_fia_org/Documents/14)%20Brent%20WTI%20Midland%20Murban%20Oman.xlsx" TargetMode="External"/><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oleObject" Target="https://fiaamerica-my.sharepoint.com/personal/wacworth_fia_org/Documents/10)%20Henry%20Hub%20w%20ICE.xlsx" TargetMode="External"/><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oleObject" Target="https://fiaamerica-my.sharepoint.com/personal/wacworth_fia_org/Documents/10)%20Henry%20Hub%20w%20ICE.xlsx" TargetMode="External"/><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oleObject" Target="https://fiaamerica-my.sharepoint.com/personal/wacworth_fia_org/Documents/14)%20Brent%20WTI%20Midland%20Murban%20Oman.xlsx" TargetMode="External"/><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oleObject" Target="https://fiaamerica-my.sharepoint.com/personal/wacworth_fia_org/Documents/14)%20Brent%20WTI%20Midland%20Murban%20Oman.xlsx" TargetMode="External"/><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oleObject" Target="https://fiaamerica-my.sharepoint.com/personal/wacworth_fia_org/Documents/14)%20Brent%20WTI%20Midland%20Murban%20Oman.xlsx" TargetMode="External"/><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oleObject" Target="https://fiaamerica-my.sharepoint.com/personal/wacworth_fia_org/Documents/14)%20Brent%20WTI%20Midland%20Murban%20Oman.xlsx" TargetMode="External"/><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oleObject" Target="https://fiaamerica-my.sharepoint.com/personal/wacworth_fia_org/Documents/25)%20EU%20and%20US%20Electricity%20Futures.xlsx" TargetMode="External"/><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oleObject" Target="https://fiaamerica-my.sharepoint.com/personal/wacworth_fia_org/Documents/16)%20India.xlsx" TargetMode="External"/><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oleObject" Target="https://fiaamerica-my.sharepoint.com/personal/wacworth_fia_org/Documents/25)%20EU%20and%20US%20Electricity%20Futures.xlsx" TargetMode="External"/><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oleObject" Target="https://fiaamerica-my.sharepoint.com/personal/wacworth_fia_org/Documents/25)%20EU%20and%20US%20Electricity%20Futures.xlsx" TargetMode="External"/><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oleObject" Target="https://fiaamerica-my.sharepoint.com/personal/wacworth_fia_org/Documents/23)%20ICE%20Energy.xlsx" TargetMode="External"/><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oleObject" Target="https://fiaamerica-my.sharepoint.com/personal/wacworth_fia_org/Documents/7)%20Copper.xlsx" TargetMode="External"/><Relationship Id="rId2" Type="http://schemas.microsoft.com/office/2011/relationships/chartColorStyle" Target="colors53.xml"/><Relationship Id="rId1" Type="http://schemas.microsoft.com/office/2011/relationships/chartStyle" Target="style53.xml"/></Relationships>
</file>

<file path=ppt/charts/_rels/chart6.xml.rels><?xml version="1.0" encoding="UTF-8" standalone="yes"?>
<Relationships xmlns="http://schemas.openxmlformats.org/package/2006/relationships"><Relationship Id="rId3" Type="http://schemas.openxmlformats.org/officeDocument/2006/relationships/oleObject" Target="https://fiaamerica-my.sharepoint.com/personal/wacworth_fia_org/Documents/16)%20India.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fiaamerica-my.sharepoint.com/personal/wacworth_fia_org/Documents/Quarterly%20Data%20-%202015%20to%202025%20v2.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fiaamerica-my.sharepoint.com/personal/wacworth_fia_org/Documents/Quarterly%20Data%20-%202015%20to%202025%20v2.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wacworth\AppData\Local\Microsoft\Windows\INetCache\Content.Outlook\991UVYB9\b)%20Shanghai%20Stock%20Exchange.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[Quarterly Data - 2015 to 2025.xlsx]Region Volume!PivotTable3</c:name>
    <c:fmtId val="-1"/>
  </c:pivotSource>
  <c:chart>
    <c:title>
      <c:tx>
        <c:rich>
          <a:bodyPr rot="0" spcFirstLastPara="1" vertOverflow="ellipsis" vert="horz" wrap="square" anchor="ctr" anchorCtr="1"/>
          <a:lstStyle/>
          <a:p>
            <a:pPr>
              <a:defRPr sz="1400" b="0" i="0" u="none" strike="noStrike" kern="1200" spc="0" baseline="0">
                <a:solidFill>
                  <a:schemeClr val="tx1"/>
                </a:solidFill>
                <a:latin typeface="Lato" panose="020F0502020204030203" pitchFamily="34" charset="0"/>
                <a:ea typeface="+mn-ea"/>
                <a:cs typeface="+mn-cs"/>
              </a:defRPr>
            </a:pPr>
            <a:r>
              <a:rPr lang="en-US" dirty="0"/>
              <a:t>Quarterly Volume by Region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Lato" panose="020F0502020204030203" pitchFamily="34" charset="0"/>
              <a:ea typeface="+mn-ea"/>
              <a:cs typeface="+mn-cs"/>
            </a:defRPr>
          </a:pPr>
          <a:endParaRPr lang="en-US"/>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w="28575" cap="rnd">
            <a:solidFill>
              <a:schemeClr val="accent1"/>
            </a:solidFill>
            <a:round/>
          </a:ln>
          <a:effectLst/>
        </c:spPr>
        <c:marker>
          <c:symbol val="none"/>
        </c:marker>
      </c:pivotFmt>
      <c:pivotFmt>
        <c:idx val="4"/>
        <c:spPr>
          <a:solidFill>
            <a:schemeClr val="accent1"/>
          </a:solidFill>
          <a:ln w="28575" cap="rnd">
            <a:solidFill>
              <a:schemeClr val="accent1"/>
            </a:solidFill>
            <a:round/>
          </a:ln>
          <a:effectLst/>
        </c:spPr>
        <c:marker>
          <c:symbol val="none"/>
        </c:marker>
      </c:pivotFmt>
      <c:pivotFmt>
        <c:idx val="5"/>
        <c:spPr>
          <a:solidFill>
            <a:schemeClr val="accent1"/>
          </a:solidFill>
          <a:ln w="28575" cap="rnd">
            <a:solidFill>
              <a:schemeClr val="accent1"/>
            </a:solidFill>
            <a:round/>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w="28575" cap="rnd">
            <a:solidFill>
              <a:schemeClr val="accent1"/>
            </a:solidFill>
            <a:round/>
          </a:ln>
          <a:effectLst/>
        </c:spPr>
        <c:marker>
          <c:symbol val="none"/>
        </c:marker>
      </c:pivotFmt>
      <c:pivotFmt>
        <c:idx val="10"/>
        <c:spPr>
          <a:solidFill>
            <a:schemeClr val="accent1"/>
          </a:solidFill>
          <a:ln w="28575" cap="rnd">
            <a:solidFill>
              <a:schemeClr val="accent1"/>
            </a:solidFill>
            <a:round/>
          </a:ln>
          <a:effectLst/>
        </c:spPr>
        <c:marker>
          <c:symbol val="none"/>
        </c:marker>
      </c:pivotFmt>
      <c:pivotFmt>
        <c:idx val="11"/>
        <c:spPr>
          <a:solidFill>
            <a:schemeClr val="accent1"/>
          </a:solidFill>
          <a:ln w="28575" cap="rnd">
            <a:solidFill>
              <a:schemeClr val="accent1"/>
            </a:solidFill>
            <a:round/>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stacked"/>
        <c:varyColors val="0"/>
        <c:ser>
          <c:idx val="0"/>
          <c:order val="0"/>
          <c:tx>
            <c:strRef>
              <c:f>'Region Volume'!$B$3:$B$4</c:f>
              <c:strCache>
                <c:ptCount val="1"/>
                <c:pt idx="0">
                  <c:v>Asia-Pacific</c:v>
                </c:pt>
              </c:strCache>
            </c:strRef>
          </c:tx>
          <c:spPr>
            <a:solidFill>
              <a:schemeClr val="accent1"/>
            </a:solidFill>
            <a:ln>
              <a:noFill/>
            </a:ln>
            <a:effectLst/>
          </c:spPr>
          <c:invertIfNegative val="0"/>
          <c:cat>
            <c:multiLvlStrRef>
              <c:f>'Region Volume'!$A$5:$A$57</c:f>
              <c:multiLvlStrCache>
                <c:ptCount val="42"/>
                <c:lvl>
                  <c:pt idx="0">
                    <c:v>1</c:v>
                  </c:pt>
                  <c:pt idx="1">
                    <c:v>2</c:v>
                  </c:pt>
                  <c:pt idx="2">
                    <c:v>3</c:v>
                  </c:pt>
                  <c:pt idx="3">
                    <c:v>4</c:v>
                  </c:pt>
                  <c:pt idx="4">
                    <c:v>1</c:v>
                  </c:pt>
                  <c:pt idx="5">
                    <c:v>2</c:v>
                  </c:pt>
                  <c:pt idx="6">
                    <c:v>3</c:v>
                  </c:pt>
                  <c:pt idx="7">
                    <c:v>4</c:v>
                  </c:pt>
                  <c:pt idx="8">
                    <c:v>1</c:v>
                  </c:pt>
                  <c:pt idx="9">
                    <c:v>2</c:v>
                  </c:pt>
                  <c:pt idx="10">
                    <c:v>3</c:v>
                  </c:pt>
                  <c:pt idx="11">
                    <c:v>4</c:v>
                  </c:pt>
                  <c:pt idx="12">
                    <c:v>1</c:v>
                  </c:pt>
                  <c:pt idx="13">
                    <c:v>2</c:v>
                  </c:pt>
                  <c:pt idx="14">
                    <c:v>3</c:v>
                  </c:pt>
                  <c:pt idx="15">
                    <c:v>4</c:v>
                  </c:pt>
                  <c:pt idx="16">
                    <c:v>1</c:v>
                  </c:pt>
                  <c:pt idx="17">
                    <c:v>2</c:v>
                  </c:pt>
                  <c:pt idx="18">
                    <c:v>3</c:v>
                  </c:pt>
                  <c:pt idx="19">
                    <c:v>4</c:v>
                  </c:pt>
                  <c:pt idx="20">
                    <c:v>1</c:v>
                  </c:pt>
                  <c:pt idx="21">
                    <c:v>2</c:v>
                  </c:pt>
                  <c:pt idx="22">
                    <c:v>3</c:v>
                  </c:pt>
                  <c:pt idx="23">
                    <c:v>4</c:v>
                  </c:pt>
                  <c:pt idx="24">
                    <c:v>1</c:v>
                  </c:pt>
                  <c:pt idx="25">
                    <c:v>2</c:v>
                  </c:pt>
                  <c:pt idx="26">
                    <c:v>3</c:v>
                  </c:pt>
                  <c:pt idx="27">
                    <c:v>4</c:v>
                  </c:pt>
                  <c:pt idx="28">
                    <c:v>1</c:v>
                  </c:pt>
                  <c:pt idx="29">
                    <c:v>2</c:v>
                  </c:pt>
                  <c:pt idx="30">
                    <c:v>3</c:v>
                  </c:pt>
                  <c:pt idx="31">
                    <c:v>4</c:v>
                  </c:pt>
                  <c:pt idx="32">
                    <c:v>1</c:v>
                  </c:pt>
                  <c:pt idx="33">
                    <c:v>2</c:v>
                  </c:pt>
                  <c:pt idx="34">
                    <c:v>3</c:v>
                  </c:pt>
                  <c:pt idx="35">
                    <c:v>4</c:v>
                  </c:pt>
                  <c:pt idx="36">
                    <c:v>1</c:v>
                  </c:pt>
                  <c:pt idx="37">
                    <c:v>2</c:v>
                  </c:pt>
                  <c:pt idx="38">
                    <c:v>3</c:v>
                  </c:pt>
                  <c:pt idx="39">
                    <c:v>4</c:v>
                  </c:pt>
                  <c:pt idx="40">
                    <c:v>1</c:v>
                  </c:pt>
                  <c:pt idx="41">
                    <c:v>2</c:v>
                  </c:pt>
                </c:lvl>
                <c:lvl>
                  <c:pt idx="0">
                    <c:v>2015</c:v>
                  </c:pt>
                  <c:pt idx="4">
                    <c:v>2016</c:v>
                  </c:pt>
                  <c:pt idx="8">
                    <c:v>2017</c:v>
                  </c:pt>
                  <c:pt idx="12">
                    <c:v>2018</c:v>
                  </c:pt>
                  <c:pt idx="16">
                    <c:v>2019</c:v>
                  </c:pt>
                  <c:pt idx="20">
                    <c:v>2020</c:v>
                  </c:pt>
                  <c:pt idx="24">
                    <c:v>2021</c:v>
                  </c:pt>
                  <c:pt idx="28">
                    <c:v>2022</c:v>
                  </c:pt>
                  <c:pt idx="32">
                    <c:v>2023</c:v>
                  </c:pt>
                  <c:pt idx="36">
                    <c:v>2024</c:v>
                  </c:pt>
                  <c:pt idx="40">
                    <c:v>2025</c:v>
                  </c:pt>
                </c:lvl>
              </c:multiLvlStrCache>
            </c:multiLvlStrRef>
          </c:cat>
          <c:val>
            <c:numRef>
              <c:f>'Region Volume'!$B$5:$B$57</c:f>
              <c:numCache>
                <c:formatCode>_(* #,##0_);_(* \(#,##0\);_(* "-"??_);_(@_)</c:formatCode>
                <c:ptCount val="42"/>
                <c:pt idx="0">
                  <c:v>2370284876</c:v>
                </c:pt>
                <c:pt idx="1">
                  <c:v>2575604588</c:v>
                </c:pt>
                <c:pt idx="2">
                  <c:v>2752893828</c:v>
                </c:pt>
                <c:pt idx="3">
                  <c:v>2050482369</c:v>
                </c:pt>
                <c:pt idx="4">
                  <c:v>2389758538</c:v>
                </c:pt>
                <c:pt idx="5">
                  <c:v>2525615058</c:v>
                </c:pt>
                <c:pt idx="6">
                  <c:v>2148239066</c:v>
                </c:pt>
                <c:pt idx="7">
                  <c:v>2211774945</c:v>
                </c:pt>
                <c:pt idx="8">
                  <c:v>1922078195</c:v>
                </c:pt>
                <c:pt idx="9">
                  <c:v>2256252177</c:v>
                </c:pt>
                <c:pt idx="10">
                  <c:v>2484954152</c:v>
                </c:pt>
                <c:pt idx="11">
                  <c:v>2349144085</c:v>
                </c:pt>
                <c:pt idx="12">
                  <c:v>2498376702</c:v>
                </c:pt>
                <c:pt idx="13">
                  <c:v>2766965293</c:v>
                </c:pt>
                <c:pt idx="14">
                  <c:v>2955561461</c:v>
                </c:pt>
                <c:pt idx="15">
                  <c:v>3328591852</c:v>
                </c:pt>
                <c:pt idx="16">
                  <c:v>3372151700</c:v>
                </c:pt>
                <c:pt idx="17">
                  <c:v>3689238191</c:v>
                </c:pt>
                <c:pt idx="18">
                  <c:v>4200315447</c:v>
                </c:pt>
                <c:pt idx="19">
                  <c:v>3864286154</c:v>
                </c:pt>
                <c:pt idx="20">
                  <c:v>4680574525</c:v>
                </c:pt>
                <c:pt idx="21">
                  <c:v>4574861069</c:v>
                </c:pt>
                <c:pt idx="22">
                  <c:v>5665257472</c:v>
                </c:pt>
                <c:pt idx="23">
                  <c:v>6208989187</c:v>
                </c:pt>
                <c:pt idx="24">
                  <c:v>6841897299</c:v>
                </c:pt>
                <c:pt idx="25">
                  <c:v>6988024867</c:v>
                </c:pt>
                <c:pt idx="26">
                  <c:v>8354429208</c:v>
                </c:pt>
                <c:pt idx="27">
                  <c:v>9462841795</c:v>
                </c:pt>
                <c:pt idx="28">
                  <c:v>10759616902</c:v>
                </c:pt>
                <c:pt idx="29">
                  <c:v>11774577626</c:v>
                </c:pt>
                <c:pt idx="30">
                  <c:v>13952603591</c:v>
                </c:pt>
                <c:pt idx="31">
                  <c:v>15222571272</c:v>
                </c:pt>
                <c:pt idx="32">
                  <c:v>18961925476</c:v>
                </c:pt>
                <c:pt idx="33">
                  <c:v>20542486552</c:v>
                </c:pt>
                <c:pt idx="34">
                  <c:v>30643294980</c:v>
                </c:pt>
                <c:pt idx="35">
                  <c:v>34319419069</c:v>
                </c:pt>
                <c:pt idx="36">
                  <c:v>39404617844</c:v>
                </c:pt>
                <c:pt idx="37">
                  <c:v>40976497157</c:v>
                </c:pt>
                <c:pt idx="38">
                  <c:v>48800810566</c:v>
                </c:pt>
                <c:pt idx="39">
                  <c:v>41191998135</c:v>
                </c:pt>
                <c:pt idx="40">
                  <c:v>17736865846</c:v>
                </c:pt>
                <c:pt idx="41">
                  <c:v>16785607234</c:v>
                </c:pt>
              </c:numCache>
            </c:numRef>
          </c:val>
          <c:extLst>
            <c:ext xmlns:c16="http://schemas.microsoft.com/office/drawing/2014/chart" uri="{C3380CC4-5D6E-409C-BE32-E72D297353CC}">
              <c16:uniqueId val="{00000000-0817-4725-8715-E7D3D305761F}"/>
            </c:ext>
          </c:extLst>
        </c:ser>
        <c:ser>
          <c:idx val="1"/>
          <c:order val="1"/>
          <c:tx>
            <c:strRef>
              <c:f>'Region Volume'!$C$3:$C$4</c:f>
              <c:strCache>
                <c:ptCount val="1"/>
                <c:pt idx="0">
                  <c:v>North America</c:v>
                </c:pt>
              </c:strCache>
            </c:strRef>
          </c:tx>
          <c:spPr>
            <a:solidFill>
              <a:schemeClr val="accent2"/>
            </a:solidFill>
            <a:ln>
              <a:noFill/>
            </a:ln>
            <a:effectLst/>
          </c:spPr>
          <c:invertIfNegative val="0"/>
          <c:cat>
            <c:multiLvlStrRef>
              <c:f>'Region Volume'!$A$5:$A$57</c:f>
              <c:multiLvlStrCache>
                <c:ptCount val="42"/>
                <c:lvl>
                  <c:pt idx="0">
                    <c:v>1</c:v>
                  </c:pt>
                  <c:pt idx="1">
                    <c:v>2</c:v>
                  </c:pt>
                  <c:pt idx="2">
                    <c:v>3</c:v>
                  </c:pt>
                  <c:pt idx="3">
                    <c:v>4</c:v>
                  </c:pt>
                  <c:pt idx="4">
                    <c:v>1</c:v>
                  </c:pt>
                  <c:pt idx="5">
                    <c:v>2</c:v>
                  </c:pt>
                  <c:pt idx="6">
                    <c:v>3</c:v>
                  </c:pt>
                  <c:pt idx="7">
                    <c:v>4</c:v>
                  </c:pt>
                  <c:pt idx="8">
                    <c:v>1</c:v>
                  </c:pt>
                  <c:pt idx="9">
                    <c:v>2</c:v>
                  </c:pt>
                  <c:pt idx="10">
                    <c:v>3</c:v>
                  </c:pt>
                  <c:pt idx="11">
                    <c:v>4</c:v>
                  </c:pt>
                  <c:pt idx="12">
                    <c:v>1</c:v>
                  </c:pt>
                  <c:pt idx="13">
                    <c:v>2</c:v>
                  </c:pt>
                  <c:pt idx="14">
                    <c:v>3</c:v>
                  </c:pt>
                  <c:pt idx="15">
                    <c:v>4</c:v>
                  </c:pt>
                  <c:pt idx="16">
                    <c:v>1</c:v>
                  </c:pt>
                  <c:pt idx="17">
                    <c:v>2</c:v>
                  </c:pt>
                  <c:pt idx="18">
                    <c:v>3</c:v>
                  </c:pt>
                  <c:pt idx="19">
                    <c:v>4</c:v>
                  </c:pt>
                  <c:pt idx="20">
                    <c:v>1</c:v>
                  </c:pt>
                  <c:pt idx="21">
                    <c:v>2</c:v>
                  </c:pt>
                  <c:pt idx="22">
                    <c:v>3</c:v>
                  </c:pt>
                  <c:pt idx="23">
                    <c:v>4</c:v>
                  </c:pt>
                  <c:pt idx="24">
                    <c:v>1</c:v>
                  </c:pt>
                  <c:pt idx="25">
                    <c:v>2</c:v>
                  </c:pt>
                  <c:pt idx="26">
                    <c:v>3</c:v>
                  </c:pt>
                  <c:pt idx="27">
                    <c:v>4</c:v>
                  </c:pt>
                  <c:pt idx="28">
                    <c:v>1</c:v>
                  </c:pt>
                  <c:pt idx="29">
                    <c:v>2</c:v>
                  </c:pt>
                  <c:pt idx="30">
                    <c:v>3</c:v>
                  </c:pt>
                  <c:pt idx="31">
                    <c:v>4</c:v>
                  </c:pt>
                  <c:pt idx="32">
                    <c:v>1</c:v>
                  </c:pt>
                  <c:pt idx="33">
                    <c:v>2</c:v>
                  </c:pt>
                  <c:pt idx="34">
                    <c:v>3</c:v>
                  </c:pt>
                  <c:pt idx="35">
                    <c:v>4</c:v>
                  </c:pt>
                  <c:pt idx="36">
                    <c:v>1</c:v>
                  </c:pt>
                  <c:pt idx="37">
                    <c:v>2</c:v>
                  </c:pt>
                  <c:pt idx="38">
                    <c:v>3</c:v>
                  </c:pt>
                  <c:pt idx="39">
                    <c:v>4</c:v>
                  </c:pt>
                  <c:pt idx="40">
                    <c:v>1</c:v>
                  </c:pt>
                  <c:pt idx="41">
                    <c:v>2</c:v>
                  </c:pt>
                </c:lvl>
                <c:lvl>
                  <c:pt idx="0">
                    <c:v>2015</c:v>
                  </c:pt>
                  <c:pt idx="4">
                    <c:v>2016</c:v>
                  </c:pt>
                  <c:pt idx="8">
                    <c:v>2017</c:v>
                  </c:pt>
                  <c:pt idx="12">
                    <c:v>2018</c:v>
                  </c:pt>
                  <c:pt idx="16">
                    <c:v>2019</c:v>
                  </c:pt>
                  <c:pt idx="20">
                    <c:v>2020</c:v>
                  </c:pt>
                  <c:pt idx="24">
                    <c:v>2021</c:v>
                  </c:pt>
                  <c:pt idx="28">
                    <c:v>2022</c:v>
                  </c:pt>
                  <c:pt idx="32">
                    <c:v>2023</c:v>
                  </c:pt>
                  <c:pt idx="36">
                    <c:v>2024</c:v>
                  </c:pt>
                  <c:pt idx="40">
                    <c:v>2025</c:v>
                  </c:pt>
                </c:lvl>
              </c:multiLvlStrCache>
            </c:multiLvlStrRef>
          </c:cat>
          <c:val>
            <c:numRef>
              <c:f>'Region Volume'!$C$5:$C$57</c:f>
              <c:numCache>
                <c:formatCode>_(* #,##0_);_(* \(#,##0\);_(* "-"??_);_(@_)</c:formatCode>
                <c:ptCount val="42"/>
                <c:pt idx="0">
                  <c:v>2040877700</c:v>
                </c:pt>
                <c:pt idx="1">
                  <c:v>1941694949</c:v>
                </c:pt>
                <c:pt idx="2">
                  <c:v>2212471558</c:v>
                </c:pt>
                <c:pt idx="3">
                  <c:v>2003894193</c:v>
                </c:pt>
                <c:pt idx="4">
                  <c:v>2224765125</c:v>
                </c:pt>
                <c:pt idx="5">
                  <c:v>2122765943</c:v>
                </c:pt>
                <c:pt idx="6">
                  <c:v>2039712917</c:v>
                </c:pt>
                <c:pt idx="7">
                  <c:v>2205190473</c:v>
                </c:pt>
                <c:pt idx="8">
                  <c:v>2248432421</c:v>
                </c:pt>
                <c:pt idx="9">
                  <c:v>2252459397</c:v>
                </c:pt>
                <c:pt idx="10">
                  <c:v>2151462044</c:v>
                </c:pt>
                <c:pt idx="11">
                  <c:v>2236417261</c:v>
                </c:pt>
                <c:pt idx="12">
                  <c:v>2878152476</c:v>
                </c:pt>
                <c:pt idx="13">
                  <c:v>2514967206</c:v>
                </c:pt>
                <c:pt idx="14">
                  <c:v>2262491909</c:v>
                </c:pt>
                <c:pt idx="15">
                  <c:v>2906428797</c:v>
                </c:pt>
                <c:pt idx="16">
                  <c:v>2438973248</c:v>
                </c:pt>
                <c:pt idx="17">
                  <c:v>2667042140</c:v>
                </c:pt>
                <c:pt idx="18">
                  <c:v>2700333997</c:v>
                </c:pt>
                <c:pt idx="19">
                  <c:v>2464351492</c:v>
                </c:pt>
                <c:pt idx="20">
                  <c:v>3588849536</c:v>
                </c:pt>
                <c:pt idx="21">
                  <c:v>3026569408</c:v>
                </c:pt>
                <c:pt idx="22">
                  <c:v>3010982119</c:v>
                </c:pt>
                <c:pt idx="23">
                  <c:v>3225618590</c:v>
                </c:pt>
                <c:pt idx="24">
                  <c:v>4038899152</c:v>
                </c:pt>
                <c:pt idx="25">
                  <c:v>3592682532</c:v>
                </c:pt>
                <c:pt idx="26">
                  <c:v>3683951167</c:v>
                </c:pt>
                <c:pt idx="27">
                  <c:v>4066164146</c:v>
                </c:pt>
                <c:pt idx="28">
                  <c:v>4402413962</c:v>
                </c:pt>
                <c:pt idx="29">
                  <c:v>4030880019</c:v>
                </c:pt>
                <c:pt idx="30">
                  <c:v>4148092134</c:v>
                </c:pt>
                <c:pt idx="31">
                  <c:v>4225809182</c:v>
                </c:pt>
                <c:pt idx="32">
                  <c:v>4709302215</c:v>
                </c:pt>
                <c:pt idx="33">
                  <c:v>4245540824</c:v>
                </c:pt>
                <c:pt idx="34">
                  <c:v>4298739177</c:v>
                </c:pt>
                <c:pt idx="35">
                  <c:v>4598887733</c:v>
                </c:pt>
                <c:pt idx="36">
                  <c:v>4707979541</c:v>
                </c:pt>
                <c:pt idx="37">
                  <c:v>4745335650</c:v>
                </c:pt>
                <c:pt idx="38">
                  <c:v>5130171606</c:v>
                </c:pt>
                <c:pt idx="39">
                  <c:v>5168831025</c:v>
                </c:pt>
                <c:pt idx="40">
                  <c:v>5587239844</c:v>
                </c:pt>
                <c:pt idx="41">
                  <c:v>5661330541</c:v>
                </c:pt>
              </c:numCache>
            </c:numRef>
          </c:val>
          <c:extLst>
            <c:ext xmlns:c16="http://schemas.microsoft.com/office/drawing/2014/chart" uri="{C3380CC4-5D6E-409C-BE32-E72D297353CC}">
              <c16:uniqueId val="{00000001-0817-4725-8715-E7D3D305761F}"/>
            </c:ext>
          </c:extLst>
        </c:ser>
        <c:ser>
          <c:idx val="2"/>
          <c:order val="2"/>
          <c:tx>
            <c:strRef>
              <c:f>'Region Volume'!$D$3:$D$4</c:f>
              <c:strCache>
                <c:ptCount val="1"/>
                <c:pt idx="0">
                  <c:v>Latin America</c:v>
                </c:pt>
              </c:strCache>
            </c:strRef>
          </c:tx>
          <c:spPr>
            <a:solidFill>
              <a:schemeClr val="accent3"/>
            </a:solidFill>
            <a:ln>
              <a:noFill/>
            </a:ln>
            <a:effectLst/>
          </c:spPr>
          <c:invertIfNegative val="0"/>
          <c:cat>
            <c:multiLvlStrRef>
              <c:f>'Region Volume'!$A$5:$A$57</c:f>
              <c:multiLvlStrCache>
                <c:ptCount val="42"/>
                <c:lvl>
                  <c:pt idx="0">
                    <c:v>1</c:v>
                  </c:pt>
                  <c:pt idx="1">
                    <c:v>2</c:v>
                  </c:pt>
                  <c:pt idx="2">
                    <c:v>3</c:v>
                  </c:pt>
                  <c:pt idx="3">
                    <c:v>4</c:v>
                  </c:pt>
                  <c:pt idx="4">
                    <c:v>1</c:v>
                  </c:pt>
                  <c:pt idx="5">
                    <c:v>2</c:v>
                  </c:pt>
                  <c:pt idx="6">
                    <c:v>3</c:v>
                  </c:pt>
                  <c:pt idx="7">
                    <c:v>4</c:v>
                  </c:pt>
                  <c:pt idx="8">
                    <c:v>1</c:v>
                  </c:pt>
                  <c:pt idx="9">
                    <c:v>2</c:v>
                  </c:pt>
                  <c:pt idx="10">
                    <c:v>3</c:v>
                  </c:pt>
                  <c:pt idx="11">
                    <c:v>4</c:v>
                  </c:pt>
                  <c:pt idx="12">
                    <c:v>1</c:v>
                  </c:pt>
                  <c:pt idx="13">
                    <c:v>2</c:v>
                  </c:pt>
                  <c:pt idx="14">
                    <c:v>3</c:v>
                  </c:pt>
                  <c:pt idx="15">
                    <c:v>4</c:v>
                  </c:pt>
                  <c:pt idx="16">
                    <c:v>1</c:v>
                  </c:pt>
                  <c:pt idx="17">
                    <c:v>2</c:v>
                  </c:pt>
                  <c:pt idx="18">
                    <c:v>3</c:v>
                  </c:pt>
                  <c:pt idx="19">
                    <c:v>4</c:v>
                  </c:pt>
                  <c:pt idx="20">
                    <c:v>1</c:v>
                  </c:pt>
                  <c:pt idx="21">
                    <c:v>2</c:v>
                  </c:pt>
                  <c:pt idx="22">
                    <c:v>3</c:v>
                  </c:pt>
                  <c:pt idx="23">
                    <c:v>4</c:v>
                  </c:pt>
                  <c:pt idx="24">
                    <c:v>1</c:v>
                  </c:pt>
                  <c:pt idx="25">
                    <c:v>2</c:v>
                  </c:pt>
                  <c:pt idx="26">
                    <c:v>3</c:v>
                  </c:pt>
                  <c:pt idx="27">
                    <c:v>4</c:v>
                  </c:pt>
                  <c:pt idx="28">
                    <c:v>1</c:v>
                  </c:pt>
                  <c:pt idx="29">
                    <c:v>2</c:v>
                  </c:pt>
                  <c:pt idx="30">
                    <c:v>3</c:v>
                  </c:pt>
                  <c:pt idx="31">
                    <c:v>4</c:v>
                  </c:pt>
                  <c:pt idx="32">
                    <c:v>1</c:v>
                  </c:pt>
                  <c:pt idx="33">
                    <c:v>2</c:v>
                  </c:pt>
                  <c:pt idx="34">
                    <c:v>3</c:v>
                  </c:pt>
                  <c:pt idx="35">
                    <c:v>4</c:v>
                  </c:pt>
                  <c:pt idx="36">
                    <c:v>1</c:v>
                  </c:pt>
                  <c:pt idx="37">
                    <c:v>2</c:v>
                  </c:pt>
                  <c:pt idx="38">
                    <c:v>3</c:v>
                  </c:pt>
                  <c:pt idx="39">
                    <c:v>4</c:v>
                  </c:pt>
                  <c:pt idx="40">
                    <c:v>1</c:v>
                  </c:pt>
                  <c:pt idx="41">
                    <c:v>2</c:v>
                  </c:pt>
                </c:lvl>
                <c:lvl>
                  <c:pt idx="0">
                    <c:v>2015</c:v>
                  </c:pt>
                  <c:pt idx="4">
                    <c:v>2016</c:v>
                  </c:pt>
                  <c:pt idx="8">
                    <c:v>2017</c:v>
                  </c:pt>
                  <c:pt idx="12">
                    <c:v>2018</c:v>
                  </c:pt>
                  <c:pt idx="16">
                    <c:v>2019</c:v>
                  </c:pt>
                  <c:pt idx="20">
                    <c:v>2020</c:v>
                  </c:pt>
                  <c:pt idx="24">
                    <c:v>2021</c:v>
                  </c:pt>
                  <c:pt idx="28">
                    <c:v>2022</c:v>
                  </c:pt>
                  <c:pt idx="32">
                    <c:v>2023</c:v>
                  </c:pt>
                  <c:pt idx="36">
                    <c:v>2024</c:v>
                  </c:pt>
                  <c:pt idx="40">
                    <c:v>2025</c:v>
                  </c:pt>
                </c:lvl>
              </c:multiLvlStrCache>
            </c:multiLvlStrRef>
          </c:cat>
          <c:val>
            <c:numRef>
              <c:f>'Region Volume'!$D$5:$D$57</c:f>
              <c:numCache>
                <c:formatCode>_(* #,##0_);_(* \(#,##0\);_(* "-"??_);_(@_)</c:formatCode>
                <c:ptCount val="42"/>
                <c:pt idx="0">
                  <c:v>379015538</c:v>
                </c:pt>
                <c:pt idx="1">
                  <c:v>405194825</c:v>
                </c:pt>
                <c:pt idx="2">
                  <c:v>432918176</c:v>
                </c:pt>
                <c:pt idx="3">
                  <c:v>338944222</c:v>
                </c:pt>
                <c:pt idx="4">
                  <c:v>441272941</c:v>
                </c:pt>
                <c:pt idx="5">
                  <c:v>419000289</c:v>
                </c:pt>
                <c:pt idx="6">
                  <c:v>423658081</c:v>
                </c:pt>
                <c:pt idx="7">
                  <c:v>471635166</c:v>
                </c:pt>
                <c:pt idx="8">
                  <c:v>475080848</c:v>
                </c:pt>
                <c:pt idx="9">
                  <c:v>502549620</c:v>
                </c:pt>
                <c:pt idx="10">
                  <c:v>545686919</c:v>
                </c:pt>
                <c:pt idx="11">
                  <c:v>556682323</c:v>
                </c:pt>
                <c:pt idx="12">
                  <c:v>654513167</c:v>
                </c:pt>
                <c:pt idx="13">
                  <c:v>781866768</c:v>
                </c:pt>
                <c:pt idx="14">
                  <c:v>625111646</c:v>
                </c:pt>
                <c:pt idx="15">
                  <c:v>799035266</c:v>
                </c:pt>
                <c:pt idx="16">
                  <c:v>1029191404</c:v>
                </c:pt>
                <c:pt idx="17">
                  <c:v>1301542875</c:v>
                </c:pt>
                <c:pt idx="18">
                  <c:v>1464208087</c:v>
                </c:pt>
                <c:pt idx="19">
                  <c:v>1599507973</c:v>
                </c:pt>
                <c:pt idx="20">
                  <c:v>1967945128</c:v>
                </c:pt>
                <c:pt idx="21">
                  <c:v>1874937004</c:v>
                </c:pt>
                <c:pt idx="22">
                  <c:v>2286862589</c:v>
                </c:pt>
                <c:pt idx="23">
                  <c:v>2518352726</c:v>
                </c:pt>
                <c:pt idx="24">
                  <c:v>2757499867</c:v>
                </c:pt>
                <c:pt idx="25">
                  <c:v>2461067256</c:v>
                </c:pt>
                <c:pt idx="26">
                  <c:v>3074913476</c:v>
                </c:pt>
                <c:pt idx="27">
                  <c:v>2925144397</c:v>
                </c:pt>
                <c:pt idx="28">
                  <c:v>2880547612</c:v>
                </c:pt>
                <c:pt idx="29">
                  <c:v>2719652403</c:v>
                </c:pt>
                <c:pt idx="30">
                  <c:v>2797449427</c:v>
                </c:pt>
                <c:pt idx="31">
                  <c:v>2941726231</c:v>
                </c:pt>
                <c:pt idx="32">
                  <c:v>2862909956</c:v>
                </c:pt>
                <c:pt idx="33">
                  <c:v>2553679649</c:v>
                </c:pt>
                <c:pt idx="34">
                  <c:v>2586547360</c:v>
                </c:pt>
                <c:pt idx="35">
                  <c:v>2603192438</c:v>
                </c:pt>
                <c:pt idx="36">
                  <c:v>2460906707</c:v>
                </c:pt>
                <c:pt idx="37">
                  <c:v>3051353200</c:v>
                </c:pt>
                <c:pt idx="38">
                  <c:v>3276963174</c:v>
                </c:pt>
                <c:pt idx="39">
                  <c:v>3127664571</c:v>
                </c:pt>
                <c:pt idx="40">
                  <c:v>2571777766</c:v>
                </c:pt>
                <c:pt idx="41">
                  <c:v>2804754797</c:v>
                </c:pt>
              </c:numCache>
            </c:numRef>
          </c:val>
          <c:extLst>
            <c:ext xmlns:c16="http://schemas.microsoft.com/office/drawing/2014/chart" uri="{C3380CC4-5D6E-409C-BE32-E72D297353CC}">
              <c16:uniqueId val="{00000002-0817-4725-8715-E7D3D305761F}"/>
            </c:ext>
          </c:extLst>
        </c:ser>
        <c:ser>
          <c:idx val="3"/>
          <c:order val="3"/>
          <c:tx>
            <c:strRef>
              <c:f>'Region Volume'!$E$3:$E$4</c:f>
              <c:strCache>
                <c:ptCount val="1"/>
                <c:pt idx="0">
                  <c:v>Europe</c:v>
                </c:pt>
              </c:strCache>
            </c:strRef>
          </c:tx>
          <c:spPr>
            <a:solidFill>
              <a:schemeClr val="accent4"/>
            </a:solidFill>
            <a:ln>
              <a:noFill/>
            </a:ln>
            <a:effectLst/>
          </c:spPr>
          <c:invertIfNegative val="0"/>
          <c:cat>
            <c:multiLvlStrRef>
              <c:f>'Region Volume'!$A$5:$A$57</c:f>
              <c:multiLvlStrCache>
                <c:ptCount val="42"/>
                <c:lvl>
                  <c:pt idx="0">
                    <c:v>1</c:v>
                  </c:pt>
                  <c:pt idx="1">
                    <c:v>2</c:v>
                  </c:pt>
                  <c:pt idx="2">
                    <c:v>3</c:v>
                  </c:pt>
                  <c:pt idx="3">
                    <c:v>4</c:v>
                  </c:pt>
                  <c:pt idx="4">
                    <c:v>1</c:v>
                  </c:pt>
                  <c:pt idx="5">
                    <c:v>2</c:v>
                  </c:pt>
                  <c:pt idx="6">
                    <c:v>3</c:v>
                  </c:pt>
                  <c:pt idx="7">
                    <c:v>4</c:v>
                  </c:pt>
                  <c:pt idx="8">
                    <c:v>1</c:v>
                  </c:pt>
                  <c:pt idx="9">
                    <c:v>2</c:v>
                  </c:pt>
                  <c:pt idx="10">
                    <c:v>3</c:v>
                  </c:pt>
                  <c:pt idx="11">
                    <c:v>4</c:v>
                  </c:pt>
                  <c:pt idx="12">
                    <c:v>1</c:v>
                  </c:pt>
                  <c:pt idx="13">
                    <c:v>2</c:v>
                  </c:pt>
                  <c:pt idx="14">
                    <c:v>3</c:v>
                  </c:pt>
                  <c:pt idx="15">
                    <c:v>4</c:v>
                  </c:pt>
                  <c:pt idx="16">
                    <c:v>1</c:v>
                  </c:pt>
                  <c:pt idx="17">
                    <c:v>2</c:v>
                  </c:pt>
                  <c:pt idx="18">
                    <c:v>3</c:v>
                  </c:pt>
                  <c:pt idx="19">
                    <c:v>4</c:v>
                  </c:pt>
                  <c:pt idx="20">
                    <c:v>1</c:v>
                  </c:pt>
                  <c:pt idx="21">
                    <c:v>2</c:v>
                  </c:pt>
                  <c:pt idx="22">
                    <c:v>3</c:v>
                  </c:pt>
                  <c:pt idx="23">
                    <c:v>4</c:v>
                  </c:pt>
                  <c:pt idx="24">
                    <c:v>1</c:v>
                  </c:pt>
                  <c:pt idx="25">
                    <c:v>2</c:v>
                  </c:pt>
                  <c:pt idx="26">
                    <c:v>3</c:v>
                  </c:pt>
                  <c:pt idx="27">
                    <c:v>4</c:v>
                  </c:pt>
                  <c:pt idx="28">
                    <c:v>1</c:v>
                  </c:pt>
                  <c:pt idx="29">
                    <c:v>2</c:v>
                  </c:pt>
                  <c:pt idx="30">
                    <c:v>3</c:v>
                  </c:pt>
                  <c:pt idx="31">
                    <c:v>4</c:v>
                  </c:pt>
                  <c:pt idx="32">
                    <c:v>1</c:v>
                  </c:pt>
                  <c:pt idx="33">
                    <c:v>2</c:v>
                  </c:pt>
                  <c:pt idx="34">
                    <c:v>3</c:v>
                  </c:pt>
                  <c:pt idx="35">
                    <c:v>4</c:v>
                  </c:pt>
                  <c:pt idx="36">
                    <c:v>1</c:v>
                  </c:pt>
                  <c:pt idx="37">
                    <c:v>2</c:v>
                  </c:pt>
                  <c:pt idx="38">
                    <c:v>3</c:v>
                  </c:pt>
                  <c:pt idx="39">
                    <c:v>4</c:v>
                  </c:pt>
                  <c:pt idx="40">
                    <c:v>1</c:v>
                  </c:pt>
                  <c:pt idx="41">
                    <c:v>2</c:v>
                  </c:pt>
                </c:lvl>
                <c:lvl>
                  <c:pt idx="0">
                    <c:v>2015</c:v>
                  </c:pt>
                  <c:pt idx="4">
                    <c:v>2016</c:v>
                  </c:pt>
                  <c:pt idx="8">
                    <c:v>2017</c:v>
                  </c:pt>
                  <c:pt idx="12">
                    <c:v>2018</c:v>
                  </c:pt>
                  <c:pt idx="16">
                    <c:v>2019</c:v>
                  </c:pt>
                  <c:pt idx="20">
                    <c:v>2020</c:v>
                  </c:pt>
                  <c:pt idx="24">
                    <c:v>2021</c:v>
                  </c:pt>
                  <c:pt idx="28">
                    <c:v>2022</c:v>
                  </c:pt>
                  <c:pt idx="32">
                    <c:v>2023</c:v>
                  </c:pt>
                  <c:pt idx="36">
                    <c:v>2024</c:v>
                  </c:pt>
                  <c:pt idx="40">
                    <c:v>2025</c:v>
                  </c:pt>
                </c:lvl>
              </c:multiLvlStrCache>
            </c:multiLvlStrRef>
          </c:cat>
          <c:val>
            <c:numRef>
              <c:f>'Region Volume'!$E$5:$E$57</c:f>
              <c:numCache>
                <c:formatCode>_(* #,##0_);_(* \(#,##0\);_(* "-"??_);_(@_)</c:formatCode>
                <c:ptCount val="42"/>
                <c:pt idx="0">
                  <c:v>1113775065</c:v>
                </c:pt>
                <c:pt idx="1">
                  <c:v>1171005245</c:v>
                </c:pt>
                <c:pt idx="2">
                  <c:v>1273830206</c:v>
                </c:pt>
                <c:pt idx="3">
                  <c:v>1237226871</c:v>
                </c:pt>
                <c:pt idx="4">
                  <c:v>1436199435</c:v>
                </c:pt>
                <c:pt idx="5">
                  <c:v>1303801778</c:v>
                </c:pt>
                <c:pt idx="6">
                  <c:v>1176668350</c:v>
                </c:pt>
                <c:pt idx="7">
                  <c:v>1263092298</c:v>
                </c:pt>
                <c:pt idx="8">
                  <c:v>1266817197</c:v>
                </c:pt>
                <c:pt idx="9">
                  <c:v>1328137668</c:v>
                </c:pt>
                <c:pt idx="10">
                  <c:v>1178605746</c:v>
                </c:pt>
                <c:pt idx="11">
                  <c:v>1162384684</c:v>
                </c:pt>
                <c:pt idx="12">
                  <c:v>1305002977</c:v>
                </c:pt>
                <c:pt idx="13">
                  <c:v>1411866075</c:v>
                </c:pt>
                <c:pt idx="14">
                  <c:v>1163974307</c:v>
                </c:pt>
                <c:pt idx="15">
                  <c:v>1390991714</c:v>
                </c:pt>
                <c:pt idx="16">
                  <c:v>1231549671</c:v>
                </c:pt>
                <c:pt idx="17">
                  <c:v>1281469345</c:v>
                </c:pt>
                <c:pt idx="18">
                  <c:v>1328214990</c:v>
                </c:pt>
                <c:pt idx="19">
                  <c:v>1198923406</c:v>
                </c:pt>
                <c:pt idx="20">
                  <c:v>1772307686</c:v>
                </c:pt>
                <c:pt idx="21">
                  <c:v>1333007727</c:v>
                </c:pt>
                <c:pt idx="22">
                  <c:v>1178026671</c:v>
                </c:pt>
                <c:pt idx="23">
                  <c:v>1325298447</c:v>
                </c:pt>
                <c:pt idx="24">
                  <c:v>1460544817</c:v>
                </c:pt>
                <c:pt idx="25">
                  <c:v>1281635693</c:v>
                </c:pt>
                <c:pt idx="26">
                  <c:v>1284993650</c:v>
                </c:pt>
                <c:pt idx="27">
                  <c:v>1424603286</c:v>
                </c:pt>
                <c:pt idx="28">
                  <c:v>1446716413</c:v>
                </c:pt>
                <c:pt idx="29">
                  <c:v>1138022231</c:v>
                </c:pt>
                <c:pt idx="30">
                  <c:v>1168968208</c:v>
                </c:pt>
                <c:pt idx="31">
                  <c:v>1048893784</c:v>
                </c:pt>
                <c:pt idx="32">
                  <c:v>1254403849</c:v>
                </c:pt>
                <c:pt idx="33">
                  <c:v>1158650997</c:v>
                </c:pt>
                <c:pt idx="34">
                  <c:v>1198171708</c:v>
                </c:pt>
                <c:pt idx="35">
                  <c:v>1318345290</c:v>
                </c:pt>
                <c:pt idx="36">
                  <c:v>1440331422</c:v>
                </c:pt>
                <c:pt idx="37">
                  <c:v>1528854798</c:v>
                </c:pt>
                <c:pt idx="38">
                  <c:v>1567248555</c:v>
                </c:pt>
                <c:pt idx="39">
                  <c:v>1052453589</c:v>
                </c:pt>
                <c:pt idx="40">
                  <c:v>1186018468</c:v>
                </c:pt>
                <c:pt idx="41">
                  <c:v>1165036957</c:v>
                </c:pt>
              </c:numCache>
            </c:numRef>
          </c:val>
          <c:extLst>
            <c:ext xmlns:c16="http://schemas.microsoft.com/office/drawing/2014/chart" uri="{C3380CC4-5D6E-409C-BE32-E72D297353CC}">
              <c16:uniqueId val="{00000003-0817-4725-8715-E7D3D305761F}"/>
            </c:ext>
          </c:extLst>
        </c:ser>
        <c:ser>
          <c:idx val="4"/>
          <c:order val="4"/>
          <c:tx>
            <c:strRef>
              <c:f>'Region Volume'!$F$3:$F$4</c:f>
              <c:strCache>
                <c:ptCount val="1"/>
                <c:pt idx="0">
                  <c:v>Other</c:v>
                </c:pt>
              </c:strCache>
            </c:strRef>
          </c:tx>
          <c:spPr>
            <a:solidFill>
              <a:schemeClr val="accent5"/>
            </a:solidFill>
            <a:ln>
              <a:noFill/>
            </a:ln>
            <a:effectLst/>
          </c:spPr>
          <c:invertIfNegative val="0"/>
          <c:cat>
            <c:multiLvlStrRef>
              <c:f>'Region Volume'!$A$5:$A$57</c:f>
              <c:multiLvlStrCache>
                <c:ptCount val="42"/>
                <c:lvl>
                  <c:pt idx="0">
                    <c:v>1</c:v>
                  </c:pt>
                  <c:pt idx="1">
                    <c:v>2</c:v>
                  </c:pt>
                  <c:pt idx="2">
                    <c:v>3</c:v>
                  </c:pt>
                  <c:pt idx="3">
                    <c:v>4</c:v>
                  </c:pt>
                  <c:pt idx="4">
                    <c:v>1</c:v>
                  </c:pt>
                  <c:pt idx="5">
                    <c:v>2</c:v>
                  </c:pt>
                  <c:pt idx="6">
                    <c:v>3</c:v>
                  </c:pt>
                  <c:pt idx="7">
                    <c:v>4</c:v>
                  </c:pt>
                  <c:pt idx="8">
                    <c:v>1</c:v>
                  </c:pt>
                  <c:pt idx="9">
                    <c:v>2</c:v>
                  </c:pt>
                  <c:pt idx="10">
                    <c:v>3</c:v>
                  </c:pt>
                  <c:pt idx="11">
                    <c:v>4</c:v>
                  </c:pt>
                  <c:pt idx="12">
                    <c:v>1</c:v>
                  </c:pt>
                  <c:pt idx="13">
                    <c:v>2</c:v>
                  </c:pt>
                  <c:pt idx="14">
                    <c:v>3</c:v>
                  </c:pt>
                  <c:pt idx="15">
                    <c:v>4</c:v>
                  </c:pt>
                  <c:pt idx="16">
                    <c:v>1</c:v>
                  </c:pt>
                  <c:pt idx="17">
                    <c:v>2</c:v>
                  </c:pt>
                  <c:pt idx="18">
                    <c:v>3</c:v>
                  </c:pt>
                  <c:pt idx="19">
                    <c:v>4</c:v>
                  </c:pt>
                  <c:pt idx="20">
                    <c:v>1</c:v>
                  </c:pt>
                  <c:pt idx="21">
                    <c:v>2</c:v>
                  </c:pt>
                  <c:pt idx="22">
                    <c:v>3</c:v>
                  </c:pt>
                  <c:pt idx="23">
                    <c:v>4</c:v>
                  </c:pt>
                  <c:pt idx="24">
                    <c:v>1</c:v>
                  </c:pt>
                  <c:pt idx="25">
                    <c:v>2</c:v>
                  </c:pt>
                  <c:pt idx="26">
                    <c:v>3</c:v>
                  </c:pt>
                  <c:pt idx="27">
                    <c:v>4</c:v>
                  </c:pt>
                  <c:pt idx="28">
                    <c:v>1</c:v>
                  </c:pt>
                  <c:pt idx="29">
                    <c:v>2</c:v>
                  </c:pt>
                  <c:pt idx="30">
                    <c:v>3</c:v>
                  </c:pt>
                  <c:pt idx="31">
                    <c:v>4</c:v>
                  </c:pt>
                  <c:pt idx="32">
                    <c:v>1</c:v>
                  </c:pt>
                  <c:pt idx="33">
                    <c:v>2</c:v>
                  </c:pt>
                  <c:pt idx="34">
                    <c:v>3</c:v>
                  </c:pt>
                  <c:pt idx="35">
                    <c:v>4</c:v>
                  </c:pt>
                  <c:pt idx="36">
                    <c:v>1</c:v>
                  </c:pt>
                  <c:pt idx="37">
                    <c:v>2</c:v>
                  </c:pt>
                  <c:pt idx="38">
                    <c:v>3</c:v>
                  </c:pt>
                  <c:pt idx="39">
                    <c:v>4</c:v>
                  </c:pt>
                  <c:pt idx="40">
                    <c:v>1</c:v>
                  </c:pt>
                  <c:pt idx="41">
                    <c:v>2</c:v>
                  </c:pt>
                </c:lvl>
                <c:lvl>
                  <c:pt idx="0">
                    <c:v>2015</c:v>
                  </c:pt>
                  <c:pt idx="4">
                    <c:v>2016</c:v>
                  </c:pt>
                  <c:pt idx="8">
                    <c:v>2017</c:v>
                  </c:pt>
                  <c:pt idx="12">
                    <c:v>2018</c:v>
                  </c:pt>
                  <c:pt idx="16">
                    <c:v>2019</c:v>
                  </c:pt>
                  <c:pt idx="20">
                    <c:v>2020</c:v>
                  </c:pt>
                  <c:pt idx="24">
                    <c:v>2021</c:v>
                  </c:pt>
                  <c:pt idx="28">
                    <c:v>2022</c:v>
                  </c:pt>
                  <c:pt idx="32">
                    <c:v>2023</c:v>
                  </c:pt>
                  <c:pt idx="36">
                    <c:v>2024</c:v>
                  </c:pt>
                  <c:pt idx="40">
                    <c:v>2025</c:v>
                  </c:pt>
                </c:lvl>
              </c:multiLvlStrCache>
            </c:multiLvlStrRef>
          </c:cat>
          <c:val>
            <c:numRef>
              <c:f>'Region Volume'!$F$5:$F$57</c:f>
              <c:numCache>
                <c:formatCode>_(* #,##0_);_(* \(#,##0\);_(* "-"??_);_(@_)</c:formatCode>
                <c:ptCount val="42"/>
                <c:pt idx="0">
                  <c:v>117584188</c:v>
                </c:pt>
                <c:pt idx="1">
                  <c:v>146748066</c:v>
                </c:pt>
                <c:pt idx="2">
                  <c:v>203154220</c:v>
                </c:pt>
                <c:pt idx="3">
                  <c:v>190616799</c:v>
                </c:pt>
                <c:pt idx="4">
                  <c:v>229797403</c:v>
                </c:pt>
                <c:pt idx="5">
                  <c:v>140787700</c:v>
                </c:pt>
                <c:pt idx="6">
                  <c:v>121278962</c:v>
                </c:pt>
                <c:pt idx="7">
                  <c:v>162160059</c:v>
                </c:pt>
                <c:pt idx="8">
                  <c:v>113517313</c:v>
                </c:pt>
                <c:pt idx="9">
                  <c:v>202835547</c:v>
                </c:pt>
                <c:pt idx="10">
                  <c:v>136182412</c:v>
                </c:pt>
                <c:pt idx="11">
                  <c:v>142619720</c:v>
                </c:pt>
                <c:pt idx="12">
                  <c:v>124542388</c:v>
                </c:pt>
                <c:pt idx="13">
                  <c:v>134675776</c:v>
                </c:pt>
                <c:pt idx="14">
                  <c:v>116856663</c:v>
                </c:pt>
                <c:pt idx="15">
                  <c:v>113067873</c:v>
                </c:pt>
                <c:pt idx="16">
                  <c:v>142457422</c:v>
                </c:pt>
                <c:pt idx="17">
                  <c:v>131884936</c:v>
                </c:pt>
                <c:pt idx="18">
                  <c:v>148704068</c:v>
                </c:pt>
                <c:pt idx="19">
                  <c:v>167720833</c:v>
                </c:pt>
                <c:pt idx="20">
                  <c:v>282825255</c:v>
                </c:pt>
                <c:pt idx="21">
                  <c:v>302223174</c:v>
                </c:pt>
                <c:pt idx="22">
                  <c:v>468996261</c:v>
                </c:pt>
                <c:pt idx="23">
                  <c:v>685542163</c:v>
                </c:pt>
                <c:pt idx="24">
                  <c:v>601889814</c:v>
                </c:pt>
                <c:pt idx="25">
                  <c:v>448719837</c:v>
                </c:pt>
                <c:pt idx="26">
                  <c:v>436582586</c:v>
                </c:pt>
                <c:pt idx="27">
                  <c:v>820161082</c:v>
                </c:pt>
                <c:pt idx="28">
                  <c:v>630282158</c:v>
                </c:pt>
                <c:pt idx="29">
                  <c:v>704374013</c:v>
                </c:pt>
                <c:pt idx="30">
                  <c:v>887622588</c:v>
                </c:pt>
                <c:pt idx="31">
                  <c:v>757040831</c:v>
                </c:pt>
                <c:pt idx="32">
                  <c:v>577167612</c:v>
                </c:pt>
                <c:pt idx="33">
                  <c:v>472999218</c:v>
                </c:pt>
                <c:pt idx="34">
                  <c:v>730036670</c:v>
                </c:pt>
                <c:pt idx="35">
                  <c:v>616797343</c:v>
                </c:pt>
                <c:pt idx="36">
                  <c:v>553182597</c:v>
                </c:pt>
                <c:pt idx="37">
                  <c:v>526245998</c:v>
                </c:pt>
                <c:pt idx="38">
                  <c:v>552960947</c:v>
                </c:pt>
                <c:pt idx="39">
                  <c:v>649984760</c:v>
                </c:pt>
                <c:pt idx="40">
                  <c:v>732284771</c:v>
                </c:pt>
                <c:pt idx="41">
                  <c:v>744524274</c:v>
                </c:pt>
              </c:numCache>
            </c:numRef>
          </c:val>
          <c:extLst>
            <c:ext xmlns:c16="http://schemas.microsoft.com/office/drawing/2014/chart" uri="{C3380CC4-5D6E-409C-BE32-E72D297353CC}">
              <c16:uniqueId val="{00000004-0817-4725-8715-E7D3D305761F}"/>
            </c:ext>
          </c:extLst>
        </c:ser>
        <c:dLbls>
          <c:showLegendKey val="0"/>
          <c:showVal val="0"/>
          <c:showCatName val="0"/>
          <c:showSerName val="0"/>
          <c:showPercent val="0"/>
          <c:showBubbleSize val="0"/>
        </c:dLbls>
        <c:gapWidth val="219"/>
        <c:overlap val="100"/>
        <c:axId val="677418144"/>
        <c:axId val="677419320"/>
      </c:barChart>
      <c:catAx>
        <c:axId val="677418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crossAx val="677419320"/>
        <c:crosses val="autoZero"/>
        <c:auto val="1"/>
        <c:lblAlgn val="ctr"/>
        <c:lblOffset val="100"/>
        <c:noMultiLvlLbl val="0"/>
      </c:catAx>
      <c:valAx>
        <c:axId val="6774193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Lato" panose="020F0502020204030203" pitchFamily="34" charset="0"/>
                    <a:ea typeface="+mn-ea"/>
                    <a:cs typeface="+mn-cs"/>
                  </a:defRPr>
                </a:pPr>
                <a:r>
                  <a:rPr lang="en-US"/>
                  <a:t>Volume (lots traded)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Lato" panose="020F0502020204030203" pitchFamily="34" charset="0"/>
                  <a:ea typeface="+mn-ea"/>
                  <a:cs typeface="+mn-cs"/>
                </a:defRPr>
              </a:pPr>
              <a:endParaRPr lang="en-US"/>
            </a:p>
          </c:txPr>
        </c:title>
        <c:numFmt formatCode="[&gt;999999999.999]\ #,,,&quot;B&quot;;[&gt;999999.999]#,,&quot;M&quot;;#,##0\ _M"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crossAx val="67741814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legend>
    <c:plotVisOnly val="1"/>
    <c:dispBlanksAs val="gap"/>
    <c:showDLblsOverMax val="0"/>
  </c:chart>
  <c:spPr>
    <a:noFill/>
    <a:ln>
      <a:noFill/>
    </a:ln>
    <a:effectLst/>
  </c:spPr>
  <c:txPr>
    <a:bodyPr/>
    <a:lstStyle/>
    <a:p>
      <a:pPr>
        <a:defRPr baseline="0">
          <a:solidFill>
            <a:schemeClr val="tx1"/>
          </a:solidFill>
          <a:latin typeface="Lato" panose="020F0502020204030203"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[b) Shanghai Stock Exchange.xlsx]Open Interest!PivotTable3</c:name>
    <c:fmtId val="6"/>
  </c:pivotSource>
  <c:chart>
    <c:title>
      <c:tx>
        <c:rich>
          <a:bodyPr rot="0" spcFirstLastPara="1" vertOverflow="ellipsis" vert="horz" wrap="square" anchor="ctr" anchorCtr="1"/>
          <a:lstStyle/>
          <a:p>
            <a:pPr>
              <a:defRPr sz="1400" b="0" i="0" u="none" strike="noStrike" kern="1200" spc="0" baseline="0">
                <a:solidFill>
                  <a:schemeClr val="tx1"/>
                </a:solidFill>
                <a:latin typeface="Lato" panose="020F0502020204030203" pitchFamily="34" charset="0"/>
                <a:ea typeface="+mn-ea"/>
                <a:cs typeface="+mn-cs"/>
              </a:defRPr>
            </a:pPr>
            <a:r>
              <a:rPr lang="en-US"/>
              <a:t>Shanghai Stock Exchange ETF Options</a:t>
            </a:r>
          </a:p>
          <a:p>
            <a:pPr>
              <a:defRPr/>
            </a:pPr>
            <a:r>
              <a:rPr lang="en-US"/>
              <a:t>Quarter-End Open Interest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Lato" panose="020F0502020204030203" pitchFamily="34" charset="0"/>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areaChart>
        <c:grouping val="stacked"/>
        <c:varyColors val="0"/>
        <c:ser>
          <c:idx val="0"/>
          <c:order val="0"/>
          <c:tx>
            <c:strRef>
              <c:f>'Open Interest'!$B$3:$B$4</c:f>
              <c:strCache>
                <c:ptCount val="1"/>
                <c:pt idx="0">
                  <c:v>CSI 300 ETF</c:v>
                </c:pt>
              </c:strCache>
            </c:strRef>
          </c:tx>
          <c:spPr>
            <a:solidFill>
              <a:schemeClr val="accent1"/>
            </a:solidFill>
            <a:ln>
              <a:noFill/>
            </a:ln>
            <a:effectLst/>
          </c:spPr>
          <c:cat>
            <c:multiLvlStrRef>
              <c:f>'Open Interest'!$A$5:$A$57</c:f>
              <c:multiLvlStrCache>
                <c:ptCount val="42"/>
                <c:lvl>
                  <c:pt idx="0">
                    <c:v>1</c:v>
                  </c:pt>
                  <c:pt idx="1">
                    <c:v>2</c:v>
                  </c:pt>
                  <c:pt idx="2">
                    <c:v>3</c:v>
                  </c:pt>
                  <c:pt idx="3">
                    <c:v>4</c:v>
                  </c:pt>
                  <c:pt idx="4">
                    <c:v>1</c:v>
                  </c:pt>
                  <c:pt idx="5">
                    <c:v>2</c:v>
                  </c:pt>
                  <c:pt idx="6">
                    <c:v>3</c:v>
                  </c:pt>
                  <c:pt idx="7">
                    <c:v>4</c:v>
                  </c:pt>
                  <c:pt idx="8">
                    <c:v>1</c:v>
                  </c:pt>
                  <c:pt idx="9">
                    <c:v>2</c:v>
                  </c:pt>
                  <c:pt idx="10">
                    <c:v>3</c:v>
                  </c:pt>
                  <c:pt idx="11">
                    <c:v>4</c:v>
                  </c:pt>
                  <c:pt idx="12">
                    <c:v>1</c:v>
                  </c:pt>
                  <c:pt idx="13">
                    <c:v>2</c:v>
                  </c:pt>
                  <c:pt idx="14">
                    <c:v>3</c:v>
                  </c:pt>
                  <c:pt idx="15">
                    <c:v>4</c:v>
                  </c:pt>
                  <c:pt idx="16">
                    <c:v>1</c:v>
                  </c:pt>
                  <c:pt idx="17">
                    <c:v>2</c:v>
                  </c:pt>
                  <c:pt idx="18">
                    <c:v>3</c:v>
                  </c:pt>
                  <c:pt idx="19">
                    <c:v>4</c:v>
                  </c:pt>
                  <c:pt idx="20">
                    <c:v>1</c:v>
                  </c:pt>
                  <c:pt idx="21">
                    <c:v>2</c:v>
                  </c:pt>
                  <c:pt idx="22">
                    <c:v>3</c:v>
                  </c:pt>
                  <c:pt idx="23">
                    <c:v>4</c:v>
                  </c:pt>
                  <c:pt idx="24">
                    <c:v>1</c:v>
                  </c:pt>
                  <c:pt idx="25">
                    <c:v>2</c:v>
                  </c:pt>
                  <c:pt idx="26">
                    <c:v>3</c:v>
                  </c:pt>
                  <c:pt idx="27">
                    <c:v>4</c:v>
                  </c:pt>
                  <c:pt idx="28">
                    <c:v>1</c:v>
                  </c:pt>
                  <c:pt idx="29">
                    <c:v>2</c:v>
                  </c:pt>
                  <c:pt idx="30">
                    <c:v>3</c:v>
                  </c:pt>
                  <c:pt idx="31">
                    <c:v>4</c:v>
                  </c:pt>
                  <c:pt idx="32">
                    <c:v>1</c:v>
                  </c:pt>
                  <c:pt idx="33">
                    <c:v>2</c:v>
                  </c:pt>
                  <c:pt idx="34">
                    <c:v>3</c:v>
                  </c:pt>
                  <c:pt idx="35">
                    <c:v>4</c:v>
                  </c:pt>
                  <c:pt idx="36">
                    <c:v>1</c:v>
                  </c:pt>
                  <c:pt idx="37">
                    <c:v>2</c:v>
                  </c:pt>
                  <c:pt idx="38">
                    <c:v>3</c:v>
                  </c:pt>
                  <c:pt idx="39">
                    <c:v>4</c:v>
                  </c:pt>
                  <c:pt idx="40">
                    <c:v>1</c:v>
                  </c:pt>
                  <c:pt idx="41">
                    <c:v>2</c:v>
                  </c:pt>
                </c:lvl>
                <c:lvl>
                  <c:pt idx="0">
                    <c:v>2015</c:v>
                  </c:pt>
                  <c:pt idx="4">
                    <c:v>2016</c:v>
                  </c:pt>
                  <c:pt idx="8">
                    <c:v>2017</c:v>
                  </c:pt>
                  <c:pt idx="12">
                    <c:v>2018</c:v>
                  </c:pt>
                  <c:pt idx="16">
                    <c:v>2019</c:v>
                  </c:pt>
                  <c:pt idx="20">
                    <c:v>2020</c:v>
                  </c:pt>
                  <c:pt idx="24">
                    <c:v>2021</c:v>
                  </c:pt>
                  <c:pt idx="28">
                    <c:v>2022</c:v>
                  </c:pt>
                  <c:pt idx="32">
                    <c:v>2023</c:v>
                  </c:pt>
                  <c:pt idx="36">
                    <c:v>2024</c:v>
                  </c:pt>
                  <c:pt idx="40">
                    <c:v>2025</c:v>
                  </c:pt>
                </c:lvl>
              </c:multiLvlStrCache>
            </c:multiLvlStrRef>
          </c:cat>
          <c:val>
            <c:numRef>
              <c:f>'Open Interest'!$B$5:$B$57</c:f>
              <c:numCache>
                <c:formatCode>General</c:formatCode>
                <c:ptCount val="42"/>
                <c:pt idx="19" formatCode="_(* #,##0_);_(* \(#,##0\);_(* &quot;-&quot;??_);_(@_)">
                  <c:v>771357</c:v>
                </c:pt>
                <c:pt idx="20" formatCode="_(* #,##0_);_(* \(#,##0\);_(* &quot;-&quot;??_);_(@_)">
                  <c:v>1688163</c:v>
                </c:pt>
                <c:pt idx="21" formatCode="_(* #,##0_);_(* \(#,##0\);_(* &quot;-&quot;??_);_(@_)">
                  <c:v>1578121</c:v>
                </c:pt>
                <c:pt idx="22" formatCode="_(* #,##0_);_(* \(#,##0\);_(* &quot;-&quot;??_);_(@_)">
                  <c:v>1660779</c:v>
                </c:pt>
                <c:pt idx="23" formatCode="_(* #,##0_);_(* \(#,##0\);_(* &quot;-&quot;??_);_(@_)">
                  <c:v>1621249</c:v>
                </c:pt>
                <c:pt idx="24" formatCode="_(* #,##0_);_(* \(#,##0\);_(* &quot;-&quot;??_);_(@_)">
                  <c:v>1712196</c:v>
                </c:pt>
                <c:pt idx="25" formatCode="_(* #,##0_);_(* \(#,##0\);_(* &quot;-&quot;??_);_(@_)">
                  <c:v>1779471</c:v>
                </c:pt>
                <c:pt idx="26" formatCode="_(* #,##0_);_(* \(#,##0\);_(* &quot;-&quot;??_);_(@_)">
                  <c:v>1589830</c:v>
                </c:pt>
                <c:pt idx="27" formatCode="_(* #,##0_);_(* \(#,##0\);_(* &quot;-&quot;??_);_(@_)">
                  <c:v>1824449</c:v>
                </c:pt>
                <c:pt idx="28" formatCode="_(* #,##0_);_(* \(#,##0\);_(* &quot;-&quot;??_);_(@_)">
                  <c:v>2018898</c:v>
                </c:pt>
                <c:pt idx="29" formatCode="_(* #,##0_);_(* \(#,##0\);_(* &quot;-&quot;??_);_(@_)">
                  <c:v>2076098</c:v>
                </c:pt>
                <c:pt idx="30" formatCode="_(* #,##0_);_(* \(#,##0\);_(* &quot;-&quot;??_);_(@_)">
                  <c:v>1502320</c:v>
                </c:pt>
                <c:pt idx="31" formatCode="_(* #,##0_);_(* \(#,##0\);_(* &quot;-&quot;??_);_(@_)">
                  <c:v>1157105</c:v>
                </c:pt>
                <c:pt idx="32" formatCode="_(* #,##0_);_(* \(#,##0\);_(* &quot;-&quot;??_);_(@_)">
                  <c:v>1298902</c:v>
                </c:pt>
                <c:pt idx="33" formatCode="_(* #,##0_);_(* \(#,##0\);_(* &quot;-&quot;??_);_(@_)">
                  <c:v>1157932</c:v>
                </c:pt>
                <c:pt idx="34" formatCode="_(* #,##0_);_(* \(#,##0\);_(* &quot;-&quot;??_);_(@_)">
                  <c:v>1367769</c:v>
                </c:pt>
                <c:pt idx="35" formatCode="_(* #,##0_);_(* \(#,##0\);_(* &quot;-&quot;??_);_(@_)">
                  <c:v>1430638</c:v>
                </c:pt>
                <c:pt idx="36" formatCode="_(* #,##0_);_(* \(#,##0\);_(* &quot;-&quot;??_);_(@_)">
                  <c:v>1169150</c:v>
                </c:pt>
                <c:pt idx="37" formatCode="_(* #,##0_);_(* \(#,##0\);_(* &quot;-&quot;??_);_(@_)">
                  <c:v>1109439</c:v>
                </c:pt>
                <c:pt idx="38" formatCode="_(* #,##0_);_(* \(#,##0\);_(* &quot;-&quot;??_);_(@_)">
                  <c:v>1322464</c:v>
                </c:pt>
                <c:pt idx="39" formatCode="_(* #,##0_);_(* \(#,##0\);_(* &quot;-&quot;??_);_(@_)">
                  <c:v>1134344</c:v>
                </c:pt>
                <c:pt idx="40" formatCode="_(* #,##0_);_(* \(#,##0\);_(* &quot;-&quot;??_);_(@_)">
                  <c:v>1126285</c:v>
                </c:pt>
                <c:pt idx="41" formatCode="_(* #,##0_);_(* \(#,##0\);_(* &quot;-&quot;??_);_(@_)">
                  <c:v>1089961</c:v>
                </c:pt>
              </c:numCache>
            </c:numRef>
          </c:val>
          <c:extLst>
            <c:ext xmlns:c16="http://schemas.microsoft.com/office/drawing/2014/chart" uri="{C3380CC4-5D6E-409C-BE32-E72D297353CC}">
              <c16:uniqueId val="{00000000-7AA2-46AE-A020-BA9872C7F51D}"/>
            </c:ext>
          </c:extLst>
        </c:ser>
        <c:ser>
          <c:idx val="1"/>
          <c:order val="1"/>
          <c:tx>
            <c:strRef>
              <c:f>'Open Interest'!$C$3:$C$4</c:f>
              <c:strCache>
                <c:ptCount val="1"/>
                <c:pt idx="0">
                  <c:v>CSI 500 ETF</c:v>
                </c:pt>
              </c:strCache>
            </c:strRef>
          </c:tx>
          <c:spPr>
            <a:solidFill>
              <a:schemeClr val="accent2"/>
            </a:solidFill>
            <a:ln>
              <a:noFill/>
            </a:ln>
            <a:effectLst/>
          </c:spPr>
          <c:cat>
            <c:multiLvlStrRef>
              <c:f>'Open Interest'!$A$5:$A$57</c:f>
              <c:multiLvlStrCache>
                <c:ptCount val="42"/>
                <c:lvl>
                  <c:pt idx="0">
                    <c:v>1</c:v>
                  </c:pt>
                  <c:pt idx="1">
                    <c:v>2</c:v>
                  </c:pt>
                  <c:pt idx="2">
                    <c:v>3</c:v>
                  </c:pt>
                  <c:pt idx="3">
                    <c:v>4</c:v>
                  </c:pt>
                  <c:pt idx="4">
                    <c:v>1</c:v>
                  </c:pt>
                  <c:pt idx="5">
                    <c:v>2</c:v>
                  </c:pt>
                  <c:pt idx="6">
                    <c:v>3</c:v>
                  </c:pt>
                  <c:pt idx="7">
                    <c:v>4</c:v>
                  </c:pt>
                  <c:pt idx="8">
                    <c:v>1</c:v>
                  </c:pt>
                  <c:pt idx="9">
                    <c:v>2</c:v>
                  </c:pt>
                  <c:pt idx="10">
                    <c:v>3</c:v>
                  </c:pt>
                  <c:pt idx="11">
                    <c:v>4</c:v>
                  </c:pt>
                  <c:pt idx="12">
                    <c:v>1</c:v>
                  </c:pt>
                  <c:pt idx="13">
                    <c:v>2</c:v>
                  </c:pt>
                  <c:pt idx="14">
                    <c:v>3</c:v>
                  </c:pt>
                  <c:pt idx="15">
                    <c:v>4</c:v>
                  </c:pt>
                  <c:pt idx="16">
                    <c:v>1</c:v>
                  </c:pt>
                  <c:pt idx="17">
                    <c:v>2</c:v>
                  </c:pt>
                  <c:pt idx="18">
                    <c:v>3</c:v>
                  </c:pt>
                  <c:pt idx="19">
                    <c:v>4</c:v>
                  </c:pt>
                  <c:pt idx="20">
                    <c:v>1</c:v>
                  </c:pt>
                  <c:pt idx="21">
                    <c:v>2</c:v>
                  </c:pt>
                  <c:pt idx="22">
                    <c:v>3</c:v>
                  </c:pt>
                  <c:pt idx="23">
                    <c:v>4</c:v>
                  </c:pt>
                  <c:pt idx="24">
                    <c:v>1</c:v>
                  </c:pt>
                  <c:pt idx="25">
                    <c:v>2</c:v>
                  </c:pt>
                  <c:pt idx="26">
                    <c:v>3</c:v>
                  </c:pt>
                  <c:pt idx="27">
                    <c:v>4</c:v>
                  </c:pt>
                  <c:pt idx="28">
                    <c:v>1</c:v>
                  </c:pt>
                  <c:pt idx="29">
                    <c:v>2</c:v>
                  </c:pt>
                  <c:pt idx="30">
                    <c:v>3</c:v>
                  </c:pt>
                  <c:pt idx="31">
                    <c:v>4</c:v>
                  </c:pt>
                  <c:pt idx="32">
                    <c:v>1</c:v>
                  </c:pt>
                  <c:pt idx="33">
                    <c:v>2</c:v>
                  </c:pt>
                  <c:pt idx="34">
                    <c:v>3</c:v>
                  </c:pt>
                  <c:pt idx="35">
                    <c:v>4</c:v>
                  </c:pt>
                  <c:pt idx="36">
                    <c:v>1</c:v>
                  </c:pt>
                  <c:pt idx="37">
                    <c:v>2</c:v>
                  </c:pt>
                  <c:pt idx="38">
                    <c:v>3</c:v>
                  </c:pt>
                  <c:pt idx="39">
                    <c:v>4</c:v>
                  </c:pt>
                  <c:pt idx="40">
                    <c:v>1</c:v>
                  </c:pt>
                  <c:pt idx="41">
                    <c:v>2</c:v>
                  </c:pt>
                </c:lvl>
                <c:lvl>
                  <c:pt idx="0">
                    <c:v>2015</c:v>
                  </c:pt>
                  <c:pt idx="4">
                    <c:v>2016</c:v>
                  </c:pt>
                  <c:pt idx="8">
                    <c:v>2017</c:v>
                  </c:pt>
                  <c:pt idx="12">
                    <c:v>2018</c:v>
                  </c:pt>
                  <c:pt idx="16">
                    <c:v>2019</c:v>
                  </c:pt>
                  <c:pt idx="20">
                    <c:v>2020</c:v>
                  </c:pt>
                  <c:pt idx="24">
                    <c:v>2021</c:v>
                  </c:pt>
                  <c:pt idx="28">
                    <c:v>2022</c:v>
                  </c:pt>
                  <c:pt idx="32">
                    <c:v>2023</c:v>
                  </c:pt>
                  <c:pt idx="36">
                    <c:v>2024</c:v>
                  </c:pt>
                  <c:pt idx="40">
                    <c:v>2025</c:v>
                  </c:pt>
                </c:lvl>
              </c:multiLvlStrCache>
            </c:multiLvlStrRef>
          </c:cat>
          <c:val>
            <c:numRef>
              <c:f>'Open Interest'!$C$5:$C$57</c:f>
              <c:numCache>
                <c:formatCode>General</c:formatCode>
                <c:ptCount val="42"/>
                <c:pt idx="30" formatCode="_(* #,##0_);_(* \(#,##0\);_(* &quot;-&quot;??_);_(@_)">
                  <c:v>418104</c:v>
                </c:pt>
                <c:pt idx="31" formatCode="_(* #,##0_);_(* \(#,##0\);_(* &quot;-&quot;??_);_(@_)">
                  <c:v>493439</c:v>
                </c:pt>
                <c:pt idx="32" formatCode="_(* #,##0_);_(* \(#,##0\);_(* &quot;-&quot;??_);_(@_)">
                  <c:v>580149</c:v>
                </c:pt>
                <c:pt idx="33" formatCode="_(* #,##0_);_(* \(#,##0\);_(* &quot;-&quot;??_);_(@_)">
                  <c:v>632966</c:v>
                </c:pt>
                <c:pt idx="34" formatCode="_(* #,##0_);_(* \(#,##0\);_(* &quot;-&quot;??_);_(@_)">
                  <c:v>617760</c:v>
                </c:pt>
                <c:pt idx="35" formatCode="_(* #,##0_);_(* \(#,##0\);_(* &quot;-&quot;??_);_(@_)">
                  <c:v>647953</c:v>
                </c:pt>
                <c:pt idx="36" formatCode="_(* #,##0_);_(* \(#,##0\);_(* &quot;-&quot;??_);_(@_)">
                  <c:v>834512</c:v>
                </c:pt>
                <c:pt idx="37" formatCode="_(* #,##0_);_(* \(#,##0\);_(* &quot;-&quot;??_);_(@_)">
                  <c:v>941034</c:v>
                </c:pt>
                <c:pt idx="38" formatCode="_(* #,##0_);_(* \(#,##0\);_(* &quot;-&quot;??_);_(@_)">
                  <c:v>1013942</c:v>
                </c:pt>
                <c:pt idx="39" formatCode="_(* #,##0_);_(* \(#,##0\);_(* &quot;-&quot;??_);_(@_)">
                  <c:v>977878</c:v>
                </c:pt>
                <c:pt idx="40" formatCode="_(* #,##0_);_(* \(#,##0\);_(* &quot;-&quot;??_);_(@_)">
                  <c:v>923676</c:v>
                </c:pt>
                <c:pt idx="41" formatCode="_(* #,##0_);_(* \(#,##0\);_(* &quot;-&quot;??_);_(@_)">
                  <c:v>1035127</c:v>
                </c:pt>
              </c:numCache>
            </c:numRef>
          </c:val>
          <c:extLst>
            <c:ext xmlns:c16="http://schemas.microsoft.com/office/drawing/2014/chart" uri="{C3380CC4-5D6E-409C-BE32-E72D297353CC}">
              <c16:uniqueId val="{00000001-7AA2-46AE-A020-BA9872C7F51D}"/>
            </c:ext>
          </c:extLst>
        </c:ser>
        <c:ser>
          <c:idx val="2"/>
          <c:order val="2"/>
          <c:tx>
            <c:strRef>
              <c:f>'Open Interest'!$D$3:$D$4</c:f>
              <c:strCache>
                <c:ptCount val="1"/>
                <c:pt idx="0">
                  <c:v>E Fund Star 50 ETF</c:v>
                </c:pt>
              </c:strCache>
            </c:strRef>
          </c:tx>
          <c:spPr>
            <a:solidFill>
              <a:schemeClr val="accent3"/>
            </a:solidFill>
            <a:ln>
              <a:noFill/>
            </a:ln>
            <a:effectLst/>
          </c:spPr>
          <c:cat>
            <c:multiLvlStrRef>
              <c:f>'Open Interest'!$A$5:$A$57</c:f>
              <c:multiLvlStrCache>
                <c:ptCount val="42"/>
                <c:lvl>
                  <c:pt idx="0">
                    <c:v>1</c:v>
                  </c:pt>
                  <c:pt idx="1">
                    <c:v>2</c:v>
                  </c:pt>
                  <c:pt idx="2">
                    <c:v>3</c:v>
                  </c:pt>
                  <c:pt idx="3">
                    <c:v>4</c:v>
                  </c:pt>
                  <c:pt idx="4">
                    <c:v>1</c:v>
                  </c:pt>
                  <c:pt idx="5">
                    <c:v>2</c:v>
                  </c:pt>
                  <c:pt idx="6">
                    <c:v>3</c:v>
                  </c:pt>
                  <c:pt idx="7">
                    <c:v>4</c:v>
                  </c:pt>
                  <c:pt idx="8">
                    <c:v>1</c:v>
                  </c:pt>
                  <c:pt idx="9">
                    <c:v>2</c:v>
                  </c:pt>
                  <c:pt idx="10">
                    <c:v>3</c:v>
                  </c:pt>
                  <c:pt idx="11">
                    <c:v>4</c:v>
                  </c:pt>
                  <c:pt idx="12">
                    <c:v>1</c:v>
                  </c:pt>
                  <c:pt idx="13">
                    <c:v>2</c:v>
                  </c:pt>
                  <c:pt idx="14">
                    <c:v>3</c:v>
                  </c:pt>
                  <c:pt idx="15">
                    <c:v>4</c:v>
                  </c:pt>
                  <c:pt idx="16">
                    <c:v>1</c:v>
                  </c:pt>
                  <c:pt idx="17">
                    <c:v>2</c:v>
                  </c:pt>
                  <c:pt idx="18">
                    <c:v>3</c:v>
                  </c:pt>
                  <c:pt idx="19">
                    <c:v>4</c:v>
                  </c:pt>
                  <c:pt idx="20">
                    <c:v>1</c:v>
                  </c:pt>
                  <c:pt idx="21">
                    <c:v>2</c:v>
                  </c:pt>
                  <c:pt idx="22">
                    <c:v>3</c:v>
                  </c:pt>
                  <c:pt idx="23">
                    <c:v>4</c:v>
                  </c:pt>
                  <c:pt idx="24">
                    <c:v>1</c:v>
                  </c:pt>
                  <c:pt idx="25">
                    <c:v>2</c:v>
                  </c:pt>
                  <c:pt idx="26">
                    <c:v>3</c:v>
                  </c:pt>
                  <c:pt idx="27">
                    <c:v>4</c:v>
                  </c:pt>
                  <c:pt idx="28">
                    <c:v>1</c:v>
                  </c:pt>
                  <c:pt idx="29">
                    <c:v>2</c:v>
                  </c:pt>
                  <c:pt idx="30">
                    <c:v>3</c:v>
                  </c:pt>
                  <c:pt idx="31">
                    <c:v>4</c:v>
                  </c:pt>
                  <c:pt idx="32">
                    <c:v>1</c:v>
                  </c:pt>
                  <c:pt idx="33">
                    <c:v>2</c:v>
                  </c:pt>
                  <c:pt idx="34">
                    <c:v>3</c:v>
                  </c:pt>
                  <c:pt idx="35">
                    <c:v>4</c:v>
                  </c:pt>
                  <c:pt idx="36">
                    <c:v>1</c:v>
                  </c:pt>
                  <c:pt idx="37">
                    <c:v>2</c:v>
                  </c:pt>
                  <c:pt idx="38">
                    <c:v>3</c:v>
                  </c:pt>
                  <c:pt idx="39">
                    <c:v>4</c:v>
                  </c:pt>
                  <c:pt idx="40">
                    <c:v>1</c:v>
                  </c:pt>
                  <c:pt idx="41">
                    <c:v>2</c:v>
                  </c:pt>
                </c:lvl>
                <c:lvl>
                  <c:pt idx="0">
                    <c:v>2015</c:v>
                  </c:pt>
                  <c:pt idx="4">
                    <c:v>2016</c:v>
                  </c:pt>
                  <c:pt idx="8">
                    <c:v>2017</c:v>
                  </c:pt>
                  <c:pt idx="12">
                    <c:v>2018</c:v>
                  </c:pt>
                  <c:pt idx="16">
                    <c:v>2019</c:v>
                  </c:pt>
                  <c:pt idx="20">
                    <c:v>2020</c:v>
                  </c:pt>
                  <c:pt idx="24">
                    <c:v>2021</c:v>
                  </c:pt>
                  <c:pt idx="28">
                    <c:v>2022</c:v>
                  </c:pt>
                  <c:pt idx="32">
                    <c:v>2023</c:v>
                  </c:pt>
                  <c:pt idx="36">
                    <c:v>2024</c:v>
                  </c:pt>
                  <c:pt idx="40">
                    <c:v>2025</c:v>
                  </c:pt>
                </c:lvl>
              </c:multiLvlStrCache>
            </c:multiLvlStrRef>
          </c:cat>
          <c:val>
            <c:numRef>
              <c:f>'Open Interest'!$D$5:$D$57</c:f>
              <c:numCache>
                <c:formatCode>General</c:formatCode>
                <c:ptCount val="42"/>
                <c:pt idx="33" formatCode="_(* #,##0_);_(* \(#,##0\);_(* &quot;-&quot;??_);_(@_)">
                  <c:v>142067</c:v>
                </c:pt>
                <c:pt idx="34" formatCode="_(* #,##0_);_(* \(#,##0\);_(* &quot;-&quot;??_);_(@_)">
                  <c:v>385962</c:v>
                </c:pt>
                <c:pt idx="35" formatCode="_(* #,##0_);_(* \(#,##0\);_(* &quot;-&quot;??_);_(@_)">
                  <c:v>404204</c:v>
                </c:pt>
                <c:pt idx="36" formatCode="_(* #,##0_);_(* \(#,##0\);_(* &quot;-&quot;??_);_(@_)">
                  <c:v>442849</c:v>
                </c:pt>
                <c:pt idx="37" formatCode="_(* #,##0_);_(* \(#,##0\);_(* &quot;-&quot;??_);_(@_)">
                  <c:v>420856</c:v>
                </c:pt>
                <c:pt idx="38" formatCode="_(* #,##0_);_(* \(#,##0\);_(* &quot;-&quot;??_);_(@_)">
                  <c:v>641258</c:v>
                </c:pt>
                <c:pt idx="39" formatCode="_(* #,##0_);_(* \(#,##0\);_(* &quot;-&quot;??_);_(@_)">
                  <c:v>486919</c:v>
                </c:pt>
                <c:pt idx="40" formatCode="_(* #,##0_);_(* \(#,##0\);_(* &quot;-&quot;??_);_(@_)">
                  <c:v>420604</c:v>
                </c:pt>
                <c:pt idx="41" formatCode="_(* #,##0_);_(* \(#,##0\);_(* &quot;-&quot;??_);_(@_)">
                  <c:v>370845</c:v>
                </c:pt>
              </c:numCache>
            </c:numRef>
          </c:val>
          <c:extLst>
            <c:ext xmlns:c16="http://schemas.microsoft.com/office/drawing/2014/chart" uri="{C3380CC4-5D6E-409C-BE32-E72D297353CC}">
              <c16:uniqueId val="{00000002-7AA2-46AE-A020-BA9872C7F51D}"/>
            </c:ext>
          </c:extLst>
        </c:ser>
        <c:ser>
          <c:idx val="3"/>
          <c:order val="3"/>
          <c:tx>
            <c:strRef>
              <c:f>'Open Interest'!$E$3:$E$4</c:f>
              <c:strCache>
                <c:ptCount val="1"/>
                <c:pt idx="0">
                  <c:v>SSE 50 ETF</c:v>
                </c:pt>
              </c:strCache>
            </c:strRef>
          </c:tx>
          <c:spPr>
            <a:solidFill>
              <a:schemeClr val="accent4"/>
            </a:solidFill>
            <a:ln>
              <a:noFill/>
            </a:ln>
            <a:effectLst/>
          </c:spPr>
          <c:cat>
            <c:multiLvlStrRef>
              <c:f>'Open Interest'!$A$5:$A$57</c:f>
              <c:multiLvlStrCache>
                <c:ptCount val="42"/>
                <c:lvl>
                  <c:pt idx="0">
                    <c:v>1</c:v>
                  </c:pt>
                  <c:pt idx="1">
                    <c:v>2</c:v>
                  </c:pt>
                  <c:pt idx="2">
                    <c:v>3</c:v>
                  </c:pt>
                  <c:pt idx="3">
                    <c:v>4</c:v>
                  </c:pt>
                  <c:pt idx="4">
                    <c:v>1</c:v>
                  </c:pt>
                  <c:pt idx="5">
                    <c:v>2</c:v>
                  </c:pt>
                  <c:pt idx="6">
                    <c:v>3</c:v>
                  </c:pt>
                  <c:pt idx="7">
                    <c:v>4</c:v>
                  </c:pt>
                  <c:pt idx="8">
                    <c:v>1</c:v>
                  </c:pt>
                  <c:pt idx="9">
                    <c:v>2</c:v>
                  </c:pt>
                  <c:pt idx="10">
                    <c:v>3</c:v>
                  </c:pt>
                  <c:pt idx="11">
                    <c:v>4</c:v>
                  </c:pt>
                  <c:pt idx="12">
                    <c:v>1</c:v>
                  </c:pt>
                  <c:pt idx="13">
                    <c:v>2</c:v>
                  </c:pt>
                  <c:pt idx="14">
                    <c:v>3</c:v>
                  </c:pt>
                  <c:pt idx="15">
                    <c:v>4</c:v>
                  </c:pt>
                  <c:pt idx="16">
                    <c:v>1</c:v>
                  </c:pt>
                  <c:pt idx="17">
                    <c:v>2</c:v>
                  </c:pt>
                  <c:pt idx="18">
                    <c:v>3</c:v>
                  </c:pt>
                  <c:pt idx="19">
                    <c:v>4</c:v>
                  </c:pt>
                  <c:pt idx="20">
                    <c:v>1</c:v>
                  </c:pt>
                  <c:pt idx="21">
                    <c:v>2</c:v>
                  </c:pt>
                  <c:pt idx="22">
                    <c:v>3</c:v>
                  </c:pt>
                  <c:pt idx="23">
                    <c:v>4</c:v>
                  </c:pt>
                  <c:pt idx="24">
                    <c:v>1</c:v>
                  </c:pt>
                  <c:pt idx="25">
                    <c:v>2</c:v>
                  </c:pt>
                  <c:pt idx="26">
                    <c:v>3</c:v>
                  </c:pt>
                  <c:pt idx="27">
                    <c:v>4</c:v>
                  </c:pt>
                  <c:pt idx="28">
                    <c:v>1</c:v>
                  </c:pt>
                  <c:pt idx="29">
                    <c:v>2</c:v>
                  </c:pt>
                  <c:pt idx="30">
                    <c:v>3</c:v>
                  </c:pt>
                  <c:pt idx="31">
                    <c:v>4</c:v>
                  </c:pt>
                  <c:pt idx="32">
                    <c:v>1</c:v>
                  </c:pt>
                  <c:pt idx="33">
                    <c:v>2</c:v>
                  </c:pt>
                  <c:pt idx="34">
                    <c:v>3</c:v>
                  </c:pt>
                  <c:pt idx="35">
                    <c:v>4</c:v>
                  </c:pt>
                  <c:pt idx="36">
                    <c:v>1</c:v>
                  </c:pt>
                  <c:pt idx="37">
                    <c:v>2</c:v>
                  </c:pt>
                  <c:pt idx="38">
                    <c:v>3</c:v>
                  </c:pt>
                  <c:pt idx="39">
                    <c:v>4</c:v>
                  </c:pt>
                  <c:pt idx="40">
                    <c:v>1</c:v>
                  </c:pt>
                  <c:pt idx="41">
                    <c:v>2</c:v>
                  </c:pt>
                </c:lvl>
                <c:lvl>
                  <c:pt idx="0">
                    <c:v>2015</c:v>
                  </c:pt>
                  <c:pt idx="4">
                    <c:v>2016</c:v>
                  </c:pt>
                  <c:pt idx="8">
                    <c:v>2017</c:v>
                  </c:pt>
                  <c:pt idx="12">
                    <c:v>2018</c:v>
                  </c:pt>
                  <c:pt idx="16">
                    <c:v>2019</c:v>
                  </c:pt>
                  <c:pt idx="20">
                    <c:v>2020</c:v>
                  </c:pt>
                  <c:pt idx="24">
                    <c:v>2021</c:v>
                  </c:pt>
                  <c:pt idx="28">
                    <c:v>2022</c:v>
                  </c:pt>
                  <c:pt idx="32">
                    <c:v>2023</c:v>
                  </c:pt>
                  <c:pt idx="36">
                    <c:v>2024</c:v>
                  </c:pt>
                  <c:pt idx="40">
                    <c:v>2025</c:v>
                  </c:pt>
                </c:lvl>
              </c:multiLvlStrCache>
            </c:multiLvlStrRef>
          </c:cat>
          <c:val>
            <c:numRef>
              <c:f>'Open Interest'!$E$5:$E$57</c:f>
              <c:numCache>
                <c:formatCode>_(* #,##0_);_(* \(#,##0\);_(* "-"??_);_(@_)</c:formatCode>
                <c:ptCount val="42"/>
                <c:pt idx="0">
                  <c:v>56410</c:v>
                </c:pt>
                <c:pt idx="1">
                  <c:v>230732</c:v>
                </c:pt>
                <c:pt idx="2">
                  <c:v>291158</c:v>
                </c:pt>
                <c:pt idx="3">
                  <c:v>427775</c:v>
                </c:pt>
                <c:pt idx="4">
                  <c:v>529431</c:v>
                </c:pt>
                <c:pt idx="5">
                  <c:v>823437</c:v>
                </c:pt>
                <c:pt idx="6">
                  <c:v>1016303</c:v>
                </c:pt>
                <c:pt idx="7">
                  <c:v>1315282</c:v>
                </c:pt>
                <c:pt idx="8">
                  <c:v>1569999</c:v>
                </c:pt>
                <c:pt idx="9">
                  <c:v>1428568</c:v>
                </c:pt>
                <c:pt idx="10">
                  <c:v>1495478</c:v>
                </c:pt>
                <c:pt idx="11">
                  <c:v>1472443</c:v>
                </c:pt>
                <c:pt idx="12">
                  <c:v>1303332</c:v>
                </c:pt>
                <c:pt idx="13">
                  <c:v>1386606</c:v>
                </c:pt>
                <c:pt idx="14">
                  <c:v>1436217</c:v>
                </c:pt>
                <c:pt idx="15">
                  <c:v>1958650</c:v>
                </c:pt>
                <c:pt idx="16">
                  <c:v>2014709</c:v>
                </c:pt>
                <c:pt idx="17">
                  <c:v>2799748</c:v>
                </c:pt>
                <c:pt idx="18">
                  <c:v>3241128</c:v>
                </c:pt>
                <c:pt idx="19">
                  <c:v>3791365</c:v>
                </c:pt>
                <c:pt idx="20">
                  <c:v>2515216</c:v>
                </c:pt>
                <c:pt idx="21">
                  <c:v>1913372</c:v>
                </c:pt>
                <c:pt idx="22">
                  <c:v>2092536</c:v>
                </c:pt>
                <c:pt idx="23">
                  <c:v>2454188</c:v>
                </c:pt>
                <c:pt idx="24">
                  <c:v>2523298</c:v>
                </c:pt>
                <c:pt idx="25">
                  <c:v>2878338</c:v>
                </c:pt>
                <c:pt idx="26">
                  <c:v>2498726</c:v>
                </c:pt>
                <c:pt idx="27">
                  <c:v>3020657</c:v>
                </c:pt>
                <c:pt idx="28">
                  <c:v>2558497</c:v>
                </c:pt>
                <c:pt idx="29">
                  <c:v>2409403</c:v>
                </c:pt>
                <c:pt idx="30">
                  <c:v>1961337</c:v>
                </c:pt>
                <c:pt idx="31">
                  <c:v>1658644</c:v>
                </c:pt>
                <c:pt idx="32">
                  <c:v>1887796</c:v>
                </c:pt>
                <c:pt idx="33">
                  <c:v>1865606</c:v>
                </c:pt>
                <c:pt idx="34">
                  <c:v>1660272</c:v>
                </c:pt>
                <c:pt idx="35">
                  <c:v>1795353</c:v>
                </c:pt>
                <c:pt idx="36">
                  <c:v>1372256</c:v>
                </c:pt>
                <c:pt idx="37">
                  <c:v>1352340</c:v>
                </c:pt>
                <c:pt idx="38">
                  <c:v>1556009</c:v>
                </c:pt>
                <c:pt idx="39">
                  <c:v>1302773</c:v>
                </c:pt>
                <c:pt idx="40">
                  <c:v>1236747</c:v>
                </c:pt>
                <c:pt idx="41">
                  <c:v>1152296</c:v>
                </c:pt>
              </c:numCache>
            </c:numRef>
          </c:val>
          <c:extLst>
            <c:ext xmlns:c16="http://schemas.microsoft.com/office/drawing/2014/chart" uri="{C3380CC4-5D6E-409C-BE32-E72D297353CC}">
              <c16:uniqueId val="{00000003-7AA2-46AE-A020-BA9872C7F51D}"/>
            </c:ext>
          </c:extLst>
        </c:ser>
        <c:ser>
          <c:idx val="4"/>
          <c:order val="4"/>
          <c:tx>
            <c:strRef>
              <c:f>'Open Interest'!$F$3:$F$4</c:f>
              <c:strCache>
                <c:ptCount val="1"/>
                <c:pt idx="0">
                  <c:v>Star 50 ETF</c:v>
                </c:pt>
              </c:strCache>
            </c:strRef>
          </c:tx>
          <c:spPr>
            <a:solidFill>
              <a:schemeClr val="accent5"/>
            </a:solidFill>
            <a:ln>
              <a:noFill/>
            </a:ln>
            <a:effectLst/>
          </c:spPr>
          <c:cat>
            <c:multiLvlStrRef>
              <c:f>'Open Interest'!$A$5:$A$57</c:f>
              <c:multiLvlStrCache>
                <c:ptCount val="42"/>
                <c:lvl>
                  <c:pt idx="0">
                    <c:v>1</c:v>
                  </c:pt>
                  <c:pt idx="1">
                    <c:v>2</c:v>
                  </c:pt>
                  <c:pt idx="2">
                    <c:v>3</c:v>
                  </c:pt>
                  <c:pt idx="3">
                    <c:v>4</c:v>
                  </c:pt>
                  <c:pt idx="4">
                    <c:v>1</c:v>
                  </c:pt>
                  <c:pt idx="5">
                    <c:v>2</c:v>
                  </c:pt>
                  <c:pt idx="6">
                    <c:v>3</c:v>
                  </c:pt>
                  <c:pt idx="7">
                    <c:v>4</c:v>
                  </c:pt>
                  <c:pt idx="8">
                    <c:v>1</c:v>
                  </c:pt>
                  <c:pt idx="9">
                    <c:v>2</c:v>
                  </c:pt>
                  <c:pt idx="10">
                    <c:v>3</c:v>
                  </c:pt>
                  <c:pt idx="11">
                    <c:v>4</c:v>
                  </c:pt>
                  <c:pt idx="12">
                    <c:v>1</c:v>
                  </c:pt>
                  <c:pt idx="13">
                    <c:v>2</c:v>
                  </c:pt>
                  <c:pt idx="14">
                    <c:v>3</c:v>
                  </c:pt>
                  <c:pt idx="15">
                    <c:v>4</c:v>
                  </c:pt>
                  <c:pt idx="16">
                    <c:v>1</c:v>
                  </c:pt>
                  <c:pt idx="17">
                    <c:v>2</c:v>
                  </c:pt>
                  <c:pt idx="18">
                    <c:v>3</c:v>
                  </c:pt>
                  <c:pt idx="19">
                    <c:v>4</c:v>
                  </c:pt>
                  <c:pt idx="20">
                    <c:v>1</c:v>
                  </c:pt>
                  <c:pt idx="21">
                    <c:v>2</c:v>
                  </c:pt>
                  <c:pt idx="22">
                    <c:v>3</c:v>
                  </c:pt>
                  <c:pt idx="23">
                    <c:v>4</c:v>
                  </c:pt>
                  <c:pt idx="24">
                    <c:v>1</c:v>
                  </c:pt>
                  <c:pt idx="25">
                    <c:v>2</c:v>
                  </c:pt>
                  <c:pt idx="26">
                    <c:v>3</c:v>
                  </c:pt>
                  <c:pt idx="27">
                    <c:v>4</c:v>
                  </c:pt>
                  <c:pt idx="28">
                    <c:v>1</c:v>
                  </c:pt>
                  <c:pt idx="29">
                    <c:v>2</c:v>
                  </c:pt>
                  <c:pt idx="30">
                    <c:v>3</c:v>
                  </c:pt>
                  <c:pt idx="31">
                    <c:v>4</c:v>
                  </c:pt>
                  <c:pt idx="32">
                    <c:v>1</c:v>
                  </c:pt>
                  <c:pt idx="33">
                    <c:v>2</c:v>
                  </c:pt>
                  <c:pt idx="34">
                    <c:v>3</c:v>
                  </c:pt>
                  <c:pt idx="35">
                    <c:v>4</c:v>
                  </c:pt>
                  <c:pt idx="36">
                    <c:v>1</c:v>
                  </c:pt>
                  <c:pt idx="37">
                    <c:v>2</c:v>
                  </c:pt>
                  <c:pt idx="38">
                    <c:v>3</c:v>
                  </c:pt>
                  <c:pt idx="39">
                    <c:v>4</c:v>
                  </c:pt>
                  <c:pt idx="40">
                    <c:v>1</c:v>
                  </c:pt>
                  <c:pt idx="41">
                    <c:v>2</c:v>
                  </c:pt>
                </c:lvl>
                <c:lvl>
                  <c:pt idx="0">
                    <c:v>2015</c:v>
                  </c:pt>
                  <c:pt idx="4">
                    <c:v>2016</c:v>
                  </c:pt>
                  <c:pt idx="8">
                    <c:v>2017</c:v>
                  </c:pt>
                  <c:pt idx="12">
                    <c:v>2018</c:v>
                  </c:pt>
                  <c:pt idx="16">
                    <c:v>2019</c:v>
                  </c:pt>
                  <c:pt idx="20">
                    <c:v>2020</c:v>
                  </c:pt>
                  <c:pt idx="24">
                    <c:v>2021</c:v>
                  </c:pt>
                  <c:pt idx="28">
                    <c:v>2022</c:v>
                  </c:pt>
                  <c:pt idx="32">
                    <c:v>2023</c:v>
                  </c:pt>
                  <c:pt idx="36">
                    <c:v>2024</c:v>
                  </c:pt>
                  <c:pt idx="40">
                    <c:v>2025</c:v>
                  </c:pt>
                </c:lvl>
              </c:multiLvlStrCache>
            </c:multiLvlStrRef>
          </c:cat>
          <c:val>
            <c:numRef>
              <c:f>'Open Interest'!$F$5:$F$57</c:f>
              <c:numCache>
                <c:formatCode>General</c:formatCode>
                <c:ptCount val="42"/>
                <c:pt idx="33" formatCode="_(* #,##0_);_(* \(#,##0\);_(* &quot;-&quot;??_);_(@_)">
                  <c:v>590792</c:v>
                </c:pt>
                <c:pt idx="34" formatCode="_(* #,##0_);_(* \(#,##0\);_(* &quot;-&quot;??_);_(@_)">
                  <c:v>948984</c:v>
                </c:pt>
                <c:pt idx="35" formatCode="_(* #,##0_);_(* \(#,##0\);_(* &quot;-&quot;??_);_(@_)">
                  <c:v>851918</c:v>
                </c:pt>
                <c:pt idx="36" formatCode="_(* #,##0_);_(* \(#,##0\);_(* &quot;-&quot;??_);_(@_)">
                  <c:v>983294</c:v>
                </c:pt>
                <c:pt idx="37" formatCode="_(* #,##0_);_(* \(#,##0\);_(* &quot;-&quot;??_);_(@_)">
                  <c:v>923740</c:v>
                </c:pt>
                <c:pt idx="38" formatCode="_(* #,##0_);_(* \(#,##0\);_(* &quot;-&quot;??_);_(@_)">
                  <c:v>1152558</c:v>
                </c:pt>
                <c:pt idx="39" formatCode="_(* #,##0_);_(* \(#,##0\);_(* &quot;-&quot;??_);_(@_)">
                  <c:v>1270043</c:v>
                </c:pt>
                <c:pt idx="40" formatCode="_(* #,##0_);_(* \(#,##0\);_(* &quot;-&quot;??_);_(@_)">
                  <c:v>1552087</c:v>
                </c:pt>
                <c:pt idx="41" formatCode="_(* #,##0_);_(* \(#,##0\);_(* &quot;-&quot;??_);_(@_)">
                  <c:v>1278526</c:v>
                </c:pt>
              </c:numCache>
            </c:numRef>
          </c:val>
          <c:extLst>
            <c:ext xmlns:c16="http://schemas.microsoft.com/office/drawing/2014/chart" uri="{C3380CC4-5D6E-409C-BE32-E72D297353CC}">
              <c16:uniqueId val="{00000004-7AA2-46AE-A020-BA9872C7F51D}"/>
            </c:ext>
          </c:extLst>
        </c:ser>
        <c:dLbls>
          <c:showLegendKey val="0"/>
          <c:showVal val="0"/>
          <c:showCatName val="0"/>
          <c:showSerName val="0"/>
          <c:showPercent val="0"/>
          <c:showBubbleSize val="0"/>
        </c:dLbls>
        <c:axId val="267518512"/>
        <c:axId val="267502672"/>
      </c:areaChart>
      <c:catAx>
        <c:axId val="267518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crossAx val="267502672"/>
        <c:crosses val="autoZero"/>
        <c:auto val="1"/>
        <c:lblAlgn val="ctr"/>
        <c:lblOffset val="100"/>
        <c:noMultiLvlLbl val="0"/>
      </c:catAx>
      <c:valAx>
        <c:axId val="2675026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Lato" panose="020F0502020204030203" pitchFamily="34" charset="0"/>
                    <a:ea typeface="+mn-ea"/>
                    <a:cs typeface="+mn-cs"/>
                  </a:defRPr>
                </a:pPr>
                <a:r>
                  <a:rPr lang="en-US"/>
                  <a:t>Open Interest (lots outstanding)</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Lato" panose="020F0502020204030203" pitchFamily="34" charset="0"/>
                  <a:ea typeface="+mn-ea"/>
                  <a:cs typeface="+mn-cs"/>
                </a:defRPr>
              </a:pPr>
              <a:endParaRPr lang="en-US"/>
            </a:p>
          </c:txPr>
        </c:title>
        <c:numFmt formatCode="[&gt;999999.999]\ #,,&quot;M&quot;;[&gt;999.999]#,&quot;K&quot;;#,##0\ _K"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crossAx val="267518512"/>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aseline="0">
          <a:solidFill>
            <a:schemeClr val="tx1"/>
          </a:solidFill>
          <a:latin typeface="Lato" panose="020F0502020204030203"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[13) Total Return.xlsx]Single Contract!PivotTable22</c:name>
    <c:fmtId val="3"/>
  </c:pivotSource>
  <c:chart>
    <c:title>
      <c:tx>
        <c:strRef>
          <c:f>'Single Contract'!$C$1</c:f>
          <c:strCache>
            <c:ptCount val="1"/>
            <c:pt idx="0">
              <c:v>Adjusted Interest Rate S&amp;P 500 Total Return Futures, CME</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Lato" panose="020F0502020204030203" pitchFamily="34" charset="0"/>
              <a:ea typeface="+mn-ea"/>
              <a:cs typeface="+mn-cs"/>
            </a:defRPr>
          </a:pPr>
          <a:endParaRPr lang="en-US"/>
        </a:p>
      </c:txPr>
    </c:title>
    <c:autoTitleDeleted val="0"/>
    <c:pivotFmts>
      <c:pivotFmt>
        <c:idx val="0"/>
        <c:spPr>
          <a:solidFill>
            <a:srgbClr val="00A4E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rgbClr val="F9A51A"/>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rgbClr val="00A4E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rgbClr val="F9A51A"/>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rgbClr val="00A4E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rgbClr val="F9A51A"/>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'Single Contract'!$B$3</c:f>
              <c:strCache>
                <c:ptCount val="1"/>
                <c:pt idx="0">
                  <c:v>Monthly Volume</c:v>
                </c:pt>
              </c:strCache>
            </c:strRef>
          </c:tx>
          <c:spPr>
            <a:solidFill>
              <a:srgbClr val="00A4E7"/>
            </a:solidFill>
            <a:ln>
              <a:noFill/>
            </a:ln>
            <a:effectLst/>
          </c:spPr>
          <c:invertIfNegative val="0"/>
          <c:cat>
            <c:multiLvlStrRef>
              <c:f>'Single Contract'!$C$1</c:f>
              <c:multiLvlStrCache>
                <c:ptCount val="58"/>
                <c:lvl>
                  <c:pt idx="0">
                    <c:v>September</c:v>
                  </c:pt>
                  <c:pt idx="1">
                    <c:v>October</c:v>
                  </c:pt>
                  <c:pt idx="2">
                    <c:v>November</c:v>
                  </c:pt>
                  <c:pt idx="3">
                    <c:v>December</c:v>
                  </c:pt>
                  <c:pt idx="4">
                    <c:v>January</c:v>
                  </c:pt>
                  <c:pt idx="5">
                    <c:v>February</c:v>
                  </c:pt>
                  <c:pt idx="6">
                    <c:v>March</c:v>
                  </c:pt>
                  <c:pt idx="7">
                    <c:v>April</c:v>
                  </c:pt>
                  <c:pt idx="8">
                    <c:v>May</c:v>
                  </c:pt>
                  <c:pt idx="9">
                    <c:v>June</c:v>
                  </c:pt>
                  <c:pt idx="10">
                    <c:v>July</c:v>
                  </c:pt>
                  <c:pt idx="11">
                    <c:v>August</c:v>
                  </c:pt>
                  <c:pt idx="12">
                    <c:v>September</c:v>
                  </c:pt>
                  <c:pt idx="13">
                    <c:v>October</c:v>
                  </c:pt>
                  <c:pt idx="14">
                    <c:v>November</c:v>
                  </c:pt>
                  <c:pt idx="15">
                    <c:v>December</c:v>
                  </c:pt>
                  <c:pt idx="16">
                    <c:v>January</c:v>
                  </c:pt>
                  <c:pt idx="17">
                    <c:v>February</c:v>
                  </c:pt>
                  <c:pt idx="18">
                    <c:v>March</c:v>
                  </c:pt>
                  <c:pt idx="19">
                    <c:v>April</c:v>
                  </c:pt>
                  <c:pt idx="20">
                    <c:v>May</c:v>
                  </c:pt>
                  <c:pt idx="21">
                    <c:v>June</c:v>
                  </c:pt>
                  <c:pt idx="22">
                    <c:v>July</c:v>
                  </c:pt>
                  <c:pt idx="23">
                    <c:v>August</c:v>
                  </c:pt>
                  <c:pt idx="24">
                    <c:v>September</c:v>
                  </c:pt>
                  <c:pt idx="25">
                    <c:v>October</c:v>
                  </c:pt>
                  <c:pt idx="26">
                    <c:v>November</c:v>
                  </c:pt>
                  <c:pt idx="27">
                    <c:v>December</c:v>
                  </c:pt>
                  <c:pt idx="28">
                    <c:v>January</c:v>
                  </c:pt>
                  <c:pt idx="29">
                    <c:v>February</c:v>
                  </c:pt>
                  <c:pt idx="30">
                    <c:v>March</c:v>
                  </c:pt>
                  <c:pt idx="31">
                    <c:v>April</c:v>
                  </c:pt>
                  <c:pt idx="32">
                    <c:v>May</c:v>
                  </c:pt>
                  <c:pt idx="33">
                    <c:v>June</c:v>
                  </c:pt>
                  <c:pt idx="34">
                    <c:v>July</c:v>
                  </c:pt>
                  <c:pt idx="35">
                    <c:v>August</c:v>
                  </c:pt>
                  <c:pt idx="36">
                    <c:v>September</c:v>
                  </c:pt>
                  <c:pt idx="37">
                    <c:v>October</c:v>
                  </c:pt>
                  <c:pt idx="38">
                    <c:v>November</c:v>
                  </c:pt>
                  <c:pt idx="39">
                    <c:v>December</c:v>
                  </c:pt>
                  <c:pt idx="40">
                    <c:v>January</c:v>
                  </c:pt>
                  <c:pt idx="41">
                    <c:v>February</c:v>
                  </c:pt>
                  <c:pt idx="42">
                    <c:v>March</c:v>
                  </c:pt>
                  <c:pt idx="43">
                    <c:v>April</c:v>
                  </c:pt>
                  <c:pt idx="44">
                    <c:v>May</c:v>
                  </c:pt>
                  <c:pt idx="45">
                    <c:v>June</c:v>
                  </c:pt>
                  <c:pt idx="46">
                    <c:v>July</c:v>
                  </c:pt>
                  <c:pt idx="47">
                    <c:v>August</c:v>
                  </c:pt>
                  <c:pt idx="48">
                    <c:v>September</c:v>
                  </c:pt>
                  <c:pt idx="49">
                    <c:v>October</c:v>
                  </c:pt>
                  <c:pt idx="50">
                    <c:v>November</c:v>
                  </c:pt>
                  <c:pt idx="51">
                    <c:v>December</c:v>
                  </c:pt>
                  <c:pt idx="52">
                    <c:v>January</c:v>
                  </c:pt>
                  <c:pt idx="53">
                    <c:v>February</c:v>
                  </c:pt>
                  <c:pt idx="54">
                    <c:v>March</c:v>
                  </c:pt>
                  <c:pt idx="55">
                    <c:v>April</c:v>
                  </c:pt>
                  <c:pt idx="56">
                    <c:v>May</c:v>
                  </c:pt>
                  <c:pt idx="57">
                    <c:v>June</c:v>
                  </c:pt>
                </c:lvl>
                <c:lvl>
                  <c:pt idx="0">
                    <c:v>2020</c:v>
                  </c:pt>
                  <c:pt idx="4">
                    <c:v>2021</c:v>
                  </c:pt>
                  <c:pt idx="16">
                    <c:v>2022</c:v>
                  </c:pt>
                  <c:pt idx="28">
                    <c:v>2023</c:v>
                  </c:pt>
                  <c:pt idx="40">
                    <c:v>2024</c:v>
                  </c:pt>
                  <c:pt idx="52">
                    <c:v>2025</c:v>
                  </c:pt>
                </c:lvl>
              </c:multiLvlStrCache>
            </c:multiLvlStrRef>
          </c:cat>
          <c:val>
            <c:numRef>
              <c:f>'Single Contract'!$C$1</c:f>
              <c:numCache>
                <c:formatCode>_(* #,##0_);_(* \(#,##0\);_(* "-"??_);_(@_)</c:formatCode>
                <c:ptCount val="58"/>
                <c:pt idx="0">
                  <c:v>2500</c:v>
                </c:pt>
                <c:pt idx="1">
                  <c:v>1202</c:v>
                </c:pt>
                <c:pt idx="2">
                  <c:v>2200</c:v>
                </c:pt>
                <c:pt idx="3">
                  <c:v>100</c:v>
                </c:pt>
                <c:pt idx="4">
                  <c:v>22252</c:v>
                </c:pt>
                <c:pt idx="5">
                  <c:v>61413</c:v>
                </c:pt>
                <c:pt idx="6">
                  <c:v>41511</c:v>
                </c:pt>
                <c:pt idx="7">
                  <c:v>46000</c:v>
                </c:pt>
                <c:pt idx="8">
                  <c:v>10155</c:v>
                </c:pt>
                <c:pt idx="9">
                  <c:v>35456</c:v>
                </c:pt>
                <c:pt idx="10">
                  <c:v>34011</c:v>
                </c:pt>
                <c:pt idx="11">
                  <c:v>25930</c:v>
                </c:pt>
                <c:pt idx="12">
                  <c:v>70073</c:v>
                </c:pt>
                <c:pt idx="13">
                  <c:v>29702</c:v>
                </c:pt>
                <c:pt idx="14">
                  <c:v>18349</c:v>
                </c:pt>
                <c:pt idx="15">
                  <c:v>81004</c:v>
                </c:pt>
                <c:pt idx="16">
                  <c:v>98995</c:v>
                </c:pt>
                <c:pt idx="17">
                  <c:v>51318</c:v>
                </c:pt>
                <c:pt idx="18">
                  <c:v>95631</c:v>
                </c:pt>
                <c:pt idx="19">
                  <c:v>27950</c:v>
                </c:pt>
                <c:pt idx="20">
                  <c:v>35794</c:v>
                </c:pt>
                <c:pt idx="21">
                  <c:v>59318</c:v>
                </c:pt>
                <c:pt idx="22">
                  <c:v>32400</c:v>
                </c:pt>
                <c:pt idx="23">
                  <c:v>27705</c:v>
                </c:pt>
                <c:pt idx="24">
                  <c:v>116028</c:v>
                </c:pt>
                <c:pt idx="25">
                  <c:v>39377</c:v>
                </c:pt>
                <c:pt idx="26">
                  <c:v>45537</c:v>
                </c:pt>
                <c:pt idx="27">
                  <c:v>64633</c:v>
                </c:pt>
                <c:pt idx="28">
                  <c:v>62207</c:v>
                </c:pt>
                <c:pt idx="29">
                  <c:v>96469</c:v>
                </c:pt>
                <c:pt idx="30">
                  <c:v>142132</c:v>
                </c:pt>
                <c:pt idx="31">
                  <c:v>36783</c:v>
                </c:pt>
                <c:pt idx="32">
                  <c:v>53215</c:v>
                </c:pt>
                <c:pt idx="33">
                  <c:v>172813</c:v>
                </c:pt>
                <c:pt idx="34">
                  <c:v>48248</c:v>
                </c:pt>
                <c:pt idx="35">
                  <c:v>79783</c:v>
                </c:pt>
                <c:pt idx="36">
                  <c:v>82041</c:v>
                </c:pt>
                <c:pt idx="37">
                  <c:v>79615</c:v>
                </c:pt>
                <c:pt idx="38">
                  <c:v>125965</c:v>
                </c:pt>
                <c:pt idx="39">
                  <c:v>171007</c:v>
                </c:pt>
                <c:pt idx="40">
                  <c:v>205557</c:v>
                </c:pt>
                <c:pt idx="41">
                  <c:v>82117</c:v>
                </c:pt>
                <c:pt idx="42">
                  <c:v>209106</c:v>
                </c:pt>
                <c:pt idx="43">
                  <c:v>167009</c:v>
                </c:pt>
                <c:pt idx="44">
                  <c:v>198317</c:v>
                </c:pt>
                <c:pt idx="45">
                  <c:v>343692</c:v>
                </c:pt>
                <c:pt idx="46">
                  <c:v>135721</c:v>
                </c:pt>
                <c:pt idx="47">
                  <c:v>183730</c:v>
                </c:pt>
                <c:pt idx="48">
                  <c:v>395521</c:v>
                </c:pt>
                <c:pt idx="49">
                  <c:v>313647</c:v>
                </c:pt>
                <c:pt idx="50">
                  <c:v>430788</c:v>
                </c:pt>
                <c:pt idx="51">
                  <c:v>693358</c:v>
                </c:pt>
                <c:pt idx="52">
                  <c:v>497988</c:v>
                </c:pt>
                <c:pt idx="53">
                  <c:v>309626</c:v>
                </c:pt>
                <c:pt idx="54">
                  <c:v>673517</c:v>
                </c:pt>
                <c:pt idx="55">
                  <c:v>429602</c:v>
                </c:pt>
                <c:pt idx="56">
                  <c:v>595412</c:v>
                </c:pt>
                <c:pt idx="57">
                  <c:v>579382</c:v>
                </c:pt>
              </c:numCache>
            </c:numRef>
          </c:val>
          <c:extLst>
            <c:ext xmlns:c16="http://schemas.microsoft.com/office/drawing/2014/chart" uri="{C3380CC4-5D6E-409C-BE32-E72D297353CC}">
              <c16:uniqueId val="{00000000-1DB9-45F2-B999-B2CFD1ED9E28}"/>
            </c:ext>
          </c:extLst>
        </c:ser>
        <c:dLbls>
          <c:showLegendKey val="0"/>
          <c:showVal val="0"/>
          <c:showCatName val="0"/>
          <c:showSerName val="0"/>
          <c:showPercent val="0"/>
          <c:showBubbleSize val="0"/>
        </c:dLbls>
        <c:gapWidth val="219"/>
        <c:overlap val="-27"/>
        <c:axId val="554532728"/>
        <c:axId val="554526848"/>
      </c:barChart>
      <c:lineChart>
        <c:grouping val="standard"/>
        <c:varyColors val="0"/>
        <c:ser>
          <c:idx val="1"/>
          <c:order val="1"/>
          <c:tx>
            <c:strRef>
              <c:f>'Single Contract'!$C$3</c:f>
              <c:strCache>
                <c:ptCount val="1"/>
                <c:pt idx="0">
                  <c:v>Month-End Open Interest</c:v>
                </c:pt>
              </c:strCache>
            </c:strRef>
          </c:tx>
          <c:spPr>
            <a:ln w="28575" cap="rnd">
              <a:solidFill>
                <a:srgbClr val="F9A51A"/>
              </a:solidFill>
              <a:round/>
            </a:ln>
            <a:effectLst/>
          </c:spPr>
          <c:marker>
            <c:symbol val="none"/>
          </c:marker>
          <c:cat>
            <c:multiLvlStrRef>
              <c:f>'Single Contract'!$C$1</c:f>
              <c:multiLvlStrCache>
                <c:ptCount val="58"/>
                <c:lvl>
                  <c:pt idx="0">
                    <c:v>September</c:v>
                  </c:pt>
                  <c:pt idx="1">
                    <c:v>October</c:v>
                  </c:pt>
                  <c:pt idx="2">
                    <c:v>November</c:v>
                  </c:pt>
                  <c:pt idx="3">
                    <c:v>December</c:v>
                  </c:pt>
                  <c:pt idx="4">
                    <c:v>January</c:v>
                  </c:pt>
                  <c:pt idx="5">
                    <c:v>February</c:v>
                  </c:pt>
                  <c:pt idx="6">
                    <c:v>March</c:v>
                  </c:pt>
                  <c:pt idx="7">
                    <c:v>April</c:v>
                  </c:pt>
                  <c:pt idx="8">
                    <c:v>May</c:v>
                  </c:pt>
                  <c:pt idx="9">
                    <c:v>June</c:v>
                  </c:pt>
                  <c:pt idx="10">
                    <c:v>July</c:v>
                  </c:pt>
                  <c:pt idx="11">
                    <c:v>August</c:v>
                  </c:pt>
                  <c:pt idx="12">
                    <c:v>September</c:v>
                  </c:pt>
                  <c:pt idx="13">
                    <c:v>October</c:v>
                  </c:pt>
                  <c:pt idx="14">
                    <c:v>November</c:v>
                  </c:pt>
                  <c:pt idx="15">
                    <c:v>December</c:v>
                  </c:pt>
                  <c:pt idx="16">
                    <c:v>January</c:v>
                  </c:pt>
                  <c:pt idx="17">
                    <c:v>February</c:v>
                  </c:pt>
                  <c:pt idx="18">
                    <c:v>March</c:v>
                  </c:pt>
                  <c:pt idx="19">
                    <c:v>April</c:v>
                  </c:pt>
                  <c:pt idx="20">
                    <c:v>May</c:v>
                  </c:pt>
                  <c:pt idx="21">
                    <c:v>June</c:v>
                  </c:pt>
                  <c:pt idx="22">
                    <c:v>July</c:v>
                  </c:pt>
                  <c:pt idx="23">
                    <c:v>August</c:v>
                  </c:pt>
                  <c:pt idx="24">
                    <c:v>September</c:v>
                  </c:pt>
                  <c:pt idx="25">
                    <c:v>October</c:v>
                  </c:pt>
                  <c:pt idx="26">
                    <c:v>November</c:v>
                  </c:pt>
                  <c:pt idx="27">
                    <c:v>December</c:v>
                  </c:pt>
                  <c:pt idx="28">
                    <c:v>January</c:v>
                  </c:pt>
                  <c:pt idx="29">
                    <c:v>February</c:v>
                  </c:pt>
                  <c:pt idx="30">
                    <c:v>March</c:v>
                  </c:pt>
                  <c:pt idx="31">
                    <c:v>April</c:v>
                  </c:pt>
                  <c:pt idx="32">
                    <c:v>May</c:v>
                  </c:pt>
                  <c:pt idx="33">
                    <c:v>June</c:v>
                  </c:pt>
                  <c:pt idx="34">
                    <c:v>July</c:v>
                  </c:pt>
                  <c:pt idx="35">
                    <c:v>August</c:v>
                  </c:pt>
                  <c:pt idx="36">
                    <c:v>September</c:v>
                  </c:pt>
                  <c:pt idx="37">
                    <c:v>October</c:v>
                  </c:pt>
                  <c:pt idx="38">
                    <c:v>November</c:v>
                  </c:pt>
                  <c:pt idx="39">
                    <c:v>December</c:v>
                  </c:pt>
                  <c:pt idx="40">
                    <c:v>January</c:v>
                  </c:pt>
                  <c:pt idx="41">
                    <c:v>February</c:v>
                  </c:pt>
                  <c:pt idx="42">
                    <c:v>March</c:v>
                  </c:pt>
                  <c:pt idx="43">
                    <c:v>April</c:v>
                  </c:pt>
                  <c:pt idx="44">
                    <c:v>May</c:v>
                  </c:pt>
                  <c:pt idx="45">
                    <c:v>June</c:v>
                  </c:pt>
                  <c:pt idx="46">
                    <c:v>July</c:v>
                  </c:pt>
                  <c:pt idx="47">
                    <c:v>August</c:v>
                  </c:pt>
                  <c:pt idx="48">
                    <c:v>September</c:v>
                  </c:pt>
                  <c:pt idx="49">
                    <c:v>October</c:v>
                  </c:pt>
                  <c:pt idx="50">
                    <c:v>November</c:v>
                  </c:pt>
                  <c:pt idx="51">
                    <c:v>December</c:v>
                  </c:pt>
                  <c:pt idx="52">
                    <c:v>January</c:v>
                  </c:pt>
                  <c:pt idx="53">
                    <c:v>February</c:v>
                  </c:pt>
                  <c:pt idx="54">
                    <c:v>March</c:v>
                  </c:pt>
                  <c:pt idx="55">
                    <c:v>April</c:v>
                  </c:pt>
                  <c:pt idx="56">
                    <c:v>May</c:v>
                  </c:pt>
                  <c:pt idx="57">
                    <c:v>June</c:v>
                  </c:pt>
                </c:lvl>
                <c:lvl>
                  <c:pt idx="0">
                    <c:v>2020</c:v>
                  </c:pt>
                  <c:pt idx="4">
                    <c:v>2021</c:v>
                  </c:pt>
                  <c:pt idx="16">
                    <c:v>2022</c:v>
                  </c:pt>
                  <c:pt idx="28">
                    <c:v>2023</c:v>
                  </c:pt>
                  <c:pt idx="40">
                    <c:v>2024</c:v>
                  </c:pt>
                  <c:pt idx="52">
                    <c:v>2025</c:v>
                  </c:pt>
                </c:lvl>
              </c:multiLvlStrCache>
            </c:multiLvlStrRef>
          </c:cat>
          <c:val>
            <c:numRef>
              <c:f>'Single Contract'!$C$1</c:f>
              <c:numCache>
                <c:formatCode>_(* #,##0_);_(* \(#,##0\);_(* "-"??_);_(@_)</c:formatCode>
                <c:ptCount val="58"/>
                <c:pt idx="0">
                  <c:v>2500</c:v>
                </c:pt>
                <c:pt idx="1">
                  <c:v>3702</c:v>
                </c:pt>
                <c:pt idx="2">
                  <c:v>5852</c:v>
                </c:pt>
                <c:pt idx="3">
                  <c:v>3201</c:v>
                </c:pt>
                <c:pt idx="4">
                  <c:v>22353</c:v>
                </c:pt>
                <c:pt idx="5">
                  <c:v>66163</c:v>
                </c:pt>
                <c:pt idx="6">
                  <c:v>84753</c:v>
                </c:pt>
                <c:pt idx="7">
                  <c:v>112753</c:v>
                </c:pt>
                <c:pt idx="8">
                  <c:v>119555</c:v>
                </c:pt>
                <c:pt idx="9">
                  <c:v>124207</c:v>
                </c:pt>
                <c:pt idx="10">
                  <c:v>129215</c:v>
                </c:pt>
                <c:pt idx="11">
                  <c:v>131615</c:v>
                </c:pt>
                <c:pt idx="12">
                  <c:v>139714</c:v>
                </c:pt>
                <c:pt idx="13">
                  <c:v>146063</c:v>
                </c:pt>
                <c:pt idx="14">
                  <c:v>149962</c:v>
                </c:pt>
                <c:pt idx="15">
                  <c:v>141461</c:v>
                </c:pt>
                <c:pt idx="16">
                  <c:v>172152</c:v>
                </c:pt>
                <c:pt idx="17">
                  <c:v>185586</c:v>
                </c:pt>
                <c:pt idx="18">
                  <c:v>200514</c:v>
                </c:pt>
                <c:pt idx="19">
                  <c:v>211909</c:v>
                </c:pt>
                <c:pt idx="20">
                  <c:v>219766</c:v>
                </c:pt>
                <c:pt idx="21">
                  <c:v>214786</c:v>
                </c:pt>
                <c:pt idx="22">
                  <c:v>219147</c:v>
                </c:pt>
                <c:pt idx="23">
                  <c:v>219957</c:v>
                </c:pt>
                <c:pt idx="24">
                  <c:v>267754</c:v>
                </c:pt>
                <c:pt idx="25">
                  <c:v>276462</c:v>
                </c:pt>
                <c:pt idx="26">
                  <c:v>285012</c:v>
                </c:pt>
                <c:pt idx="27">
                  <c:v>253136</c:v>
                </c:pt>
                <c:pt idx="28">
                  <c:v>244873</c:v>
                </c:pt>
                <c:pt idx="29">
                  <c:v>289357</c:v>
                </c:pt>
                <c:pt idx="30">
                  <c:v>306655</c:v>
                </c:pt>
                <c:pt idx="31">
                  <c:v>324979</c:v>
                </c:pt>
                <c:pt idx="32">
                  <c:v>348875</c:v>
                </c:pt>
                <c:pt idx="33">
                  <c:v>344927</c:v>
                </c:pt>
                <c:pt idx="34">
                  <c:v>362352</c:v>
                </c:pt>
                <c:pt idx="35">
                  <c:v>371285</c:v>
                </c:pt>
                <c:pt idx="36">
                  <c:v>361722</c:v>
                </c:pt>
                <c:pt idx="37">
                  <c:v>386781</c:v>
                </c:pt>
                <c:pt idx="38">
                  <c:v>438483</c:v>
                </c:pt>
                <c:pt idx="39">
                  <c:v>378666</c:v>
                </c:pt>
                <c:pt idx="40">
                  <c:v>386990</c:v>
                </c:pt>
                <c:pt idx="41">
                  <c:v>402538</c:v>
                </c:pt>
                <c:pt idx="42">
                  <c:v>385956</c:v>
                </c:pt>
                <c:pt idx="43">
                  <c:v>437142</c:v>
                </c:pt>
                <c:pt idx="44">
                  <c:v>517095</c:v>
                </c:pt>
                <c:pt idx="45">
                  <c:v>511555</c:v>
                </c:pt>
                <c:pt idx="46">
                  <c:v>550301</c:v>
                </c:pt>
                <c:pt idx="47">
                  <c:v>574775</c:v>
                </c:pt>
                <c:pt idx="48">
                  <c:v>541943</c:v>
                </c:pt>
                <c:pt idx="49">
                  <c:v>601468</c:v>
                </c:pt>
                <c:pt idx="50">
                  <c:v>703238</c:v>
                </c:pt>
                <c:pt idx="51">
                  <c:v>734964</c:v>
                </c:pt>
                <c:pt idx="52">
                  <c:v>720344</c:v>
                </c:pt>
                <c:pt idx="53">
                  <c:v>749058</c:v>
                </c:pt>
                <c:pt idx="54">
                  <c:v>701587</c:v>
                </c:pt>
                <c:pt idx="55">
                  <c:v>732965</c:v>
                </c:pt>
                <c:pt idx="56">
                  <c:v>802973</c:v>
                </c:pt>
                <c:pt idx="57">
                  <c:v>784527</c:v>
                </c:pt>
              </c:numCache>
            </c:numRef>
          </c:val>
          <c:smooth val="0"/>
          <c:extLst>
            <c:ext xmlns:c16="http://schemas.microsoft.com/office/drawing/2014/chart" uri="{C3380CC4-5D6E-409C-BE32-E72D297353CC}">
              <c16:uniqueId val="{00000001-1DB9-45F2-B999-B2CFD1ED9E28}"/>
            </c:ext>
          </c:extLst>
        </c:ser>
        <c:dLbls>
          <c:showLegendKey val="0"/>
          <c:showVal val="0"/>
          <c:showCatName val="0"/>
          <c:showSerName val="0"/>
          <c:showPercent val="0"/>
          <c:showBubbleSize val="0"/>
        </c:dLbls>
        <c:marker val="1"/>
        <c:smooth val="0"/>
        <c:axId val="554529200"/>
        <c:axId val="554530768"/>
      </c:lineChart>
      <c:catAx>
        <c:axId val="554532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crossAx val="554526848"/>
        <c:crosses val="autoZero"/>
        <c:auto val="1"/>
        <c:lblAlgn val="ctr"/>
        <c:lblOffset val="100"/>
        <c:noMultiLvlLbl val="0"/>
      </c:catAx>
      <c:valAx>
        <c:axId val="5545268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Lato" panose="020F0502020204030203" pitchFamily="34" charset="0"/>
                    <a:ea typeface="+mn-ea"/>
                    <a:cs typeface="+mn-cs"/>
                  </a:defRPr>
                </a:pPr>
                <a:r>
                  <a:rPr lang="en-US"/>
                  <a:t>Volume (lots traded)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Lato" panose="020F0502020204030203" pitchFamily="34" charset="0"/>
                  <a:ea typeface="+mn-ea"/>
                  <a:cs typeface="+mn-cs"/>
                </a:defRPr>
              </a:pPr>
              <a:endParaRPr lang="en-US"/>
            </a:p>
          </c:txPr>
        </c:title>
        <c:numFmt formatCode="[&gt;999999.999]\ #.0,,&quot;M&quot;;[&gt;999.999]#,&quot;K&quot;;#,##0\ _K"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crossAx val="554532728"/>
        <c:crosses val="autoZero"/>
        <c:crossBetween val="between"/>
      </c:valAx>
      <c:valAx>
        <c:axId val="554530768"/>
        <c:scaling>
          <c:orientation val="minMax"/>
        </c:scaling>
        <c:delete val="0"/>
        <c:axPos val="r"/>
        <c:title>
          <c:tx>
            <c:rich>
              <a:bodyPr rot="5400000" spcFirstLastPara="1" vertOverflow="ellipsis" wrap="square" anchor="ctr" anchorCtr="1"/>
              <a:lstStyle/>
              <a:p>
                <a:pPr>
                  <a:defRPr sz="1000" b="0" i="0" u="none" strike="noStrike" kern="1200" baseline="0">
                    <a:solidFill>
                      <a:schemeClr val="tx1"/>
                    </a:solidFill>
                    <a:latin typeface="Lato" panose="020F0502020204030203" pitchFamily="34" charset="0"/>
                    <a:ea typeface="+mn-ea"/>
                    <a:cs typeface="+mn-cs"/>
                  </a:defRPr>
                </a:pPr>
                <a:r>
                  <a:rPr lang="en-US"/>
                  <a:t>Open Interest (lots outstanding)</a:t>
                </a:r>
              </a:p>
            </c:rich>
          </c:tx>
          <c:overlay val="0"/>
          <c:spPr>
            <a:noFill/>
            <a:ln>
              <a:noFill/>
            </a:ln>
            <a:effectLst/>
          </c:spPr>
          <c:txPr>
            <a:bodyPr rot="5400000" spcFirstLastPara="1" vertOverflow="ellipsis" wrap="square" anchor="ctr" anchorCtr="1"/>
            <a:lstStyle/>
            <a:p>
              <a:pPr>
                <a:defRPr sz="1000" b="0" i="0" u="none" strike="noStrike" kern="1200" baseline="0">
                  <a:solidFill>
                    <a:schemeClr val="tx1"/>
                  </a:solidFill>
                  <a:latin typeface="Lato" panose="020F0502020204030203" pitchFamily="34" charset="0"/>
                  <a:ea typeface="+mn-ea"/>
                  <a:cs typeface="+mn-cs"/>
                </a:defRPr>
              </a:pPr>
              <a:endParaRPr lang="en-US"/>
            </a:p>
          </c:txPr>
        </c:title>
        <c:numFmt formatCode="[&gt;999999.999]\ #.0,,&quot;M&quot;;[&gt;999.999]#,&quot;K&quot;;#,##0\ _K"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crossAx val="554529200"/>
        <c:crosses val="max"/>
        <c:crossBetween val="between"/>
      </c:valAx>
      <c:catAx>
        <c:axId val="554529200"/>
        <c:scaling>
          <c:orientation val="minMax"/>
        </c:scaling>
        <c:delete val="1"/>
        <c:axPos val="b"/>
        <c:numFmt formatCode="General" sourceLinked="1"/>
        <c:majorTickMark val="out"/>
        <c:minorTickMark val="none"/>
        <c:tickLblPos val="nextTo"/>
        <c:crossAx val="554530768"/>
        <c:crosses val="autoZero"/>
        <c:auto val="1"/>
        <c:lblAlgn val="ctr"/>
        <c:lblOffset val="100"/>
        <c:noMultiLvlLbl val="0"/>
      </c:cat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legend>
    <c:plotVisOnly val="1"/>
    <c:dispBlanksAs val="gap"/>
    <c:showDLblsOverMax val="0"/>
  </c:chart>
  <c:spPr>
    <a:noFill/>
    <a:ln>
      <a:noFill/>
    </a:ln>
    <a:effectLst/>
  </c:spPr>
  <c:txPr>
    <a:bodyPr/>
    <a:lstStyle/>
    <a:p>
      <a:pPr>
        <a:defRPr baseline="0">
          <a:solidFill>
            <a:schemeClr val="tx1"/>
          </a:solidFill>
          <a:latin typeface="Lato" panose="020F0502020204030203"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[13) Total Return.xlsx]Single Contract (2)!PivotTable22</c:name>
    <c:fmtId val="7"/>
  </c:pivotSource>
  <c:chart>
    <c:title>
      <c:tx>
        <c:strRef>
          <c:f>'Single Contract (2)'!$C$1</c:f>
          <c:strCache>
            <c:ptCount val="1"/>
            <c:pt idx="0">
              <c:v>Euro Stoxx 50 Index Total Return (TESX) Futures, Eurex</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Lato" panose="020F0502020204030203" pitchFamily="34" charset="0"/>
              <a:ea typeface="+mn-ea"/>
              <a:cs typeface="+mn-cs"/>
            </a:defRPr>
          </a:pPr>
          <a:endParaRPr lang="en-US"/>
        </a:p>
      </c:txPr>
    </c:title>
    <c:autoTitleDeleted val="0"/>
    <c:pivotFmts>
      <c:pivotFmt>
        <c:idx val="0"/>
        <c:spPr>
          <a:solidFill>
            <a:srgbClr val="00A4E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rgbClr val="F9A51A"/>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rgbClr val="00A4E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rgbClr val="F9A51A"/>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rgbClr val="00A4E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rgbClr val="F9A51A"/>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rgbClr val="00A4E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rgbClr val="F9A51A"/>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'Single Contract (2)'!$B$3</c:f>
              <c:strCache>
                <c:ptCount val="1"/>
                <c:pt idx="0">
                  <c:v>Monthly Volume</c:v>
                </c:pt>
              </c:strCache>
            </c:strRef>
          </c:tx>
          <c:spPr>
            <a:solidFill>
              <a:srgbClr val="00A4E7"/>
            </a:solidFill>
            <a:ln>
              <a:noFill/>
            </a:ln>
            <a:effectLst/>
          </c:spPr>
          <c:invertIfNegative val="0"/>
          <c:cat>
            <c:multiLvlStrRef>
              <c:f>'Single Contract (2)'!$C$1</c:f>
              <c:multiLvlStrCache>
                <c:ptCount val="102"/>
                <c:lvl>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pt idx="12">
                    <c:v>January</c:v>
                  </c:pt>
                  <c:pt idx="13">
                    <c:v>February</c:v>
                  </c:pt>
                  <c:pt idx="14">
                    <c:v>March</c:v>
                  </c:pt>
                  <c:pt idx="15">
                    <c:v>April</c:v>
                  </c:pt>
                  <c:pt idx="16">
                    <c:v>May</c:v>
                  </c:pt>
                  <c:pt idx="17">
                    <c:v>June</c:v>
                  </c:pt>
                  <c:pt idx="18">
                    <c:v>July</c:v>
                  </c:pt>
                  <c:pt idx="19">
                    <c:v>August</c:v>
                  </c:pt>
                  <c:pt idx="20">
                    <c:v>September</c:v>
                  </c:pt>
                  <c:pt idx="21">
                    <c:v>October</c:v>
                  </c:pt>
                  <c:pt idx="22">
                    <c:v>November</c:v>
                  </c:pt>
                  <c:pt idx="23">
                    <c:v>December</c:v>
                  </c:pt>
                  <c:pt idx="24">
                    <c:v>January</c:v>
                  </c:pt>
                  <c:pt idx="25">
                    <c:v>February</c:v>
                  </c:pt>
                  <c:pt idx="26">
                    <c:v>March</c:v>
                  </c:pt>
                  <c:pt idx="27">
                    <c:v>April</c:v>
                  </c:pt>
                  <c:pt idx="28">
                    <c:v>May</c:v>
                  </c:pt>
                  <c:pt idx="29">
                    <c:v>June</c:v>
                  </c:pt>
                  <c:pt idx="30">
                    <c:v>July</c:v>
                  </c:pt>
                  <c:pt idx="31">
                    <c:v>August</c:v>
                  </c:pt>
                  <c:pt idx="32">
                    <c:v>September</c:v>
                  </c:pt>
                  <c:pt idx="33">
                    <c:v>October</c:v>
                  </c:pt>
                  <c:pt idx="34">
                    <c:v>November</c:v>
                  </c:pt>
                  <c:pt idx="35">
                    <c:v>December</c:v>
                  </c:pt>
                  <c:pt idx="36">
                    <c:v>January</c:v>
                  </c:pt>
                  <c:pt idx="37">
                    <c:v>February</c:v>
                  </c:pt>
                  <c:pt idx="38">
                    <c:v>March</c:v>
                  </c:pt>
                  <c:pt idx="39">
                    <c:v>April</c:v>
                  </c:pt>
                  <c:pt idx="40">
                    <c:v>May</c:v>
                  </c:pt>
                  <c:pt idx="41">
                    <c:v>June</c:v>
                  </c:pt>
                  <c:pt idx="42">
                    <c:v>July</c:v>
                  </c:pt>
                  <c:pt idx="43">
                    <c:v>August</c:v>
                  </c:pt>
                  <c:pt idx="44">
                    <c:v>September</c:v>
                  </c:pt>
                  <c:pt idx="45">
                    <c:v>October</c:v>
                  </c:pt>
                  <c:pt idx="46">
                    <c:v>November</c:v>
                  </c:pt>
                  <c:pt idx="47">
                    <c:v>December</c:v>
                  </c:pt>
                  <c:pt idx="48">
                    <c:v>January</c:v>
                  </c:pt>
                  <c:pt idx="49">
                    <c:v>February</c:v>
                  </c:pt>
                  <c:pt idx="50">
                    <c:v>March</c:v>
                  </c:pt>
                  <c:pt idx="51">
                    <c:v>April</c:v>
                  </c:pt>
                  <c:pt idx="52">
                    <c:v>May</c:v>
                  </c:pt>
                  <c:pt idx="53">
                    <c:v>June</c:v>
                  </c:pt>
                  <c:pt idx="54">
                    <c:v>July</c:v>
                  </c:pt>
                  <c:pt idx="55">
                    <c:v>August</c:v>
                  </c:pt>
                  <c:pt idx="56">
                    <c:v>September</c:v>
                  </c:pt>
                  <c:pt idx="57">
                    <c:v>October</c:v>
                  </c:pt>
                  <c:pt idx="58">
                    <c:v>November</c:v>
                  </c:pt>
                  <c:pt idx="59">
                    <c:v>December</c:v>
                  </c:pt>
                  <c:pt idx="60">
                    <c:v>January</c:v>
                  </c:pt>
                  <c:pt idx="61">
                    <c:v>February</c:v>
                  </c:pt>
                  <c:pt idx="62">
                    <c:v>March</c:v>
                  </c:pt>
                  <c:pt idx="63">
                    <c:v>April</c:v>
                  </c:pt>
                  <c:pt idx="64">
                    <c:v>May</c:v>
                  </c:pt>
                  <c:pt idx="65">
                    <c:v>June</c:v>
                  </c:pt>
                  <c:pt idx="66">
                    <c:v>July</c:v>
                  </c:pt>
                  <c:pt idx="67">
                    <c:v>August</c:v>
                  </c:pt>
                  <c:pt idx="68">
                    <c:v>September</c:v>
                  </c:pt>
                  <c:pt idx="69">
                    <c:v>October</c:v>
                  </c:pt>
                  <c:pt idx="70">
                    <c:v>November</c:v>
                  </c:pt>
                  <c:pt idx="71">
                    <c:v>December</c:v>
                  </c:pt>
                  <c:pt idx="72">
                    <c:v>January</c:v>
                  </c:pt>
                  <c:pt idx="73">
                    <c:v>February</c:v>
                  </c:pt>
                  <c:pt idx="74">
                    <c:v>March</c:v>
                  </c:pt>
                  <c:pt idx="75">
                    <c:v>April</c:v>
                  </c:pt>
                  <c:pt idx="76">
                    <c:v>May</c:v>
                  </c:pt>
                  <c:pt idx="77">
                    <c:v>June</c:v>
                  </c:pt>
                  <c:pt idx="78">
                    <c:v>July</c:v>
                  </c:pt>
                  <c:pt idx="79">
                    <c:v>August</c:v>
                  </c:pt>
                  <c:pt idx="80">
                    <c:v>September</c:v>
                  </c:pt>
                  <c:pt idx="81">
                    <c:v>October</c:v>
                  </c:pt>
                  <c:pt idx="82">
                    <c:v>November</c:v>
                  </c:pt>
                  <c:pt idx="83">
                    <c:v>December</c:v>
                  </c:pt>
                  <c:pt idx="84">
                    <c:v>January</c:v>
                  </c:pt>
                  <c:pt idx="85">
                    <c:v>February</c:v>
                  </c:pt>
                  <c:pt idx="86">
                    <c:v>March</c:v>
                  </c:pt>
                  <c:pt idx="87">
                    <c:v>April</c:v>
                  </c:pt>
                  <c:pt idx="88">
                    <c:v>May</c:v>
                  </c:pt>
                  <c:pt idx="89">
                    <c:v>June</c:v>
                  </c:pt>
                  <c:pt idx="90">
                    <c:v>July</c:v>
                  </c:pt>
                  <c:pt idx="91">
                    <c:v>August</c:v>
                  </c:pt>
                  <c:pt idx="92">
                    <c:v>September</c:v>
                  </c:pt>
                  <c:pt idx="93">
                    <c:v>October</c:v>
                  </c:pt>
                  <c:pt idx="94">
                    <c:v>November</c:v>
                  </c:pt>
                  <c:pt idx="95">
                    <c:v>December</c:v>
                  </c:pt>
                  <c:pt idx="96">
                    <c:v>January</c:v>
                  </c:pt>
                  <c:pt idx="97">
                    <c:v>February</c:v>
                  </c:pt>
                  <c:pt idx="98">
                    <c:v>March</c:v>
                  </c:pt>
                  <c:pt idx="99">
                    <c:v>April</c:v>
                  </c:pt>
                  <c:pt idx="100">
                    <c:v>May</c:v>
                  </c:pt>
                  <c:pt idx="101">
                    <c:v>June</c:v>
                  </c:pt>
                </c:lvl>
                <c:lvl>
                  <c:pt idx="0">
                    <c:v>2017</c:v>
                  </c:pt>
                  <c:pt idx="12">
                    <c:v>2018</c:v>
                  </c:pt>
                  <c:pt idx="24">
                    <c:v>2019</c:v>
                  </c:pt>
                  <c:pt idx="36">
                    <c:v>2020</c:v>
                  </c:pt>
                  <c:pt idx="48">
                    <c:v>2021</c:v>
                  </c:pt>
                  <c:pt idx="60">
                    <c:v>2022</c:v>
                  </c:pt>
                  <c:pt idx="72">
                    <c:v>2023</c:v>
                  </c:pt>
                  <c:pt idx="84">
                    <c:v>2024</c:v>
                  </c:pt>
                  <c:pt idx="96">
                    <c:v>2025</c:v>
                  </c:pt>
                </c:lvl>
              </c:multiLvlStrCache>
            </c:multiLvlStrRef>
          </c:cat>
          <c:val>
            <c:numRef>
              <c:f>'Single Contract (2)'!$C$1</c:f>
              <c:numCache>
                <c:formatCode>_(* #,##0_);_(* \(#,##0\);_(* "-"??_);_(@_)</c:formatCode>
                <c:ptCount val="102"/>
                <c:pt idx="0">
                  <c:v>19500</c:v>
                </c:pt>
                <c:pt idx="1">
                  <c:v>45500</c:v>
                </c:pt>
                <c:pt idx="2">
                  <c:v>23271</c:v>
                </c:pt>
                <c:pt idx="3">
                  <c:v>15025</c:v>
                </c:pt>
                <c:pt idx="4">
                  <c:v>5210</c:v>
                </c:pt>
                <c:pt idx="5">
                  <c:v>28725</c:v>
                </c:pt>
                <c:pt idx="6">
                  <c:v>30497</c:v>
                </c:pt>
                <c:pt idx="7">
                  <c:v>47930</c:v>
                </c:pt>
                <c:pt idx="8">
                  <c:v>75192</c:v>
                </c:pt>
                <c:pt idx="9">
                  <c:v>20800</c:v>
                </c:pt>
                <c:pt idx="10">
                  <c:v>189615</c:v>
                </c:pt>
                <c:pt idx="11">
                  <c:v>42580</c:v>
                </c:pt>
                <c:pt idx="12">
                  <c:v>73693</c:v>
                </c:pt>
                <c:pt idx="13">
                  <c:v>108032</c:v>
                </c:pt>
                <c:pt idx="14">
                  <c:v>146654</c:v>
                </c:pt>
                <c:pt idx="15">
                  <c:v>113912</c:v>
                </c:pt>
                <c:pt idx="16">
                  <c:v>145662</c:v>
                </c:pt>
                <c:pt idx="17">
                  <c:v>100928</c:v>
                </c:pt>
                <c:pt idx="18">
                  <c:v>32400</c:v>
                </c:pt>
                <c:pt idx="19">
                  <c:v>70800</c:v>
                </c:pt>
                <c:pt idx="20">
                  <c:v>152180</c:v>
                </c:pt>
                <c:pt idx="21">
                  <c:v>326701</c:v>
                </c:pt>
                <c:pt idx="22">
                  <c:v>209119</c:v>
                </c:pt>
                <c:pt idx="23">
                  <c:v>225502</c:v>
                </c:pt>
                <c:pt idx="24">
                  <c:v>282322</c:v>
                </c:pt>
                <c:pt idx="25">
                  <c:v>225545</c:v>
                </c:pt>
                <c:pt idx="26">
                  <c:v>292380</c:v>
                </c:pt>
                <c:pt idx="27">
                  <c:v>131429</c:v>
                </c:pt>
                <c:pt idx="28">
                  <c:v>343141</c:v>
                </c:pt>
                <c:pt idx="29">
                  <c:v>202150</c:v>
                </c:pt>
                <c:pt idx="30">
                  <c:v>228502</c:v>
                </c:pt>
                <c:pt idx="31">
                  <c:v>427165</c:v>
                </c:pt>
                <c:pt idx="32">
                  <c:v>433238</c:v>
                </c:pt>
                <c:pt idx="33">
                  <c:v>454203</c:v>
                </c:pt>
                <c:pt idx="34">
                  <c:v>271006</c:v>
                </c:pt>
                <c:pt idx="35">
                  <c:v>377280</c:v>
                </c:pt>
                <c:pt idx="36">
                  <c:v>542226</c:v>
                </c:pt>
                <c:pt idx="37">
                  <c:v>594534</c:v>
                </c:pt>
                <c:pt idx="38">
                  <c:v>1900136</c:v>
                </c:pt>
                <c:pt idx="39">
                  <c:v>935866</c:v>
                </c:pt>
                <c:pt idx="40">
                  <c:v>941500</c:v>
                </c:pt>
                <c:pt idx="41">
                  <c:v>1270101</c:v>
                </c:pt>
                <c:pt idx="42">
                  <c:v>533800</c:v>
                </c:pt>
                <c:pt idx="43">
                  <c:v>418382</c:v>
                </c:pt>
                <c:pt idx="44">
                  <c:v>650751</c:v>
                </c:pt>
                <c:pt idx="45">
                  <c:v>759450</c:v>
                </c:pt>
                <c:pt idx="46">
                  <c:v>703903</c:v>
                </c:pt>
                <c:pt idx="47">
                  <c:v>633796</c:v>
                </c:pt>
                <c:pt idx="48">
                  <c:v>625500</c:v>
                </c:pt>
                <c:pt idx="49">
                  <c:v>486432</c:v>
                </c:pt>
                <c:pt idx="50">
                  <c:v>409678</c:v>
                </c:pt>
                <c:pt idx="51">
                  <c:v>226315</c:v>
                </c:pt>
                <c:pt idx="52">
                  <c:v>488102</c:v>
                </c:pt>
                <c:pt idx="53">
                  <c:v>618472</c:v>
                </c:pt>
                <c:pt idx="54">
                  <c:v>297237</c:v>
                </c:pt>
                <c:pt idx="55">
                  <c:v>396969</c:v>
                </c:pt>
                <c:pt idx="56">
                  <c:v>603231</c:v>
                </c:pt>
                <c:pt idx="57">
                  <c:v>793255</c:v>
                </c:pt>
                <c:pt idx="58">
                  <c:v>866721</c:v>
                </c:pt>
                <c:pt idx="59">
                  <c:v>633663</c:v>
                </c:pt>
                <c:pt idx="60">
                  <c:v>579559</c:v>
                </c:pt>
                <c:pt idx="61">
                  <c:v>956161</c:v>
                </c:pt>
                <c:pt idx="62">
                  <c:v>1132366</c:v>
                </c:pt>
                <c:pt idx="63">
                  <c:v>842974</c:v>
                </c:pt>
                <c:pt idx="64">
                  <c:v>1160358</c:v>
                </c:pt>
                <c:pt idx="65">
                  <c:v>885953</c:v>
                </c:pt>
                <c:pt idx="66">
                  <c:v>631808</c:v>
                </c:pt>
                <c:pt idx="67">
                  <c:v>771532</c:v>
                </c:pt>
                <c:pt idx="68">
                  <c:v>1040768</c:v>
                </c:pt>
                <c:pt idx="69">
                  <c:v>882508</c:v>
                </c:pt>
                <c:pt idx="70">
                  <c:v>1349112</c:v>
                </c:pt>
                <c:pt idx="71">
                  <c:v>714367</c:v>
                </c:pt>
                <c:pt idx="72">
                  <c:v>1000501</c:v>
                </c:pt>
                <c:pt idx="73">
                  <c:v>672376</c:v>
                </c:pt>
                <c:pt idx="74">
                  <c:v>1269691</c:v>
                </c:pt>
                <c:pt idx="75">
                  <c:v>311267</c:v>
                </c:pt>
                <c:pt idx="76">
                  <c:v>572377</c:v>
                </c:pt>
                <c:pt idx="77">
                  <c:v>862770</c:v>
                </c:pt>
                <c:pt idx="78">
                  <c:v>824386</c:v>
                </c:pt>
                <c:pt idx="79">
                  <c:v>780651</c:v>
                </c:pt>
                <c:pt idx="80">
                  <c:v>598901</c:v>
                </c:pt>
                <c:pt idx="81">
                  <c:v>552330</c:v>
                </c:pt>
                <c:pt idx="82">
                  <c:v>884065</c:v>
                </c:pt>
                <c:pt idx="83">
                  <c:v>897963</c:v>
                </c:pt>
                <c:pt idx="84">
                  <c:v>591067</c:v>
                </c:pt>
                <c:pt idx="85">
                  <c:v>627202</c:v>
                </c:pt>
                <c:pt idx="86">
                  <c:v>772617</c:v>
                </c:pt>
                <c:pt idx="87">
                  <c:v>466339</c:v>
                </c:pt>
                <c:pt idx="88">
                  <c:v>908235</c:v>
                </c:pt>
                <c:pt idx="89">
                  <c:v>1244162</c:v>
                </c:pt>
                <c:pt idx="90">
                  <c:v>669702</c:v>
                </c:pt>
                <c:pt idx="91">
                  <c:v>594484</c:v>
                </c:pt>
                <c:pt idx="92">
                  <c:v>915202</c:v>
                </c:pt>
                <c:pt idx="93">
                  <c:v>650190</c:v>
                </c:pt>
                <c:pt idx="94">
                  <c:v>1369730</c:v>
                </c:pt>
                <c:pt idx="95">
                  <c:v>791859</c:v>
                </c:pt>
                <c:pt idx="96">
                  <c:v>817601</c:v>
                </c:pt>
                <c:pt idx="97">
                  <c:v>805976</c:v>
                </c:pt>
                <c:pt idx="98">
                  <c:v>648228</c:v>
                </c:pt>
                <c:pt idx="99">
                  <c:v>916355</c:v>
                </c:pt>
                <c:pt idx="100">
                  <c:v>752808</c:v>
                </c:pt>
                <c:pt idx="101">
                  <c:v>485113</c:v>
                </c:pt>
              </c:numCache>
            </c:numRef>
          </c:val>
          <c:extLst>
            <c:ext xmlns:c16="http://schemas.microsoft.com/office/drawing/2014/chart" uri="{C3380CC4-5D6E-409C-BE32-E72D297353CC}">
              <c16:uniqueId val="{00000000-CD7B-4B63-8D2F-CB8747606A68}"/>
            </c:ext>
          </c:extLst>
        </c:ser>
        <c:dLbls>
          <c:showLegendKey val="0"/>
          <c:showVal val="0"/>
          <c:showCatName val="0"/>
          <c:showSerName val="0"/>
          <c:showPercent val="0"/>
          <c:showBubbleSize val="0"/>
        </c:dLbls>
        <c:gapWidth val="219"/>
        <c:overlap val="-27"/>
        <c:axId val="554532728"/>
        <c:axId val="554526848"/>
      </c:barChart>
      <c:lineChart>
        <c:grouping val="standard"/>
        <c:varyColors val="0"/>
        <c:ser>
          <c:idx val="1"/>
          <c:order val="1"/>
          <c:tx>
            <c:strRef>
              <c:f>'Single Contract (2)'!$C$3</c:f>
              <c:strCache>
                <c:ptCount val="1"/>
                <c:pt idx="0">
                  <c:v>Month-End Open Interest</c:v>
                </c:pt>
              </c:strCache>
            </c:strRef>
          </c:tx>
          <c:spPr>
            <a:ln w="28575" cap="rnd">
              <a:solidFill>
                <a:srgbClr val="F9A51A"/>
              </a:solidFill>
              <a:round/>
            </a:ln>
            <a:effectLst/>
          </c:spPr>
          <c:marker>
            <c:symbol val="none"/>
          </c:marker>
          <c:cat>
            <c:multiLvlStrRef>
              <c:f>'Single Contract (2)'!$C$1</c:f>
              <c:multiLvlStrCache>
                <c:ptCount val="102"/>
                <c:lvl>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pt idx="12">
                    <c:v>January</c:v>
                  </c:pt>
                  <c:pt idx="13">
                    <c:v>February</c:v>
                  </c:pt>
                  <c:pt idx="14">
                    <c:v>March</c:v>
                  </c:pt>
                  <c:pt idx="15">
                    <c:v>April</c:v>
                  </c:pt>
                  <c:pt idx="16">
                    <c:v>May</c:v>
                  </c:pt>
                  <c:pt idx="17">
                    <c:v>June</c:v>
                  </c:pt>
                  <c:pt idx="18">
                    <c:v>July</c:v>
                  </c:pt>
                  <c:pt idx="19">
                    <c:v>August</c:v>
                  </c:pt>
                  <c:pt idx="20">
                    <c:v>September</c:v>
                  </c:pt>
                  <c:pt idx="21">
                    <c:v>October</c:v>
                  </c:pt>
                  <c:pt idx="22">
                    <c:v>November</c:v>
                  </c:pt>
                  <c:pt idx="23">
                    <c:v>December</c:v>
                  </c:pt>
                  <c:pt idx="24">
                    <c:v>January</c:v>
                  </c:pt>
                  <c:pt idx="25">
                    <c:v>February</c:v>
                  </c:pt>
                  <c:pt idx="26">
                    <c:v>March</c:v>
                  </c:pt>
                  <c:pt idx="27">
                    <c:v>April</c:v>
                  </c:pt>
                  <c:pt idx="28">
                    <c:v>May</c:v>
                  </c:pt>
                  <c:pt idx="29">
                    <c:v>June</c:v>
                  </c:pt>
                  <c:pt idx="30">
                    <c:v>July</c:v>
                  </c:pt>
                  <c:pt idx="31">
                    <c:v>August</c:v>
                  </c:pt>
                  <c:pt idx="32">
                    <c:v>September</c:v>
                  </c:pt>
                  <c:pt idx="33">
                    <c:v>October</c:v>
                  </c:pt>
                  <c:pt idx="34">
                    <c:v>November</c:v>
                  </c:pt>
                  <c:pt idx="35">
                    <c:v>December</c:v>
                  </c:pt>
                  <c:pt idx="36">
                    <c:v>January</c:v>
                  </c:pt>
                  <c:pt idx="37">
                    <c:v>February</c:v>
                  </c:pt>
                  <c:pt idx="38">
                    <c:v>March</c:v>
                  </c:pt>
                  <c:pt idx="39">
                    <c:v>April</c:v>
                  </c:pt>
                  <c:pt idx="40">
                    <c:v>May</c:v>
                  </c:pt>
                  <c:pt idx="41">
                    <c:v>June</c:v>
                  </c:pt>
                  <c:pt idx="42">
                    <c:v>July</c:v>
                  </c:pt>
                  <c:pt idx="43">
                    <c:v>August</c:v>
                  </c:pt>
                  <c:pt idx="44">
                    <c:v>September</c:v>
                  </c:pt>
                  <c:pt idx="45">
                    <c:v>October</c:v>
                  </c:pt>
                  <c:pt idx="46">
                    <c:v>November</c:v>
                  </c:pt>
                  <c:pt idx="47">
                    <c:v>December</c:v>
                  </c:pt>
                  <c:pt idx="48">
                    <c:v>January</c:v>
                  </c:pt>
                  <c:pt idx="49">
                    <c:v>February</c:v>
                  </c:pt>
                  <c:pt idx="50">
                    <c:v>March</c:v>
                  </c:pt>
                  <c:pt idx="51">
                    <c:v>April</c:v>
                  </c:pt>
                  <c:pt idx="52">
                    <c:v>May</c:v>
                  </c:pt>
                  <c:pt idx="53">
                    <c:v>June</c:v>
                  </c:pt>
                  <c:pt idx="54">
                    <c:v>July</c:v>
                  </c:pt>
                  <c:pt idx="55">
                    <c:v>August</c:v>
                  </c:pt>
                  <c:pt idx="56">
                    <c:v>September</c:v>
                  </c:pt>
                  <c:pt idx="57">
                    <c:v>October</c:v>
                  </c:pt>
                  <c:pt idx="58">
                    <c:v>November</c:v>
                  </c:pt>
                  <c:pt idx="59">
                    <c:v>December</c:v>
                  </c:pt>
                  <c:pt idx="60">
                    <c:v>January</c:v>
                  </c:pt>
                  <c:pt idx="61">
                    <c:v>February</c:v>
                  </c:pt>
                  <c:pt idx="62">
                    <c:v>March</c:v>
                  </c:pt>
                  <c:pt idx="63">
                    <c:v>April</c:v>
                  </c:pt>
                  <c:pt idx="64">
                    <c:v>May</c:v>
                  </c:pt>
                  <c:pt idx="65">
                    <c:v>June</c:v>
                  </c:pt>
                  <c:pt idx="66">
                    <c:v>July</c:v>
                  </c:pt>
                  <c:pt idx="67">
                    <c:v>August</c:v>
                  </c:pt>
                  <c:pt idx="68">
                    <c:v>September</c:v>
                  </c:pt>
                  <c:pt idx="69">
                    <c:v>October</c:v>
                  </c:pt>
                  <c:pt idx="70">
                    <c:v>November</c:v>
                  </c:pt>
                  <c:pt idx="71">
                    <c:v>December</c:v>
                  </c:pt>
                  <c:pt idx="72">
                    <c:v>January</c:v>
                  </c:pt>
                  <c:pt idx="73">
                    <c:v>February</c:v>
                  </c:pt>
                  <c:pt idx="74">
                    <c:v>March</c:v>
                  </c:pt>
                  <c:pt idx="75">
                    <c:v>April</c:v>
                  </c:pt>
                  <c:pt idx="76">
                    <c:v>May</c:v>
                  </c:pt>
                  <c:pt idx="77">
                    <c:v>June</c:v>
                  </c:pt>
                  <c:pt idx="78">
                    <c:v>July</c:v>
                  </c:pt>
                  <c:pt idx="79">
                    <c:v>August</c:v>
                  </c:pt>
                  <c:pt idx="80">
                    <c:v>September</c:v>
                  </c:pt>
                  <c:pt idx="81">
                    <c:v>October</c:v>
                  </c:pt>
                  <c:pt idx="82">
                    <c:v>November</c:v>
                  </c:pt>
                  <c:pt idx="83">
                    <c:v>December</c:v>
                  </c:pt>
                  <c:pt idx="84">
                    <c:v>January</c:v>
                  </c:pt>
                  <c:pt idx="85">
                    <c:v>February</c:v>
                  </c:pt>
                  <c:pt idx="86">
                    <c:v>March</c:v>
                  </c:pt>
                  <c:pt idx="87">
                    <c:v>April</c:v>
                  </c:pt>
                  <c:pt idx="88">
                    <c:v>May</c:v>
                  </c:pt>
                  <c:pt idx="89">
                    <c:v>June</c:v>
                  </c:pt>
                  <c:pt idx="90">
                    <c:v>July</c:v>
                  </c:pt>
                  <c:pt idx="91">
                    <c:v>August</c:v>
                  </c:pt>
                  <c:pt idx="92">
                    <c:v>September</c:v>
                  </c:pt>
                  <c:pt idx="93">
                    <c:v>October</c:v>
                  </c:pt>
                  <c:pt idx="94">
                    <c:v>November</c:v>
                  </c:pt>
                  <c:pt idx="95">
                    <c:v>December</c:v>
                  </c:pt>
                  <c:pt idx="96">
                    <c:v>January</c:v>
                  </c:pt>
                  <c:pt idx="97">
                    <c:v>February</c:v>
                  </c:pt>
                  <c:pt idx="98">
                    <c:v>March</c:v>
                  </c:pt>
                  <c:pt idx="99">
                    <c:v>April</c:v>
                  </c:pt>
                  <c:pt idx="100">
                    <c:v>May</c:v>
                  </c:pt>
                  <c:pt idx="101">
                    <c:v>June</c:v>
                  </c:pt>
                </c:lvl>
                <c:lvl>
                  <c:pt idx="0">
                    <c:v>2017</c:v>
                  </c:pt>
                  <c:pt idx="12">
                    <c:v>2018</c:v>
                  </c:pt>
                  <c:pt idx="24">
                    <c:v>2019</c:v>
                  </c:pt>
                  <c:pt idx="36">
                    <c:v>2020</c:v>
                  </c:pt>
                  <c:pt idx="48">
                    <c:v>2021</c:v>
                  </c:pt>
                  <c:pt idx="60">
                    <c:v>2022</c:v>
                  </c:pt>
                  <c:pt idx="72">
                    <c:v>2023</c:v>
                  </c:pt>
                  <c:pt idx="84">
                    <c:v>2024</c:v>
                  </c:pt>
                  <c:pt idx="96">
                    <c:v>2025</c:v>
                  </c:pt>
                </c:lvl>
              </c:multiLvlStrCache>
            </c:multiLvlStrRef>
          </c:cat>
          <c:val>
            <c:numRef>
              <c:f>'Single Contract (2)'!$C$1</c:f>
              <c:numCache>
                <c:formatCode>_(* #,##0_);_(* \(#,##0\);_(* "-"??_);_(@_)</c:formatCode>
                <c:ptCount val="102"/>
                <c:pt idx="0">
                  <c:v>20155</c:v>
                </c:pt>
                <c:pt idx="1">
                  <c:v>61655</c:v>
                </c:pt>
                <c:pt idx="2">
                  <c:v>76840</c:v>
                </c:pt>
                <c:pt idx="3">
                  <c:v>86840</c:v>
                </c:pt>
                <c:pt idx="4">
                  <c:v>89915</c:v>
                </c:pt>
                <c:pt idx="5">
                  <c:v>106524</c:v>
                </c:pt>
                <c:pt idx="6">
                  <c:v>131505</c:v>
                </c:pt>
                <c:pt idx="7">
                  <c:v>160207</c:v>
                </c:pt>
                <c:pt idx="8">
                  <c:v>198923</c:v>
                </c:pt>
                <c:pt idx="9">
                  <c:v>206023</c:v>
                </c:pt>
                <c:pt idx="10">
                  <c:v>247487</c:v>
                </c:pt>
                <c:pt idx="11">
                  <c:v>257042</c:v>
                </c:pt>
                <c:pt idx="12">
                  <c:v>258751</c:v>
                </c:pt>
                <c:pt idx="13">
                  <c:v>312933</c:v>
                </c:pt>
                <c:pt idx="14">
                  <c:v>363251</c:v>
                </c:pt>
                <c:pt idx="15">
                  <c:v>398964</c:v>
                </c:pt>
                <c:pt idx="16">
                  <c:v>438229</c:v>
                </c:pt>
                <c:pt idx="17">
                  <c:v>494778</c:v>
                </c:pt>
                <c:pt idx="18">
                  <c:v>499078</c:v>
                </c:pt>
                <c:pt idx="19">
                  <c:v>539177</c:v>
                </c:pt>
                <c:pt idx="20">
                  <c:v>605875</c:v>
                </c:pt>
                <c:pt idx="21">
                  <c:v>722049</c:v>
                </c:pt>
                <c:pt idx="22">
                  <c:v>783304</c:v>
                </c:pt>
                <c:pt idx="23">
                  <c:v>810805</c:v>
                </c:pt>
                <c:pt idx="24">
                  <c:v>846881</c:v>
                </c:pt>
                <c:pt idx="25">
                  <c:v>884946</c:v>
                </c:pt>
                <c:pt idx="26">
                  <c:v>917478</c:v>
                </c:pt>
                <c:pt idx="27">
                  <c:v>909092</c:v>
                </c:pt>
                <c:pt idx="28">
                  <c:v>980291</c:v>
                </c:pt>
                <c:pt idx="29">
                  <c:v>971575</c:v>
                </c:pt>
                <c:pt idx="30">
                  <c:v>923973</c:v>
                </c:pt>
                <c:pt idx="31">
                  <c:v>1016763</c:v>
                </c:pt>
                <c:pt idx="32">
                  <c:v>1126549</c:v>
                </c:pt>
                <c:pt idx="33">
                  <c:v>1158523</c:v>
                </c:pt>
                <c:pt idx="34">
                  <c:v>1231223</c:v>
                </c:pt>
                <c:pt idx="35">
                  <c:v>1086360</c:v>
                </c:pt>
                <c:pt idx="36">
                  <c:v>1218163</c:v>
                </c:pt>
                <c:pt idx="37">
                  <c:v>1336506</c:v>
                </c:pt>
                <c:pt idx="38">
                  <c:v>1572497</c:v>
                </c:pt>
                <c:pt idx="39">
                  <c:v>1835251</c:v>
                </c:pt>
                <c:pt idx="40">
                  <c:v>2176946</c:v>
                </c:pt>
                <c:pt idx="41">
                  <c:v>1923495</c:v>
                </c:pt>
                <c:pt idx="42">
                  <c:v>1883218</c:v>
                </c:pt>
                <c:pt idx="43">
                  <c:v>1860692</c:v>
                </c:pt>
                <c:pt idx="44">
                  <c:v>1964263</c:v>
                </c:pt>
                <c:pt idx="45">
                  <c:v>2059663</c:v>
                </c:pt>
                <c:pt idx="46">
                  <c:v>2014073</c:v>
                </c:pt>
                <c:pt idx="47">
                  <c:v>1470026</c:v>
                </c:pt>
                <c:pt idx="48">
                  <c:v>1482880</c:v>
                </c:pt>
                <c:pt idx="49">
                  <c:v>1476493</c:v>
                </c:pt>
                <c:pt idx="50">
                  <c:v>1368417</c:v>
                </c:pt>
                <c:pt idx="51">
                  <c:v>1432034</c:v>
                </c:pt>
                <c:pt idx="52">
                  <c:v>1518331</c:v>
                </c:pt>
                <c:pt idx="53">
                  <c:v>1586951</c:v>
                </c:pt>
                <c:pt idx="54">
                  <c:v>1591479</c:v>
                </c:pt>
                <c:pt idx="55">
                  <c:v>1672307</c:v>
                </c:pt>
                <c:pt idx="56">
                  <c:v>1820822</c:v>
                </c:pt>
                <c:pt idx="57">
                  <c:v>1889397</c:v>
                </c:pt>
                <c:pt idx="58">
                  <c:v>2006720</c:v>
                </c:pt>
                <c:pt idx="59">
                  <c:v>1526916</c:v>
                </c:pt>
                <c:pt idx="60">
                  <c:v>1672115</c:v>
                </c:pt>
                <c:pt idx="61">
                  <c:v>1840737</c:v>
                </c:pt>
                <c:pt idx="62">
                  <c:v>1748597</c:v>
                </c:pt>
                <c:pt idx="63">
                  <c:v>1878463</c:v>
                </c:pt>
                <c:pt idx="64">
                  <c:v>1913705</c:v>
                </c:pt>
                <c:pt idx="65">
                  <c:v>1986442</c:v>
                </c:pt>
                <c:pt idx="66">
                  <c:v>2033423</c:v>
                </c:pt>
                <c:pt idx="67">
                  <c:v>2045591</c:v>
                </c:pt>
                <c:pt idx="68">
                  <c:v>2209084</c:v>
                </c:pt>
                <c:pt idx="69">
                  <c:v>2473289</c:v>
                </c:pt>
                <c:pt idx="70">
                  <c:v>2587412</c:v>
                </c:pt>
                <c:pt idx="71">
                  <c:v>2166268</c:v>
                </c:pt>
                <c:pt idx="72">
                  <c:v>2143579</c:v>
                </c:pt>
                <c:pt idx="73">
                  <c:v>2106174</c:v>
                </c:pt>
                <c:pt idx="74">
                  <c:v>2152400</c:v>
                </c:pt>
                <c:pt idx="75">
                  <c:v>2159045</c:v>
                </c:pt>
                <c:pt idx="76">
                  <c:v>2130947</c:v>
                </c:pt>
                <c:pt idx="77">
                  <c:v>1923431</c:v>
                </c:pt>
                <c:pt idx="78">
                  <c:v>1947426</c:v>
                </c:pt>
                <c:pt idx="79">
                  <c:v>1923482</c:v>
                </c:pt>
                <c:pt idx="80">
                  <c:v>1955970</c:v>
                </c:pt>
                <c:pt idx="81">
                  <c:v>2022061</c:v>
                </c:pt>
                <c:pt idx="82">
                  <c:v>2079975</c:v>
                </c:pt>
                <c:pt idx="83">
                  <c:v>1759790</c:v>
                </c:pt>
                <c:pt idx="84">
                  <c:v>1848038</c:v>
                </c:pt>
                <c:pt idx="85">
                  <c:v>1761248</c:v>
                </c:pt>
                <c:pt idx="86">
                  <c:v>1683269</c:v>
                </c:pt>
                <c:pt idx="87">
                  <c:v>1781259</c:v>
                </c:pt>
                <c:pt idx="88">
                  <c:v>1974179</c:v>
                </c:pt>
                <c:pt idx="89">
                  <c:v>2042736</c:v>
                </c:pt>
                <c:pt idx="90">
                  <c:v>2106913</c:v>
                </c:pt>
                <c:pt idx="91">
                  <c:v>2180646</c:v>
                </c:pt>
                <c:pt idx="92">
                  <c:v>2077853</c:v>
                </c:pt>
                <c:pt idx="93">
                  <c:v>2160723</c:v>
                </c:pt>
                <c:pt idx="94">
                  <c:v>2326054</c:v>
                </c:pt>
                <c:pt idx="95">
                  <c:v>1873005</c:v>
                </c:pt>
                <c:pt idx="96">
                  <c:v>1964906</c:v>
                </c:pt>
                <c:pt idx="97">
                  <c:v>2065226</c:v>
                </c:pt>
                <c:pt idx="98">
                  <c:v>1653726</c:v>
                </c:pt>
                <c:pt idx="99">
                  <c:v>1689500</c:v>
                </c:pt>
                <c:pt idx="100">
                  <c:v>1741009</c:v>
                </c:pt>
                <c:pt idx="101">
                  <c:v>1790414</c:v>
                </c:pt>
              </c:numCache>
            </c:numRef>
          </c:val>
          <c:smooth val="0"/>
          <c:extLst>
            <c:ext xmlns:c16="http://schemas.microsoft.com/office/drawing/2014/chart" uri="{C3380CC4-5D6E-409C-BE32-E72D297353CC}">
              <c16:uniqueId val="{00000001-CD7B-4B63-8D2F-CB8747606A68}"/>
            </c:ext>
          </c:extLst>
        </c:ser>
        <c:dLbls>
          <c:showLegendKey val="0"/>
          <c:showVal val="0"/>
          <c:showCatName val="0"/>
          <c:showSerName val="0"/>
          <c:showPercent val="0"/>
          <c:showBubbleSize val="0"/>
        </c:dLbls>
        <c:marker val="1"/>
        <c:smooth val="0"/>
        <c:axId val="554529200"/>
        <c:axId val="554530768"/>
      </c:lineChart>
      <c:catAx>
        <c:axId val="554532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crossAx val="554526848"/>
        <c:crosses val="autoZero"/>
        <c:auto val="1"/>
        <c:lblAlgn val="ctr"/>
        <c:lblOffset val="100"/>
        <c:noMultiLvlLbl val="0"/>
      </c:catAx>
      <c:valAx>
        <c:axId val="5545268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Lato" panose="020F0502020204030203" pitchFamily="34" charset="0"/>
                    <a:ea typeface="+mn-ea"/>
                    <a:cs typeface="+mn-cs"/>
                  </a:defRPr>
                </a:pPr>
                <a:r>
                  <a:rPr lang="en-US"/>
                  <a:t>Volume (lots traded)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Lato" panose="020F0502020204030203" pitchFamily="34" charset="0"/>
                  <a:ea typeface="+mn-ea"/>
                  <a:cs typeface="+mn-cs"/>
                </a:defRPr>
              </a:pPr>
              <a:endParaRPr lang="en-US"/>
            </a:p>
          </c:txPr>
        </c:title>
        <c:numFmt formatCode="[&gt;999999.999]\ #.0,,&quot;M&quot;;[&gt;999.999]#,&quot;K&quot;;#,##0\ _K"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crossAx val="554532728"/>
        <c:crosses val="autoZero"/>
        <c:crossBetween val="between"/>
      </c:valAx>
      <c:valAx>
        <c:axId val="554530768"/>
        <c:scaling>
          <c:orientation val="minMax"/>
        </c:scaling>
        <c:delete val="0"/>
        <c:axPos val="r"/>
        <c:title>
          <c:tx>
            <c:rich>
              <a:bodyPr rot="5400000" spcFirstLastPara="1" vertOverflow="ellipsis" wrap="square" anchor="ctr" anchorCtr="1"/>
              <a:lstStyle/>
              <a:p>
                <a:pPr>
                  <a:defRPr sz="1000" b="0" i="0" u="none" strike="noStrike" kern="1200" baseline="0">
                    <a:solidFill>
                      <a:schemeClr val="tx1"/>
                    </a:solidFill>
                    <a:latin typeface="Lato" panose="020F0502020204030203" pitchFamily="34" charset="0"/>
                    <a:ea typeface="+mn-ea"/>
                    <a:cs typeface="+mn-cs"/>
                  </a:defRPr>
                </a:pPr>
                <a:r>
                  <a:rPr lang="en-US"/>
                  <a:t>Open Interest (lots outstanding)</a:t>
                </a:r>
              </a:p>
            </c:rich>
          </c:tx>
          <c:overlay val="0"/>
          <c:spPr>
            <a:noFill/>
            <a:ln>
              <a:noFill/>
            </a:ln>
            <a:effectLst/>
          </c:spPr>
          <c:txPr>
            <a:bodyPr rot="5400000" spcFirstLastPara="1" vertOverflow="ellipsis" wrap="square" anchor="ctr" anchorCtr="1"/>
            <a:lstStyle/>
            <a:p>
              <a:pPr>
                <a:defRPr sz="1000" b="0" i="0" u="none" strike="noStrike" kern="1200" baseline="0">
                  <a:solidFill>
                    <a:schemeClr val="tx1"/>
                  </a:solidFill>
                  <a:latin typeface="Lato" panose="020F0502020204030203" pitchFamily="34" charset="0"/>
                  <a:ea typeface="+mn-ea"/>
                  <a:cs typeface="+mn-cs"/>
                </a:defRPr>
              </a:pPr>
              <a:endParaRPr lang="en-US"/>
            </a:p>
          </c:txPr>
        </c:title>
        <c:numFmt formatCode="[&gt;999999.999]\ #.0,,&quot;M&quot;;[&gt;999.999]#,&quot;K&quot;;#,##0\ _K"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crossAx val="554529200"/>
        <c:crosses val="max"/>
        <c:crossBetween val="between"/>
      </c:valAx>
      <c:catAx>
        <c:axId val="554529200"/>
        <c:scaling>
          <c:orientation val="minMax"/>
        </c:scaling>
        <c:delete val="1"/>
        <c:axPos val="b"/>
        <c:numFmt formatCode="General" sourceLinked="1"/>
        <c:majorTickMark val="out"/>
        <c:minorTickMark val="none"/>
        <c:tickLblPos val="nextTo"/>
        <c:crossAx val="554530768"/>
        <c:crosses val="autoZero"/>
        <c:auto val="1"/>
        <c:lblAlgn val="ctr"/>
        <c:lblOffset val="100"/>
        <c:noMultiLvlLbl val="0"/>
      </c:cat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legend>
    <c:plotVisOnly val="1"/>
    <c:dispBlanksAs val="gap"/>
    <c:showDLblsOverMax val="0"/>
  </c:chart>
  <c:spPr>
    <a:noFill/>
    <a:ln>
      <a:noFill/>
    </a:ln>
    <a:effectLst/>
  </c:spPr>
  <c:txPr>
    <a:bodyPr/>
    <a:lstStyle/>
    <a:p>
      <a:pPr>
        <a:defRPr baseline="0">
          <a:solidFill>
            <a:schemeClr val="tx1"/>
          </a:solidFill>
          <a:latin typeface="Lato" panose="020F0502020204030203"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[1) CME US Treasury Complex.xlsx]Volume Chart!PivotTable2</c:name>
    <c:fmtId val="4"/>
  </c:pivotSource>
  <c:chart>
    <c:title>
      <c:tx>
        <c:rich>
          <a:bodyPr rot="0" spcFirstLastPara="1" vertOverflow="ellipsis" vert="horz" wrap="square" anchor="ctr" anchorCtr="1"/>
          <a:lstStyle/>
          <a:p>
            <a:pPr>
              <a:defRPr sz="1400" b="0" i="0" u="none" strike="noStrike" kern="1200" spc="0" baseline="0">
                <a:solidFill>
                  <a:srgbClr val="204663"/>
                </a:solidFill>
                <a:latin typeface="Lato" panose="020F0502020204030203" pitchFamily="34" charset="0"/>
                <a:ea typeface="+mn-ea"/>
                <a:cs typeface="+mn-cs"/>
              </a:defRPr>
            </a:pPr>
            <a:r>
              <a:rPr lang="en-US"/>
              <a:t>CME US Treasury Futures and Options on Futures</a:t>
            </a:r>
          </a:p>
          <a:p>
            <a:pPr>
              <a:defRPr/>
            </a:pPr>
            <a:r>
              <a:rPr lang="en-US"/>
              <a:t>Quarterly Volume</a:t>
            </a: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204663"/>
              </a:solidFill>
              <a:latin typeface="Lato" panose="020F0502020204030203" pitchFamily="34" charset="0"/>
              <a:ea typeface="+mn-ea"/>
              <a:cs typeface="+mn-cs"/>
            </a:defRPr>
          </a:pPr>
          <a:endParaRPr lang="en-US"/>
        </a:p>
      </c:txPr>
    </c:title>
    <c:autoTitleDeleted val="0"/>
    <c:pivotFmts>
      <c:pivotFmt>
        <c:idx val="0"/>
        <c:spPr>
          <a:solidFill>
            <a:srgbClr val="00A4E7"/>
          </a:solidFill>
          <a:ln>
            <a:noFill/>
          </a:ln>
          <a:effectLst/>
        </c:spPr>
        <c:marker>
          <c:symbol val="none"/>
        </c:marker>
      </c:pivotFmt>
      <c:pivotFmt>
        <c:idx val="1"/>
        <c:spPr>
          <a:solidFill>
            <a:schemeClr val="accent1"/>
          </a:solidFill>
          <a:ln w="28575" cap="rnd">
            <a:solidFill>
              <a:srgbClr val="F9A51A"/>
            </a:solidFill>
            <a:round/>
          </a:ln>
          <a:effectLst/>
        </c:spPr>
        <c:marker>
          <c:symbol val="none"/>
        </c:marker>
      </c:pivotFmt>
      <c:pivotFmt>
        <c:idx val="2"/>
        <c:spPr>
          <a:solidFill>
            <a:srgbClr val="85C44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rgbClr val="00A4E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rgbClr val="00A4E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rgbClr val="85C44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rgbClr val="00A4E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rgbClr val="85C44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stacked"/>
        <c:varyColors val="0"/>
        <c:ser>
          <c:idx val="0"/>
          <c:order val="0"/>
          <c:tx>
            <c:strRef>
              <c:f>'Volume Chart'!$B$3:$B$4</c:f>
              <c:strCache>
                <c:ptCount val="1"/>
                <c:pt idx="0">
                  <c:v>Future</c:v>
                </c:pt>
              </c:strCache>
            </c:strRef>
          </c:tx>
          <c:spPr>
            <a:solidFill>
              <a:srgbClr val="00A4E7"/>
            </a:solidFill>
            <a:ln>
              <a:noFill/>
            </a:ln>
            <a:effectLst/>
          </c:spPr>
          <c:invertIfNegative val="0"/>
          <c:cat>
            <c:multiLvlStrRef>
              <c:f>'Volume Chart'!$A$5:$A$47</c:f>
              <c:multiLvlStrCache>
                <c:ptCount val="34"/>
                <c:lvl>
                  <c:pt idx="0">
                    <c:v>1</c:v>
                  </c:pt>
                  <c:pt idx="1">
                    <c:v>2</c:v>
                  </c:pt>
                  <c:pt idx="2">
                    <c:v>3</c:v>
                  </c:pt>
                  <c:pt idx="3">
                    <c:v>4</c:v>
                  </c:pt>
                  <c:pt idx="4">
                    <c:v>1</c:v>
                  </c:pt>
                  <c:pt idx="5">
                    <c:v>2</c:v>
                  </c:pt>
                  <c:pt idx="6">
                    <c:v>3</c:v>
                  </c:pt>
                  <c:pt idx="7">
                    <c:v>4</c:v>
                  </c:pt>
                  <c:pt idx="8">
                    <c:v>1</c:v>
                  </c:pt>
                  <c:pt idx="9">
                    <c:v>2</c:v>
                  </c:pt>
                  <c:pt idx="10">
                    <c:v>3</c:v>
                  </c:pt>
                  <c:pt idx="11">
                    <c:v>4</c:v>
                  </c:pt>
                  <c:pt idx="12">
                    <c:v>1</c:v>
                  </c:pt>
                  <c:pt idx="13">
                    <c:v>2</c:v>
                  </c:pt>
                  <c:pt idx="14">
                    <c:v>3</c:v>
                  </c:pt>
                  <c:pt idx="15">
                    <c:v>4</c:v>
                  </c:pt>
                  <c:pt idx="16">
                    <c:v>1</c:v>
                  </c:pt>
                  <c:pt idx="17">
                    <c:v>2</c:v>
                  </c:pt>
                  <c:pt idx="18">
                    <c:v>3</c:v>
                  </c:pt>
                  <c:pt idx="19">
                    <c:v>4</c:v>
                  </c:pt>
                  <c:pt idx="20">
                    <c:v>1</c:v>
                  </c:pt>
                  <c:pt idx="21">
                    <c:v>2</c:v>
                  </c:pt>
                  <c:pt idx="22">
                    <c:v>3</c:v>
                  </c:pt>
                  <c:pt idx="23">
                    <c:v>4</c:v>
                  </c:pt>
                  <c:pt idx="24">
                    <c:v>1</c:v>
                  </c:pt>
                  <c:pt idx="25">
                    <c:v>2</c:v>
                  </c:pt>
                  <c:pt idx="26">
                    <c:v>3</c:v>
                  </c:pt>
                  <c:pt idx="27">
                    <c:v>4</c:v>
                  </c:pt>
                  <c:pt idx="28">
                    <c:v>1</c:v>
                  </c:pt>
                  <c:pt idx="29">
                    <c:v>2</c:v>
                  </c:pt>
                  <c:pt idx="30">
                    <c:v>3</c:v>
                  </c:pt>
                  <c:pt idx="31">
                    <c:v>4</c:v>
                  </c:pt>
                  <c:pt idx="32">
                    <c:v>1</c:v>
                  </c:pt>
                  <c:pt idx="33">
                    <c:v>2</c:v>
                  </c:pt>
                </c:lvl>
                <c:lvl>
                  <c:pt idx="0">
                    <c:v>2017</c:v>
                  </c:pt>
                  <c:pt idx="4">
                    <c:v>2018</c:v>
                  </c:pt>
                  <c:pt idx="8">
                    <c:v>2019</c:v>
                  </c:pt>
                  <c:pt idx="12">
                    <c:v>2020</c:v>
                  </c:pt>
                  <c:pt idx="16">
                    <c:v>2021</c:v>
                  </c:pt>
                  <c:pt idx="20">
                    <c:v>2022</c:v>
                  </c:pt>
                  <c:pt idx="24">
                    <c:v>2023</c:v>
                  </c:pt>
                  <c:pt idx="28">
                    <c:v>2024</c:v>
                  </c:pt>
                  <c:pt idx="32">
                    <c:v>2025</c:v>
                  </c:pt>
                </c:lvl>
              </c:multiLvlStrCache>
            </c:multiLvlStrRef>
          </c:cat>
          <c:val>
            <c:numRef>
              <c:f>'Volume Chart'!$B$5:$B$47</c:f>
              <c:numCache>
                <c:formatCode>_(* #,##0_);_(* \(#,##0\);_(* "-"??_);_(@_)</c:formatCode>
                <c:ptCount val="34"/>
                <c:pt idx="0">
                  <c:v>213053993</c:v>
                </c:pt>
                <c:pt idx="1">
                  <c:v>206721074</c:v>
                </c:pt>
                <c:pt idx="2">
                  <c:v>199673565</c:v>
                </c:pt>
                <c:pt idx="3">
                  <c:v>215852917</c:v>
                </c:pt>
                <c:pt idx="4">
                  <c:v>276979356</c:v>
                </c:pt>
                <c:pt idx="5">
                  <c:v>258700685</c:v>
                </c:pt>
                <c:pt idx="6">
                  <c:v>224754777</c:v>
                </c:pt>
                <c:pt idx="7">
                  <c:v>306649477</c:v>
                </c:pt>
                <c:pt idx="8">
                  <c:v>267823116</c:v>
                </c:pt>
                <c:pt idx="9">
                  <c:v>289136749</c:v>
                </c:pt>
                <c:pt idx="10">
                  <c:v>302981444</c:v>
                </c:pt>
                <c:pt idx="11">
                  <c:v>260588231</c:v>
                </c:pt>
                <c:pt idx="12">
                  <c:v>367625589</c:v>
                </c:pt>
                <c:pt idx="13">
                  <c:v>210047731</c:v>
                </c:pt>
                <c:pt idx="14">
                  <c:v>192246106</c:v>
                </c:pt>
                <c:pt idx="15">
                  <c:v>223048459</c:v>
                </c:pt>
                <c:pt idx="16">
                  <c:v>318501251</c:v>
                </c:pt>
                <c:pt idx="17">
                  <c:v>268115300</c:v>
                </c:pt>
                <c:pt idx="18">
                  <c:v>261955530</c:v>
                </c:pt>
                <c:pt idx="19">
                  <c:v>286213054</c:v>
                </c:pt>
                <c:pt idx="20">
                  <c:v>337723327</c:v>
                </c:pt>
                <c:pt idx="21">
                  <c:v>309974946</c:v>
                </c:pt>
                <c:pt idx="22">
                  <c:v>290320383</c:v>
                </c:pt>
                <c:pt idx="23">
                  <c:v>278699807</c:v>
                </c:pt>
                <c:pt idx="24">
                  <c:v>354337823</c:v>
                </c:pt>
                <c:pt idx="25">
                  <c:v>311116682</c:v>
                </c:pt>
                <c:pt idx="26">
                  <c:v>335798489</c:v>
                </c:pt>
                <c:pt idx="27">
                  <c:v>407948918</c:v>
                </c:pt>
                <c:pt idx="28">
                  <c:v>397335467</c:v>
                </c:pt>
                <c:pt idx="29">
                  <c:v>426176013</c:v>
                </c:pt>
                <c:pt idx="30">
                  <c:v>455410372</c:v>
                </c:pt>
                <c:pt idx="31">
                  <c:v>416825033</c:v>
                </c:pt>
                <c:pt idx="32">
                  <c:v>458777668</c:v>
                </c:pt>
                <c:pt idx="33">
                  <c:v>460679479</c:v>
                </c:pt>
              </c:numCache>
            </c:numRef>
          </c:val>
          <c:extLst>
            <c:ext xmlns:c16="http://schemas.microsoft.com/office/drawing/2014/chart" uri="{C3380CC4-5D6E-409C-BE32-E72D297353CC}">
              <c16:uniqueId val="{00000000-C305-4697-9238-B31837332EC9}"/>
            </c:ext>
          </c:extLst>
        </c:ser>
        <c:ser>
          <c:idx val="1"/>
          <c:order val="1"/>
          <c:tx>
            <c:strRef>
              <c:f>'Volume Chart'!$C$3:$C$4</c:f>
              <c:strCache>
                <c:ptCount val="1"/>
                <c:pt idx="0">
                  <c:v>Option</c:v>
                </c:pt>
              </c:strCache>
            </c:strRef>
          </c:tx>
          <c:spPr>
            <a:solidFill>
              <a:srgbClr val="85C441"/>
            </a:solidFill>
            <a:ln>
              <a:noFill/>
            </a:ln>
            <a:effectLst/>
          </c:spPr>
          <c:invertIfNegative val="0"/>
          <c:cat>
            <c:multiLvlStrRef>
              <c:f>'Volume Chart'!$A$5:$A$47</c:f>
              <c:multiLvlStrCache>
                <c:ptCount val="34"/>
                <c:lvl>
                  <c:pt idx="0">
                    <c:v>1</c:v>
                  </c:pt>
                  <c:pt idx="1">
                    <c:v>2</c:v>
                  </c:pt>
                  <c:pt idx="2">
                    <c:v>3</c:v>
                  </c:pt>
                  <c:pt idx="3">
                    <c:v>4</c:v>
                  </c:pt>
                  <c:pt idx="4">
                    <c:v>1</c:v>
                  </c:pt>
                  <c:pt idx="5">
                    <c:v>2</c:v>
                  </c:pt>
                  <c:pt idx="6">
                    <c:v>3</c:v>
                  </c:pt>
                  <c:pt idx="7">
                    <c:v>4</c:v>
                  </c:pt>
                  <c:pt idx="8">
                    <c:v>1</c:v>
                  </c:pt>
                  <c:pt idx="9">
                    <c:v>2</c:v>
                  </c:pt>
                  <c:pt idx="10">
                    <c:v>3</c:v>
                  </c:pt>
                  <c:pt idx="11">
                    <c:v>4</c:v>
                  </c:pt>
                  <c:pt idx="12">
                    <c:v>1</c:v>
                  </c:pt>
                  <c:pt idx="13">
                    <c:v>2</c:v>
                  </c:pt>
                  <c:pt idx="14">
                    <c:v>3</c:v>
                  </c:pt>
                  <c:pt idx="15">
                    <c:v>4</c:v>
                  </c:pt>
                  <c:pt idx="16">
                    <c:v>1</c:v>
                  </c:pt>
                  <c:pt idx="17">
                    <c:v>2</c:v>
                  </c:pt>
                  <c:pt idx="18">
                    <c:v>3</c:v>
                  </c:pt>
                  <c:pt idx="19">
                    <c:v>4</c:v>
                  </c:pt>
                  <c:pt idx="20">
                    <c:v>1</c:v>
                  </c:pt>
                  <c:pt idx="21">
                    <c:v>2</c:v>
                  </c:pt>
                  <c:pt idx="22">
                    <c:v>3</c:v>
                  </c:pt>
                  <c:pt idx="23">
                    <c:v>4</c:v>
                  </c:pt>
                  <c:pt idx="24">
                    <c:v>1</c:v>
                  </c:pt>
                  <c:pt idx="25">
                    <c:v>2</c:v>
                  </c:pt>
                  <c:pt idx="26">
                    <c:v>3</c:v>
                  </c:pt>
                  <c:pt idx="27">
                    <c:v>4</c:v>
                  </c:pt>
                  <c:pt idx="28">
                    <c:v>1</c:v>
                  </c:pt>
                  <c:pt idx="29">
                    <c:v>2</c:v>
                  </c:pt>
                  <c:pt idx="30">
                    <c:v>3</c:v>
                  </c:pt>
                  <c:pt idx="31">
                    <c:v>4</c:v>
                  </c:pt>
                  <c:pt idx="32">
                    <c:v>1</c:v>
                  </c:pt>
                  <c:pt idx="33">
                    <c:v>2</c:v>
                  </c:pt>
                </c:lvl>
                <c:lvl>
                  <c:pt idx="0">
                    <c:v>2017</c:v>
                  </c:pt>
                  <c:pt idx="4">
                    <c:v>2018</c:v>
                  </c:pt>
                  <c:pt idx="8">
                    <c:v>2019</c:v>
                  </c:pt>
                  <c:pt idx="12">
                    <c:v>2020</c:v>
                  </c:pt>
                  <c:pt idx="16">
                    <c:v>2021</c:v>
                  </c:pt>
                  <c:pt idx="20">
                    <c:v>2022</c:v>
                  </c:pt>
                  <c:pt idx="24">
                    <c:v>2023</c:v>
                  </c:pt>
                  <c:pt idx="28">
                    <c:v>2024</c:v>
                  </c:pt>
                  <c:pt idx="32">
                    <c:v>2025</c:v>
                  </c:pt>
                </c:lvl>
              </c:multiLvlStrCache>
            </c:multiLvlStrRef>
          </c:cat>
          <c:val>
            <c:numRef>
              <c:f>'Volume Chart'!$C$5:$C$47</c:f>
              <c:numCache>
                <c:formatCode>_(* #,##0_);_(* \(#,##0\);_(* "-"??_);_(@_)</c:formatCode>
                <c:ptCount val="34"/>
                <c:pt idx="0">
                  <c:v>46951817</c:v>
                </c:pt>
                <c:pt idx="1">
                  <c:v>45286815</c:v>
                </c:pt>
                <c:pt idx="2">
                  <c:v>50957873</c:v>
                </c:pt>
                <c:pt idx="3">
                  <c:v>44507498</c:v>
                </c:pt>
                <c:pt idx="4">
                  <c:v>65315330</c:v>
                </c:pt>
                <c:pt idx="5">
                  <c:v>57456931</c:v>
                </c:pt>
                <c:pt idx="6">
                  <c:v>50008687</c:v>
                </c:pt>
                <c:pt idx="7">
                  <c:v>78172586</c:v>
                </c:pt>
                <c:pt idx="8">
                  <c:v>60041615</c:v>
                </c:pt>
                <c:pt idx="9">
                  <c:v>68186749</c:v>
                </c:pt>
                <c:pt idx="10">
                  <c:v>72690798</c:v>
                </c:pt>
                <c:pt idx="11">
                  <c:v>70698181</c:v>
                </c:pt>
                <c:pt idx="12">
                  <c:v>81906644</c:v>
                </c:pt>
                <c:pt idx="13">
                  <c:v>37343208</c:v>
                </c:pt>
                <c:pt idx="14">
                  <c:v>31783054</c:v>
                </c:pt>
                <c:pt idx="15">
                  <c:v>40934784</c:v>
                </c:pt>
                <c:pt idx="16">
                  <c:v>65176827</c:v>
                </c:pt>
                <c:pt idx="17">
                  <c:v>56991497</c:v>
                </c:pt>
                <c:pt idx="18">
                  <c:v>53344353</c:v>
                </c:pt>
                <c:pt idx="19">
                  <c:v>57443696</c:v>
                </c:pt>
                <c:pt idx="20">
                  <c:v>70874292</c:v>
                </c:pt>
                <c:pt idx="21">
                  <c:v>60256125</c:v>
                </c:pt>
                <c:pt idx="22">
                  <c:v>64658789</c:v>
                </c:pt>
                <c:pt idx="23">
                  <c:v>59437602</c:v>
                </c:pt>
                <c:pt idx="24">
                  <c:v>78516902</c:v>
                </c:pt>
                <c:pt idx="25">
                  <c:v>61519104</c:v>
                </c:pt>
                <c:pt idx="26">
                  <c:v>68480413</c:v>
                </c:pt>
                <c:pt idx="27">
                  <c:v>78792161</c:v>
                </c:pt>
                <c:pt idx="28">
                  <c:v>79244989</c:v>
                </c:pt>
                <c:pt idx="29">
                  <c:v>89966962</c:v>
                </c:pt>
                <c:pt idx="30">
                  <c:v>83564792</c:v>
                </c:pt>
                <c:pt idx="31">
                  <c:v>89144013</c:v>
                </c:pt>
                <c:pt idx="32">
                  <c:v>101421222</c:v>
                </c:pt>
                <c:pt idx="33">
                  <c:v>94303106</c:v>
                </c:pt>
              </c:numCache>
            </c:numRef>
          </c:val>
          <c:extLst>
            <c:ext xmlns:c16="http://schemas.microsoft.com/office/drawing/2014/chart" uri="{C3380CC4-5D6E-409C-BE32-E72D297353CC}">
              <c16:uniqueId val="{00000001-C305-4697-9238-B31837332EC9}"/>
            </c:ext>
          </c:extLst>
        </c:ser>
        <c:dLbls>
          <c:showLegendKey val="0"/>
          <c:showVal val="0"/>
          <c:showCatName val="0"/>
          <c:showSerName val="0"/>
          <c:showPercent val="0"/>
          <c:showBubbleSize val="0"/>
        </c:dLbls>
        <c:gapWidth val="219"/>
        <c:overlap val="100"/>
        <c:axId val="800890792"/>
        <c:axId val="800891184"/>
      </c:barChart>
      <c:catAx>
        <c:axId val="800890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204663"/>
                </a:solidFill>
                <a:latin typeface="Lato" panose="020F0502020204030203" pitchFamily="34" charset="0"/>
                <a:ea typeface="+mn-ea"/>
                <a:cs typeface="+mn-cs"/>
              </a:defRPr>
            </a:pPr>
            <a:endParaRPr lang="en-US"/>
          </a:p>
        </c:txPr>
        <c:crossAx val="800891184"/>
        <c:crosses val="autoZero"/>
        <c:auto val="1"/>
        <c:lblAlgn val="ctr"/>
        <c:lblOffset val="100"/>
        <c:noMultiLvlLbl val="0"/>
      </c:catAx>
      <c:valAx>
        <c:axId val="8008911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rgbClr val="204663"/>
                    </a:solidFill>
                    <a:latin typeface="Lato" panose="020F0502020204030203" pitchFamily="34" charset="0"/>
                    <a:ea typeface="+mn-ea"/>
                    <a:cs typeface="+mn-cs"/>
                  </a:defRPr>
                </a:pPr>
                <a:r>
                  <a:rPr lang="en-US"/>
                  <a:t>Volume (lots traded)</a:t>
                </a:r>
              </a:p>
            </c:rich>
          </c:tx>
          <c:overlay val="0"/>
          <c:spPr>
            <a:noFill/>
            <a:ln>
              <a:noFill/>
            </a:ln>
            <a:effectLst/>
          </c:spPr>
          <c:txPr>
            <a:bodyPr rot="-5400000" spcFirstLastPara="1" vertOverflow="ellipsis" vert="horz" wrap="square" anchor="ctr" anchorCtr="1"/>
            <a:lstStyle/>
            <a:p>
              <a:pPr>
                <a:defRPr sz="1000" b="0" i="0" u="none" strike="noStrike" kern="1200" baseline="0">
                  <a:solidFill>
                    <a:srgbClr val="204663"/>
                  </a:solidFill>
                  <a:latin typeface="Lato" panose="020F0502020204030203" pitchFamily="34" charset="0"/>
                  <a:ea typeface="+mn-ea"/>
                  <a:cs typeface="+mn-cs"/>
                </a:defRPr>
              </a:pPr>
              <a:endParaRPr lang="en-US"/>
            </a:p>
          </c:txPr>
        </c:title>
        <c:numFmt formatCode="[&gt;999999.999]\ #,,&quot;M&quot;;[&gt;999.999]#,&quot;K&quot;;#,##0\ _K"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204663"/>
                </a:solidFill>
                <a:latin typeface="Lato" panose="020F0502020204030203" pitchFamily="34" charset="0"/>
                <a:ea typeface="+mn-ea"/>
                <a:cs typeface="+mn-cs"/>
              </a:defRPr>
            </a:pPr>
            <a:endParaRPr lang="en-US"/>
          </a:p>
        </c:txPr>
        <c:crossAx val="80089079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rgbClr val="204663"/>
              </a:solidFill>
              <a:latin typeface="Lato" panose="020F0502020204030203" pitchFamily="34" charset="0"/>
              <a:ea typeface="+mn-ea"/>
              <a:cs typeface="+mn-cs"/>
            </a:defRPr>
          </a:pPr>
          <a:endParaRPr lang="en-US"/>
        </a:p>
      </c:txPr>
    </c:legend>
    <c:plotVisOnly val="1"/>
    <c:dispBlanksAs val="gap"/>
    <c:showDLblsOverMax val="0"/>
  </c:chart>
  <c:spPr>
    <a:noFill/>
    <a:ln>
      <a:noFill/>
    </a:ln>
    <a:effectLst/>
  </c:spPr>
  <c:txPr>
    <a:bodyPr/>
    <a:lstStyle/>
    <a:p>
      <a:pPr>
        <a:defRPr baseline="0">
          <a:solidFill>
            <a:srgbClr val="204663"/>
          </a:solidFill>
          <a:latin typeface="Lato" panose="020F0502020204030203"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[1) CME US Treasury Complex.xlsx]Open Interest Chart!PivotTable2</c:name>
    <c:fmtId val="14"/>
  </c:pivotSource>
  <c:chart>
    <c:title>
      <c:tx>
        <c:rich>
          <a:bodyPr rot="0" spcFirstLastPara="1" vertOverflow="ellipsis" vert="horz" wrap="square" anchor="ctr" anchorCtr="1"/>
          <a:lstStyle/>
          <a:p>
            <a:pPr>
              <a:defRPr sz="1400" b="0" i="0" u="none" strike="noStrike" kern="1200" spc="0" baseline="0">
                <a:solidFill>
                  <a:schemeClr val="tx1"/>
                </a:solidFill>
                <a:latin typeface="Lato" panose="020F0502020204030203" pitchFamily="34" charset="0"/>
                <a:ea typeface="+mn-ea"/>
                <a:cs typeface="+mn-cs"/>
              </a:defRPr>
            </a:pPr>
            <a:r>
              <a:rPr lang="en-US"/>
              <a:t>CME US Treasury Futures and Options on Futures</a:t>
            </a:r>
          </a:p>
          <a:p>
            <a:pPr>
              <a:defRPr/>
            </a:pPr>
            <a:r>
              <a:rPr lang="en-US"/>
              <a:t>Month-End Open Interest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Lato" panose="020F0502020204030203" pitchFamily="34" charset="0"/>
              <a:ea typeface="+mn-ea"/>
              <a:cs typeface="+mn-cs"/>
            </a:defRPr>
          </a:pPr>
          <a:endParaRPr lang="en-US"/>
        </a:p>
      </c:txPr>
    </c:title>
    <c:autoTitleDeleted val="0"/>
    <c:pivotFmts>
      <c:pivotFmt>
        <c:idx val="0"/>
        <c:spPr>
          <a:solidFill>
            <a:srgbClr val="00A4E7"/>
          </a:solidFill>
          <a:ln>
            <a:noFill/>
          </a:ln>
          <a:effectLst/>
        </c:spPr>
        <c:marker>
          <c:symbol val="none"/>
        </c:marker>
      </c:pivotFmt>
      <c:pivotFmt>
        <c:idx val="1"/>
        <c:spPr>
          <a:solidFill>
            <a:schemeClr val="accent1"/>
          </a:solidFill>
          <a:ln w="28575" cap="rnd">
            <a:solidFill>
              <a:srgbClr val="F9A51A"/>
            </a:solidFill>
            <a:round/>
          </a:ln>
          <a:effectLst/>
        </c:spPr>
        <c:marker>
          <c:symbol val="none"/>
        </c:marker>
      </c:pivotFmt>
      <c:pivotFmt>
        <c:idx val="2"/>
        <c:spPr>
          <a:solidFill>
            <a:srgbClr val="85C441"/>
          </a:solidFill>
          <a:ln>
            <a:noFill/>
          </a:ln>
          <a:effectLst/>
        </c:spPr>
        <c:marker>
          <c:symbol val="none"/>
        </c:marker>
      </c:pivotFmt>
      <c:pivotFmt>
        <c:idx val="3"/>
        <c:spPr>
          <a:solidFill>
            <a:srgbClr val="00A4E7"/>
          </a:solidFill>
          <a:ln>
            <a:noFill/>
          </a:ln>
          <a:effectLst/>
        </c:spPr>
        <c:marker>
          <c:symbol val="none"/>
        </c:marker>
      </c:pivotFmt>
      <c:pivotFmt>
        <c:idx val="4"/>
        <c:spPr>
          <a:solidFill>
            <a:srgbClr val="85C441"/>
          </a:solidFill>
          <a:ln>
            <a:noFill/>
          </a:ln>
          <a:effectLst/>
        </c:spPr>
        <c:marker>
          <c:symbol val="none"/>
        </c:marker>
      </c:pivotFmt>
      <c:pivotFmt>
        <c:idx val="5"/>
        <c:spPr>
          <a:solidFill>
            <a:srgbClr val="00A4E7"/>
          </a:solidFill>
          <a:ln>
            <a:noFill/>
          </a:ln>
          <a:effectLst/>
        </c:spPr>
        <c:marker>
          <c:symbol val="none"/>
        </c:marker>
      </c:pivotFmt>
      <c:pivotFmt>
        <c:idx val="6"/>
        <c:spPr>
          <a:solidFill>
            <a:srgbClr val="85C441"/>
          </a:solidFill>
          <a:ln>
            <a:noFill/>
          </a:ln>
          <a:effectLst/>
        </c:spPr>
        <c:marker>
          <c:symbol val="none"/>
        </c:marker>
      </c:pivotFmt>
      <c:pivotFmt>
        <c:idx val="7"/>
        <c:spPr>
          <a:solidFill>
            <a:srgbClr val="00A4E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rgbClr val="85C44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rgbClr val="00A4E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rgbClr val="85C44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rgbClr val="00A4E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rgbClr val="85C44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areaChart>
        <c:grouping val="stacked"/>
        <c:varyColors val="0"/>
        <c:ser>
          <c:idx val="0"/>
          <c:order val="0"/>
          <c:tx>
            <c:strRef>
              <c:f>'Open Interest Chart'!$B$3:$B$4</c:f>
              <c:strCache>
                <c:ptCount val="1"/>
                <c:pt idx="0">
                  <c:v>Future</c:v>
                </c:pt>
              </c:strCache>
            </c:strRef>
          </c:tx>
          <c:spPr>
            <a:solidFill>
              <a:srgbClr val="00A4E7"/>
            </a:solidFill>
            <a:ln>
              <a:noFill/>
            </a:ln>
            <a:effectLst/>
          </c:spPr>
          <c:cat>
            <c:multiLvlStrRef>
              <c:f>'Open Interest Chart'!$A$5:$A$115</c:f>
              <c:multiLvlStrCache>
                <c:ptCount val="102"/>
                <c:lvl>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pt idx="12">
                    <c:v>January</c:v>
                  </c:pt>
                  <c:pt idx="13">
                    <c:v>February</c:v>
                  </c:pt>
                  <c:pt idx="14">
                    <c:v>March</c:v>
                  </c:pt>
                  <c:pt idx="15">
                    <c:v>April</c:v>
                  </c:pt>
                  <c:pt idx="16">
                    <c:v>May</c:v>
                  </c:pt>
                  <c:pt idx="17">
                    <c:v>June</c:v>
                  </c:pt>
                  <c:pt idx="18">
                    <c:v>July</c:v>
                  </c:pt>
                  <c:pt idx="19">
                    <c:v>August</c:v>
                  </c:pt>
                  <c:pt idx="20">
                    <c:v>September</c:v>
                  </c:pt>
                  <c:pt idx="21">
                    <c:v>October</c:v>
                  </c:pt>
                  <c:pt idx="22">
                    <c:v>November</c:v>
                  </c:pt>
                  <c:pt idx="23">
                    <c:v>December</c:v>
                  </c:pt>
                  <c:pt idx="24">
                    <c:v>January</c:v>
                  </c:pt>
                  <c:pt idx="25">
                    <c:v>February</c:v>
                  </c:pt>
                  <c:pt idx="26">
                    <c:v>March</c:v>
                  </c:pt>
                  <c:pt idx="27">
                    <c:v>April</c:v>
                  </c:pt>
                  <c:pt idx="28">
                    <c:v>May</c:v>
                  </c:pt>
                  <c:pt idx="29">
                    <c:v>June</c:v>
                  </c:pt>
                  <c:pt idx="30">
                    <c:v>July</c:v>
                  </c:pt>
                  <c:pt idx="31">
                    <c:v>August</c:v>
                  </c:pt>
                  <c:pt idx="32">
                    <c:v>September</c:v>
                  </c:pt>
                  <c:pt idx="33">
                    <c:v>October</c:v>
                  </c:pt>
                  <c:pt idx="34">
                    <c:v>November</c:v>
                  </c:pt>
                  <c:pt idx="35">
                    <c:v>December</c:v>
                  </c:pt>
                  <c:pt idx="36">
                    <c:v>January</c:v>
                  </c:pt>
                  <c:pt idx="37">
                    <c:v>February</c:v>
                  </c:pt>
                  <c:pt idx="38">
                    <c:v>March</c:v>
                  </c:pt>
                  <c:pt idx="39">
                    <c:v>April</c:v>
                  </c:pt>
                  <c:pt idx="40">
                    <c:v>May</c:v>
                  </c:pt>
                  <c:pt idx="41">
                    <c:v>June</c:v>
                  </c:pt>
                  <c:pt idx="42">
                    <c:v>July</c:v>
                  </c:pt>
                  <c:pt idx="43">
                    <c:v>August</c:v>
                  </c:pt>
                  <c:pt idx="44">
                    <c:v>September</c:v>
                  </c:pt>
                  <c:pt idx="45">
                    <c:v>October</c:v>
                  </c:pt>
                  <c:pt idx="46">
                    <c:v>November</c:v>
                  </c:pt>
                  <c:pt idx="47">
                    <c:v>December</c:v>
                  </c:pt>
                  <c:pt idx="48">
                    <c:v>January</c:v>
                  </c:pt>
                  <c:pt idx="49">
                    <c:v>February</c:v>
                  </c:pt>
                  <c:pt idx="50">
                    <c:v>March</c:v>
                  </c:pt>
                  <c:pt idx="51">
                    <c:v>April</c:v>
                  </c:pt>
                  <c:pt idx="52">
                    <c:v>May</c:v>
                  </c:pt>
                  <c:pt idx="53">
                    <c:v>June</c:v>
                  </c:pt>
                  <c:pt idx="54">
                    <c:v>July</c:v>
                  </c:pt>
                  <c:pt idx="55">
                    <c:v>August</c:v>
                  </c:pt>
                  <c:pt idx="56">
                    <c:v>September</c:v>
                  </c:pt>
                  <c:pt idx="57">
                    <c:v>October</c:v>
                  </c:pt>
                  <c:pt idx="58">
                    <c:v>November</c:v>
                  </c:pt>
                  <c:pt idx="59">
                    <c:v>December</c:v>
                  </c:pt>
                  <c:pt idx="60">
                    <c:v>January</c:v>
                  </c:pt>
                  <c:pt idx="61">
                    <c:v>February</c:v>
                  </c:pt>
                  <c:pt idx="62">
                    <c:v>March</c:v>
                  </c:pt>
                  <c:pt idx="63">
                    <c:v>April</c:v>
                  </c:pt>
                  <c:pt idx="64">
                    <c:v>May</c:v>
                  </c:pt>
                  <c:pt idx="65">
                    <c:v>June</c:v>
                  </c:pt>
                  <c:pt idx="66">
                    <c:v>July</c:v>
                  </c:pt>
                  <c:pt idx="67">
                    <c:v>August</c:v>
                  </c:pt>
                  <c:pt idx="68">
                    <c:v>September</c:v>
                  </c:pt>
                  <c:pt idx="69">
                    <c:v>October</c:v>
                  </c:pt>
                  <c:pt idx="70">
                    <c:v>November</c:v>
                  </c:pt>
                  <c:pt idx="71">
                    <c:v>December</c:v>
                  </c:pt>
                  <c:pt idx="72">
                    <c:v>January</c:v>
                  </c:pt>
                  <c:pt idx="73">
                    <c:v>February</c:v>
                  </c:pt>
                  <c:pt idx="74">
                    <c:v>March</c:v>
                  </c:pt>
                  <c:pt idx="75">
                    <c:v>April</c:v>
                  </c:pt>
                  <c:pt idx="76">
                    <c:v>May</c:v>
                  </c:pt>
                  <c:pt idx="77">
                    <c:v>June</c:v>
                  </c:pt>
                  <c:pt idx="78">
                    <c:v>July</c:v>
                  </c:pt>
                  <c:pt idx="79">
                    <c:v>August</c:v>
                  </c:pt>
                  <c:pt idx="80">
                    <c:v>September</c:v>
                  </c:pt>
                  <c:pt idx="81">
                    <c:v>October</c:v>
                  </c:pt>
                  <c:pt idx="82">
                    <c:v>November</c:v>
                  </c:pt>
                  <c:pt idx="83">
                    <c:v>December</c:v>
                  </c:pt>
                  <c:pt idx="84">
                    <c:v>January</c:v>
                  </c:pt>
                  <c:pt idx="85">
                    <c:v>February</c:v>
                  </c:pt>
                  <c:pt idx="86">
                    <c:v>March</c:v>
                  </c:pt>
                  <c:pt idx="87">
                    <c:v>April</c:v>
                  </c:pt>
                  <c:pt idx="88">
                    <c:v>May</c:v>
                  </c:pt>
                  <c:pt idx="89">
                    <c:v>June</c:v>
                  </c:pt>
                  <c:pt idx="90">
                    <c:v>July</c:v>
                  </c:pt>
                  <c:pt idx="91">
                    <c:v>August</c:v>
                  </c:pt>
                  <c:pt idx="92">
                    <c:v>September</c:v>
                  </c:pt>
                  <c:pt idx="93">
                    <c:v>October</c:v>
                  </c:pt>
                  <c:pt idx="94">
                    <c:v>November</c:v>
                  </c:pt>
                  <c:pt idx="95">
                    <c:v>December</c:v>
                  </c:pt>
                  <c:pt idx="96">
                    <c:v>January</c:v>
                  </c:pt>
                  <c:pt idx="97">
                    <c:v>February</c:v>
                  </c:pt>
                  <c:pt idx="98">
                    <c:v>March</c:v>
                  </c:pt>
                  <c:pt idx="99">
                    <c:v>April</c:v>
                  </c:pt>
                  <c:pt idx="100">
                    <c:v>May</c:v>
                  </c:pt>
                  <c:pt idx="101">
                    <c:v>June</c:v>
                  </c:pt>
                </c:lvl>
                <c:lvl>
                  <c:pt idx="0">
                    <c:v>2017</c:v>
                  </c:pt>
                  <c:pt idx="12">
                    <c:v>2018</c:v>
                  </c:pt>
                  <c:pt idx="24">
                    <c:v>2019</c:v>
                  </c:pt>
                  <c:pt idx="36">
                    <c:v>2020</c:v>
                  </c:pt>
                  <c:pt idx="48">
                    <c:v>2021</c:v>
                  </c:pt>
                  <c:pt idx="60">
                    <c:v>2022</c:v>
                  </c:pt>
                  <c:pt idx="72">
                    <c:v>2023</c:v>
                  </c:pt>
                  <c:pt idx="84">
                    <c:v>2024</c:v>
                  </c:pt>
                  <c:pt idx="96">
                    <c:v>2025</c:v>
                  </c:pt>
                </c:lvl>
              </c:multiLvlStrCache>
            </c:multiLvlStrRef>
          </c:cat>
          <c:val>
            <c:numRef>
              <c:f>'Open Interest Chart'!$B$5:$B$115</c:f>
              <c:numCache>
                <c:formatCode>_(* #,##0_);_(* \(#,##0\);_(* "-"??_);_(@_)</c:formatCode>
                <c:ptCount val="102"/>
                <c:pt idx="0">
                  <c:v>9273172</c:v>
                </c:pt>
                <c:pt idx="1">
                  <c:v>9581785</c:v>
                </c:pt>
                <c:pt idx="2">
                  <c:v>9098643</c:v>
                </c:pt>
                <c:pt idx="3">
                  <c:v>9555775</c:v>
                </c:pt>
                <c:pt idx="4">
                  <c:v>9761348</c:v>
                </c:pt>
                <c:pt idx="5">
                  <c:v>9449129</c:v>
                </c:pt>
                <c:pt idx="6">
                  <c:v>9488817</c:v>
                </c:pt>
                <c:pt idx="7">
                  <c:v>10251739</c:v>
                </c:pt>
                <c:pt idx="8">
                  <c:v>9664350</c:v>
                </c:pt>
                <c:pt idx="9">
                  <c:v>10022560</c:v>
                </c:pt>
                <c:pt idx="10">
                  <c:v>10652037</c:v>
                </c:pt>
                <c:pt idx="11">
                  <c:v>10265681</c:v>
                </c:pt>
                <c:pt idx="12">
                  <c:v>11357323</c:v>
                </c:pt>
                <c:pt idx="13">
                  <c:v>11302401</c:v>
                </c:pt>
                <c:pt idx="14">
                  <c:v>11138576</c:v>
                </c:pt>
                <c:pt idx="15">
                  <c:v>11777217</c:v>
                </c:pt>
                <c:pt idx="16">
                  <c:v>11768736</c:v>
                </c:pt>
                <c:pt idx="17">
                  <c:v>11507236</c:v>
                </c:pt>
                <c:pt idx="18">
                  <c:v>12117518</c:v>
                </c:pt>
                <c:pt idx="19">
                  <c:v>12436647</c:v>
                </c:pt>
                <c:pt idx="20">
                  <c:v>13236653</c:v>
                </c:pt>
                <c:pt idx="21">
                  <c:v>14055653</c:v>
                </c:pt>
                <c:pt idx="22">
                  <c:v>14659315</c:v>
                </c:pt>
                <c:pt idx="23">
                  <c:v>14241400</c:v>
                </c:pt>
                <c:pt idx="24">
                  <c:v>14502818</c:v>
                </c:pt>
                <c:pt idx="25">
                  <c:v>14087820</c:v>
                </c:pt>
                <c:pt idx="26">
                  <c:v>14217971</c:v>
                </c:pt>
                <c:pt idx="27">
                  <c:v>15765001</c:v>
                </c:pt>
                <c:pt idx="28">
                  <c:v>15253723</c:v>
                </c:pt>
                <c:pt idx="29">
                  <c:v>14653655</c:v>
                </c:pt>
                <c:pt idx="30">
                  <c:v>15309338</c:v>
                </c:pt>
                <c:pt idx="31">
                  <c:v>14213426</c:v>
                </c:pt>
                <c:pt idx="32">
                  <c:v>14322383</c:v>
                </c:pt>
                <c:pt idx="33">
                  <c:v>15422946</c:v>
                </c:pt>
                <c:pt idx="34">
                  <c:v>14832569</c:v>
                </c:pt>
                <c:pt idx="35">
                  <c:v>14656940</c:v>
                </c:pt>
                <c:pt idx="36">
                  <c:v>15737878</c:v>
                </c:pt>
                <c:pt idx="37">
                  <c:v>15275570</c:v>
                </c:pt>
                <c:pt idx="38">
                  <c:v>12768493</c:v>
                </c:pt>
                <c:pt idx="39">
                  <c:v>12222167</c:v>
                </c:pt>
                <c:pt idx="40">
                  <c:v>12151390</c:v>
                </c:pt>
                <c:pt idx="41">
                  <c:v>12138408</c:v>
                </c:pt>
                <c:pt idx="42">
                  <c:v>12224283</c:v>
                </c:pt>
                <c:pt idx="43">
                  <c:v>11923853</c:v>
                </c:pt>
                <c:pt idx="44">
                  <c:v>11588091</c:v>
                </c:pt>
                <c:pt idx="45">
                  <c:v>11431087</c:v>
                </c:pt>
                <c:pt idx="46">
                  <c:v>11556443</c:v>
                </c:pt>
                <c:pt idx="47">
                  <c:v>11664228</c:v>
                </c:pt>
                <c:pt idx="48">
                  <c:v>12772493</c:v>
                </c:pt>
                <c:pt idx="49">
                  <c:v>13135076</c:v>
                </c:pt>
                <c:pt idx="50">
                  <c:v>13560951</c:v>
                </c:pt>
                <c:pt idx="51">
                  <c:v>13772108</c:v>
                </c:pt>
                <c:pt idx="52">
                  <c:v>14224346</c:v>
                </c:pt>
                <c:pt idx="53">
                  <c:v>13819325</c:v>
                </c:pt>
                <c:pt idx="54">
                  <c:v>13475716</c:v>
                </c:pt>
                <c:pt idx="55">
                  <c:v>13327256</c:v>
                </c:pt>
                <c:pt idx="56">
                  <c:v>13438926</c:v>
                </c:pt>
                <c:pt idx="57">
                  <c:v>13591823</c:v>
                </c:pt>
                <c:pt idx="58">
                  <c:v>12997511</c:v>
                </c:pt>
                <c:pt idx="59">
                  <c:v>13453442</c:v>
                </c:pt>
                <c:pt idx="60">
                  <c:v>14053376</c:v>
                </c:pt>
                <c:pt idx="61">
                  <c:v>13428672</c:v>
                </c:pt>
                <c:pt idx="62">
                  <c:v>13465853</c:v>
                </c:pt>
                <c:pt idx="63">
                  <c:v>13380844</c:v>
                </c:pt>
                <c:pt idx="64">
                  <c:v>13243846</c:v>
                </c:pt>
                <c:pt idx="65">
                  <c:v>13217366</c:v>
                </c:pt>
                <c:pt idx="66">
                  <c:v>13149840</c:v>
                </c:pt>
                <c:pt idx="67">
                  <c:v>13397644</c:v>
                </c:pt>
                <c:pt idx="68">
                  <c:v>13759953</c:v>
                </c:pt>
                <c:pt idx="69">
                  <c:v>14417512</c:v>
                </c:pt>
                <c:pt idx="70">
                  <c:v>14298786</c:v>
                </c:pt>
                <c:pt idx="71">
                  <c:v>14323596</c:v>
                </c:pt>
                <c:pt idx="72">
                  <c:v>14904470</c:v>
                </c:pt>
                <c:pt idx="73">
                  <c:v>15365958</c:v>
                </c:pt>
                <c:pt idx="74">
                  <c:v>15221741</c:v>
                </c:pt>
                <c:pt idx="75">
                  <c:v>16085648</c:v>
                </c:pt>
                <c:pt idx="76">
                  <c:v>17195584</c:v>
                </c:pt>
                <c:pt idx="77">
                  <c:v>17954325</c:v>
                </c:pt>
                <c:pt idx="78">
                  <c:v>18579101</c:v>
                </c:pt>
                <c:pt idx="79">
                  <c:v>18458477</c:v>
                </c:pt>
                <c:pt idx="80">
                  <c:v>19112814</c:v>
                </c:pt>
                <c:pt idx="81">
                  <c:v>19596346</c:v>
                </c:pt>
                <c:pt idx="82">
                  <c:v>19524916</c:v>
                </c:pt>
                <c:pt idx="83">
                  <c:v>19338143</c:v>
                </c:pt>
                <c:pt idx="84">
                  <c:v>19971977</c:v>
                </c:pt>
                <c:pt idx="85">
                  <c:v>19087968</c:v>
                </c:pt>
                <c:pt idx="86">
                  <c:v>19252025</c:v>
                </c:pt>
                <c:pt idx="87">
                  <c:v>19842740</c:v>
                </c:pt>
                <c:pt idx="88">
                  <c:v>19992181</c:v>
                </c:pt>
                <c:pt idx="89">
                  <c:v>20251319</c:v>
                </c:pt>
                <c:pt idx="90">
                  <c:v>21325756</c:v>
                </c:pt>
                <c:pt idx="91">
                  <c:v>21065511</c:v>
                </c:pt>
                <c:pt idx="92">
                  <c:v>21420547</c:v>
                </c:pt>
                <c:pt idx="93">
                  <c:v>21127221</c:v>
                </c:pt>
                <c:pt idx="94">
                  <c:v>20822839</c:v>
                </c:pt>
                <c:pt idx="95">
                  <c:v>20822714</c:v>
                </c:pt>
                <c:pt idx="96">
                  <c:v>21605316</c:v>
                </c:pt>
                <c:pt idx="97">
                  <c:v>21024621</c:v>
                </c:pt>
                <c:pt idx="98">
                  <c:v>21277608</c:v>
                </c:pt>
                <c:pt idx="99">
                  <c:v>22009222</c:v>
                </c:pt>
                <c:pt idx="100">
                  <c:v>21526024</c:v>
                </c:pt>
                <c:pt idx="101">
                  <c:v>22656028</c:v>
                </c:pt>
              </c:numCache>
            </c:numRef>
          </c:val>
          <c:extLst>
            <c:ext xmlns:c16="http://schemas.microsoft.com/office/drawing/2014/chart" uri="{C3380CC4-5D6E-409C-BE32-E72D297353CC}">
              <c16:uniqueId val="{00000000-5F2B-434E-9A60-6356CEA095D2}"/>
            </c:ext>
          </c:extLst>
        </c:ser>
        <c:ser>
          <c:idx val="1"/>
          <c:order val="1"/>
          <c:tx>
            <c:strRef>
              <c:f>'Open Interest Chart'!$C$3:$C$4</c:f>
              <c:strCache>
                <c:ptCount val="1"/>
                <c:pt idx="0">
                  <c:v>Option</c:v>
                </c:pt>
              </c:strCache>
            </c:strRef>
          </c:tx>
          <c:spPr>
            <a:solidFill>
              <a:srgbClr val="85C441"/>
            </a:solidFill>
            <a:ln>
              <a:noFill/>
            </a:ln>
            <a:effectLst/>
          </c:spPr>
          <c:cat>
            <c:multiLvlStrRef>
              <c:f>'Open Interest Chart'!$A$5:$A$115</c:f>
              <c:multiLvlStrCache>
                <c:ptCount val="102"/>
                <c:lvl>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pt idx="12">
                    <c:v>January</c:v>
                  </c:pt>
                  <c:pt idx="13">
                    <c:v>February</c:v>
                  </c:pt>
                  <c:pt idx="14">
                    <c:v>March</c:v>
                  </c:pt>
                  <c:pt idx="15">
                    <c:v>April</c:v>
                  </c:pt>
                  <c:pt idx="16">
                    <c:v>May</c:v>
                  </c:pt>
                  <c:pt idx="17">
                    <c:v>June</c:v>
                  </c:pt>
                  <c:pt idx="18">
                    <c:v>July</c:v>
                  </c:pt>
                  <c:pt idx="19">
                    <c:v>August</c:v>
                  </c:pt>
                  <c:pt idx="20">
                    <c:v>September</c:v>
                  </c:pt>
                  <c:pt idx="21">
                    <c:v>October</c:v>
                  </c:pt>
                  <c:pt idx="22">
                    <c:v>November</c:v>
                  </c:pt>
                  <c:pt idx="23">
                    <c:v>December</c:v>
                  </c:pt>
                  <c:pt idx="24">
                    <c:v>January</c:v>
                  </c:pt>
                  <c:pt idx="25">
                    <c:v>February</c:v>
                  </c:pt>
                  <c:pt idx="26">
                    <c:v>March</c:v>
                  </c:pt>
                  <c:pt idx="27">
                    <c:v>April</c:v>
                  </c:pt>
                  <c:pt idx="28">
                    <c:v>May</c:v>
                  </c:pt>
                  <c:pt idx="29">
                    <c:v>June</c:v>
                  </c:pt>
                  <c:pt idx="30">
                    <c:v>July</c:v>
                  </c:pt>
                  <c:pt idx="31">
                    <c:v>August</c:v>
                  </c:pt>
                  <c:pt idx="32">
                    <c:v>September</c:v>
                  </c:pt>
                  <c:pt idx="33">
                    <c:v>October</c:v>
                  </c:pt>
                  <c:pt idx="34">
                    <c:v>November</c:v>
                  </c:pt>
                  <c:pt idx="35">
                    <c:v>December</c:v>
                  </c:pt>
                  <c:pt idx="36">
                    <c:v>January</c:v>
                  </c:pt>
                  <c:pt idx="37">
                    <c:v>February</c:v>
                  </c:pt>
                  <c:pt idx="38">
                    <c:v>March</c:v>
                  </c:pt>
                  <c:pt idx="39">
                    <c:v>April</c:v>
                  </c:pt>
                  <c:pt idx="40">
                    <c:v>May</c:v>
                  </c:pt>
                  <c:pt idx="41">
                    <c:v>June</c:v>
                  </c:pt>
                  <c:pt idx="42">
                    <c:v>July</c:v>
                  </c:pt>
                  <c:pt idx="43">
                    <c:v>August</c:v>
                  </c:pt>
                  <c:pt idx="44">
                    <c:v>September</c:v>
                  </c:pt>
                  <c:pt idx="45">
                    <c:v>October</c:v>
                  </c:pt>
                  <c:pt idx="46">
                    <c:v>November</c:v>
                  </c:pt>
                  <c:pt idx="47">
                    <c:v>December</c:v>
                  </c:pt>
                  <c:pt idx="48">
                    <c:v>January</c:v>
                  </c:pt>
                  <c:pt idx="49">
                    <c:v>February</c:v>
                  </c:pt>
                  <c:pt idx="50">
                    <c:v>March</c:v>
                  </c:pt>
                  <c:pt idx="51">
                    <c:v>April</c:v>
                  </c:pt>
                  <c:pt idx="52">
                    <c:v>May</c:v>
                  </c:pt>
                  <c:pt idx="53">
                    <c:v>June</c:v>
                  </c:pt>
                  <c:pt idx="54">
                    <c:v>July</c:v>
                  </c:pt>
                  <c:pt idx="55">
                    <c:v>August</c:v>
                  </c:pt>
                  <c:pt idx="56">
                    <c:v>September</c:v>
                  </c:pt>
                  <c:pt idx="57">
                    <c:v>October</c:v>
                  </c:pt>
                  <c:pt idx="58">
                    <c:v>November</c:v>
                  </c:pt>
                  <c:pt idx="59">
                    <c:v>December</c:v>
                  </c:pt>
                  <c:pt idx="60">
                    <c:v>January</c:v>
                  </c:pt>
                  <c:pt idx="61">
                    <c:v>February</c:v>
                  </c:pt>
                  <c:pt idx="62">
                    <c:v>March</c:v>
                  </c:pt>
                  <c:pt idx="63">
                    <c:v>April</c:v>
                  </c:pt>
                  <c:pt idx="64">
                    <c:v>May</c:v>
                  </c:pt>
                  <c:pt idx="65">
                    <c:v>June</c:v>
                  </c:pt>
                  <c:pt idx="66">
                    <c:v>July</c:v>
                  </c:pt>
                  <c:pt idx="67">
                    <c:v>August</c:v>
                  </c:pt>
                  <c:pt idx="68">
                    <c:v>September</c:v>
                  </c:pt>
                  <c:pt idx="69">
                    <c:v>October</c:v>
                  </c:pt>
                  <c:pt idx="70">
                    <c:v>November</c:v>
                  </c:pt>
                  <c:pt idx="71">
                    <c:v>December</c:v>
                  </c:pt>
                  <c:pt idx="72">
                    <c:v>January</c:v>
                  </c:pt>
                  <c:pt idx="73">
                    <c:v>February</c:v>
                  </c:pt>
                  <c:pt idx="74">
                    <c:v>March</c:v>
                  </c:pt>
                  <c:pt idx="75">
                    <c:v>April</c:v>
                  </c:pt>
                  <c:pt idx="76">
                    <c:v>May</c:v>
                  </c:pt>
                  <c:pt idx="77">
                    <c:v>June</c:v>
                  </c:pt>
                  <c:pt idx="78">
                    <c:v>July</c:v>
                  </c:pt>
                  <c:pt idx="79">
                    <c:v>August</c:v>
                  </c:pt>
                  <c:pt idx="80">
                    <c:v>September</c:v>
                  </c:pt>
                  <c:pt idx="81">
                    <c:v>October</c:v>
                  </c:pt>
                  <c:pt idx="82">
                    <c:v>November</c:v>
                  </c:pt>
                  <c:pt idx="83">
                    <c:v>December</c:v>
                  </c:pt>
                  <c:pt idx="84">
                    <c:v>January</c:v>
                  </c:pt>
                  <c:pt idx="85">
                    <c:v>February</c:v>
                  </c:pt>
                  <c:pt idx="86">
                    <c:v>March</c:v>
                  </c:pt>
                  <c:pt idx="87">
                    <c:v>April</c:v>
                  </c:pt>
                  <c:pt idx="88">
                    <c:v>May</c:v>
                  </c:pt>
                  <c:pt idx="89">
                    <c:v>June</c:v>
                  </c:pt>
                  <c:pt idx="90">
                    <c:v>July</c:v>
                  </c:pt>
                  <c:pt idx="91">
                    <c:v>August</c:v>
                  </c:pt>
                  <c:pt idx="92">
                    <c:v>September</c:v>
                  </c:pt>
                  <c:pt idx="93">
                    <c:v>October</c:v>
                  </c:pt>
                  <c:pt idx="94">
                    <c:v>November</c:v>
                  </c:pt>
                  <c:pt idx="95">
                    <c:v>December</c:v>
                  </c:pt>
                  <c:pt idx="96">
                    <c:v>January</c:v>
                  </c:pt>
                  <c:pt idx="97">
                    <c:v>February</c:v>
                  </c:pt>
                  <c:pt idx="98">
                    <c:v>March</c:v>
                  </c:pt>
                  <c:pt idx="99">
                    <c:v>April</c:v>
                  </c:pt>
                  <c:pt idx="100">
                    <c:v>May</c:v>
                  </c:pt>
                  <c:pt idx="101">
                    <c:v>June</c:v>
                  </c:pt>
                </c:lvl>
                <c:lvl>
                  <c:pt idx="0">
                    <c:v>2017</c:v>
                  </c:pt>
                  <c:pt idx="12">
                    <c:v>2018</c:v>
                  </c:pt>
                  <c:pt idx="24">
                    <c:v>2019</c:v>
                  </c:pt>
                  <c:pt idx="36">
                    <c:v>2020</c:v>
                  </c:pt>
                  <c:pt idx="48">
                    <c:v>2021</c:v>
                  </c:pt>
                  <c:pt idx="60">
                    <c:v>2022</c:v>
                  </c:pt>
                  <c:pt idx="72">
                    <c:v>2023</c:v>
                  </c:pt>
                  <c:pt idx="84">
                    <c:v>2024</c:v>
                  </c:pt>
                  <c:pt idx="96">
                    <c:v>2025</c:v>
                  </c:pt>
                </c:lvl>
              </c:multiLvlStrCache>
            </c:multiLvlStrRef>
          </c:cat>
          <c:val>
            <c:numRef>
              <c:f>'Open Interest Chart'!$C$5:$C$115</c:f>
              <c:numCache>
                <c:formatCode>_(* #,##0_);_(* \(#,##0\);_(* "-"??_);_(@_)</c:formatCode>
                <c:ptCount val="102"/>
                <c:pt idx="0">
                  <c:v>4654418</c:v>
                </c:pt>
                <c:pt idx="1">
                  <c:v>4446498</c:v>
                </c:pt>
                <c:pt idx="2">
                  <c:v>4767608</c:v>
                </c:pt>
                <c:pt idx="3">
                  <c:v>4836365</c:v>
                </c:pt>
                <c:pt idx="4">
                  <c:v>3613057</c:v>
                </c:pt>
                <c:pt idx="5">
                  <c:v>4582162</c:v>
                </c:pt>
                <c:pt idx="6">
                  <c:v>4528706</c:v>
                </c:pt>
                <c:pt idx="7">
                  <c:v>5106630</c:v>
                </c:pt>
                <c:pt idx="8">
                  <c:v>5684735</c:v>
                </c:pt>
                <c:pt idx="9">
                  <c:v>5497877</c:v>
                </c:pt>
                <c:pt idx="10">
                  <c:v>4014890</c:v>
                </c:pt>
                <c:pt idx="11">
                  <c:v>4240052</c:v>
                </c:pt>
                <c:pt idx="12">
                  <c:v>6019289</c:v>
                </c:pt>
                <c:pt idx="13">
                  <c:v>6213489</c:v>
                </c:pt>
                <c:pt idx="14">
                  <c:v>5365433</c:v>
                </c:pt>
                <c:pt idx="15">
                  <c:v>5860095</c:v>
                </c:pt>
                <c:pt idx="16">
                  <c:v>6038058</c:v>
                </c:pt>
                <c:pt idx="17">
                  <c:v>5538780</c:v>
                </c:pt>
                <c:pt idx="18">
                  <c:v>5449583</c:v>
                </c:pt>
                <c:pt idx="19">
                  <c:v>4724078</c:v>
                </c:pt>
                <c:pt idx="20">
                  <c:v>5722940</c:v>
                </c:pt>
                <c:pt idx="21">
                  <c:v>7494475</c:v>
                </c:pt>
                <c:pt idx="22">
                  <c:v>6538122</c:v>
                </c:pt>
                <c:pt idx="23">
                  <c:v>6420341</c:v>
                </c:pt>
                <c:pt idx="24">
                  <c:v>5996440</c:v>
                </c:pt>
                <c:pt idx="25">
                  <c:v>5544623</c:v>
                </c:pt>
                <c:pt idx="26">
                  <c:v>7619474</c:v>
                </c:pt>
                <c:pt idx="27">
                  <c:v>6931720</c:v>
                </c:pt>
                <c:pt idx="28">
                  <c:v>6829388</c:v>
                </c:pt>
                <c:pt idx="29">
                  <c:v>7979975</c:v>
                </c:pt>
                <c:pt idx="30">
                  <c:v>6813536</c:v>
                </c:pt>
                <c:pt idx="31">
                  <c:v>6346377</c:v>
                </c:pt>
                <c:pt idx="32">
                  <c:v>6543312</c:v>
                </c:pt>
                <c:pt idx="33">
                  <c:v>7019216</c:v>
                </c:pt>
                <c:pt idx="34">
                  <c:v>5766381</c:v>
                </c:pt>
                <c:pt idx="35">
                  <c:v>5730688</c:v>
                </c:pt>
                <c:pt idx="36">
                  <c:v>7516315</c:v>
                </c:pt>
                <c:pt idx="37">
                  <c:v>7838709</c:v>
                </c:pt>
                <c:pt idx="38">
                  <c:v>8253526</c:v>
                </c:pt>
                <c:pt idx="39">
                  <c:v>6506118</c:v>
                </c:pt>
                <c:pt idx="40">
                  <c:v>3078455</c:v>
                </c:pt>
                <c:pt idx="41">
                  <c:v>4005525</c:v>
                </c:pt>
                <c:pt idx="42">
                  <c:v>3517419</c:v>
                </c:pt>
                <c:pt idx="43">
                  <c:v>2971016</c:v>
                </c:pt>
                <c:pt idx="44">
                  <c:v>3024301</c:v>
                </c:pt>
                <c:pt idx="45">
                  <c:v>4048589</c:v>
                </c:pt>
                <c:pt idx="46">
                  <c:v>3443316</c:v>
                </c:pt>
                <c:pt idx="47">
                  <c:v>3167864</c:v>
                </c:pt>
                <c:pt idx="48">
                  <c:v>4366844</c:v>
                </c:pt>
                <c:pt idx="49">
                  <c:v>4999342</c:v>
                </c:pt>
                <c:pt idx="50">
                  <c:v>5259766</c:v>
                </c:pt>
                <c:pt idx="51">
                  <c:v>5389759</c:v>
                </c:pt>
                <c:pt idx="52">
                  <c:v>3995490</c:v>
                </c:pt>
                <c:pt idx="53">
                  <c:v>4395117</c:v>
                </c:pt>
                <c:pt idx="54">
                  <c:v>4135276</c:v>
                </c:pt>
                <c:pt idx="55">
                  <c:v>2963063</c:v>
                </c:pt>
                <c:pt idx="56">
                  <c:v>4003224</c:v>
                </c:pt>
                <c:pt idx="57">
                  <c:v>4072536</c:v>
                </c:pt>
                <c:pt idx="58">
                  <c:v>3861905</c:v>
                </c:pt>
                <c:pt idx="59">
                  <c:v>3507804</c:v>
                </c:pt>
                <c:pt idx="60">
                  <c:v>4836689</c:v>
                </c:pt>
                <c:pt idx="61">
                  <c:v>4345498</c:v>
                </c:pt>
                <c:pt idx="62">
                  <c:v>5293774</c:v>
                </c:pt>
                <c:pt idx="63">
                  <c:v>4331067</c:v>
                </c:pt>
                <c:pt idx="64">
                  <c:v>3416420</c:v>
                </c:pt>
                <c:pt idx="65">
                  <c:v>4171868</c:v>
                </c:pt>
                <c:pt idx="66">
                  <c:v>3888522</c:v>
                </c:pt>
                <c:pt idx="67">
                  <c:v>3405562</c:v>
                </c:pt>
                <c:pt idx="68">
                  <c:v>4732434</c:v>
                </c:pt>
                <c:pt idx="69">
                  <c:v>4468438</c:v>
                </c:pt>
                <c:pt idx="70">
                  <c:v>3447342</c:v>
                </c:pt>
                <c:pt idx="71">
                  <c:v>3965709</c:v>
                </c:pt>
                <c:pt idx="72">
                  <c:v>4124467</c:v>
                </c:pt>
                <c:pt idx="73">
                  <c:v>4276134</c:v>
                </c:pt>
                <c:pt idx="74">
                  <c:v>4748571</c:v>
                </c:pt>
                <c:pt idx="75">
                  <c:v>4200342</c:v>
                </c:pt>
                <c:pt idx="76">
                  <c:v>3882125</c:v>
                </c:pt>
                <c:pt idx="77">
                  <c:v>3433484</c:v>
                </c:pt>
                <c:pt idx="78">
                  <c:v>3912772</c:v>
                </c:pt>
                <c:pt idx="79">
                  <c:v>3897848</c:v>
                </c:pt>
                <c:pt idx="80">
                  <c:v>4678887</c:v>
                </c:pt>
                <c:pt idx="81">
                  <c:v>4939721</c:v>
                </c:pt>
                <c:pt idx="82">
                  <c:v>3951473</c:v>
                </c:pt>
                <c:pt idx="83">
                  <c:v>3678446</c:v>
                </c:pt>
                <c:pt idx="84">
                  <c:v>4461800</c:v>
                </c:pt>
                <c:pt idx="85">
                  <c:v>4829495</c:v>
                </c:pt>
                <c:pt idx="86">
                  <c:v>4792840</c:v>
                </c:pt>
                <c:pt idx="87">
                  <c:v>5449666</c:v>
                </c:pt>
                <c:pt idx="88">
                  <c:v>4731383</c:v>
                </c:pt>
                <c:pt idx="89">
                  <c:v>5378398</c:v>
                </c:pt>
                <c:pt idx="90">
                  <c:v>5104148</c:v>
                </c:pt>
                <c:pt idx="91">
                  <c:v>4473893</c:v>
                </c:pt>
                <c:pt idx="92">
                  <c:v>4221816</c:v>
                </c:pt>
                <c:pt idx="93">
                  <c:v>6385819</c:v>
                </c:pt>
                <c:pt idx="94">
                  <c:v>4275866</c:v>
                </c:pt>
                <c:pt idx="95">
                  <c:v>4512886</c:v>
                </c:pt>
                <c:pt idx="96">
                  <c:v>6083994</c:v>
                </c:pt>
                <c:pt idx="97">
                  <c:v>6409515</c:v>
                </c:pt>
                <c:pt idx="98">
                  <c:v>6175071</c:v>
                </c:pt>
                <c:pt idx="99">
                  <c:v>6036846</c:v>
                </c:pt>
                <c:pt idx="100">
                  <c:v>5107440</c:v>
                </c:pt>
                <c:pt idx="101">
                  <c:v>5988514</c:v>
                </c:pt>
              </c:numCache>
            </c:numRef>
          </c:val>
          <c:extLst>
            <c:ext xmlns:c16="http://schemas.microsoft.com/office/drawing/2014/chart" uri="{C3380CC4-5D6E-409C-BE32-E72D297353CC}">
              <c16:uniqueId val="{00000001-5F2B-434E-9A60-6356CEA095D2}"/>
            </c:ext>
          </c:extLst>
        </c:ser>
        <c:dLbls>
          <c:showLegendKey val="0"/>
          <c:showVal val="0"/>
          <c:showCatName val="0"/>
          <c:showSerName val="0"/>
          <c:showPercent val="0"/>
          <c:showBubbleSize val="0"/>
        </c:dLbls>
        <c:axId val="799775680"/>
        <c:axId val="799775288"/>
      </c:areaChart>
      <c:catAx>
        <c:axId val="799775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crossAx val="799775288"/>
        <c:crosses val="autoZero"/>
        <c:auto val="1"/>
        <c:lblAlgn val="ctr"/>
        <c:lblOffset val="100"/>
        <c:noMultiLvlLbl val="0"/>
      </c:catAx>
      <c:valAx>
        <c:axId val="7997752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Lato" panose="020F0502020204030203" pitchFamily="34" charset="0"/>
                    <a:ea typeface="+mn-ea"/>
                    <a:cs typeface="+mn-cs"/>
                  </a:defRPr>
                </a:pPr>
                <a:r>
                  <a:rPr lang="en-US"/>
                  <a:t>Open Interest (lots outstanding)</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Lato" panose="020F0502020204030203" pitchFamily="34" charset="0"/>
                  <a:ea typeface="+mn-ea"/>
                  <a:cs typeface="+mn-cs"/>
                </a:defRPr>
              </a:pPr>
              <a:endParaRPr lang="en-US"/>
            </a:p>
          </c:txPr>
        </c:title>
        <c:numFmt formatCode="[&gt;999999.999]\ #,,&quot;M&quot;;[&gt;999.999]#,&quot;K&quot;;#,##0\ _K"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crossAx val="799775680"/>
        <c:crosses val="autoZero"/>
        <c:crossBetween val="midCat"/>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legend>
    <c:plotVisOnly val="1"/>
    <c:dispBlanksAs val="gap"/>
    <c:showDLblsOverMax val="0"/>
  </c:chart>
  <c:spPr>
    <a:noFill/>
    <a:ln>
      <a:noFill/>
    </a:ln>
    <a:effectLst/>
  </c:spPr>
  <c:txPr>
    <a:bodyPr/>
    <a:lstStyle/>
    <a:p>
      <a:pPr>
        <a:defRPr baseline="0">
          <a:solidFill>
            <a:schemeClr val="tx1"/>
          </a:solidFill>
          <a:latin typeface="Lato" panose="020F0502020204030203"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[2) Eurex Rates Complex.xlsx]Volume Chart!PivotTable4</c:name>
    <c:fmtId val="7"/>
  </c:pivotSource>
  <c:chart>
    <c:title>
      <c:tx>
        <c:rich>
          <a:bodyPr rot="0" spcFirstLastPara="1" vertOverflow="ellipsis" vert="horz" wrap="square" anchor="ctr" anchorCtr="1"/>
          <a:lstStyle/>
          <a:p>
            <a:pPr>
              <a:defRPr sz="1400" b="0" i="0" u="none" strike="noStrike" kern="1200" spc="0" baseline="0">
                <a:solidFill>
                  <a:schemeClr val="tx1"/>
                </a:solidFill>
                <a:latin typeface="Lato" panose="020F0502020204030203" pitchFamily="34" charset="0"/>
                <a:ea typeface="+mn-ea"/>
                <a:cs typeface="+mn-cs"/>
              </a:defRPr>
            </a:pPr>
            <a:r>
              <a:rPr lang="en-US"/>
              <a:t>Eurex Bond Futures and Options</a:t>
            </a:r>
          </a:p>
          <a:p>
            <a:pPr>
              <a:defRPr/>
            </a:pPr>
            <a:r>
              <a:rPr lang="en-US"/>
              <a:t> Quarterly Volume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Lato" panose="020F0502020204030203" pitchFamily="34" charset="0"/>
              <a:ea typeface="+mn-ea"/>
              <a:cs typeface="+mn-cs"/>
            </a:defRPr>
          </a:pPr>
          <a:endParaRPr lang="en-US"/>
        </a:p>
      </c:txPr>
    </c:title>
    <c:autoTitleDeleted val="0"/>
    <c:pivotFmts>
      <c:pivotFmt>
        <c:idx val="0"/>
        <c:spPr>
          <a:solidFill>
            <a:srgbClr val="00A4E7"/>
          </a:solidFill>
          <a:ln>
            <a:noFill/>
          </a:ln>
          <a:effectLst/>
        </c:spPr>
        <c:marker>
          <c:symbol val="none"/>
        </c:marker>
      </c:pivotFmt>
      <c:pivotFmt>
        <c:idx val="1"/>
        <c:spPr>
          <a:solidFill>
            <a:schemeClr val="accent1"/>
          </a:solidFill>
          <a:ln w="28575" cap="rnd">
            <a:solidFill>
              <a:srgbClr val="F9A51A"/>
            </a:solidFill>
            <a:round/>
          </a:ln>
          <a:effectLst/>
        </c:spPr>
        <c:marker>
          <c:symbol val="none"/>
        </c:marker>
      </c:pivotFmt>
      <c:pivotFmt>
        <c:idx val="2"/>
        <c:spPr>
          <a:solidFill>
            <a:srgbClr val="85C44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rgbClr val="00A4E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rgbClr val="00A4E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rgbClr val="85C44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rgbClr val="00A4E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rgbClr val="85C44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stacked"/>
        <c:varyColors val="0"/>
        <c:ser>
          <c:idx val="0"/>
          <c:order val="0"/>
          <c:tx>
            <c:strRef>
              <c:f>'Volume Chart'!$B$4:$B$5</c:f>
              <c:strCache>
                <c:ptCount val="1"/>
                <c:pt idx="0">
                  <c:v>Future</c:v>
                </c:pt>
              </c:strCache>
            </c:strRef>
          </c:tx>
          <c:spPr>
            <a:solidFill>
              <a:srgbClr val="00A4E7"/>
            </a:solidFill>
            <a:ln>
              <a:noFill/>
            </a:ln>
            <a:effectLst/>
          </c:spPr>
          <c:invertIfNegative val="0"/>
          <c:cat>
            <c:multiLvlStrRef>
              <c:f>'Volume Chart'!$A$6:$A$48</c:f>
              <c:multiLvlStrCache>
                <c:ptCount val="34"/>
                <c:lvl>
                  <c:pt idx="0">
                    <c:v>1</c:v>
                  </c:pt>
                  <c:pt idx="1">
                    <c:v>2</c:v>
                  </c:pt>
                  <c:pt idx="2">
                    <c:v>3</c:v>
                  </c:pt>
                  <c:pt idx="3">
                    <c:v>4</c:v>
                  </c:pt>
                  <c:pt idx="4">
                    <c:v>1</c:v>
                  </c:pt>
                  <c:pt idx="5">
                    <c:v>2</c:v>
                  </c:pt>
                  <c:pt idx="6">
                    <c:v>3</c:v>
                  </c:pt>
                  <c:pt idx="7">
                    <c:v>4</c:v>
                  </c:pt>
                  <c:pt idx="8">
                    <c:v>1</c:v>
                  </c:pt>
                  <c:pt idx="9">
                    <c:v>2</c:v>
                  </c:pt>
                  <c:pt idx="10">
                    <c:v>3</c:v>
                  </c:pt>
                  <c:pt idx="11">
                    <c:v>4</c:v>
                  </c:pt>
                  <c:pt idx="12">
                    <c:v>1</c:v>
                  </c:pt>
                  <c:pt idx="13">
                    <c:v>2</c:v>
                  </c:pt>
                  <c:pt idx="14">
                    <c:v>3</c:v>
                  </c:pt>
                  <c:pt idx="15">
                    <c:v>4</c:v>
                  </c:pt>
                  <c:pt idx="16">
                    <c:v>1</c:v>
                  </c:pt>
                  <c:pt idx="17">
                    <c:v>2</c:v>
                  </c:pt>
                  <c:pt idx="18">
                    <c:v>3</c:v>
                  </c:pt>
                  <c:pt idx="19">
                    <c:v>4</c:v>
                  </c:pt>
                  <c:pt idx="20">
                    <c:v>1</c:v>
                  </c:pt>
                  <c:pt idx="21">
                    <c:v>2</c:v>
                  </c:pt>
                  <c:pt idx="22">
                    <c:v>3</c:v>
                  </c:pt>
                  <c:pt idx="23">
                    <c:v>4</c:v>
                  </c:pt>
                  <c:pt idx="24">
                    <c:v>1</c:v>
                  </c:pt>
                  <c:pt idx="25">
                    <c:v>2</c:v>
                  </c:pt>
                  <c:pt idx="26">
                    <c:v>3</c:v>
                  </c:pt>
                  <c:pt idx="27">
                    <c:v>4</c:v>
                  </c:pt>
                  <c:pt idx="28">
                    <c:v>1</c:v>
                  </c:pt>
                  <c:pt idx="29">
                    <c:v>2</c:v>
                  </c:pt>
                  <c:pt idx="30">
                    <c:v>3</c:v>
                  </c:pt>
                  <c:pt idx="31">
                    <c:v>4</c:v>
                  </c:pt>
                  <c:pt idx="32">
                    <c:v>1</c:v>
                  </c:pt>
                  <c:pt idx="33">
                    <c:v>2</c:v>
                  </c:pt>
                </c:lvl>
                <c:lvl>
                  <c:pt idx="0">
                    <c:v>2017</c:v>
                  </c:pt>
                  <c:pt idx="4">
                    <c:v>2018</c:v>
                  </c:pt>
                  <c:pt idx="8">
                    <c:v>2019</c:v>
                  </c:pt>
                  <c:pt idx="12">
                    <c:v>2020</c:v>
                  </c:pt>
                  <c:pt idx="16">
                    <c:v>2021</c:v>
                  </c:pt>
                  <c:pt idx="20">
                    <c:v>2022</c:v>
                  </c:pt>
                  <c:pt idx="24">
                    <c:v>2023</c:v>
                  </c:pt>
                  <c:pt idx="28">
                    <c:v>2024</c:v>
                  </c:pt>
                  <c:pt idx="32">
                    <c:v>2025</c:v>
                  </c:pt>
                </c:lvl>
              </c:multiLvlStrCache>
            </c:multiLvlStrRef>
          </c:cat>
          <c:val>
            <c:numRef>
              <c:f>'Volume Chart'!$B$6:$B$48</c:f>
              <c:numCache>
                <c:formatCode>_(* #,##0_);_(* \(#,##0\);_(* "-"??_);_(@_)</c:formatCode>
                <c:ptCount val="34"/>
                <c:pt idx="0">
                  <c:v>144531599</c:v>
                </c:pt>
                <c:pt idx="1">
                  <c:v>125876376</c:v>
                </c:pt>
                <c:pt idx="2">
                  <c:v>114261485</c:v>
                </c:pt>
                <c:pt idx="3">
                  <c:v>124051434</c:v>
                </c:pt>
                <c:pt idx="4">
                  <c:v>141855522</c:v>
                </c:pt>
                <c:pt idx="5">
                  <c:v>154405589</c:v>
                </c:pt>
                <c:pt idx="6">
                  <c:v>119651412</c:v>
                </c:pt>
                <c:pt idx="7">
                  <c:v>135090420</c:v>
                </c:pt>
                <c:pt idx="8">
                  <c:v>130378702</c:v>
                </c:pt>
                <c:pt idx="9">
                  <c:v>129264166</c:v>
                </c:pt>
                <c:pt idx="10">
                  <c:v>126826317</c:v>
                </c:pt>
                <c:pt idx="11">
                  <c:v>109171279</c:v>
                </c:pt>
                <c:pt idx="12">
                  <c:v>146703174</c:v>
                </c:pt>
                <c:pt idx="13">
                  <c:v>106420345</c:v>
                </c:pt>
                <c:pt idx="14">
                  <c:v>115000091</c:v>
                </c:pt>
                <c:pt idx="15">
                  <c:v>115971542</c:v>
                </c:pt>
                <c:pt idx="16">
                  <c:v>150346566</c:v>
                </c:pt>
                <c:pt idx="17">
                  <c:v>135533415</c:v>
                </c:pt>
                <c:pt idx="18">
                  <c:v>128984746</c:v>
                </c:pt>
                <c:pt idx="19">
                  <c:v>135212511</c:v>
                </c:pt>
                <c:pt idx="20">
                  <c:v>170242362</c:v>
                </c:pt>
                <c:pt idx="21">
                  <c:v>177512107</c:v>
                </c:pt>
                <c:pt idx="22">
                  <c:v>168342196</c:v>
                </c:pt>
                <c:pt idx="23">
                  <c:v>146323503</c:v>
                </c:pt>
                <c:pt idx="24">
                  <c:v>196903023</c:v>
                </c:pt>
                <c:pt idx="25">
                  <c:v>160152824</c:v>
                </c:pt>
                <c:pt idx="26">
                  <c:v>163729343</c:v>
                </c:pt>
                <c:pt idx="27">
                  <c:v>195925010</c:v>
                </c:pt>
                <c:pt idx="28">
                  <c:v>221173066</c:v>
                </c:pt>
                <c:pt idx="29">
                  <c:v>223183983</c:v>
                </c:pt>
                <c:pt idx="30">
                  <c:v>207421022</c:v>
                </c:pt>
                <c:pt idx="31">
                  <c:v>223510022</c:v>
                </c:pt>
                <c:pt idx="32">
                  <c:v>259438941</c:v>
                </c:pt>
                <c:pt idx="33">
                  <c:v>234660488</c:v>
                </c:pt>
              </c:numCache>
            </c:numRef>
          </c:val>
          <c:extLst>
            <c:ext xmlns:c16="http://schemas.microsoft.com/office/drawing/2014/chart" uri="{C3380CC4-5D6E-409C-BE32-E72D297353CC}">
              <c16:uniqueId val="{00000000-15FF-4167-AE07-81EF26F9D68E}"/>
            </c:ext>
          </c:extLst>
        </c:ser>
        <c:ser>
          <c:idx val="1"/>
          <c:order val="1"/>
          <c:tx>
            <c:strRef>
              <c:f>'Volume Chart'!$C$4:$C$5</c:f>
              <c:strCache>
                <c:ptCount val="1"/>
                <c:pt idx="0">
                  <c:v>Option</c:v>
                </c:pt>
              </c:strCache>
            </c:strRef>
          </c:tx>
          <c:spPr>
            <a:solidFill>
              <a:srgbClr val="85C441"/>
            </a:solidFill>
            <a:ln>
              <a:noFill/>
            </a:ln>
            <a:effectLst/>
          </c:spPr>
          <c:invertIfNegative val="0"/>
          <c:cat>
            <c:multiLvlStrRef>
              <c:f>'Volume Chart'!$A$6:$A$48</c:f>
              <c:multiLvlStrCache>
                <c:ptCount val="34"/>
                <c:lvl>
                  <c:pt idx="0">
                    <c:v>1</c:v>
                  </c:pt>
                  <c:pt idx="1">
                    <c:v>2</c:v>
                  </c:pt>
                  <c:pt idx="2">
                    <c:v>3</c:v>
                  </c:pt>
                  <c:pt idx="3">
                    <c:v>4</c:v>
                  </c:pt>
                  <c:pt idx="4">
                    <c:v>1</c:v>
                  </c:pt>
                  <c:pt idx="5">
                    <c:v>2</c:v>
                  </c:pt>
                  <c:pt idx="6">
                    <c:v>3</c:v>
                  </c:pt>
                  <c:pt idx="7">
                    <c:v>4</c:v>
                  </c:pt>
                  <c:pt idx="8">
                    <c:v>1</c:v>
                  </c:pt>
                  <c:pt idx="9">
                    <c:v>2</c:v>
                  </c:pt>
                  <c:pt idx="10">
                    <c:v>3</c:v>
                  </c:pt>
                  <c:pt idx="11">
                    <c:v>4</c:v>
                  </c:pt>
                  <c:pt idx="12">
                    <c:v>1</c:v>
                  </c:pt>
                  <c:pt idx="13">
                    <c:v>2</c:v>
                  </c:pt>
                  <c:pt idx="14">
                    <c:v>3</c:v>
                  </c:pt>
                  <c:pt idx="15">
                    <c:v>4</c:v>
                  </c:pt>
                  <c:pt idx="16">
                    <c:v>1</c:v>
                  </c:pt>
                  <c:pt idx="17">
                    <c:v>2</c:v>
                  </c:pt>
                  <c:pt idx="18">
                    <c:v>3</c:v>
                  </c:pt>
                  <c:pt idx="19">
                    <c:v>4</c:v>
                  </c:pt>
                  <c:pt idx="20">
                    <c:v>1</c:v>
                  </c:pt>
                  <c:pt idx="21">
                    <c:v>2</c:v>
                  </c:pt>
                  <c:pt idx="22">
                    <c:v>3</c:v>
                  </c:pt>
                  <c:pt idx="23">
                    <c:v>4</c:v>
                  </c:pt>
                  <c:pt idx="24">
                    <c:v>1</c:v>
                  </c:pt>
                  <c:pt idx="25">
                    <c:v>2</c:v>
                  </c:pt>
                  <c:pt idx="26">
                    <c:v>3</c:v>
                  </c:pt>
                  <c:pt idx="27">
                    <c:v>4</c:v>
                  </c:pt>
                  <c:pt idx="28">
                    <c:v>1</c:v>
                  </c:pt>
                  <c:pt idx="29">
                    <c:v>2</c:v>
                  </c:pt>
                  <c:pt idx="30">
                    <c:v>3</c:v>
                  </c:pt>
                  <c:pt idx="31">
                    <c:v>4</c:v>
                  </c:pt>
                  <c:pt idx="32">
                    <c:v>1</c:v>
                  </c:pt>
                  <c:pt idx="33">
                    <c:v>2</c:v>
                  </c:pt>
                </c:lvl>
                <c:lvl>
                  <c:pt idx="0">
                    <c:v>2017</c:v>
                  </c:pt>
                  <c:pt idx="4">
                    <c:v>2018</c:v>
                  </c:pt>
                  <c:pt idx="8">
                    <c:v>2019</c:v>
                  </c:pt>
                  <c:pt idx="12">
                    <c:v>2020</c:v>
                  </c:pt>
                  <c:pt idx="16">
                    <c:v>2021</c:v>
                  </c:pt>
                  <c:pt idx="20">
                    <c:v>2022</c:v>
                  </c:pt>
                  <c:pt idx="24">
                    <c:v>2023</c:v>
                  </c:pt>
                  <c:pt idx="28">
                    <c:v>2024</c:v>
                  </c:pt>
                  <c:pt idx="32">
                    <c:v>2025</c:v>
                  </c:pt>
                </c:lvl>
              </c:multiLvlStrCache>
            </c:multiLvlStrRef>
          </c:cat>
          <c:val>
            <c:numRef>
              <c:f>'Volume Chart'!$C$6:$C$48</c:f>
              <c:numCache>
                <c:formatCode>_(* #,##0_);_(* \(#,##0\);_(* "-"??_);_(@_)</c:formatCode>
                <c:ptCount val="34"/>
                <c:pt idx="0">
                  <c:v>22426867</c:v>
                </c:pt>
                <c:pt idx="1">
                  <c:v>21569290</c:v>
                </c:pt>
                <c:pt idx="2">
                  <c:v>14522806</c:v>
                </c:pt>
                <c:pt idx="3">
                  <c:v>14818977</c:v>
                </c:pt>
                <c:pt idx="4">
                  <c:v>21209457</c:v>
                </c:pt>
                <c:pt idx="5">
                  <c:v>20214664</c:v>
                </c:pt>
                <c:pt idx="6">
                  <c:v>15591894</c:v>
                </c:pt>
                <c:pt idx="7">
                  <c:v>20367500</c:v>
                </c:pt>
                <c:pt idx="8">
                  <c:v>16807370</c:v>
                </c:pt>
                <c:pt idx="9">
                  <c:v>14104773</c:v>
                </c:pt>
                <c:pt idx="10">
                  <c:v>19732650</c:v>
                </c:pt>
                <c:pt idx="11">
                  <c:v>14450495</c:v>
                </c:pt>
                <c:pt idx="12">
                  <c:v>14474454</c:v>
                </c:pt>
                <c:pt idx="13">
                  <c:v>10709105</c:v>
                </c:pt>
                <c:pt idx="14">
                  <c:v>8585495</c:v>
                </c:pt>
                <c:pt idx="15">
                  <c:v>10614986</c:v>
                </c:pt>
                <c:pt idx="16">
                  <c:v>14807076</c:v>
                </c:pt>
                <c:pt idx="17">
                  <c:v>12501762</c:v>
                </c:pt>
                <c:pt idx="18">
                  <c:v>11732429</c:v>
                </c:pt>
                <c:pt idx="19">
                  <c:v>14056847</c:v>
                </c:pt>
                <c:pt idx="20">
                  <c:v>21764539</c:v>
                </c:pt>
                <c:pt idx="21">
                  <c:v>13660593</c:v>
                </c:pt>
                <c:pt idx="22">
                  <c:v>15130598</c:v>
                </c:pt>
                <c:pt idx="23">
                  <c:v>12192715</c:v>
                </c:pt>
                <c:pt idx="24">
                  <c:v>18827145</c:v>
                </c:pt>
                <c:pt idx="25">
                  <c:v>8821644</c:v>
                </c:pt>
                <c:pt idx="26">
                  <c:v>10327493</c:v>
                </c:pt>
                <c:pt idx="27">
                  <c:v>10912941</c:v>
                </c:pt>
                <c:pt idx="28">
                  <c:v>12812635</c:v>
                </c:pt>
                <c:pt idx="29">
                  <c:v>12401653</c:v>
                </c:pt>
                <c:pt idx="30">
                  <c:v>10547656</c:v>
                </c:pt>
                <c:pt idx="31">
                  <c:v>9424213</c:v>
                </c:pt>
                <c:pt idx="32">
                  <c:v>13987965</c:v>
                </c:pt>
                <c:pt idx="33">
                  <c:v>10879419</c:v>
                </c:pt>
              </c:numCache>
            </c:numRef>
          </c:val>
          <c:extLst>
            <c:ext xmlns:c16="http://schemas.microsoft.com/office/drawing/2014/chart" uri="{C3380CC4-5D6E-409C-BE32-E72D297353CC}">
              <c16:uniqueId val="{00000001-15FF-4167-AE07-81EF26F9D68E}"/>
            </c:ext>
          </c:extLst>
        </c:ser>
        <c:dLbls>
          <c:showLegendKey val="0"/>
          <c:showVal val="0"/>
          <c:showCatName val="0"/>
          <c:showSerName val="0"/>
          <c:showPercent val="0"/>
          <c:showBubbleSize val="0"/>
        </c:dLbls>
        <c:gapWidth val="219"/>
        <c:overlap val="100"/>
        <c:axId val="497993640"/>
        <c:axId val="497999520"/>
      </c:barChart>
      <c:catAx>
        <c:axId val="497993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crossAx val="497999520"/>
        <c:crosses val="autoZero"/>
        <c:auto val="1"/>
        <c:lblAlgn val="ctr"/>
        <c:lblOffset val="100"/>
        <c:noMultiLvlLbl val="0"/>
      </c:catAx>
      <c:valAx>
        <c:axId val="4979995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Lato" panose="020F0502020204030203" pitchFamily="34" charset="0"/>
                    <a:ea typeface="+mn-ea"/>
                    <a:cs typeface="+mn-cs"/>
                  </a:defRPr>
                </a:pPr>
                <a:r>
                  <a:rPr lang="en-US"/>
                  <a:t>Volume (lots traded)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Lato" panose="020F0502020204030203" pitchFamily="34" charset="0"/>
                  <a:ea typeface="+mn-ea"/>
                  <a:cs typeface="+mn-cs"/>
                </a:defRPr>
              </a:pPr>
              <a:endParaRPr lang="en-US"/>
            </a:p>
          </c:txPr>
        </c:title>
        <c:numFmt formatCode="[&gt;999999.999]\ #,,&quot;M&quot;;[&gt;999.999]#,&quot;K&quot;;#,##0\ _K"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crossAx val="49799364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legend>
    <c:plotVisOnly val="1"/>
    <c:dispBlanksAs val="gap"/>
    <c:showDLblsOverMax val="0"/>
  </c:chart>
  <c:spPr>
    <a:noFill/>
    <a:ln>
      <a:noFill/>
    </a:ln>
    <a:effectLst/>
  </c:spPr>
  <c:txPr>
    <a:bodyPr/>
    <a:lstStyle/>
    <a:p>
      <a:pPr>
        <a:defRPr baseline="0">
          <a:solidFill>
            <a:schemeClr val="tx1"/>
          </a:solidFill>
          <a:latin typeface="Lato" panose="020F0502020204030203"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[2) Eurex Rates Complex.xlsx]Open Interest Chart!PivotTable4</c:name>
    <c:fmtId val="12"/>
  </c:pivotSource>
  <c:chart>
    <c:title>
      <c:tx>
        <c:rich>
          <a:bodyPr rot="0" spcFirstLastPara="1" vertOverflow="ellipsis" vert="horz" wrap="square" anchor="ctr" anchorCtr="1"/>
          <a:lstStyle/>
          <a:p>
            <a:pPr>
              <a:defRPr sz="1400" b="0" i="0" u="none" strike="noStrike" kern="1200" spc="0" baseline="0">
                <a:solidFill>
                  <a:schemeClr val="bg2">
                    <a:lumMod val="75000"/>
                  </a:schemeClr>
                </a:solidFill>
                <a:latin typeface="Lato" panose="020F0502020204030203" pitchFamily="34" charset="0"/>
                <a:ea typeface="+mn-ea"/>
                <a:cs typeface="+mn-cs"/>
              </a:defRPr>
            </a:pPr>
            <a:r>
              <a:rPr lang="en-US"/>
              <a:t>Eurex Bond Futures and Options</a:t>
            </a:r>
          </a:p>
          <a:p>
            <a:pPr>
              <a:defRPr/>
            </a:pPr>
            <a:r>
              <a:rPr lang="en-US"/>
              <a:t>Month-End Open Interest 2017 to 2025</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2">
                  <a:lumMod val="75000"/>
                </a:schemeClr>
              </a:solidFill>
              <a:latin typeface="Lato" panose="020F0502020204030203" pitchFamily="34" charset="0"/>
              <a:ea typeface="+mn-ea"/>
              <a:cs typeface="+mn-cs"/>
            </a:defRPr>
          </a:pPr>
          <a:endParaRPr lang="en-US"/>
        </a:p>
      </c:txPr>
    </c:title>
    <c:autoTitleDeleted val="0"/>
    <c:pivotFmts>
      <c:pivotFmt>
        <c:idx val="0"/>
        <c:spPr>
          <a:solidFill>
            <a:srgbClr val="00A4E7"/>
          </a:solidFill>
          <a:ln>
            <a:noFill/>
          </a:ln>
          <a:effectLst/>
        </c:spPr>
        <c:marker>
          <c:symbol val="none"/>
        </c:marker>
      </c:pivotFmt>
      <c:pivotFmt>
        <c:idx val="1"/>
        <c:spPr>
          <a:solidFill>
            <a:schemeClr val="accent1"/>
          </a:solidFill>
          <a:ln w="28575" cap="rnd">
            <a:solidFill>
              <a:srgbClr val="F9A51A"/>
            </a:solidFill>
            <a:round/>
          </a:ln>
          <a:effectLst/>
        </c:spPr>
        <c:marker>
          <c:symbol val="none"/>
        </c:marker>
      </c:pivotFmt>
      <c:pivotFmt>
        <c:idx val="2"/>
        <c:spPr>
          <a:solidFill>
            <a:srgbClr val="85C441"/>
          </a:solidFill>
          <a:ln>
            <a:noFill/>
          </a:ln>
          <a:effectLst/>
        </c:spPr>
        <c:marker>
          <c:symbol val="none"/>
        </c:marker>
      </c:pivotFmt>
      <c:pivotFmt>
        <c:idx val="3"/>
        <c:spPr>
          <a:solidFill>
            <a:srgbClr val="00A4E7"/>
          </a:solidFill>
          <a:ln>
            <a:noFill/>
          </a:ln>
          <a:effectLst/>
        </c:spPr>
        <c:marker>
          <c:symbol val="none"/>
        </c:marker>
      </c:pivotFmt>
      <c:pivotFmt>
        <c:idx val="4"/>
        <c:spPr>
          <a:solidFill>
            <a:srgbClr val="85C441"/>
          </a:solidFill>
          <a:ln>
            <a:noFill/>
          </a:ln>
          <a:effectLst/>
        </c:spPr>
        <c:marker>
          <c:symbol val="none"/>
        </c:marker>
      </c:pivotFmt>
      <c:pivotFmt>
        <c:idx val="5"/>
        <c:spPr>
          <a:solidFill>
            <a:srgbClr val="00A4E7"/>
          </a:solidFill>
          <a:ln>
            <a:noFill/>
          </a:ln>
          <a:effectLst/>
        </c:spPr>
        <c:marker>
          <c:symbol val="none"/>
        </c:marker>
      </c:pivotFmt>
      <c:pivotFmt>
        <c:idx val="6"/>
        <c:spPr>
          <a:solidFill>
            <a:srgbClr val="85C441"/>
          </a:solidFill>
          <a:ln>
            <a:noFill/>
          </a:ln>
          <a:effectLst/>
        </c:spPr>
        <c:marker>
          <c:symbol val="none"/>
        </c:marker>
      </c:pivotFmt>
      <c:pivotFmt>
        <c:idx val="7"/>
        <c:spPr>
          <a:solidFill>
            <a:srgbClr val="00A4E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rgbClr val="85C441"/>
          </a:solidFill>
          <a:ln w="25400">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rgbClr val="00A4E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rgbClr val="85C441"/>
          </a:solidFill>
          <a:ln w="25400">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rgbClr val="00A4E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rgbClr val="85C441"/>
          </a:solidFill>
          <a:ln w="25400">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areaChart>
        <c:grouping val="stacked"/>
        <c:varyColors val="0"/>
        <c:ser>
          <c:idx val="0"/>
          <c:order val="0"/>
          <c:tx>
            <c:strRef>
              <c:f>'Open Interest Chart'!$B$4:$B$5</c:f>
              <c:strCache>
                <c:ptCount val="1"/>
                <c:pt idx="0">
                  <c:v>Future</c:v>
                </c:pt>
              </c:strCache>
            </c:strRef>
          </c:tx>
          <c:spPr>
            <a:solidFill>
              <a:srgbClr val="00A4E7"/>
            </a:solidFill>
            <a:ln>
              <a:noFill/>
            </a:ln>
            <a:effectLst/>
          </c:spPr>
          <c:cat>
            <c:multiLvlStrRef>
              <c:f>'Open Interest Chart'!$A$6:$A$116</c:f>
              <c:multiLvlStrCache>
                <c:ptCount val="102"/>
                <c:lvl>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pt idx="12">
                    <c:v>January</c:v>
                  </c:pt>
                  <c:pt idx="13">
                    <c:v>February</c:v>
                  </c:pt>
                  <c:pt idx="14">
                    <c:v>March</c:v>
                  </c:pt>
                  <c:pt idx="15">
                    <c:v>April</c:v>
                  </c:pt>
                  <c:pt idx="16">
                    <c:v>May</c:v>
                  </c:pt>
                  <c:pt idx="17">
                    <c:v>June</c:v>
                  </c:pt>
                  <c:pt idx="18">
                    <c:v>July</c:v>
                  </c:pt>
                  <c:pt idx="19">
                    <c:v>August</c:v>
                  </c:pt>
                  <c:pt idx="20">
                    <c:v>September</c:v>
                  </c:pt>
                  <c:pt idx="21">
                    <c:v>October</c:v>
                  </c:pt>
                  <c:pt idx="22">
                    <c:v>November</c:v>
                  </c:pt>
                  <c:pt idx="23">
                    <c:v>December</c:v>
                  </c:pt>
                  <c:pt idx="24">
                    <c:v>January</c:v>
                  </c:pt>
                  <c:pt idx="25">
                    <c:v>February</c:v>
                  </c:pt>
                  <c:pt idx="26">
                    <c:v>March</c:v>
                  </c:pt>
                  <c:pt idx="27">
                    <c:v>April</c:v>
                  </c:pt>
                  <c:pt idx="28">
                    <c:v>May</c:v>
                  </c:pt>
                  <c:pt idx="29">
                    <c:v>June</c:v>
                  </c:pt>
                  <c:pt idx="30">
                    <c:v>July</c:v>
                  </c:pt>
                  <c:pt idx="31">
                    <c:v>August</c:v>
                  </c:pt>
                  <c:pt idx="32">
                    <c:v>September</c:v>
                  </c:pt>
                  <c:pt idx="33">
                    <c:v>October</c:v>
                  </c:pt>
                  <c:pt idx="34">
                    <c:v>November</c:v>
                  </c:pt>
                  <c:pt idx="35">
                    <c:v>December</c:v>
                  </c:pt>
                  <c:pt idx="36">
                    <c:v>January</c:v>
                  </c:pt>
                  <c:pt idx="37">
                    <c:v>February</c:v>
                  </c:pt>
                  <c:pt idx="38">
                    <c:v>March</c:v>
                  </c:pt>
                  <c:pt idx="39">
                    <c:v>April</c:v>
                  </c:pt>
                  <c:pt idx="40">
                    <c:v>May</c:v>
                  </c:pt>
                  <c:pt idx="41">
                    <c:v>June</c:v>
                  </c:pt>
                  <c:pt idx="42">
                    <c:v>July</c:v>
                  </c:pt>
                  <c:pt idx="43">
                    <c:v>August</c:v>
                  </c:pt>
                  <c:pt idx="44">
                    <c:v>September</c:v>
                  </c:pt>
                  <c:pt idx="45">
                    <c:v>October</c:v>
                  </c:pt>
                  <c:pt idx="46">
                    <c:v>November</c:v>
                  </c:pt>
                  <c:pt idx="47">
                    <c:v>December</c:v>
                  </c:pt>
                  <c:pt idx="48">
                    <c:v>January</c:v>
                  </c:pt>
                  <c:pt idx="49">
                    <c:v>February</c:v>
                  </c:pt>
                  <c:pt idx="50">
                    <c:v>March</c:v>
                  </c:pt>
                  <c:pt idx="51">
                    <c:v>April</c:v>
                  </c:pt>
                  <c:pt idx="52">
                    <c:v>May</c:v>
                  </c:pt>
                  <c:pt idx="53">
                    <c:v>June</c:v>
                  </c:pt>
                  <c:pt idx="54">
                    <c:v>July</c:v>
                  </c:pt>
                  <c:pt idx="55">
                    <c:v>August</c:v>
                  </c:pt>
                  <c:pt idx="56">
                    <c:v>September</c:v>
                  </c:pt>
                  <c:pt idx="57">
                    <c:v>October</c:v>
                  </c:pt>
                  <c:pt idx="58">
                    <c:v>November</c:v>
                  </c:pt>
                  <c:pt idx="59">
                    <c:v>December</c:v>
                  </c:pt>
                  <c:pt idx="60">
                    <c:v>January</c:v>
                  </c:pt>
                  <c:pt idx="61">
                    <c:v>February</c:v>
                  </c:pt>
                  <c:pt idx="62">
                    <c:v>March</c:v>
                  </c:pt>
                  <c:pt idx="63">
                    <c:v>April</c:v>
                  </c:pt>
                  <c:pt idx="64">
                    <c:v>May</c:v>
                  </c:pt>
                  <c:pt idx="65">
                    <c:v>June</c:v>
                  </c:pt>
                  <c:pt idx="66">
                    <c:v>July</c:v>
                  </c:pt>
                  <c:pt idx="67">
                    <c:v>August</c:v>
                  </c:pt>
                  <c:pt idx="68">
                    <c:v>September</c:v>
                  </c:pt>
                  <c:pt idx="69">
                    <c:v>October</c:v>
                  </c:pt>
                  <c:pt idx="70">
                    <c:v>November</c:v>
                  </c:pt>
                  <c:pt idx="71">
                    <c:v>December</c:v>
                  </c:pt>
                  <c:pt idx="72">
                    <c:v>January</c:v>
                  </c:pt>
                  <c:pt idx="73">
                    <c:v>February</c:v>
                  </c:pt>
                  <c:pt idx="74">
                    <c:v>March</c:v>
                  </c:pt>
                  <c:pt idx="75">
                    <c:v>April</c:v>
                  </c:pt>
                  <c:pt idx="76">
                    <c:v>May</c:v>
                  </c:pt>
                  <c:pt idx="77">
                    <c:v>June</c:v>
                  </c:pt>
                  <c:pt idx="78">
                    <c:v>July</c:v>
                  </c:pt>
                  <c:pt idx="79">
                    <c:v>August</c:v>
                  </c:pt>
                  <c:pt idx="80">
                    <c:v>September</c:v>
                  </c:pt>
                  <c:pt idx="81">
                    <c:v>October</c:v>
                  </c:pt>
                  <c:pt idx="82">
                    <c:v>November</c:v>
                  </c:pt>
                  <c:pt idx="83">
                    <c:v>December</c:v>
                  </c:pt>
                  <c:pt idx="84">
                    <c:v>January</c:v>
                  </c:pt>
                  <c:pt idx="85">
                    <c:v>February</c:v>
                  </c:pt>
                  <c:pt idx="86">
                    <c:v>March</c:v>
                  </c:pt>
                  <c:pt idx="87">
                    <c:v>April</c:v>
                  </c:pt>
                  <c:pt idx="88">
                    <c:v>May</c:v>
                  </c:pt>
                  <c:pt idx="89">
                    <c:v>June</c:v>
                  </c:pt>
                  <c:pt idx="90">
                    <c:v>July</c:v>
                  </c:pt>
                  <c:pt idx="91">
                    <c:v>August</c:v>
                  </c:pt>
                  <c:pt idx="92">
                    <c:v>September</c:v>
                  </c:pt>
                  <c:pt idx="93">
                    <c:v>October</c:v>
                  </c:pt>
                  <c:pt idx="94">
                    <c:v>November</c:v>
                  </c:pt>
                  <c:pt idx="95">
                    <c:v>December</c:v>
                  </c:pt>
                  <c:pt idx="96">
                    <c:v>January</c:v>
                  </c:pt>
                  <c:pt idx="97">
                    <c:v>February</c:v>
                  </c:pt>
                  <c:pt idx="98">
                    <c:v>March</c:v>
                  </c:pt>
                  <c:pt idx="99">
                    <c:v>April</c:v>
                  </c:pt>
                  <c:pt idx="100">
                    <c:v>May</c:v>
                  </c:pt>
                  <c:pt idx="101">
                    <c:v>June</c:v>
                  </c:pt>
                </c:lvl>
                <c:lvl>
                  <c:pt idx="0">
                    <c:v>2017</c:v>
                  </c:pt>
                  <c:pt idx="12">
                    <c:v>2018</c:v>
                  </c:pt>
                  <c:pt idx="24">
                    <c:v>2019</c:v>
                  </c:pt>
                  <c:pt idx="36">
                    <c:v>2020</c:v>
                  </c:pt>
                  <c:pt idx="48">
                    <c:v>2021</c:v>
                  </c:pt>
                  <c:pt idx="60">
                    <c:v>2022</c:v>
                  </c:pt>
                  <c:pt idx="72">
                    <c:v>2023</c:v>
                  </c:pt>
                  <c:pt idx="84">
                    <c:v>2024</c:v>
                  </c:pt>
                  <c:pt idx="96">
                    <c:v>2025</c:v>
                  </c:pt>
                </c:lvl>
              </c:multiLvlStrCache>
            </c:multiLvlStrRef>
          </c:cat>
          <c:val>
            <c:numRef>
              <c:f>'Open Interest Chart'!$B$6:$B$116</c:f>
              <c:numCache>
                <c:formatCode>_(* #,##0_);_(* \(#,##0\);_(* "-"??_);_(@_)</c:formatCode>
                <c:ptCount val="102"/>
                <c:pt idx="0">
                  <c:v>5596375</c:v>
                </c:pt>
                <c:pt idx="1">
                  <c:v>6542893</c:v>
                </c:pt>
                <c:pt idx="2">
                  <c:v>5459662</c:v>
                </c:pt>
                <c:pt idx="3">
                  <c:v>5724085</c:v>
                </c:pt>
                <c:pt idx="4">
                  <c:v>6189840</c:v>
                </c:pt>
                <c:pt idx="5">
                  <c:v>5336881</c:v>
                </c:pt>
                <c:pt idx="6">
                  <c:v>5532685</c:v>
                </c:pt>
                <c:pt idx="7">
                  <c:v>6334350</c:v>
                </c:pt>
                <c:pt idx="8">
                  <c:v>5560200</c:v>
                </c:pt>
                <c:pt idx="9">
                  <c:v>6204326</c:v>
                </c:pt>
                <c:pt idx="10">
                  <c:v>7098578</c:v>
                </c:pt>
                <c:pt idx="11">
                  <c:v>6003188</c:v>
                </c:pt>
                <c:pt idx="12">
                  <c:v>6761631</c:v>
                </c:pt>
                <c:pt idx="13">
                  <c:v>7139437</c:v>
                </c:pt>
                <c:pt idx="14">
                  <c:v>6297788</c:v>
                </c:pt>
                <c:pt idx="15">
                  <c:v>6821637</c:v>
                </c:pt>
                <c:pt idx="16">
                  <c:v>7793848</c:v>
                </c:pt>
                <c:pt idx="17">
                  <c:v>6334907</c:v>
                </c:pt>
                <c:pt idx="18">
                  <c:v>6495798</c:v>
                </c:pt>
                <c:pt idx="19">
                  <c:v>7489756</c:v>
                </c:pt>
                <c:pt idx="20">
                  <c:v>6418174</c:v>
                </c:pt>
                <c:pt idx="21">
                  <c:v>6672583</c:v>
                </c:pt>
                <c:pt idx="22">
                  <c:v>7159506</c:v>
                </c:pt>
                <c:pt idx="23">
                  <c:v>6244144</c:v>
                </c:pt>
                <c:pt idx="24">
                  <c:v>6648372</c:v>
                </c:pt>
                <c:pt idx="25">
                  <c:v>7060791</c:v>
                </c:pt>
                <c:pt idx="26">
                  <c:v>6249916</c:v>
                </c:pt>
                <c:pt idx="27">
                  <c:v>6338993</c:v>
                </c:pt>
                <c:pt idx="28">
                  <c:v>6768644</c:v>
                </c:pt>
                <c:pt idx="29">
                  <c:v>5874859</c:v>
                </c:pt>
                <c:pt idx="30">
                  <c:v>5906221</c:v>
                </c:pt>
                <c:pt idx="31">
                  <c:v>6327144</c:v>
                </c:pt>
                <c:pt idx="32">
                  <c:v>5318849</c:v>
                </c:pt>
                <c:pt idx="33">
                  <c:v>5596908</c:v>
                </c:pt>
                <c:pt idx="34">
                  <c:v>5874082</c:v>
                </c:pt>
                <c:pt idx="35">
                  <c:v>5188912</c:v>
                </c:pt>
                <c:pt idx="36">
                  <c:v>5518491</c:v>
                </c:pt>
                <c:pt idx="37">
                  <c:v>6307601</c:v>
                </c:pt>
                <c:pt idx="38">
                  <c:v>3987488</c:v>
                </c:pt>
                <c:pt idx="39">
                  <c:v>4239778</c:v>
                </c:pt>
                <c:pt idx="40">
                  <c:v>4951302</c:v>
                </c:pt>
                <c:pt idx="41">
                  <c:v>4562774</c:v>
                </c:pt>
                <c:pt idx="42">
                  <c:v>4932485</c:v>
                </c:pt>
                <c:pt idx="43">
                  <c:v>5051733</c:v>
                </c:pt>
                <c:pt idx="44">
                  <c:v>4730934</c:v>
                </c:pt>
                <c:pt idx="45">
                  <c:v>5044914</c:v>
                </c:pt>
                <c:pt idx="46">
                  <c:v>5304319</c:v>
                </c:pt>
                <c:pt idx="47">
                  <c:v>4632343</c:v>
                </c:pt>
                <c:pt idx="48">
                  <c:v>5037536</c:v>
                </c:pt>
                <c:pt idx="49">
                  <c:v>5676434</c:v>
                </c:pt>
                <c:pt idx="50">
                  <c:v>5114462</c:v>
                </c:pt>
                <c:pt idx="51">
                  <c:v>5539158</c:v>
                </c:pt>
                <c:pt idx="52">
                  <c:v>6121540</c:v>
                </c:pt>
                <c:pt idx="53">
                  <c:v>5225538</c:v>
                </c:pt>
                <c:pt idx="54">
                  <c:v>5502583</c:v>
                </c:pt>
                <c:pt idx="55">
                  <c:v>6005957</c:v>
                </c:pt>
                <c:pt idx="56">
                  <c:v>5431193</c:v>
                </c:pt>
                <c:pt idx="57">
                  <c:v>5639518</c:v>
                </c:pt>
                <c:pt idx="58">
                  <c:v>5502735</c:v>
                </c:pt>
                <c:pt idx="59">
                  <c:v>5262554</c:v>
                </c:pt>
                <c:pt idx="60">
                  <c:v>5698268</c:v>
                </c:pt>
                <c:pt idx="61">
                  <c:v>6144330</c:v>
                </c:pt>
                <c:pt idx="62">
                  <c:v>5685728</c:v>
                </c:pt>
                <c:pt idx="63">
                  <c:v>6516345</c:v>
                </c:pt>
                <c:pt idx="64">
                  <c:v>7170335</c:v>
                </c:pt>
                <c:pt idx="65">
                  <c:v>6477677</c:v>
                </c:pt>
                <c:pt idx="66">
                  <c:v>6589328</c:v>
                </c:pt>
                <c:pt idx="67">
                  <c:v>7063540</c:v>
                </c:pt>
                <c:pt idx="68">
                  <c:v>6455676</c:v>
                </c:pt>
                <c:pt idx="69">
                  <c:v>6088311</c:v>
                </c:pt>
                <c:pt idx="70">
                  <c:v>6270557</c:v>
                </c:pt>
                <c:pt idx="71">
                  <c:v>5866568</c:v>
                </c:pt>
                <c:pt idx="72">
                  <c:v>6084978</c:v>
                </c:pt>
                <c:pt idx="73">
                  <c:v>6747082</c:v>
                </c:pt>
                <c:pt idx="74">
                  <c:v>5165580</c:v>
                </c:pt>
                <c:pt idx="75">
                  <c:v>5115836</c:v>
                </c:pt>
                <c:pt idx="76">
                  <c:v>5598380</c:v>
                </c:pt>
                <c:pt idx="77">
                  <c:v>5137069</c:v>
                </c:pt>
                <c:pt idx="78">
                  <c:v>5137446</c:v>
                </c:pt>
                <c:pt idx="79">
                  <c:v>5805870</c:v>
                </c:pt>
                <c:pt idx="80">
                  <c:v>5494256</c:v>
                </c:pt>
                <c:pt idx="81">
                  <c:v>5521867</c:v>
                </c:pt>
                <c:pt idx="82">
                  <c:v>5789620</c:v>
                </c:pt>
                <c:pt idx="83">
                  <c:v>5006216</c:v>
                </c:pt>
                <c:pt idx="84">
                  <c:v>5435339</c:v>
                </c:pt>
                <c:pt idx="85">
                  <c:v>6132298</c:v>
                </c:pt>
                <c:pt idx="86">
                  <c:v>5588060</c:v>
                </c:pt>
                <c:pt idx="87">
                  <c:v>5887721</c:v>
                </c:pt>
                <c:pt idx="88">
                  <c:v>6480537</c:v>
                </c:pt>
                <c:pt idx="89">
                  <c:v>5850286</c:v>
                </c:pt>
                <c:pt idx="90">
                  <c:v>5797912</c:v>
                </c:pt>
                <c:pt idx="91">
                  <c:v>6207887</c:v>
                </c:pt>
                <c:pt idx="92">
                  <c:v>5961306</c:v>
                </c:pt>
                <c:pt idx="93">
                  <c:v>6026658</c:v>
                </c:pt>
                <c:pt idx="94">
                  <c:v>7307104</c:v>
                </c:pt>
                <c:pt idx="95">
                  <c:v>5923482</c:v>
                </c:pt>
                <c:pt idx="96">
                  <c:v>6211240</c:v>
                </c:pt>
                <c:pt idx="97">
                  <c:v>6975875</c:v>
                </c:pt>
                <c:pt idx="98">
                  <c:v>5947226</c:v>
                </c:pt>
                <c:pt idx="99">
                  <c:v>6275833</c:v>
                </c:pt>
                <c:pt idx="100">
                  <c:v>6974947</c:v>
                </c:pt>
                <c:pt idx="101">
                  <c:v>6385191</c:v>
                </c:pt>
              </c:numCache>
            </c:numRef>
          </c:val>
          <c:extLst>
            <c:ext xmlns:c16="http://schemas.microsoft.com/office/drawing/2014/chart" uri="{C3380CC4-5D6E-409C-BE32-E72D297353CC}">
              <c16:uniqueId val="{00000000-7F7A-4137-8A05-82B06C3BFC2D}"/>
            </c:ext>
          </c:extLst>
        </c:ser>
        <c:ser>
          <c:idx val="1"/>
          <c:order val="1"/>
          <c:tx>
            <c:strRef>
              <c:f>'Open Interest Chart'!$C$4:$C$5</c:f>
              <c:strCache>
                <c:ptCount val="1"/>
                <c:pt idx="0">
                  <c:v>Option</c:v>
                </c:pt>
              </c:strCache>
            </c:strRef>
          </c:tx>
          <c:spPr>
            <a:solidFill>
              <a:srgbClr val="85C441"/>
            </a:solidFill>
            <a:ln w="25400">
              <a:noFill/>
            </a:ln>
            <a:effectLst/>
          </c:spPr>
          <c:cat>
            <c:multiLvlStrRef>
              <c:f>'Open Interest Chart'!$A$6:$A$116</c:f>
              <c:multiLvlStrCache>
                <c:ptCount val="102"/>
                <c:lvl>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pt idx="12">
                    <c:v>January</c:v>
                  </c:pt>
                  <c:pt idx="13">
                    <c:v>February</c:v>
                  </c:pt>
                  <c:pt idx="14">
                    <c:v>March</c:v>
                  </c:pt>
                  <c:pt idx="15">
                    <c:v>April</c:v>
                  </c:pt>
                  <c:pt idx="16">
                    <c:v>May</c:v>
                  </c:pt>
                  <c:pt idx="17">
                    <c:v>June</c:v>
                  </c:pt>
                  <c:pt idx="18">
                    <c:v>July</c:v>
                  </c:pt>
                  <c:pt idx="19">
                    <c:v>August</c:v>
                  </c:pt>
                  <c:pt idx="20">
                    <c:v>September</c:v>
                  </c:pt>
                  <c:pt idx="21">
                    <c:v>October</c:v>
                  </c:pt>
                  <c:pt idx="22">
                    <c:v>November</c:v>
                  </c:pt>
                  <c:pt idx="23">
                    <c:v>December</c:v>
                  </c:pt>
                  <c:pt idx="24">
                    <c:v>January</c:v>
                  </c:pt>
                  <c:pt idx="25">
                    <c:v>February</c:v>
                  </c:pt>
                  <c:pt idx="26">
                    <c:v>March</c:v>
                  </c:pt>
                  <c:pt idx="27">
                    <c:v>April</c:v>
                  </c:pt>
                  <c:pt idx="28">
                    <c:v>May</c:v>
                  </c:pt>
                  <c:pt idx="29">
                    <c:v>June</c:v>
                  </c:pt>
                  <c:pt idx="30">
                    <c:v>July</c:v>
                  </c:pt>
                  <c:pt idx="31">
                    <c:v>August</c:v>
                  </c:pt>
                  <c:pt idx="32">
                    <c:v>September</c:v>
                  </c:pt>
                  <c:pt idx="33">
                    <c:v>October</c:v>
                  </c:pt>
                  <c:pt idx="34">
                    <c:v>November</c:v>
                  </c:pt>
                  <c:pt idx="35">
                    <c:v>December</c:v>
                  </c:pt>
                  <c:pt idx="36">
                    <c:v>January</c:v>
                  </c:pt>
                  <c:pt idx="37">
                    <c:v>February</c:v>
                  </c:pt>
                  <c:pt idx="38">
                    <c:v>March</c:v>
                  </c:pt>
                  <c:pt idx="39">
                    <c:v>April</c:v>
                  </c:pt>
                  <c:pt idx="40">
                    <c:v>May</c:v>
                  </c:pt>
                  <c:pt idx="41">
                    <c:v>June</c:v>
                  </c:pt>
                  <c:pt idx="42">
                    <c:v>July</c:v>
                  </c:pt>
                  <c:pt idx="43">
                    <c:v>August</c:v>
                  </c:pt>
                  <c:pt idx="44">
                    <c:v>September</c:v>
                  </c:pt>
                  <c:pt idx="45">
                    <c:v>October</c:v>
                  </c:pt>
                  <c:pt idx="46">
                    <c:v>November</c:v>
                  </c:pt>
                  <c:pt idx="47">
                    <c:v>December</c:v>
                  </c:pt>
                  <c:pt idx="48">
                    <c:v>January</c:v>
                  </c:pt>
                  <c:pt idx="49">
                    <c:v>February</c:v>
                  </c:pt>
                  <c:pt idx="50">
                    <c:v>March</c:v>
                  </c:pt>
                  <c:pt idx="51">
                    <c:v>April</c:v>
                  </c:pt>
                  <c:pt idx="52">
                    <c:v>May</c:v>
                  </c:pt>
                  <c:pt idx="53">
                    <c:v>June</c:v>
                  </c:pt>
                  <c:pt idx="54">
                    <c:v>July</c:v>
                  </c:pt>
                  <c:pt idx="55">
                    <c:v>August</c:v>
                  </c:pt>
                  <c:pt idx="56">
                    <c:v>September</c:v>
                  </c:pt>
                  <c:pt idx="57">
                    <c:v>October</c:v>
                  </c:pt>
                  <c:pt idx="58">
                    <c:v>November</c:v>
                  </c:pt>
                  <c:pt idx="59">
                    <c:v>December</c:v>
                  </c:pt>
                  <c:pt idx="60">
                    <c:v>January</c:v>
                  </c:pt>
                  <c:pt idx="61">
                    <c:v>February</c:v>
                  </c:pt>
                  <c:pt idx="62">
                    <c:v>March</c:v>
                  </c:pt>
                  <c:pt idx="63">
                    <c:v>April</c:v>
                  </c:pt>
                  <c:pt idx="64">
                    <c:v>May</c:v>
                  </c:pt>
                  <c:pt idx="65">
                    <c:v>June</c:v>
                  </c:pt>
                  <c:pt idx="66">
                    <c:v>July</c:v>
                  </c:pt>
                  <c:pt idx="67">
                    <c:v>August</c:v>
                  </c:pt>
                  <c:pt idx="68">
                    <c:v>September</c:v>
                  </c:pt>
                  <c:pt idx="69">
                    <c:v>October</c:v>
                  </c:pt>
                  <c:pt idx="70">
                    <c:v>November</c:v>
                  </c:pt>
                  <c:pt idx="71">
                    <c:v>December</c:v>
                  </c:pt>
                  <c:pt idx="72">
                    <c:v>January</c:v>
                  </c:pt>
                  <c:pt idx="73">
                    <c:v>February</c:v>
                  </c:pt>
                  <c:pt idx="74">
                    <c:v>March</c:v>
                  </c:pt>
                  <c:pt idx="75">
                    <c:v>April</c:v>
                  </c:pt>
                  <c:pt idx="76">
                    <c:v>May</c:v>
                  </c:pt>
                  <c:pt idx="77">
                    <c:v>June</c:v>
                  </c:pt>
                  <c:pt idx="78">
                    <c:v>July</c:v>
                  </c:pt>
                  <c:pt idx="79">
                    <c:v>August</c:v>
                  </c:pt>
                  <c:pt idx="80">
                    <c:v>September</c:v>
                  </c:pt>
                  <c:pt idx="81">
                    <c:v>October</c:v>
                  </c:pt>
                  <c:pt idx="82">
                    <c:v>November</c:v>
                  </c:pt>
                  <c:pt idx="83">
                    <c:v>December</c:v>
                  </c:pt>
                  <c:pt idx="84">
                    <c:v>January</c:v>
                  </c:pt>
                  <c:pt idx="85">
                    <c:v>February</c:v>
                  </c:pt>
                  <c:pt idx="86">
                    <c:v>March</c:v>
                  </c:pt>
                  <c:pt idx="87">
                    <c:v>April</c:v>
                  </c:pt>
                  <c:pt idx="88">
                    <c:v>May</c:v>
                  </c:pt>
                  <c:pt idx="89">
                    <c:v>June</c:v>
                  </c:pt>
                  <c:pt idx="90">
                    <c:v>July</c:v>
                  </c:pt>
                  <c:pt idx="91">
                    <c:v>August</c:v>
                  </c:pt>
                  <c:pt idx="92">
                    <c:v>September</c:v>
                  </c:pt>
                  <c:pt idx="93">
                    <c:v>October</c:v>
                  </c:pt>
                  <c:pt idx="94">
                    <c:v>November</c:v>
                  </c:pt>
                  <c:pt idx="95">
                    <c:v>December</c:v>
                  </c:pt>
                  <c:pt idx="96">
                    <c:v>January</c:v>
                  </c:pt>
                  <c:pt idx="97">
                    <c:v>February</c:v>
                  </c:pt>
                  <c:pt idx="98">
                    <c:v>March</c:v>
                  </c:pt>
                  <c:pt idx="99">
                    <c:v>April</c:v>
                  </c:pt>
                  <c:pt idx="100">
                    <c:v>May</c:v>
                  </c:pt>
                  <c:pt idx="101">
                    <c:v>June</c:v>
                  </c:pt>
                </c:lvl>
                <c:lvl>
                  <c:pt idx="0">
                    <c:v>2017</c:v>
                  </c:pt>
                  <c:pt idx="12">
                    <c:v>2018</c:v>
                  </c:pt>
                  <c:pt idx="24">
                    <c:v>2019</c:v>
                  </c:pt>
                  <c:pt idx="36">
                    <c:v>2020</c:v>
                  </c:pt>
                  <c:pt idx="48">
                    <c:v>2021</c:v>
                  </c:pt>
                  <c:pt idx="60">
                    <c:v>2022</c:v>
                  </c:pt>
                  <c:pt idx="72">
                    <c:v>2023</c:v>
                  </c:pt>
                  <c:pt idx="84">
                    <c:v>2024</c:v>
                  </c:pt>
                  <c:pt idx="96">
                    <c:v>2025</c:v>
                  </c:pt>
                </c:lvl>
              </c:multiLvlStrCache>
            </c:multiLvlStrRef>
          </c:cat>
          <c:val>
            <c:numRef>
              <c:f>'Open Interest Chart'!$C$6:$C$116</c:f>
              <c:numCache>
                <c:formatCode>_(* #,##0_);_(* \(#,##0\);_(* "-"??_);_(@_)</c:formatCode>
                <c:ptCount val="102"/>
                <c:pt idx="0">
                  <c:v>2015045</c:v>
                </c:pt>
                <c:pt idx="1">
                  <c:v>3583402</c:v>
                </c:pt>
                <c:pt idx="2">
                  <c:v>4532808</c:v>
                </c:pt>
                <c:pt idx="3">
                  <c:v>4908712</c:v>
                </c:pt>
                <c:pt idx="4">
                  <c:v>1536833</c:v>
                </c:pt>
                <c:pt idx="5">
                  <c:v>1928648</c:v>
                </c:pt>
                <c:pt idx="6">
                  <c:v>1804491</c:v>
                </c:pt>
                <c:pt idx="7">
                  <c:v>1979909</c:v>
                </c:pt>
                <c:pt idx="8">
                  <c:v>1995348</c:v>
                </c:pt>
                <c:pt idx="9">
                  <c:v>1896030</c:v>
                </c:pt>
                <c:pt idx="10">
                  <c:v>1796629</c:v>
                </c:pt>
                <c:pt idx="11">
                  <c:v>2325586</c:v>
                </c:pt>
                <c:pt idx="12">
                  <c:v>2608538</c:v>
                </c:pt>
                <c:pt idx="13">
                  <c:v>1853596</c:v>
                </c:pt>
                <c:pt idx="14">
                  <c:v>2122354</c:v>
                </c:pt>
                <c:pt idx="15">
                  <c:v>2220474</c:v>
                </c:pt>
                <c:pt idx="16">
                  <c:v>3083224</c:v>
                </c:pt>
                <c:pt idx="17">
                  <c:v>2967132</c:v>
                </c:pt>
                <c:pt idx="18">
                  <c:v>2331824</c:v>
                </c:pt>
                <c:pt idx="19">
                  <c:v>2610217</c:v>
                </c:pt>
                <c:pt idx="20">
                  <c:v>3234221</c:v>
                </c:pt>
                <c:pt idx="21">
                  <c:v>3062794</c:v>
                </c:pt>
                <c:pt idx="22">
                  <c:v>2775354</c:v>
                </c:pt>
                <c:pt idx="23">
                  <c:v>2204546</c:v>
                </c:pt>
                <c:pt idx="24">
                  <c:v>2534873</c:v>
                </c:pt>
                <c:pt idx="25">
                  <c:v>2388424</c:v>
                </c:pt>
                <c:pt idx="26">
                  <c:v>2791852</c:v>
                </c:pt>
                <c:pt idx="27">
                  <c:v>2159130</c:v>
                </c:pt>
                <c:pt idx="28">
                  <c:v>1861791</c:v>
                </c:pt>
                <c:pt idx="29">
                  <c:v>1870936</c:v>
                </c:pt>
                <c:pt idx="30">
                  <c:v>1872523</c:v>
                </c:pt>
                <c:pt idx="31">
                  <c:v>2365036</c:v>
                </c:pt>
                <c:pt idx="32">
                  <c:v>2535701</c:v>
                </c:pt>
                <c:pt idx="33">
                  <c:v>2484354</c:v>
                </c:pt>
                <c:pt idx="34">
                  <c:v>1763360</c:v>
                </c:pt>
                <c:pt idx="35">
                  <c:v>1618928</c:v>
                </c:pt>
                <c:pt idx="36">
                  <c:v>2005691</c:v>
                </c:pt>
                <c:pt idx="37">
                  <c:v>1735559</c:v>
                </c:pt>
                <c:pt idx="38">
                  <c:v>1610963</c:v>
                </c:pt>
                <c:pt idx="39">
                  <c:v>1948531</c:v>
                </c:pt>
                <c:pt idx="40">
                  <c:v>1186367</c:v>
                </c:pt>
                <c:pt idx="41">
                  <c:v>1612210</c:v>
                </c:pt>
                <c:pt idx="42">
                  <c:v>1556492</c:v>
                </c:pt>
                <c:pt idx="43">
                  <c:v>855284</c:v>
                </c:pt>
                <c:pt idx="44">
                  <c:v>1209574</c:v>
                </c:pt>
                <c:pt idx="45">
                  <c:v>1407513</c:v>
                </c:pt>
                <c:pt idx="46">
                  <c:v>1336506</c:v>
                </c:pt>
                <c:pt idx="47">
                  <c:v>1877538</c:v>
                </c:pt>
                <c:pt idx="48">
                  <c:v>1509213</c:v>
                </c:pt>
                <c:pt idx="49">
                  <c:v>1860361</c:v>
                </c:pt>
                <c:pt idx="50">
                  <c:v>2114542</c:v>
                </c:pt>
                <c:pt idx="51">
                  <c:v>2031693</c:v>
                </c:pt>
                <c:pt idx="52">
                  <c:v>1277196</c:v>
                </c:pt>
                <c:pt idx="53">
                  <c:v>1109757</c:v>
                </c:pt>
                <c:pt idx="54">
                  <c:v>1631774</c:v>
                </c:pt>
                <c:pt idx="55">
                  <c:v>1105713</c:v>
                </c:pt>
                <c:pt idx="56">
                  <c:v>1509930</c:v>
                </c:pt>
                <c:pt idx="57">
                  <c:v>1628398</c:v>
                </c:pt>
                <c:pt idx="58">
                  <c:v>1691543</c:v>
                </c:pt>
                <c:pt idx="59">
                  <c:v>1868457</c:v>
                </c:pt>
                <c:pt idx="60">
                  <c:v>1930945</c:v>
                </c:pt>
                <c:pt idx="61">
                  <c:v>1800361</c:v>
                </c:pt>
                <c:pt idx="62">
                  <c:v>2343658</c:v>
                </c:pt>
                <c:pt idx="63">
                  <c:v>1736729</c:v>
                </c:pt>
                <c:pt idx="64">
                  <c:v>1142449</c:v>
                </c:pt>
                <c:pt idx="65">
                  <c:v>1238182</c:v>
                </c:pt>
                <c:pt idx="66">
                  <c:v>1688969</c:v>
                </c:pt>
                <c:pt idx="67">
                  <c:v>1100985</c:v>
                </c:pt>
                <c:pt idx="68">
                  <c:v>1831753</c:v>
                </c:pt>
                <c:pt idx="69">
                  <c:v>1490938</c:v>
                </c:pt>
                <c:pt idx="70">
                  <c:v>875947</c:v>
                </c:pt>
                <c:pt idx="71">
                  <c:v>1533488</c:v>
                </c:pt>
                <c:pt idx="72">
                  <c:v>1572053</c:v>
                </c:pt>
                <c:pt idx="73">
                  <c:v>1322400</c:v>
                </c:pt>
                <c:pt idx="74">
                  <c:v>1878814</c:v>
                </c:pt>
                <c:pt idx="75">
                  <c:v>1322750</c:v>
                </c:pt>
                <c:pt idx="76">
                  <c:v>660664</c:v>
                </c:pt>
                <c:pt idx="77">
                  <c:v>909474</c:v>
                </c:pt>
                <c:pt idx="78">
                  <c:v>1016589</c:v>
                </c:pt>
                <c:pt idx="79">
                  <c:v>831943</c:v>
                </c:pt>
                <c:pt idx="80">
                  <c:v>1362012</c:v>
                </c:pt>
                <c:pt idx="81">
                  <c:v>989319</c:v>
                </c:pt>
                <c:pt idx="82">
                  <c:v>748925</c:v>
                </c:pt>
                <c:pt idx="83">
                  <c:v>1265607</c:v>
                </c:pt>
                <c:pt idx="84">
                  <c:v>1367325</c:v>
                </c:pt>
                <c:pt idx="85">
                  <c:v>1354792</c:v>
                </c:pt>
                <c:pt idx="86">
                  <c:v>1138413</c:v>
                </c:pt>
                <c:pt idx="87">
                  <c:v>1318939</c:v>
                </c:pt>
                <c:pt idx="88">
                  <c:v>1051740</c:v>
                </c:pt>
                <c:pt idx="89">
                  <c:v>1814001</c:v>
                </c:pt>
                <c:pt idx="90">
                  <c:v>1068311</c:v>
                </c:pt>
                <c:pt idx="91">
                  <c:v>941173</c:v>
                </c:pt>
                <c:pt idx="92">
                  <c:v>861849</c:v>
                </c:pt>
                <c:pt idx="93">
                  <c:v>1037463</c:v>
                </c:pt>
                <c:pt idx="94">
                  <c:v>979946</c:v>
                </c:pt>
                <c:pt idx="95">
                  <c:v>927823</c:v>
                </c:pt>
                <c:pt idx="96">
                  <c:v>1385054</c:v>
                </c:pt>
                <c:pt idx="97">
                  <c:v>1024196</c:v>
                </c:pt>
                <c:pt idx="98">
                  <c:v>1666314</c:v>
                </c:pt>
                <c:pt idx="99">
                  <c:v>1327366</c:v>
                </c:pt>
                <c:pt idx="100">
                  <c:v>703144</c:v>
                </c:pt>
                <c:pt idx="101">
                  <c:v>1139619</c:v>
                </c:pt>
              </c:numCache>
            </c:numRef>
          </c:val>
          <c:extLst>
            <c:ext xmlns:c16="http://schemas.microsoft.com/office/drawing/2014/chart" uri="{C3380CC4-5D6E-409C-BE32-E72D297353CC}">
              <c16:uniqueId val="{00000001-7F7A-4137-8A05-82B06C3BFC2D}"/>
            </c:ext>
          </c:extLst>
        </c:ser>
        <c:dLbls>
          <c:showLegendKey val="0"/>
          <c:showVal val="0"/>
          <c:showCatName val="0"/>
          <c:showSerName val="0"/>
          <c:showPercent val="0"/>
          <c:showBubbleSize val="0"/>
        </c:dLbls>
        <c:axId val="497994424"/>
        <c:axId val="497998344"/>
      </c:areaChart>
      <c:catAx>
        <c:axId val="497994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2">
                    <a:lumMod val="75000"/>
                  </a:schemeClr>
                </a:solidFill>
                <a:latin typeface="Lato" panose="020F0502020204030203" pitchFamily="34" charset="0"/>
                <a:ea typeface="+mn-ea"/>
                <a:cs typeface="+mn-cs"/>
              </a:defRPr>
            </a:pPr>
            <a:endParaRPr lang="en-US"/>
          </a:p>
        </c:txPr>
        <c:crossAx val="497998344"/>
        <c:crosses val="autoZero"/>
        <c:auto val="1"/>
        <c:lblAlgn val="ctr"/>
        <c:lblOffset val="100"/>
        <c:noMultiLvlLbl val="0"/>
      </c:catAx>
      <c:valAx>
        <c:axId val="4979983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bg2">
                        <a:lumMod val="75000"/>
                      </a:schemeClr>
                    </a:solidFill>
                    <a:latin typeface="Lato" panose="020F0502020204030203" pitchFamily="34" charset="0"/>
                    <a:ea typeface="+mn-ea"/>
                    <a:cs typeface="+mn-cs"/>
                  </a:defRPr>
                </a:pPr>
                <a:r>
                  <a:rPr lang="en-US"/>
                  <a:t>Open Interest (lots outstanding)</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bg2">
                      <a:lumMod val="75000"/>
                    </a:schemeClr>
                  </a:solidFill>
                  <a:latin typeface="Lato" panose="020F0502020204030203" pitchFamily="34" charset="0"/>
                  <a:ea typeface="+mn-ea"/>
                  <a:cs typeface="+mn-cs"/>
                </a:defRPr>
              </a:pPr>
              <a:endParaRPr lang="en-US"/>
            </a:p>
          </c:txPr>
        </c:title>
        <c:numFmt formatCode="[&gt;999999.999]\ #,,&quot;M&quot;;[&gt;999.999]#,&quot;K&quot;;#,##0\ _K"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lumMod val="75000"/>
                  </a:schemeClr>
                </a:solidFill>
                <a:latin typeface="Lato" panose="020F0502020204030203" pitchFamily="34" charset="0"/>
                <a:ea typeface="+mn-ea"/>
                <a:cs typeface="+mn-cs"/>
              </a:defRPr>
            </a:pPr>
            <a:endParaRPr lang="en-US"/>
          </a:p>
        </c:txPr>
        <c:crossAx val="497994424"/>
        <c:crosses val="autoZero"/>
        <c:crossBetween val="midCat"/>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bg2">
                  <a:lumMod val="75000"/>
                </a:schemeClr>
              </a:solidFill>
              <a:latin typeface="Lato" panose="020F0502020204030203" pitchFamily="34" charset="0"/>
              <a:ea typeface="+mn-ea"/>
              <a:cs typeface="+mn-cs"/>
            </a:defRPr>
          </a:pPr>
          <a:endParaRPr lang="en-US"/>
        </a:p>
      </c:txPr>
    </c:legend>
    <c:plotVisOnly val="1"/>
    <c:dispBlanksAs val="gap"/>
    <c:showDLblsOverMax val="0"/>
  </c:chart>
  <c:spPr>
    <a:noFill/>
    <a:ln>
      <a:noFill/>
    </a:ln>
    <a:effectLst/>
  </c:spPr>
  <c:txPr>
    <a:bodyPr/>
    <a:lstStyle/>
    <a:p>
      <a:pPr>
        <a:defRPr baseline="0">
          <a:solidFill>
            <a:schemeClr val="bg2">
              <a:lumMod val="75000"/>
            </a:schemeClr>
          </a:solidFill>
          <a:latin typeface="Lato" panose="020F0502020204030203"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[2) Eurex Rates Complex.xlsx]Italian-French Bond Volume!PivotTable1</c:name>
    <c:fmtId val="11"/>
  </c:pivotSource>
  <c:chart>
    <c:title>
      <c:tx>
        <c:rich>
          <a:bodyPr rot="0" spcFirstLastPara="1" vertOverflow="ellipsis" vert="horz" wrap="square" anchor="ctr" anchorCtr="1"/>
          <a:lstStyle/>
          <a:p>
            <a:pPr>
              <a:defRPr sz="1400" b="0" i="0" u="none" strike="noStrike" kern="1200" spc="0" baseline="0">
                <a:solidFill>
                  <a:schemeClr val="tx1"/>
                </a:solidFill>
                <a:latin typeface="Lato" panose="020F0502020204030203" pitchFamily="34" charset="0"/>
                <a:ea typeface="+mn-ea"/>
                <a:cs typeface="+mn-cs"/>
              </a:defRPr>
            </a:pPr>
            <a:r>
              <a:rPr lang="en-US"/>
              <a:t>Quarterly Traded Volume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Lato" panose="020F0502020204030203" pitchFamily="34" charset="0"/>
              <a:ea typeface="+mn-ea"/>
              <a:cs typeface="+mn-cs"/>
            </a:defRPr>
          </a:pPr>
          <a:endParaRPr lang="en-US"/>
        </a:p>
      </c:txPr>
    </c:title>
    <c:autoTitleDeleted val="0"/>
    <c:pivotFmts>
      <c:pivotFmt>
        <c:idx val="0"/>
        <c:spPr>
          <a:solidFill>
            <a:srgbClr val="00A4E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rgbClr val="85C44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rgbClr val="68819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rgbClr val="00A4E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rgbClr val="85C44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rgbClr val="68819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rgbClr val="00A4E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rgbClr val="85C44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rgbClr val="68819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stacked"/>
        <c:varyColors val="0"/>
        <c:ser>
          <c:idx val="0"/>
          <c:order val="0"/>
          <c:tx>
            <c:strRef>
              <c:f>'Italian-French Bond Volume'!$B$3:$B$4</c:f>
              <c:strCache>
                <c:ptCount val="1"/>
                <c:pt idx="0">
                  <c:v>FBTP Volume</c:v>
                </c:pt>
              </c:strCache>
            </c:strRef>
          </c:tx>
          <c:spPr>
            <a:solidFill>
              <a:srgbClr val="00A4E7"/>
            </a:solidFill>
            <a:ln>
              <a:noFill/>
            </a:ln>
            <a:effectLst/>
          </c:spPr>
          <c:invertIfNegative val="0"/>
          <c:cat>
            <c:multiLvlStrRef>
              <c:f>'Italian-French Bond Volume'!$A$5:$A$47</c:f>
              <c:multiLvlStrCache>
                <c:ptCount val="34"/>
                <c:lvl>
                  <c:pt idx="0">
                    <c:v>1</c:v>
                  </c:pt>
                  <c:pt idx="1">
                    <c:v>2</c:v>
                  </c:pt>
                  <c:pt idx="2">
                    <c:v>3</c:v>
                  </c:pt>
                  <c:pt idx="3">
                    <c:v>4</c:v>
                  </c:pt>
                  <c:pt idx="4">
                    <c:v>1</c:v>
                  </c:pt>
                  <c:pt idx="5">
                    <c:v>2</c:v>
                  </c:pt>
                  <c:pt idx="6">
                    <c:v>3</c:v>
                  </c:pt>
                  <c:pt idx="7">
                    <c:v>4</c:v>
                  </c:pt>
                  <c:pt idx="8">
                    <c:v>1</c:v>
                  </c:pt>
                  <c:pt idx="9">
                    <c:v>2</c:v>
                  </c:pt>
                  <c:pt idx="10">
                    <c:v>3</c:v>
                  </c:pt>
                  <c:pt idx="11">
                    <c:v>4</c:v>
                  </c:pt>
                  <c:pt idx="12">
                    <c:v>1</c:v>
                  </c:pt>
                  <c:pt idx="13">
                    <c:v>2</c:v>
                  </c:pt>
                  <c:pt idx="14">
                    <c:v>3</c:v>
                  </c:pt>
                  <c:pt idx="15">
                    <c:v>4</c:v>
                  </c:pt>
                  <c:pt idx="16">
                    <c:v>1</c:v>
                  </c:pt>
                  <c:pt idx="17">
                    <c:v>2</c:v>
                  </c:pt>
                  <c:pt idx="18">
                    <c:v>3</c:v>
                  </c:pt>
                  <c:pt idx="19">
                    <c:v>4</c:v>
                  </c:pt>
                  <c:pt idx="20">
                    <c:v>1</c:v>
                  </c:pt>
                  <c:pt idx="21">
                    <c:v>2</c:v>
                  </c:pt>
                  <c:pt idx="22">
                    <c:v>3</c:v>
                  </c:pt>
                  <c:pt idx="23">
                    <c:v>4</c:v>
                  </c:pt>
                  <c:pt idx="24">
                    <c:v>1</c:v>
                  </c:pt>
                  <c:pt idx="25">
                    <c:v>2</c:v>
                  </c:pt>
                  <c:pt idx="26">
                    <c:v>3</c:v>
                  </c:pt>
                  <c:pt idx="27">
                    <c:v>4</c:v>
                  </c:pt>
                  <c:pt idx="28">
                    <c:v>1</c:v>
                  </c:pt>
                  <c:pt idx="29">
                    <c:v>2</c:v>
                  </c:pt>
                  <c:pt idx="30">
                    <c:v>3</c:v>
                  </c:pt>
                  <c:pt idx="31">
                    <c:v>4</c:v>
                  </c:pt>
                  <c:pt idx="32">
                    <c:v>1</c:v>
                  </c:pt>
                  <c:pt idx="33">
                    <c:v>2</c:v>
                  </c:pt>
                </c:lvl>
                <c:lvl>
                  <c:pt idx="0">
                    <c:v>2017</c:v>
                  </c:pt>
                  <c:pt idx="4">
                    <c:v>2018</c:v>
                  </c:pt>
                  <c:pt idx="8">
                    <c:v>2019</c:v>
                  </c:pt>
                  <c:pt idx="12">
                    <c:v>2020</c:v>
                  </c:pt>
                  <c:pt idx="16">
                    <c:v>2021</c:v>
                  </c:pt>
                  <c:pt idx="20">
                    <c:v>2022</c:v>
                  </c:pt>
                  <c:pt idx="24">
                    <c:v>2023</c:v>
                  </c:pt>
                  <c:pt idx="28">
                    <c:v>2024</c:v>
                  </c:pt>
                  <c:pt idx="32">
                    <c:v>2025</c:v>
                  </c:pt>
                </c:lvl>
              </c:multiLvlStrCache>
            </c:multiLvlStrRef>
          </c:cat>
          <c:val>
            <c:numRef>
              <c:f>'Italian-French Bond Volume'!$B$5:$B$47</c:f>
              <c:numCache>
                <c:formatCode>_(* #,##0_);_(* \(#,##0\);_(* "-"??_);_(@_)</c:formatCode>
                <c:ptCount val="34"/>
                <c:pt idx="0">
                  <c:v>8389566</c:v>
                </c:pt>
                <c:pt idx="1">
                  <c:v>7410890</c:v>
                </c:pt>
                <c:pt idx="2">
                  <c:v>6324934</c:v>
                </c:pt>
                <c:pt idx="3">
                  <c:v>6825418</c:v>
                </c:pt>
                <c:pt idx="4">
                  <c:v>8124217</c:v>
                </c:pt>
                <c:pt idx="5">
                  <c:v>8810782</c:v>
                </c:pt>
                <c:pt idx="6">
                  <c:v>6288677</c:v>
                </c:pt>
                <c:pt idx="7">
                  <c:v>7060113</c:v>
                </c:pt>
                <c:pt idx="8">
                  <c:v>7108354</c:v>
                </c:pt>
                <c:pt idx="9">
                  <c:v>7496712</c:v>
                </c:pt>
                <c:pt idx="10">
                  <c:v>7659395</c:v>
                </c:pt>
                <c:pt idx="11">
                  <c:v>6100900</c:v>
                </c:pt>
                <c:pt idx="12">
                  <c:v>9537820</c:v>
                </c:pt>
                <c:pt idx="13">
                  <c:v>6351814</c:v>
                </c:pt>
                <c:pt idx="14">
                  <c:v>6446973</c:v>
                </c:pt>
                <c:pt idx="15">
                  <c:v>7737572</c:v>
                </c:pt>
                <c:pt idx="16">
                  <c:v>10636899</c:v>
                </c:pt>
                <c:pt idx="17">
                  <c:v>10083269</c:v>
                </c:pt>
                <c:pt idx="18">
                  <c:v>8378340</c:v>
                </c:pt>
                <c:pt idx="19">
                  <c:v>9483444</c:v>
                </c:pt>
                <c:pt idx="20">
                  <c:v>11597313</c:v>
                </c:pt>
                <c:pt idx="21">
                  <c:v>11525863</c:v>
                </c:pt>
                <c:pt idx="22">
                  <c:v>10148914</c:v>
                </c:pt>
                <c:pt idx="23">
                  <c:v>9173027</c:v>
                </c:pt>
                <c:pt idx="24">
                  <c:v>12673661</c:v>
                </c:pt>
                <c:pt idx="25">
                  <c:v>11858523</c:v>
                </c:pt>
                <c:pt idx="26">
                  <c:v>11165843</c:v>
                </c:pt>
                <c:pt idx="27">
                  <c:v>14009805</c:v>
                </c:pt>
                <c:pt idx="28">
                  <c:v>16228372</c:v>
                </c:pt>
                <c:pt idx="29">
                  <c:v>16724352</c:v>
                </c:pt>
                <c:pt idx="30">
                  <c:v>18425511</c:v>
                </c:pt>
                <c:pt idx="31">
                  <c:v>18570281</c:v>
                </c:pt>
                <c:pt idx="32">
                  <c:v>24366307</c:v>
                </c:pt>
                <c:pt idx="33">
                  <c:v>22790495</c:v>
                </c:pt>
              </c:numCache>
            </c:numRef>
          </c:val>
          <c:extLst>
            <c:ext xmlns:c16="http://schemas.microsoft.com/office/drawing/2014/chart" uri="{C3380CC4-5D6E-409C-BE32-E72D297353CC}">
              <c16:uniqueId val="{00000000-371A-41DF-9D26-75DFF102E2DB}"/>
            </c:ext>
          </c:extLst>
        </c:ser>
        <c:ser>
          <c:idx val="1"/>
          <c:order val="1"/>
          <c:tx>
            <c:strRef>
              <c:f>'Italian-French Bond Volume'!$C$3:$C$4</c:f>
              <c:strCache>
                <c:ptCount val="1"/>
                <c:pt idx="0">
                  <c:v>FOAT Volume</c:v>
                </c:pt>
              </c:strCache>
            </c:strRef>
          </c:tx>
          <c:spPr>
            <a:solidFill>
              <a:srgbClr val="85C441"/>
            </a:solidFill>
            <a:ln>
              <a:noFill/>
            </a:ln>
            <a:effectLst/>
          </c:spPr>
          <c:invertIfNegative val="0"/>
          <c:cat>
            <c:multiLvlStrRef>
              <c:f>'Italian-French Bond Volume'!$A$5:$A$47</c:f>
              <c:multiLvlStrCache>
                <c:ptCount val="34"/>
                <c:lvl>
                  <c:pt idx="0">
                    <c:v>1</c:v>
                  </c:pt>
                  <c:pt idx="1">
                    <c:v>2</c:v>
                  </c:pt>
                  <c:pt idx="2">
                    <c:v>3</c:v>
                  </c:pt>
                  <c:pt idx="3">
                    <c:v>4</c:v>
                  </c:pt>
                  <c:pt idx="4">
                    <c:v>1</c:v>
                  </c:pt>
                  <c:pt idx="5">
                    <c:v>2</c:v>
                  </c:pt>
                  <c:pt idx="6">
                    <c:v>3</c:v>
                  </c:pt>
                  <c:pt idx="7">
                    <c:v>4</c:v>
                  </c:pt>
                  <c:pt idx="8">
                    <c:v>1</c:v>
                  </c:pt>
                  <c:pt idx="9">
                    <c:v>2</c:v>
                  </c:pt>
                  <c:pt idx="10">
                    <c:v>3</c:v>
                  </c:pt>
                  <c:pt idx="11">
                    <c:v>4</c:v>
                  </c:pt>
                  <c:pt idx="12">
                    <c:v>1</c:v>
                  </c:pt>
                  <c:pt idx="13">
                    <c:v>2</c:v>
                  </c:pt>
                  <c:pt idx="14">
                    <c:v>3</c:v>
                  </c:pt>
                  <c:pt idx="15">
                    <c:v>4</c:v>
                  </c:pt>
                  <c:pt idx="16">
                    <c:v>1</c:v>
                  </c:pt>
                  <c:pt idx="17">
                    <c:v>2</c:v>
                  </c:pt>
                  <c:pt idx="18">
                    <c:v>3</c:v>
                  </c:pt>
                  <c:pt idx="19">
                    <c:v>4</c:v>
                  </c:pt>
                  <c:pt idx="20">
                    <c:v>1</c:v>
                  </c:pt>
                  <c:pt idx="21">
                    <c:v>2</c:v>
                  </c:pt>
                  <c:pt idx="22">
                    <c:v>3</c:v>
                  </c:pt>
                  <c:pt idx="23">
                    <c:v>4</c:v>
                  </c:pt>
                  <c:pt idx="24">
                    <c:v>1</c:v>
                  </c:pt>
                  <c:pt idx="25">
                    <c:v>2</c:v>
                  </c:pt>
                  <c:pt idx="26">
                    <c:v>3</c:v>
                  </c:pt>
                  <c:pt idx="27">
                    <c:v>4</c:v>
                  </c:pt>
                  <c:pt idx="28">
                    <c:v>1</c:v>
                  </c:pt>
                  <c:pt idx="29">
                    <c:v>2</c:v>
                  </c:pt>
                  <c:pt idx="30">
                    <c:v>3</c:v>
                  </c:pt>
                  <c:pt idx="31">
                    <c:v>4</c:v>
                  </c:pt>
                  <c:pt idx="32">
                    <c:v>1</c:v>
                  </c:pt>
                  <c:pt idx="33">
                    <c:v>2</c:v>
                  </c:pt>
                </c:lvl>
                <c:lvl>
                  <c:pt idx="0">
                    <c:v>2017</c:v>
                  </c:pt>
                  <c:pt idx="4">
                    <c:v>2018</c:v>
                  </c:pt>
                  <c:pt idx="8">
                    <c:v>2019</c:v>
                  </c:pt>
                  <c:pt idx="12">
                    <c:v>2020</c:v>
                  </c:pt>
                  <c:pt idx="16">
                    <c:v>2021</c:v>
                  </c:pt>
                  <c:pt idx="20">
                    <c:v>2022</c:v>
                  </c:pt>
                  <c:pt idx="24">
                    <c:v>2023</c:v>
                  </c:pt>
                  <c:pt idx="28">
                    <c:v>2024</c:v>
                  </c:pt>
                  <c:pt idx="32">
                    <c:v>2025</c:v>
                  </c:pt>
                </c:lvl>
              </c:multiLvlStrCache>
            </c:multiLvlStrRef>
          </c:cat>
          <c:val>
            <c:numRef>
              <c:f>'Italian-French Bond Volume'!$C$5:$C$47</c:f>
              <c:numCache>
                <c:formatCode>_(* #,##0_);_(* \(#,##0\);_(* "-"??_);_(@_)</c:formatCode>
                <c:ptCount val="34"/>
                <c:pt idx="0">
                  <c:v>10854743</c:v>
                </c:pt>
                <c:pt idx="1">
                  <c:v>9110667</c:v>
                </c:pt>
                <c:pt idx="2">
                  <c:v>8173477</c:v>
                </c:pt>
                <c:pt idx="3">
                  <c:v>7802179</c:v>
                </c:pt>
                <c:pt idx="4">
                  <c:v>8406486</c:v>
                </c:pt>
                <c:pt idx="5">
                  <c:v>10682079</c:v>
                </c:pt>
                <c:pt idx="6">
                  <c:v>8831698</c:v>
                </c:pt>
                <c:pt idx="7">
                  <c:v>10050662</c:v>
                </c:pt>
                <c:pt idx="8">
                  <c:v>10779103</c:v>
                </c:pt>
                <c:pt idx="9">
                  <c:v>9676806</c:v>
                </c:pt>
                <c:pt idx="10">
                  <c:v>9649997</c:v>
                </c:pt>
                <c:pt idx="11">
                  <c:v>9011305</c:v>
                </c:pt>
                <c:pt idx="12">
                  <c:v>13087191</c:v>
                </c:pt>
                <c:pt idx="13">
                  <c:v>9042068</c:v>
                </c:pt>
                <c:pt idx="14">
                  <c:v>10758392</c:v>
                </c:pt>
                <c:pt idx="15">
                  <c:v>10438102</c:v>
                </c:pt>
                <c:pt idx="16">
                  <c:v>14457538</c:v>
                </c:pt>
                <c:pt idx="17">
                  <c:v>13802628</c:v>
                </c:pt>
                <c:pt idx="18">
                  <c:v>12914429</c:v>
                </c:pt>
                <c:pt idx="19">
                  <c:v>11408528</c:v>
                </c:pt>
                <c:pt idx="20">
                  <c:v>14954662</c:v>
                </c:pt>
                <c:pt idx="21">
                  <c:v>15235149</c:v>
                </c:pt>
                <c:pt idx="22">
                  <c:v>13058899</c:v>
                </c:pt>
                <c:pt idx="23">
                  <c:v>10274919</c:v>
                </c:pt>
                <c:pt idx="24">
                  <c:v>13710434</c:v>
                </c:pt>
                <c:pt idx="25">
                  <c:v>12463415</c:v>
                </c:pt>
                <c:pt idx="26">
                  <c:v>11706205</c:v>
                </c:pt>
                <c:pt idx="27">
                  <c:v>13086404</c:v>
                </c:pt>
                <c:pt idx="28">
                  <c:v>14985226</c:v>
                </c:pt>
                <c:pt idx="29">
                  <c:v>16696209</c:v>
                </c:pt>
                <c:pt idx="30">
                  <c:v>15573181</c:v>
                </c:pt>
                <c:pt idx="31">
                  <c:v>14775198</c:v>
                </c:pt>
                <c:pt idx="32">
                  <c:v>19533446</c:v>
                </c:pt>
                <c:pt idx="33">
                  <c:v>18088945</c:v>
                </c:pt>
              </c:numCache>
            </c:numRef>
          </c:val>
          <c:extLst>
            <c:ext xmlns:c16="http://schemas.microsoft.com/office/drawing/2014/chart" uri="{C3380CC4-5D6E-409C-BE32-E72D297353CC}">
              <c16:uniqueId val="{00000001-371A-41DF-9D26-75DFF102E2DB}"/>
            </c:ext>
          </c:extLst>
        </c:ser>
        <c:ser>
          <c:idx val="2"/>
          <c:order val="2"/>
          <c:tx>
            <c:strRef>
              <c:f>'Italian-French Bond Volume'!$D$3:$D$4</c:f>
              <c:strCache>
                <c:ptCount val="1"/>
                <c:pt idx="0">
                  <c:v>FBTS Volume</c:v>
                </c:pt>
              </c:strCache>
            </c:strRef>
          </c:tx>
          <c:spPr>
            <a:solidFill>
              <a:srgbClr val="688191"/>
            </a:solidFill>
            <a:ln>
              <a:noFill/>
            </a:ln>
            <a:effectLst/>
          </c:spPr>
          <c:invertIfNegative val="0"/>
          <c:cat>
            <c:multiLvlStrRef>
              <c:f>'Italian-French Bond Volume'!$A$5:$A$47</c:f>
              <c:multiLvlStrCache>
                <c:ptCount val="34"/>
                <c:lvl>
                  <c:pt idx="0">
                    <c:v>1</c:v>
                  </c:pt>
                  <c:pt idx="1">
                    <c:v>2</c:v>
                  </c:pt>
                  <c:pt idx="2">
                    <c:v>3</c:v>
                  </c:pt>
                  <c:pt idx="3">
                    <c:v>4</c:v>
                  </c:pt>
                  <c:pt idx="4">
                    <c:v>1</c:v>
                  </c:pt>
                  <c:pt idx="5">
                    <c:v>2</c:v>
                  </c:pt>
                  <c:pt idx="6">
                    <c:v>3</c:v>
                  </c:pt>
                  <c:pt idx="7">
                    <c:v>4</c:v>
                  </c:pt>
                  <c:pt idx="8">
                    <c:v>1</c:v>
                  </c:pt>
                  <c:pt idx="9">
                    <c:v>2</c:v>
                  </c:pt>
                  <c:pt idx="10">
                    <c:v>3</c:v>
                  </c:pt>
                  <c:pt idx="11">
                    <c:v>4</c:v>
                  </c:pt>
                  <c:pt idx="12">
                    <c:v>1</c:v>
                  </c:pt>
                  <c:pt idx="13">
                    <c:v>2</c:v>
                  </c:pt>
                  <c:pt idx="14">
                    <c:v>3</c:v>
                  </c:pt>
                  <c:pt idx="15">
                    <c:v>4</c:v>
                  </c:pt>
                  <c:pt idx="16">
                    <c:v>1</c:v>
                  </c:pt>
                  <c:pt idx="17">
                    <c:v>2</c:v>
                  </c:pt>
                  <c:pt idx="18">
                    <c:v>3</c:v>
                  </c:pt>
                  <c:pt idx="19">
                    <c:v>4</c:v>
                  </c:pt>
                  <c:pt idx="20">
                    <c:v>1</c:v>
                  </c:pt>
                  <c:pt idx="21">
                    <c:v>2</c:v>
                  </c:pt>
                  <c:pt idx="22">
                    <c:v>3</c:v>
                  </c:pt>
                  <c:pt idx="23">
                    <c:v>4</c:v>
                  </c:pt>
                  <c:pt idx="24">
                    <c:v>1</c:v>
                  </c:pt>
                  <c:pt idx="25">
                    <c:v>2</c:v>
                  </c:pt>
                  <c:pt idx="26">
                    <c:v>3</c:v>
                  </c:pt>
                  <c:pt idx="27">
                    <c:v>4</c:v>
                  </c:pt>
                  <c:pt idx="28">
                    <c:v>1</c:v>
                  </c:pt>
                  <c:pt idx="29">
                    <c:v>2</c:v>
                  </c:pt>
                  <c:pt idx="30">
                    <c:v>3</c:v>
                  </c:pt>
                  <c:pt idx="31">
                    <c:v>4</c:v>
                  </c:pt>
                  <c:pt idx="32">
                    <c:v>1</c:v>
                  </c:pt>
                  <c:pt idx="33">
                    <c:v>2</c:v>
                  </c:pt>
                </c:lvl>
                <c:lvl>
                  <c:pt idx="0">
                    <c:v>2017</c:v>
                  </c:pt>
                  <c:pt idx="4">
                    <c:v>2018</c:v>
                  </c:pt>
                  <c:pt idx="8">
                    <c:v>2019</c:v>
                  </c:pt>
                  <c:pt idx="12">
                    <c:v>2020</c:v>
                  </c:pt>
                  <c:pt idx="16">
                    <c:v>2021</c:v>
                  </c:pt>
                  <c:pt idx="20">
                    <c:v>2022</c:v>
                  </c:pt>
                  <c:pt idx="24">
                    <c:v>2023</c:v>
                  </c:pt>
                  <c:pt idx="28">
                    <c:v>2024</c:v>
                  </c:pt>
                  <c:pt idx="32">
                    <c:v>2025</c:v>
                  </c:pt>
                </c:lvl>
              </c:multiLvlStrCache>
            </c:multiLvlStrRef>
          </c:cat>
          <c:val>
            <c:numRef>
              <c:f>'Italian-French Bond Volume'!$D$5:$D$47</c:f>
              <c:numCache>
                <c:formatCode>_(* #,##0_);_(* \(#,##0\);_(* "-"??_);_(@_)</c:formatCode>
                <c:ptCount val="34"/>
                <c:pt idx="0">
                  <c:v>2942039</c:v>
                </c:pt>
                <c:pt idx="1">
                  <c:v>2951159</c:v>
                </c:pt>
                <c:pt idx="2">
                  <c:v>2847361</c:v>
                </c:pt>
                <c:pt idx="3">
                  <c:v>3445973</c:v>
                </c:pt>
                <c:pt idx="4">
                  <c:v>3773219</c:v>
                </c:pt>
                <c:pt idx="5">
                  <c:v>5409861</c:v>
                </c:pt>
                <c:pt idx="6">
                  <c:v>3677763</c:v>
                </c:pt>
                <c:pt idx="7">
                  <c:v>5255946</c:v>
                </c:pt>
                <c:pt idx="8">
                  <c:v>4124990</c:v>
                </c:pt>
                <c:pt idx="9">
                  <c:v>4772502</c:v>
                </c:pt>
                <c:pt idx="10">
                  <c:v>4792260</c:v>
                </c:pt>
                <c:pt idx="11">
                  <c:v>3427769</c:v>
                </c:pt>
                <c:pt idx="12">
                  <c:v>5256904</c:v>
                </c:pt>
                <c:pt idx="13">
                  <c:v>4290146</c:v>
                </c:pt>
                <c:pt idx="14">
                  <c:v>3731063</c:v>
                </c:pt>
                <c:pt idx="15">
                  <c:v>4649981</c:v>
                </c:pt>
                <c:pt idx="16">
                  <c:v>6276888</c:v>
                </c:pt>
                <c:pt idx="17">
                  <c:v>5473295</c:v>
                </c:pt>
                <c:pt idx="18">
                  <c:v>4414389</c:v>
                </c:pt>
                <c:pt idx="19">
                  <c:v>4563904</c:v>
                </c:pt>
                <c:pt idx="20">
                  <c:v>6099802</c:v>
                </c:pt>
                <c:pt idx="21">
                  <c:v>7859568</c:v>
                </c:pt>
                <c:pt idx="22">
                  <c:v>6366134</c:v>
                </c:pt>
                <c:pt idx="23">
                  <c:v>7041947</c:v>
                </c:pt>
                <c:pt idx="24">
                  <c:v>9122300</c:v>
                </c:pt>
                <c:pt idx="25">
                  <c:v>8067512</c:v>
                </c:pt>
                <c:pt idx="26">
                  <c:v>7778732</c:v>
                </c:pt>
                <c:pt idx="27">
                  <c:v>8458754</c:v>
                </c:pt>
                <c:pt idx="28">
                  <c:v>11462546</c:v>
                </c:pt>
                <c:pt idx="29">
                  <c:v>11787154</c:v>
                </c:pt>
                <c:pt idx="30">
                  <c:v>10259589</c:v>
                </c:pt>
                <c:pt idx="31">
                  <c:v>11514575</c:v>
                </c:pt>
                <c:pt idx="32">
                  <c:v>14974912</c:v>
                </c:pt>
                <c:pt idx="33">
                  <c:v>12957298</c:v>
                </c:pt>
              </c:numCache>
            </c:numRef>
          </c:val>
          <c:extLst>
            <c:ext xmlns:c16="http://schemas.microsoft.com/office/drawing/2014/chart" uri="{C3380CC4-5D6E-409C-BE32-E72D297353CC}">
              <c16:uniqueId val="{00000002-371A-41DF-9D26-75DFF102E2DB}"/>
            </c:ext>
          </c:extLst>
        </c:ser>
        <c:dLbls>
          <c:showLegendKey val="0"/>
          <c:showVal val="0"/>
          <c:showCatName val="0"/>
          <c:showSerName val="0"/>
          <c:showPercent val="0"/>
          <c:showBubbleSize val="0"/>
        </c:dLbls>
        <c:gapWidth val="150"/>
        <c:overlap val="100"/>
        <c:axId val="1694220272"/>
        <c:axId val="1694220752"/>
      </c:barChart>
      <c:catAx>
        <c:axId val="1694220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crossAx val="1694220752"/>
        <c:crosses val="autoZero"/>
        <c:auto val="1"/>
        <c:lblAlgn val="ctr"/>
        <c:lblOffset val="100"/>
        <c:noMultiLvlLbl val="0"/>
      </c:catAx>
      <c:valAx>
        <c:axId val="16942207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Lato" panose="020F0502020204030203" pitchFamily="34" charset="0"/>
                    <a:ea typeface="+mn-ea"/>
                    <a:cs typeface="+mn-cs"/>
                  </a:defRPr>
                </a:pPr>
                <a:r>
                  <a:rPr lang="en-US"/>
                  <a:t>Volume (lots traded)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Lato" panose="020F0502020204030203" pitchFamily="34" charset="0"/>
                  <a:ea typeface="+mn-ea"/>
                  <a:cs typeface="+mn-cs"/>
                </a:defRPr>
              </a:pPr>
              <a:endParaRPr lang="en-US"/>
            </a:p>
          </c:txPr>
        </c:title>
        <c:numFmt formatCode="[&gt;999999.999]\ #,,&quot;M&quot;;[&gt;999.999]#,&quot;K&quot;;#,##0\ _K"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crossAx val="169422027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aseline="0">
          <a:solidFill>
            <a:schemeClr val="tx1"/>
          </a:solidFill>
          <a:latin typeface="Lato" panose="020F0502020204030203"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[2) Eurex Rates Complex.xlsx]Italian-French Bond OI!PivotTable1</c:name>
    <c:fmtId val="5"/>
  </c:pivotSource>
  <c:chart>
    <c:title>
      <c:tx>
        <c:rich>
          <a:bodyPr rot="0" spcFirstLastPara="1" vertOverflow="ellipsis" vert="horz" wrap="square" anchor="ctr" anchorCtr="1"/>
          <a:lstStyle/>
          <a:p>
            <a:pPr>
              <a:defRPr sz="1400" b="0" i="0" u="none" strike="noStrike" kern="1200" spc="0" baseline="0">
                <a:solidFill>
                  <a:schemeClr val="tx1"/>
                </a:solidFill>
                <a:latin typeface="Lato" panose="020F0502020204030203" pitchFamily="34" charset="0"/>
                <a:ea typeface="+mn-ea"/>
                <a:cs typeface="+mn-cs"/>
              </a:defRPr>
            </a:pPr>
            <a:r>
              <a:rPr lang="en-US"/>
              <a:t>End of Month Open Interest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Lato" panose="020F0502020204030203" pitchFamily="34" charset="0"/>
              <a:ea typeface="+mn-ea"/>
              <a:cs typeface="+mn-cs"/>
            </a:defRPr>
          </a:pPr>
          <a:endParaRPr lang="en-US"/>
        </a:p>
      </c:txPr>
    </c:title>
    <c:autoTitleDeleted val="0"/>
    <c:pivotFmts>
      <c:pivotFmt>
        <c:idx val="0"/>
        <c:spPr>
          <a:solidFill>
            <a:srgbClr val="00A4E7"/>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rgbClr val="85C44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rgbClr val="68819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rgbClr val="00A4E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rgbClr val="85C44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rgbClr val="68819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rgbClr val="00A4E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rgbClr val="85C44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rgbClr val="68819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rgbClr val="00A4E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rgbClr val="85C44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rgbClr val="68819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rgbClr val="00A4E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rgbClr val="85C44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rgbClr val="68819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rgbClr val="00A4E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rgbClr val="85C44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rgbClr val="68819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areaChart>
        <c:grouping val="stacked"/>
        <c:varyColors val="0"/>
        <c:ser>
          <c:idx val="0"/>
          <c:order val="0"/>
          <c:tx>
            <c:strRef>
              <c:f>'Italian-French Bond OI'!$B$3:$B$4</c:f>
              <c:strCache>
                <c:ptCount val="1"/>
                <c:pt idx="0">
                  <c:v>FBTP Open Interest</c:v>
                </c:pt>
              </c:strCache>
            </c:strRef>
          </c:tx>
          <c:spPr>
            <a:solidFill>
              <a:srgbClr val="00A4E7"/>
            </a:solidFill>
            <a:ln>
              <a:noFill/>
            </a:ln>
            <a:effectLst/>
          </c:spPr>
          <c:cat>
            <c:multiLvlStrRef>
              <c:f>'Italian-French Bond OI'!$A$5:$A$115</c:f>
              <c:multiLvlStrCache>
                <c:ptCount val="102"/>
                <c:lvl>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pt idx="12">
                    <c:v>January</c:v>
                  </c:pt>
                  <c:pt idx="13">
                    <c:v>February</c:v>
                  </c:pt>
                  <c:pt idx="14">
                    <c:v>March</c:v>
                  </c:pt>
                  <c:pt idx="15">
                    <c:v>April</c:v>
                  </c:pt>
                  <c:pt idx="16">
                    <c:v>May</c:v>
                  </c:pt>
                  <c:pt idx="17">
                    <c:v>June</c:v>
                  </c:pt>
                  <c:pt idx="18">
                    <c:v>July</c:v>
                  </c:pt>
                  <c:pt idx="19">
                    <c:v>August</c:v>
                  </c:pt>
                  <c:pt idx="20">
                    <c:v>September</c:v>
                  </c:pt>
                  <c:pt idx="21">
                    <c:v>October</c:v>
                  </c:pt>
                  <c:pt idx="22">
                    <c:v>November</c:v>
                  </c:pt>
                  <c:pt idx="23">
                    <c:v>December</c:v>
                  </c:pt>
                  <c:pt idx="24">
                    <c:v>January</c:v>
                  </c:pt>
                  <c:pt idx="25">
                    <c:v>February</c:v>
                  </c:pt>
                  <c:pt idx="26">
                    <c:v>March</c:v>
                  </c:pt>
                  <c:pt idx="27">
                    <c:v>April</c:v>
                  </c:pt>
                  <c:pt idx="28">
                    <c:v>May</c:v>
                  </c:pt>
                  <c:pt idx="29">
                    <c:v>June</c:v>
                  </c:pt>
                  <c:pt idx="30">
                    <c:v>July</c:v>
                  </c:pt>
                  <c:pt idx="31">
                    <c:v>August</c:v>
                  </c:pt>
                  <c:pt idx="32">
                    <c:v>September</c:v>
                  </c:pt>
                  <c:pt idx="33">
                    <c:v>October</c:v>
                  </c:pt>
                  <c:pt idx="34">
                    <c:v>November</c:v>
                  </c:pt>
                  <c:pt idx="35">
                    <c:v>December</c:v>
                  </c:pt>
                  <c:pt idx="36">
                    <c:v>January</c:v>
                  </c:pt>
                  <c:pt idx="37">
                    <c:v>February</c:v>
                  </c:pt>
                  <c:pt idx="38">
                    <c:v>March</c:v>
                  </c:pt>
                  <c:pt idx="39">
                    <c:v>April</c:v>
                  </c:pt>
                  <c:pt idx="40">
                    <c:v>May</c:v>
                  </c:pt>
                  <c:pt idx="41">
                    <c:v>June</c:v>
                  </c:pt>
                  <c:pt idx="42">
                    <c:v>July</c:v>
                  </c:pt>
                  <c:pt idx="43">
                    <c:v>August</c:v>
                  </c:pt>
                  <c:pt idx="44">
                    <c:v>September</c:v>
                  </c:pt>
                  <c:pt idx="45">
                    <c:v>October</c:v>
                  </c:pt>
                  <c:pt idx="46">
                    <c:v>November</c:v>
                  </c:pt>
                  <c:pt idx="47">
                    <c:v>December</c:v>
                  </c:pt>
                  <c:pt idx="48">
                    <c:v>January</c:v>
                  </c:pt>
                  <c:pt idx="49">
                    <c:v>February</c:v>
                  </c:pt>
                  <c:pt idx="50">
                    <c:v>March</c:v>
                  </c:pt>
                  <c:pt idx="51">
                    <c:v>April</c:v>
                  </c:pt>
                  <c:pt idx="52">
                    <c:v>May</c:v>
                  </c:pt>
                  <c:pt idx="53">
                    <c:v>June</c:v>
                  </c:pt>
                  <c:pt idx="54">
                    <c:v>July</c:v>
                  </c:pt>
                  <c:pt idx="55">
                    <c:v>August</c:v>
                  </c:pt>
                  <c:pt idx="56">
                    <c:v>September</c:v>
                  </c:pt>
                  <c:pt idx="57">
                    <c:v>October</c:v>
                  </c:pt>
                  <c:pt idx="58">
                    <c:v>November</c:v>
                  </c:pt>
                  <c:pt idx="59">
                    <c:v>December</c:v>
                  </c:pt>
                  <c:pt idx="60">
                    <c:v>January</c:v>
                  </c:pt>
                  <c:pt idx="61">
                    <c:v>February</c:v>
                  </c:pt>
                  <c:pt idx="62">
                    <c:v>March</c:v>
                  </c:pt>
                  <c:pt idx="63">
                    <c:v>April</c:v>
                  </c:pt>
                  <c:pt idx="64">
                    <c:v>May</c:v>
                  </c:pt>
                  <c:pt idx="65">
                    <c:v>June</c:v>
                  </c:pt>
                  <c:pt idx="66">
                    <c:v>July</c:v>
                  </c:pt>
                  <c:pt idx="67">
                    <c:v>August</c:v>
                  </c:pt>
                  <c:pt idx="68">
                    <c:v>September</c:v>
                  </c:pt>
                  <c:pt idx="69">
                    <c:v>October</c:v>
                  </c:pt>
                  <c:pt idx="70">
                    <c:v>November</c:v>
                  </c:pt>
                  <c:pt idx="71">
                    <c:v>December</c:v>
                  </c:pt>
                  <c:pt idx="72">
                    <c:v>January</c:v>
                  </c:pt>
                  <c:pt idx="73">
                    <c:v>February</c:v>
                  </c:pt>
                  <c:pt idx="74">
                    <c:v>March</c:v>
                  </c:pt>
                  <c:pt idx="75">
                    <c:v>April</c:v>
                  </c:pt>
                  <c:pt idx="76">
                    <c:v>May</c:v>
                  </c:pt>
                  <c:pt idx="77">
                    <c:v>June</c:v>
                  </c:pt>
                  <c:pt idx="78">
                    <c:v>July</c:v>
                  </c:pt>
                  <c:pt idx="79">
                    <c:v>August</c:v>
                  </c:pt>
                  <c:pt idx="80">
                    <c:v>September</c:v>
                  </c:pt>
                  <c:pt idx="81">
                    <c:v>October</c:v>
                  </c:pt>
                  <c:pt idx="82">
                    <c:v>November</c:v>
                  </c:pt>
                  <c:pt idx="83">
                    <c:v>December</c:v>
                  </c:pt>
                  <c:pt idx="84">
                    <c:v>January</c:v>
                  </c:pt>
                  <c:pt idx="85">
                    <c:v>February</c:v>
                  </c:pt>
                  <c:pt idx="86">
                    <c:v>March</c:v>
                  </c:pt>
                  <c:pt idx="87">
                    <c:v>April</c:v>
                  </c:pt>
                  <c:pt idx="88">
                    <c:v>May</c:v>
                  </c:pt>
                  <c:pt idx="89">
                    <c:v>June</c:v>
                  </c:pt>
                  <c:pt idx="90">
                    <c:v>July</c:v>
                  </c:pt>
                  <c:pt idx="91">
                    <c:v>August</c:v>
                  </c:pt>
                  <c:pt idx="92">
                    <c:v>September</c:v>
                  </c:pt>
                  <c:pt idx="93">
                    <c:v>October</c:v>
                  </c:pt>
                  <c:pt idx="94">
                    <c:v>November</c:v>
                  </c:pt>
                  <c:pt idx="95">
                    <c:v>December</c:v>
                  </c:pt>
                  <c:pt idx="96">
                    <c:v>January</c:v>
                  </c:pt>
                  <c:pt idx="97">
                    <c:v>February</c:v>
                  </c:pt>
                  <c:pt idx="98">
                    <c:v>March</c:v>
                  </c:pt>
                  <c:pt idx="99">
                    <c:v>April</c:v>
                  </c:pt>
                  <c:pt idx="100">
                    <c:v>May</c:v>
                  </c:pt>
                  <c:pt idx="101">
                    <c:v>June</c:v>
                  </c:pt>
                </c:lvl>
                <c:lvl>
                  <c:pt idx="0">
                    <c:v>2017</c:v>
                  </c:pt>
                  <c:pt idx="12">
                    <c:v>2018</c:v>
                  </c:pt>
                  <c:pt idx="24">
                    <c:v>2019</c:v>
                  </c:pt>
                  <c:pt idx="36">
                    <c:v>2020</c:v>
                  </c:pt>
                  <c:pt idx="48">
                    <c:v>2021</c:v>
                  </c:pt>
                  <c:pt idx="60">
                    <c:v>2022</c:v>
                  </c:pt>
                  <c:pt idx="72">
                    <c:v>2023</c:v>
                  </c:pt>
                  <c:pt idx="84">
                    <c:v>2024</c:v>
                  </c:pt>
                  <c:pt idx="96">
                    <c:v>2025</c:v>
                  </c:pt>
                </c:lvl>
              </c:multiLvlStrCache>
            </c:multiLvlStrRef>
          </c:cat>
          <c:val>
            <c:numRef>
              <c:f>'Italian-French Bond OI'!$B$5:$B$115</c:f>
              <c:numCache>
                <c:formatCode>_(* #,##0_);_(* \(#,##0\);_(* "-"??_);_(@_)</c:formatCode>
                <c:ptCount val="102"/>
                <c:pt idx="0">
                  <c:v>367300</c:v>
                </c:pt>
                <c:pt idx="1">
                  <c:v>435029</c:v>
                </c:pt>
                <c:pt idx="2">
                  <c:v>403559</c:v>
                </c:pt>
                <c:pt idx="3">
                  <c:v>407300</c:v>
                </c:pt>
                <c:pt idx="4">
                  <c:v>435849</c:v>
                </c:pt>
                <c:pt idx="5">
                  <c:v>326888</c:v>
                </c:pt>
                <c:pt idx="6">
                  <c:v>316903</c:v>
                </c:pt>
                <c:pt idx="7">
                  <c:v>373684</c:v>
                </c:pt>
                <c:pt idx="8">
                  <c:v>317391</c:v>
                </c:pt>
                <c:pt idx="9">
                  <c:v>347770</c:v>
                </c:pt>
                <c:pt idx="10">
                  <c:v>377582</c:v>
                </c:pt>
                <c:pt idx="11">
                  <c:v>345526</c:v>
                </c:pt>
                <c:pt idx="12">
                  <c:v>372995</c:v>
                </c:pt>
                <c:pt idx="13">
                  <c:v>400996</c:v>
                </c:pt>
                <c:pt idx="14">
                  <c:v>412888</c:v>
                </c:pt>
                <c:pt idx="15">
                  <c:v>417279</c:v>
                </c:pt>
                <c:pt idx="16">
                  <c:v>385955</c:v>
                </c:pt>
                <c:pt idx="17">
                  <c:v>339256</c:v>
                </c:pt>
                <c:pt idx="18">
                  <c:v>352108</c:v>
                </c:pt>
                <c:pt idx="19">
                  <c:v>477372</c:v>
                </c:pt>
                <c:pt idx="20">
                  <c:v>384082</c:v>
                </c:pt>
                <c:pt idx="21">
                  <c:v>412441</c:v>
                </c:pt>
                <c:pt idx="22">
                  <c:v>484586</c:v>
                </c:pt>
                <c:pt idx="23">
                  <c:v>390763</c:v>
                </c:pt>
                <c:pt idx="24">
                  <c:v>426074</c:v>
                </c:pt>
                <c:pt idx="25">
                  <c:v>510879</c:v>
                </c:pt>
                <c:pt idx="26">
                  <c:v>476046</c:v>
                </c:pt>
                <c:pt idx="27">
                  <c:v>475749</c:v>
                </c:pt>
                <c:pt idx="28">
                  <c:v>586046</c:v>
                </c:pt>
                <c:pt idx="29">
                  <c:v>440804</c:v>
                </c:pt>
                <c:pt idx="30">
                  <c:v>439461</c:v>
                </c:pt>
                <c:pt idx="31">
                  <c:v>469855</c:v>
                </c:pt>
                <c:pt idx="32">
                  <c:v>418833</c:v>
                </c:pt>
                <c:pt idx="33">
                  <c:v>450842</c:v>
                </c:pt>
                <c:pt idx="34">
                  <c:v>479401</c:v>
                </c:pt>
                <c:pt idx="35">
                  <c:v>412321</c:v>
                </c:pt>
                <c:pt idx="36">
                  <c:v>449306</c:v>
                </c:pt>
                <c:pt idx="37">
                  <c:v>634514</c:v>
                </c:pt>
                <c:pt idx="38">
                  <c:v>315577</c:v>
                </c:pt>
                <c:pt idx="39">
                  <c:v>314670</c:v>
                </c:pt>
                <c:pt idx="40">
                  <c:v>365537</c:v>
                </c:pt>
                <c:pt idx="41">
                  <c:v>354290</c:v>
                </c:pt>
                <c:pt idx="42">
                  <c:v>386600</c:v>
                </c:pt>
                <c:pt idx="43">
                  <c:v>390701</c:v>
                </c:pt>
                <c:pt idx="44">
                  <c:v>389020</c:v>
                </c:pt>
                <c:pt idx="45">
                  <c:v>391363</c:v>
                </c:pt>
                <c:pt idx="46">
                  <c:v>381382</c:v>
                </c:pt>
                <c:pt idx="47">
                  <c:v>349918</c:v>
                </c:pt>
                <c:pt idx="48">
                  <c:v>334889</c:v>
                </c:pt>
                <c:pt idx="49">
                  <c:v>368814</c:v>
                </c:pt>
                <c:pt idx="50">
                  <c:v>324555</c:v>
                </c:pt>
                <c:pt idx="51">
                  <c:v>318292</c:v>
                </c:pt>
                <c:pt idx="52">
                  <c:v>348420</c:v>
                </c:pt>
                <c:pt idx="53">
                  <c:v>308863</c:v>
                </c:pt>
                <c:pt idx="54">
                  <c:v>354481</c:v>
                </c:pt>
                <c:pt idx="55">
                  <c:v>360256</c:v>
                </c:pt>
                <c:pt idx="56">
                  <c:v>334446</c:v>
                </c:pt>
                <c:pt idx="57">
                  <c:v>344290</c:v>
                </c:pt>
                <c:pt idx="58">
                  <c:v>322530</c:v>
                </c:pt>
                <c:pt idx="59">
                  <c:v>326001</c:v>
                </c:pt>
                <c:pt idx="60">
                  <c:v>387016</c:v>
                </c:pt>
                <c:pt idx="61">
                  <c:v>462380</c:v>
                </c:pt>
                <c:pt idx="62">
                  <c:v>402504</c:v>
                </c:pt>
                <c:pt idx="63">
                  <c:v>470713</c:v>
                </c:pt>
                <c:pt idx="64">
                  <c:v>548536</c:v>
                </c:pt>
                <c:pt idx="65">
                  <c:v>469335</c:v>
                </c:pt>
                <c:pt idx="66">
                  <c:v>442942</c:v>
                </c:pt>
                <c:pt idx="67">
                  <c:v>475136</c:v>
                </c:pt>
                <c:pt idx="68">
                  <c:v>445432</c:v>
                </c:pt>
                <c:pt idx="69">
                  <c:v>409889</c:v>
                </c:pt>
                <c:pt idx="70">
                  <c:v>400595</c:v>
                </c:pt>
                <c:pt idx="71">
                  <c:v>447024</c:v>
                </c:pt>
                <c:pt idx="72">
                  <c:v>472462</c:v>
                </c:pt>
                <c:pt idx="73">
                  <c:v>470142</c:v>
                </c:pt>
                <c:pt idx="74">
                  <c:v>394461</c:v>
                </c:pt>
                <c:pt idx="75">
                  <c:v>414343</c:v>
                </c:pt>
                <c:pt idx="76">
                  <c:v>445633</c:v>
                </c:pt>
                <c:pt idx="77">
                  <c:v>377374</c:v>
                </c:pt>
                <c:pt idx="78">
                  <c:v>362443</c:v>
                </c:pt>
                <c:pt idx="79">
                  <c:v>396635</c:v>
                </c:pt>
                <c:pt idx="80">
                  <c:v>377003</c:v>
                </c:pt>
                <c:pt idx="81">
                  <c:v>364674</c:v>
                </c:pt>
                <c:pt idx="82">
                  <c:v>396500</c:v>
                </c:pt>
                <c:pt idx="83">
                  <c:v>316356</c:v>
                </c:pt>
                <c:pt idx="84">
                  <c:v>351404</c:v>
                </c:pt>
                <c:pt idx="85">
                  <c:v>364324</c:v>
                </c:pt>
                <c:pt idx="86">
                  <c:v>348052</c:v>
                </c:pt>
                <c:pt idx="87">
                  <c:v>349292</c:v>
                </c:pt>
                <c:pt idx="88">
                  <c:v>381472</c:v>
                </c:pt>
                <c:pt idx="89">
                  <c:v>401397</c:v>
                </c:pt>
                <c:pt idx="90">
                  <c:v>411585</c:v>
                </c:pt>
                <c:pt idx="91">
                  <c:v>499486</c:v>
                </c:pt>
                <c:pt idx="92">
                  <c:v>428278</c:v>
                </c:pt>
                <c:pt idx="93">
                  <c:v>414509</c:v>
                </c:pt>
                <c:pt idx="94">
                  <c:v>484490</c:v>
                </c:pt>
                <c:pt idx="95">
                  <c:v>432531</c:v>
                </c:pt>
                <c:pt idx="96">
                  <c:v>437423</c:v>
                </c:pt>
                <c:pt idx="97">
                  <c:v>559432</c:v>
                </c:pt>
                <c:pt idx="98">
                  <c:v>417334</c:v>
                </c:pt>
                <c:pt idx="99">
                  <c:v>449516</c:v>
                </c:pt>
                <c:pt idx="100">
                  <c:v>539616</c:v>
                </c:pt>
                <c:pt idx="101">
                  <c:v>547599</c:v>
                </c:pt>
              </c:numCache>
            </c:numRef>
          </c:val>
          <c:extLst>
            <c:ext xmlns:c16="http://schemas.microsoft.com/office/drawing/2014/chart" uri="{C3380CC4-5D6E-409C-BE32-E72D297353CC}">
              <c16:uniqueId val="{00000000-47A7-436D-B633-02FC4232FABD}"/>
            </c:ext>
          </c:extLst>
        </c:ser>
        <c:ser>
          <c:idx val="1"/>
          <c:order val="1"/>
          <c:tx>
            <c:strRef>
              <c:f>'Italian-French Bond OI'!$C$3:$C$4</c:f>
              <c:strCache>
                <c:ptCount val="1"/>
                <c:pt idx="0">
                  <c:v>FOAT Open Interest</c:v>
                </c:pt>
              </c:strCache>
            </c:strRef>
          </c:tx>
          <c:spPr>
            <a:solidFill>
              <a:srgbClr val="85C441"/>
            </a:solidFill>
            <a:ln>
              <a:noFill/>
            </a:ln>
            <a:effectLst/>
          </c:spPr>
          <c:cat>
            <c:multiLvlStrRef>
              <c:f>'Italian-French Bond OI'!$A$5:$A$115</c:f>
              <c:multiLvlStrCache>
                <c:ptCount val="102"/>
                <c:lvl>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pt idx="12">
                    <c:v>January</c:v>
                  </c:pt>
                  <c:pt idx="13">
                    <c:v>February</c:v>
                  </c:pt>
                  <c:pt idx="14">
                    <c:v>March</c:v>
                  </c:pt>
                  <c:pt idx="15">
                    <c:v>April</c:v>
                  </c:pt>
                  <c:pt idx="16">
                    <c:v>May</c:v>
                  </c:pt>
                  <c:pt idx="17">
                    <c:v>June</c:v>
                  </c:pt>
                  <c:pt idx="18">
                    <c:v>July</c:v>
                  </c:pt>
                  <c:pt idx="19">
                    <c:v>August</c:v>
                  </c:pt>
                  <c:pt idx="20">
                    <c:v>September</c:v>
                  </c:pt>
                  <c:pt idx="21">
                    <c:v>October</c:v>
                  </c:pt>
                  <c:pt idx="22">
                    <c:v>November</c:v>
                  </c:pt>
                  <c:pt idx="23">
                    <c:v>December</c:v>
                  </c:pt>
                  <c:pt idx="24">
                    <c:v>January</c:v>
                  </c:pt>
                  <c:pt idx="25">
                    <c:v>February</c:v>
                  </c:pt>
                  <c:pt idx="26">
                    <c:v>March</c:v>
                  </c:pt>
                  <c:pt idx="27">
                    <c:v>April</c:v>
                  </c:pt>
                  <c:pt idx="28">
                    <c:v>May</c:v>
                  </c:pt>
                  <c:pt idx="29">
                    <c:v>June</c:v>
                  </c:pt>
                  <c:pt idx="30">
                    <c:v>July</c:v>
                  </c:pt>
                  <c:pt idx="31">
                    <c:v>August</c:v>
                  </c:pt>
                  <c:pt idx="32">
                    <c:v>September</c:v>
                  </c:pt>
                  <c:pt idx="33">
                    <c:v>October</c:v>
                  </c:pt>
                  <c:pt idx="34">
                    <c:v>November</c:v>
                  </c:pt>
                  <c:pt idx="35">
                    <c:v>December</c:v>
                  </c:pt>
                  <c:pt idx="36">
                    <c:v>January</c:v>
                  </c:pt>
                  <c:pt idx="37">
                    <c:v>February</c:v>
                  </c:pt>
                  <c:pt idx="38">
                    <c:v>March</c:v>
                  </c:pt>
                  <c:pt idx="39">
                    <c:v>April</c:v>
                  </c:pt>
                  <c:pt idx="40">
                    <c:v>May</c:v>
                  </c:pt>
                  <c:pt idx="41">
                    <c:v>June</c:v>
                  </c:pt>
                  <c:pt idx="42">
                    <c:v>July</c:v>
                  </c:pt>
                  <c:pt idx="43">
                    <c:v>August</c:v>
                  </c:pt>
                  <c:pt idx="44">
                    <c:v>September</c:v>
                  </c:pt>
                  <c:pt idx="45">
                    <c:v>October</c:v>
                  </c:pt>
                  <c:pt idx="46">
                    <c:v>November</c:v>
                  </c:pt>
                  <c:pt idx="47">
                    <c:v>December</c:v>
                  </c:pt>
                  <c:pt idx="48">
                    <c:v>January</c:v>
                  </c:pt>
                  <c:pt idx="49">
                    <c:v>February</c:v>
                  </c:pt>
                  <c:pt idx="50">
                    <c:v>March</c:v>
                  </c:pt>
                  <c:pt idx="51">
                    <c:v>April</c:v>
                  </c:pt>
                  <c:pt idx="52">
                    <c:v>May</c:v>
                  </c:pt>
                  <c:pt idx="53">
                    <c:v>June</c:v>
                  </c:pt>
                  <c:pt idx="54">
                    <c:v>July</c:v>
                  </c:pt>
                  <c:pt idx="55">
                    <c:v>August</c:v>
                  </c:pt>
                  <c:pt idx="56">
                    <c:v>September</c:v>
                  </c:pt>
                  <c:pt idx="57">
                    <c:v>October</c:v>
                  </c:pt>
                  <c:pt idx="58">
                    <c:v>November</c:v>
                  </c:pt>
                  <c:pt idx="59">
                    <c:v>December</c:v>
                  </c:pt>
                  <c:pt idx="60">
                    <c:v>January</c:v>
                  </c:pt>
                  <c:pt idx="61">
                    <c:v>February</c:v>
                  </c:pt>
                  <c:pt idx="62">
                    <c:v>March</c:v>
                  </c:pt>
                  <c:pt idx="63">
                    <c:v>April</c:v>
                  </c:pt>
                  <c:pt idx="64">
                    <c:v>May</c:v>
                  </c:pt>
                  <c:pt idx="65">
                    <c:v>June</c:v>
                  </c:pt>
                  <c:pt idx="66">
                    <c:v>July</c:v>
                  </c:pt>
                  <c:pt idx="67">
                    <c:v>August</c:v>
                  </c:pt>
                  <c:pt idx="68">
                    <c:v>September</c:v>
                  </c:pt>
                  <c:pt idx="69">
                    <c:v>October</c:v>
                  </c:pt>
                  <c:pt idx="70">
                    <c:v>November</c:v>
                  </c:pt>
                  <c:pt idx="71">
                    <c:v>December</c:v>
                  </c:pt>
                  <c:pt idx="72">
                    <c:v>January</c:v>
                  </c:pt>
                  <c:pt idx="73">
                    <c:v>February</c:v>
                  </c:pt>
                  <c:pt idx="74">
                    <c:v>March</c:v>
                  </c:pt>
                  <c:pt idx="75">
                    <c:v>April</c:v>
                  </c:pt>
                  <c:pt idx="76">
                    <c:v>May</c:v>
                  </c:pt>
                  <c:pt idx="77">
                    <c:v>June</c:v>
                  </c:pt>
                  <c:pt idx="78">
                    <c:v>July</c:v>
                  </c:pt>
                  <c:pt idx="79">
                    <c:v>August</c:v>
                  </c:pt>
                  <c:pt idx="80">
                    <c:v>September</c:v>
                  </c:pt>
                  <c:pt idx="81">
                    <c:v>October</c:v>
                  </c:pt>
                  <c:pt idx="82">
                    <c:v>November</c:v>
                  </c:pt>
                  <c:pt idx="83">
                    <c:v>December</c:v>
                  </c:pt>
                  <c:pt idx="84">
                    <c:v>January</c:v>
                  </c:pt>
                  <c:pt idx="85">
                    <c:v>February</c:v>
                  </c:pt>
                  <c:pt idx="86">
                    <c:v>March</c:v>
                  </c:pt>
                  <c:pt idx="87">
                    <c:v>April</c:v>
                  </c:pt>
                  <c:pt idx="88">
                    <c:v>May</c:v>
                  </c:pt>
                  <c:pt idx="89">
                    <c:v>June</c:v>
                  </c:pt>
                  <c:pt idx="90">
                    <c:v>July</c:v>
                  </c:pt>
                  <c:pt idx="91">
                    <c:v>August</c:v>
                  </c:pt>
                  <c:pt idx="92">
                    <c:v>September</c:v>
                  </c:pt>
                  <c:pt idx="93">
                    <c:v>October</c:v>
                  </c:pt>
                  <c:pt idx="94">
                    <c:v>November</c:v>
                  </c:pt>
                  <c:pt idx="95">
                    <c:v>December</c:v>
                  </c:pt>
                  <c:pt idx="96">
                    <c:v>January</c:v>
                  </c:pt>
                  <c:pt idx="97">
                    <c:v>February</c:v>
                  </c:pt>
                  <c:pt idx="98">
                    <c:v>March</c:v>
                  </c:pt>
                  <c:pt idx="99">
                    <c:v>April</c:v>
                  </c:pt>
                  <c:pt idx="100">
                    <c:v>May</c:v>
                  </c:pt>
                  <c:pt idx="101">
                    <c:v>June</c:v>
                  </c:pt>
                </c:lvl>
                <c:lvl>
                  <c:pt idx="0">
                    <c:v>2017</c:v>
                  </c:pt>
                  <c:pt idx="12">
                    <c:v>2018</c:v>
                  </c:pt>
                  <c:pt idx="24">
                    <c:v>2019</c:v>
                  </c:pt>
                  <c:pt idx="36">
                    <c:v>2020</c:v>
                  </c:pt>
                  <c:pt idx="48">
                    <c:v>2021</c:v>
                  </c:pt>
                  <c:pt idx="60">
                    <c:v>2022</c:v>
                  </c:pt>
                  <c:pt idx="72">
                    <c:v>2023</c:v>
                  </c:pt>
                  <c:pt idx="84">
                    <c:v>2024</c:v>
                  </c:pt>
                  <c:pt idx="96">
                    <c:v>2025</c:v>
                  </c:pt>
                </c:lvl>
              </c:multiLvlStrCache>
            </c:multiLvlStrRef>
          </c:cat>
          <c:val>
            <c:numRef>
              <c:f>'Italian-French Bond OI'!$C$5:$C$115</c:f>
              <c:numCache>
                <c:formatCode>_(* #,##0_);_(* \(#,##0\);_(* "-"??_);_(@_)</c:formatCode>
                <c:ptCount val="102"/>
                <c:pt idx="0">
                  <c:v>548774</c:v>
                </c:pt>
                <c:pt idx="1">
                  <c:v>670317</c:v>
                </c:pt>
                <c:pt idx="2">
                  <c:v>585983</c:v>
                </c:pt>
                <c:pt idx="3">
                  <c:v>526577</c:v>
                </c:pt>
                <c:pt idx="4">
                  <c:v>557973</c:v>
                </c:pt>
                <c:pt idx="5">
                  <c:v>480719</c:v>
                </c:pt>
                <c:pt idx="6">
                  <c:v>531777</c:v>
                </c:pt>
                <c:pt idx="7">
                  <c:v>588854</c:v>
                </c:pt>
                <c:pt idx="8">
                  <c:v>435448</c:v>
                </c:pt>
                <c:pt idx="9">
                  <c:v>479860</c:v>
                </c:pt>
                <c:pt idx="10">
                  <c:v>535230</c:v>
                </c:pt>
                <c:pt idx="11">
                  <c:v>485584</c:v>
                </c:pt>
                <c:pt idx="12">
                  <c:v>480704</c:v>
                </c:pt>
                <c:pt idx="13">
                  <c:v>520998</c:v>
                </c:pt>
                <c:pt idx="14">
                  <c:v>511018</c:v>
                </c:pt>
                <c:pt idx="15">
                  <c:v>527382</c:v>
                </c:pt>
                <c:pt idx="16">
                  <c:v>671237</c:v>
                </c:pt>
                <c:pt idx="17">
                  <c:v>618027</c:v>
                </c:pt>
                <c:pt idx="18">
                  <c:v>631026</c:v>
                </c:pt>
                <c:pt idx="19">
                  <c:v>760065</c:v>
                </c:pt>
                <c:pt idx="20">
                  <c:v>580130</c:v>
                </c:pt>
                <c:pt idx="21">
                  <c:v>591226</c:v>
                </c:pt>
                <c:pt idx="22">
                  <c:v>648069</c:v>
                </c:pt>
                <c:pt idx="23">
                  <c:v>613184</c:v>
                </c:pt>
                <c:pt idx="24">
                  <c:v>627665</c:v>
                </c:pt>
                <c:pt idx="25">
                  <c:v>683108</c:v>
                </c:pt>
                <c:pt idx="26">
                  <c:v>618048</c:v>
                </c:pt>
                <c:pt idx="27">
                  <c:v>619194</c:v>
                </c:pt>
                <c:pt idx="28">
                  <c:v>676027</c:v>
                </c:pt>
                <c:pt idx="29">
                  <c:v>604368</c:v>
                </c:pt>
                <c:pt idx="30">
                  <c:v>576928</c:v>
                </c:pt>
                <c:pt idx="31">
                  <c:v>554191</c:v>
                </c:pt>
                <c:pt idx="32">
                  <c:v>465055</c:v>
                </c:pt>
                <c:pt idx="33">
                  <c:v>549513</c:v>
                </c:pt>
                <c:pt idx="34">
                  <c:v>568670</c:v>
                </c:pt>
                <c:pt idx="35">
                  <c:v>532497</c:v>
                </c:pt>
                <c:pt idx="36">
                  <c:v>554388</c:v>
                </c:pt>
                <c:pt idx="37">
                  <c:v>727079</c:v>
                </c:pt>
                <c:pt idx="38">
                  <c:v>425258</c:v>
                </c:pt>
                <c:pt idx="39">
                  <c:v>425754</c:v>
                </c:pt>
                <c:pt idx="40">
                  <c:v>524797</c:v>
                </c:pt>
                <c:pt idx="41">
                  <c:v>455081</c:v>
                </c:pt>
                <c:pt idx="42">
                  <c:v>482351</c:v>
                </c:pt>
                <c:pt idx="43">
                  <c:v>516492</c:v>
                </c:pt>
                <c:pt idx="44">
                  <c:v>493957</c:v>
                </c:pt>
                <c:pt idx="45">
                  <c:v>490431</c:v>
                </c:pt>
                <c:pt idx="46">
                  <c:v>578754</c:v>
                </c:pt>
                <c:pt idx="47">
                  <c:v>529352</c:v>
                </c:pt>
                <c:pt idx="48">
                  <c:v>565440</c:v>
                </c:pt>
                <c:pt idx="49">
                  <c:v>649362</c:v>
                </c:pt>
                <c:pt idx="50">
                  <c:v>573488</c:v>
                </c:pt>
                <c:pt idx="51">
                  <c:v>637012</c:v>
                </c:pt>
                <c:pt idx="52">
                  <c:v>749356</c:v>
                </c:pt>
                <c:pt idx="53">
                  <c:v>659212</c:v>
                </c:pt>
                <c:pt idx="54">
                  <c:v>630037</c:v>
                </c:pt>
                <c:pt idx="55">
                  <c:v>670998</c:v>
                </c:pt>
                <c:pt idx="56">
                  <c:v>567096</c:v>
                </c:pt>
                <c:pt idx="57">
                  <c:v>640045</c:v>
                </c:pt>
                <c:pt idx="58">
                  <c:v>574935</c:v>
                </c:pt>
                <c:pt idx="59">
                  <c:v>571916</c:v>
                </c:pt>
                <c:pt idx="60">
                  <c:v>592099</c:v>
                </c:pt>
                <c:pt idx="61">
                  <c:v>649162</c:v>
                </c:pt>
                <c:pt idx="62">
                  <c:v>557532</c:v>
                </c:pt>
                <c:pt idx="63">
                  <c:v>601133</c:v>
                </c:pt>
                <c:pt idx="64">
                  <c:v>677091</c:v>
                </c:pt>
                <c:pt idx="65">
                  <c:v>596261</c:v>
                </c:pt>
                <c:pt idx="66">
                  <c:v>558818</c:v>
                </c:pt>
                <c:pt idx="67">
                  <c:v>567186</c:v>
                </c:pt>
                <c:pt idx="68">
                  <c:v>441136</c:v>
                </c:pt>
                <c:pt idx="69">
                  <c:v>455325</c:v>
                </c:pt>
                <c:pt idx="70">
                  <c:v>501158</c:v>
                </c:pt>
                <c:pt idx="71">
                  <c:v>470360</c:v>
                </c:pt>
                <c:pt idx="72">
                  <c:v>473499</c:v>
                </c:pt>
                <c:pt idx="73">
                  <c:v>498616</c:v>
                </c:pt>
                <c:pt idx="74">
                  <c:v>384096</c:v>
                </c:pt>
                <c:pt idx="75">
                  <c:v>378327</c:v>
                </c:pt>
                <c:pt idx="76">
                  <c:v>482413</c:v>
                </c:pt>
                <c:pt idx="77">
                  <c:v>379476</c:v>
                </c:pt>
                <c:pt idx="78">
                  <c:v>384744</c:v>
                </c:pt>
                <c:pt idx="79">
                  <c:v>414923</c:v>
                </c:pt>
                <c:pt idx="80">
                  <c:v>399789</c:v>
                </c:pt>
                <c:pt idx="81">
                  <c:v>386030</c:v>
                </c:pt>
                <c:pt idx="82">
                  <c:v>427987</c:v>
                </c:pt>
                <c:pt idx="83">
                  <c:v>376941</c:v>
                </c:pt>
                <c:pt idx="84">
                  <c:v>383382</c:v>
                </c:pt>
                <c:pt idx="85">
                  <c:v>394525</c:v>
                </c:pt>
                <c:pt idx="86">
                  <c:v>379190</c:v>
                </c:pt>
                <c:pt idx="87">
                  <c:v>391506</c:v>
                </c:pt>
                <c:pt idx="88">
                  <c:v>472908</c:v>
                </c:pt>
                <c:pt idx="89">
                  <c:v>549786</c:v>
                </c:pt>
                <c:pt idx="90">
                  <c:v>488618</c:v>
                </c:pt>
                <c:pt idx="91">
                  <c:v>543359</c:v>
                </c:pt>
                <c:pt idx="92">
                  <c:v>449869</c:v>
                </c:pt>
                <c:pt idx="93">
                  <c:v>449658</c:v>
                </c:pt>
                <c:pt idx="94">
                  <c:v>535591</c:v>
                </c:pt>
                <c:pt idx="95">
                  <c:v>488537</c:v>
                </c:pt>
                <c:pt idx="96">
                  <c:v>542421</c:v>
                </c:pt>
                <c:pt idx="97">
                  <c:v>594479</c:v>
                </c:pt>
                <c:pt idx="98">
                  <c:v>454711</c:v>
                </c:pt>
                <c:pt idx="99">
                  <c:v>414176</c:v>
                </c:pt>
                <c:pt idx="100">
                  <c:v>592455</c:v>
                </c:pt>
                <c:pt idx="101">
                  <c:v>541757</c:v>
                </c:pt>
              </c:numCache>
            </c:numRef>
          </c:val>
          <c:extLst>
            <c:ext xmlns:c16="http://schemas.microsoft.com/office/drawing/2014/chart" uri="{C3380CC4-5D6E-409C-BE32-E72D297353CC}">
              <c16:uniqueId val="{00000001-47A7-436D-B633-02FC4232FABD}"/>
            </c:ext>
          </c:extLst>
        </c:ser>
        <c:ser>
          <c:idx val="2"/>
          <c:order val="2"/>
          <c:tx>
            <c:strRef>
              <c:f>'Italian-French Bond OI'!$D$3:$D$4</c:f>
              <c:strCache>
                <c:ptCount val="1"/>
                <c:pt idx="0">
                  <c:v>FBTS Open Interest</c:v>
                </c:pt>
              </c:strCache>
            </c:strRef>
          </c:tx>
          <c:spPr>
            <a:solidFill>
              <a:srgbClr val="688191"/>
            </a:solidFill>
            <a:ln>
              <a:noFill/>
            </a:ln>
            <a:effectLst/>
          </c:spPr>
          <c:cat>
            <c:multiLvlStrRef>
              <c:f>'Italian-French Bond OI'!$A$5:$A$115</c:f>
              <c:multiLvlStrCache>
                <c:ptCount val="102"/>
                <c:lvl>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pt idx="12">
                    <c:v>January</c:v>
                  </c:pt>
                  <c:pt idx="13">
                    <c:v>February</c:v>
                  </c:pt>
                  <c:pt idx="14">
                    <c:v>March</c:v>
                  </c:pt>
                  <c:pt idx="15">
                    <c:v>April</c:v>
                  </c:pt>
                  <c:pt idx="16">
                    <c:v>May</c:v>
                  </c:pt>
                  <c:pt idx="17">
                    <c:v>June</c:v>
                  </c:pt>
                  <c:pt idx="18">
                    <c:v>July</c:v>
                  </c:pt>
                  <c:pt idx="19">
                    <c:v>August</c:v>
                  </c:pt>
                  <c:pt idx="20">
                    <c:v>September</c:v>
                  </c:pt>
                  <c:pt idx="21">
                    <c:v>October</c:v>
                  </c:pt>
                  <c:pt idx="22">
                    <c:v>November</c:v>
                  </c:pt>
                  <c:pt idx="23">
                    <c:v>December</c:v>
                  </c:pt>
                  <c:pt idx="24">
                    <c:v>January</c:v>
                  </c:pt>
                  <c:pt idx="25">
                    <c:v>February</c:v>
                  </c:pt>
                  <c:pt idx="26">
                    <c:v>March</c:v>
                  </c:pt>
                  <c:pt idx="27">
                    <c:v>April</c:v>
                  </c:pt>
                  <c:pt idx="28">
                    <c:v>May</c:v>
                  </c:pt>
                  <c:pt idx="29">
                    <c:v>June</c:v>
                  </c:pt>
                  <c:pt idx="30">
                    <c:v>July</c:v>
                  </c:pt>
                  <c:pt idx="31">
                    <c:v>August</c:v>
                  </c:pt>
                  <c:pt idx="32">
                    <c:v>September</c:v>
                  </c:pt>
                  <c:pt idx="33">
                    <c:v>October</c:v>
                  </c:pt>
                  <c:pt idx="34">
                    <c:v>November</c:v>
                  </c:pt>
                  <c:pt idx="35">
                    <c:v>December</c:v>
                  </c:pt>
                  <c:pt idx="36">
                    <c:v>January</c:v>
                  </c:pt>
                  <c:pt idx="37">
                    <c:v>February</c:v>
                  </c:pt>
                  <c:pt idx="38">
                    <c:v>March</c:v>
                  </c:pt>
                  <c:pt idx="39">
                    <c:v>April</c:v>
                  </c:pt>
                  <c:pt idx="40">
                    <c:v>May</c:v>
                  </c:pt>
                  <c:pt idx="41">
                    <c:v>June</c:v>
                  </c:pt>
                  <c:pt idx="42">
                    <c:v>July</c:v>
                  </c:pt>
                  <c:pt idx="43">
                    <c:v>August</c:v>
                  </c:pt>
                  <c:pt idx="44">
                    <c:v>September</c:v>
                  </c:pt>
                  <c:pt idx="45">
                    <c:v>October</c:v>
                  </c:pt>
                  <c:pt idx="46">
                    <c:v>November</c:v>
                  </c:pt>
                  <c:pt idx="47">
                    <c:v>December</c:v>
                  </c:pt>
                  <c:pt idx="48">
                    <c:v>January</c:v>
                  </c:pt>
                  <c:pt idx="49">
                    <c:v>February</c:v>
                  </c:pt>
                  <c:pt idx="50">
                    <c:v>March</c:v>
                  </c:pt>
                  <c:pt idx="51">
                    <c:v>April</c:v>
                  </c:pt>
                  <c:pt idx="52">
                    <c:v>May</c:v>
                  </c:pt>
                  <c:pt idx="53">
                    <c:v>June</c:v>
                  </c:pt>
                  <c:pt idx="54">
                    <c:v>July</c:v>
                  </c:pt>
                  <c:pt idx="55">
                    <c:v>August</c:v>
                  </c:pt>
                  <c:pt idx="56">
                    <c:v>September</c:v>
                  </c:pt>
                  <c:pt idx="57">
                    <c:v>October</c:v>
                  </c:pt>
                  <c:pt idx="58">
                    <c:v>November</c:v>
                  </c:pt>
                  <c:pt idx="59">
                    <c:v>December</c:v>
                  </c:pt>
                  <c:pt idx="60">
                    <c:v>January</c:v>
                  </c:pt>
                  <c:pt idx="61">
                    <c:v>February</c:v>
                  </c:pt>
                  <c:pt idx="62">
                    <c:v>March</c:v>
                  </c:pt>
                  <c:pt idx="63">
                    <c:v>April</c:v>
                  </c:pt>
                  <c:pt idx="64">
                    <c:v>May</c:v>
                  </c:pt>
                  <c:pt idx="65">
                    <c:v>June</c:v>
                  </c:pt>
                  <c:pt idx="66">
                    <c:v>July</c:v>
                  </c:pt>
                  <c:pt idx="67">
                    <c:v>August</c:v>
                  </c:pt>
                  <c:pt idx="68">
                    <c:v>September</c:v>
                  </c:pt>
                  <c:pt idx="69">
                    <c:v>October</c:v>
                  </c:pt>
                  <c:pt idx="70">
                    <c:v>November</c:v>
                  </c:pt>
                  <c:pt idx="71">
                    <c:v>December</c:v>
                  </c:pt>
                  <c:pt idx="72">
                    <c:v>January</c:v>
                  </c:pt>
                  <c:pt idx="73">
                    <c:v>February</c:v>
                  </c:pt>
                  <c:pt idx="74">
                    <c:v>March</c:v>
                  </c:pt>
                  <c:pt idx="75">
                    <c:v>April</c:v>
                  </c:pt>
                  <c:pt idx="76">
                    <c:v>May</c:v>
                  </c:pt>
                  <c:pt idx="77">
                    <c:v>June</c:v>
                  </c:pt>
                  <c:pt idx="78">
                    <c:v>July</c:v>
                  </c:pt>
                  <c:pt idx="79">
                    <c:v>August</c:v>
                  </c:pt>
                  <c:pt idx="80">
                    <c:v>September</c:v>
                  </c:pt>
                  <c:pt idx="81">
                    <c:v>October</c:v>
                  </c:pt>
                  <c:pt idx="82">
                    <c:v>November</c:v>
                  </c:pt>
                  <c:pt idx="83">
                    <c:v>December</c:v>
                  </c:pt>
                  <c:pt idx="84">
                    <c:v>January</c:v>
                  </c:pt>
                  <c:pt idx="85">
                    <c:v>February</c:v>
                  </c:pt>
                  <c:pt idx="86">
                    <c:v>March</c:v>
                  </c:pt>
                  <c:pt idx="87">
                    <c:v>April</c:v>
                  </c:pt>
                  <c:pt idx="88">
                    <c:v>May</c:v>
                  </c:pt>
                  <c:pt idx="89">
                    <c:v>June</c:v>
                  </c:pt>
                  <c:pt idx="90">
                    <c:v>July</c:v>
                  </c:pt>
                  <c:pt idx="91">
                    <c:v>August</c:v>
                  </c:pt>
                  <c:pt idx="92">
                    <c:v>September</c:v>
                  </c:pt>
                  <c:pt idx="93">
                    <c:v>October</c:v>
                  </c:pt>
                  <c:pt idx="94">
                    <c:v>November</c:v>
                  </c:pt>
                  <c:pt idx="95">
                    <c:v>December</c:v>
                  </c:pt>
                  <c:pt idx="96">
                    <c:v>January</c:v>
                  </c:pt>
                  <c:pt idx="97">
                    <c:v>February</c:v>
                  </c:pt>
                  <c:pt idx="98">
                    <c:v>March</c:v>
                  </c:pt>
                  <c:pt idx="99">
                    <c:v>April</c:v>
                  </c:pt>
                  <c:pt idx="100">
                    <c:v>May</c:v>
                  </c:pt>
                  <c:pt idx="101">
                    <c:v>June</c:v>
                  </c:pt>
                </c:lvl>
                <c:lvl>
                  <c:pt idx="0">
                    <c:v>2017</c:v>
                  </c:pt>
                  <c:pt idx="12">
                    <c:v>2018</c:v>
                  </c:pt>
                  <c:pt idx="24">
                    <c:v>2019</c:v>
                  </c:pt>
                  <c:pt idx="36">
                    <c:v>2020</c:v>
                  </c:pt>
                  <c:pt idx="48">
                    <c:v>2021</c:v>
                  </c:pt>
                  <c:pt idx="60">
                    <c:v>2022</c:v>
                  </c:pt>
                  <c:pt idx="72">
                    <c:v>2023</c:v>
                  </c:pt>
                  <c:pt idx="84">
                    <c:v>2024</c:v>
                  </c:pt>
                  <c:pt idx="96">
                    <c:v>2025</c:v>
                  </c:pt>
                </c:lvl>
              </c:multiLvlStrCache>
            </c:multiLvlStrRef>
          </c:cat>
          <c:val>
            <c:numRef>
              <c:f>'Italian-French Bond OI'!$D$5:$D$115</c:f>
              <c:numCache>
                <c:formatCode>_(* #,##0_);_(* \(#,##0\);_(* "-"??_);_(@_)</c:formatCode>
                <c:ptCount val="102"/>
                <c:pt idx="0">
                  <c:v>133552</c:v>
                </c:pt>
                <c:pt idx="1">
                  <c:v>219252</c:v>
                </c:pt>
                <c:pt idx="2">
                  <c:v>229915</c:v>
                </c:pt>
                <c:pt idx="3">
                  <c:v>261631</c:v>
                </c:pt>
                <c:pt idx="4">
                  <c:v>245953</c:v>
                </c:pt>
                <c:pt idx="5">
                  <c:v>216679</c:v>
                </c:pt>
                <c:pt idx="6">
                  <c:v>223328</c:v>
                </c:pt>
                <c:pt idx="7">
                  <c:v>245344</c:v>
                </c:pt>
                <c:pt idx="8">
                  <c:v>205997</c:v>
                </c:pt>
                <c:pt idx="9">
                  <c:v>191885</c:v>
                </c:pt>
                <c:pt idx="10">
                  <c:v>218419</c:v>
                </c:pt>
                <c:pt idx="11">
                  <c:v>189282</c:v>
                </c:pt>
                <c:pt idx="12">
                  <c:v>224472</c:v>
                </c:pt>
                <c:pt idx="13">
                  <c:v>223005</c:v>
                </c:pt>
                <c:pt idx="14">
                  <c:v>214227</c:v>
                </c:pt>
                <c:pt idx="15">
                  <c:v>222532</c:v>
                </c:pt>
                <c:pt idx="16">
                  <c:v>242185</c:v>
                </c:pt>
                <c:pt idx="17">
                  <c:v>189702</c:v>
                </c:pt>
                <c:pt idx="18">
                  <c:v>187496</c:v>
                </c:pt>
                <c:pt idx="19">
                  <c:v>244127</c:v>
                </c:pt>
                <c:pt idx="20">
                  <c:v>226774</c:v>
                </c:pt>
                <c:pt idx="21">
                  <c:v>266647</c:v>
                </c:pt>
                <c:pt idx="22">
                  <c:v>247148</c:v>
                </c:pt>
                <c:pt idx="23">
                  <c:v>210191</c:v>
                </c:pt>
                <c:pt idx="24">
                  <c:v>220389</c:v>
                </c:pt>
                <c:pt idx="25">
                  <c:v>260887</c:v>
                </c:pt>
                <c:pt idx="26">
                  <c:v>235155</c:v>
                </c:pt>
                <c:pt idx="27">
                  <c:v>248603</c:v>
                </c:pt>
                <c:pt idx="28">
                  <c:v>287613</c:v>
                </c:pt>
                <c:pt idx="29">
                  <c:v>272097</c:v>
                </c:pt>
                <c:pt idx="30">
                  <c:v>273551</c:v>
                </c:pt>
                <c:pt idx="31">
                  <c:v>310521</c:v>
                </c:pt>
                <c:pt idx="32">
                  <c:v>294402</c:v>
                </c:pt>
                <c:pt idx="33">
                  <c:v>279010</c:v>
                </c:pt>
                <c:pt idx="34">
                  <c:v>297587</c:v>
                </c:pt>
                <c:pt idx="35">
                  <c:v>246793</c:v>
                </c:pt>
                <c:pt idx="36">
                  <c:v>282506</c:v>
                </c:pt>
                <c:pt idx="37">
                  <c:v>308423</c:v>
                </c:pt>
                <c:pt idx="38">
                  <c:v>162876</c:v>
                </c:pt>
                <c:pt idx="39">
                  <c:v>185586</c:v>
                </c:pt>
                <c:pt idx="40">
                  <c:v>201335</c:v>
                </c:pt>
                <c:pt idx="41">
                  <c:v>188433</c:v>
                </c:pt>
                <c:pt idx="42">
                  <c:v>217635</c:v>
                </c:pt>
                <c:pt idx="43">
                  <c:v>205680</c:v>
                </c:pt>
                <c:pt idx="44">
                  <c:v>192918</c:v>
                </c:pt>
                <c:pt idx="45">
                  <c:v>246291</c:v>
                </c:pt>
                <c:pt idx="46">
                  <c:v>222453</c:v>
                </c:pt>
                <c:pt idx="47">
                  <c:v>215530</c:v>
                </c:pt>
                <c:pt idx="48">
                  <c:v>250871</c:v>
                </c:pt>
                <c:pt idx="49">
                  <c:v>250027</c:v>
                </c:pt>
                <c:pt idx="50">
                  <c:v>214378</c:v>
                </c:pt>
                <c:pt idx="51">
                  <c:v>222995</c:v>
                </c:pt>
                <c:pt idx="52">
                  <c:v>228383</c:v>
                </c:pt>
                <c:pt idx="53">
                  <c:v>208182</c:v>
                </c:pt>
                <c:pt idx="54">
                  <c:v>234624</c:v>
                </c:pt>
                <c:pt idx="55">
                  <c:v>271051</c:v>
                </c:pt>
                <c:pt idx="56">
                  <c:v>260480</c:v>
                </c:pt>
                <c:pt idx="57">
                  <c:v>198098</c:v>
                </c:pt>
                <c:pt idx="58">
                  <c:v>227994</c:v>
                </c:pt>
                <c:pt idx="59">
                  <c:v>180134</c:v>
                </c:pt>
                <c:pt idx="60">
                  <c:v>238470</c:v>
                </c:pt>
                <c:pt idx="61">
                  <c:v>300713</c:v>
                </c:pt>
                <c:pt idx="62">
                  <c:v>253928</c:v>
                </c:pt>
                <c:pt idx="63">
                  <c:v>331190</c:v>
                </c:pt>
                <c:pt idx="64">
                  <c:v>332138</c:v>
                </c:pt>
                <c:pt idx="65">
                  <c:v>329674</c:v>
                </c:pt>
                <c:pt idx="66">
                  <c:v>312901</c:v>
                </c:pt>
                <c:pt idx="67">
                  <c:v>339522</c:v>
                </c:pt>
                <c:pt idx="68">
                  <c:v>328031</c:v>
                </c:pt>
                <c:pt idx="69">
                  <c:v>335385</c:v>
                </c:pt>
                <c:pt idx="70">
                  <c:v>349882</c:v>
                </c:pt>
                <c:pt idx="71">
                  <c:v>269974</c:v>
                </c:pt>
                <c:pt idx="72">
                  <c:v>298513</c:v>
                </c:pt>
                <c:pt idx="73">
                  <c:v>300398</c:v>
                </c:pt>
                <c:pt idx="74">
                  <c:v>262717</c:v>
                </c:pt>
                <c:pt idx="75">
                  <c:v>248662</c:v>
                </c:pt>
                <c:pt idx="76">
                  <c:v>294357</c:v>
                </c:pt>
                <c:pt idx="77">
                  <c:v>228158</c:v>
                </c:pt>
                <c:pt idx="78">
                  <c:v>212214</c:v>
                </c:pt>
                <c:pt idx="79">
                  <c:v>210066</c:v>
                </c:pt>
                <c:pt idx="80">
                  <c:v>218080</c:v>
                </c:pt>
                <c:pt idx="81">
                  <c:v>253740</c:v>
                </c:pt>
                <c:pt idx="82">
                  <c:v>269049</c:v>
                </c:pt>
                <c:pt idx="83">
                  <c:v>199284</c:v>
                </c:pt>
                <c:pt idx="84">
                  <c:v>272300</c:v>
                </c:pt>
                <c:pt idx="85">
                  <c:v>321707</c:v>
                </c:pt>
                <c:pt idx="86">
                  <c:v>290614</c:v>
                </c:pt>
                <c:pt idx="87">
                  <c:v>308030</c:v>
                </c:pt>
                <c:pt idx="88">
                  <c:v>397602</c:v>
                </c:pt>
                <c:pt idx="89">
                  <c:v>353234</c:v>
                </c:pt>
                <c:pt idx="90">
                  <c:v>290611</c:v>
                </c:pt>
                <c:pt idx="91">
                  <c:v>332212</c:v>
                </c:pt>
                <c:pt idx="92">
                  <c:v>323847</c:v>
                </c:pt>
                <c:pt idx="93">
                  <c:v>380511</c:v>
                </c:pt>
                <c:pt idx="94">
                  <c:v>444397</c:v>
                </c:pt>
                <c:pt idx="95">
                  <c:v>394024</c:v>
                </c:pt>
                <c:pt idx="96">
                  <c:v>371745</c:v>
                </c:pt>
                <c:pt idx="97">
                  <c:v>487952</c:v>
                </c:pt>
                <c:pt idx="98">
                  <c:v>452073</c:v>
                </c:pt>
                <c:pt idx="99">
                  <c:v>492209</c:v>
                </c:pt>
                <c:pt idx="100">
                  <c:v>603719</c:v>
                </c:pt>
                <c:pt idx="101">
                  <c:v>548037</c:v>
                </c:pt>
              </c:numCache>
            </c:numRef>
          </c:val>
          <c:extLst>
            <c:ext xmlns:c16="http://schemas.microsoft.com/office/drawing/2014/chart" uri="{C3380CC4-5D6E-409C-BE32-E72D297353CC}">
              <c16:uniqueId val="{00000002-47A7-436D-B633-02FC4232FABD}"/>
            </c:ext>
          </c:extLst>
        </c:ser>
        <c:dLbls>
          <c:showLegendKey val="0"/>
          <c:showVal val="0"/>
          <c:showCatName val="0"/>
          <c:showSerName val="0"/>
          <c:showPercent val="0"/>
          <c:showBubbleSize val="0"/>
        </c:dLbls>
        <c:axId val="1694220272"/>
        <c:axId val="1694220752"/>
      </c:areaChart>
      <c:catAx>
        <c:axId val="1694220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crossAx val="1694220752"/>
        <c:crosses val="autoZero"/>
        <c:auto val="1"/>
        <c:lblAlgn val="ctr"/>
        <c:lblOffset val="100"/>
        <c:noMultiLvlLbl val="0"/>
      </c:catAx>
      <c:valAx>
        <c:axId val="16942207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Lato" panose="020F0502020204030203" pitchFamily="34" charset="0"/>
                    <a:ea typeface="+mn-ea"/>
                    <a:cs typeface="+mn-cs"/>
                  </a:defRPr>
                </a:pPr>
                <a:r>
                  <a:rPr lang="en-US"/>
                  <a:t>Open Interest (lots outstanding)</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Lato" panose="020F0502020204030203" pitchFamily="34" charset="0"/>
                  <a:ea typeface="+mn-ea"/>
                  <a:cs typeface="+mn-cs"/>
                </a:defRPr>
              </a:pPr>
              <a:endParaRPr lang="en-US"/>
            </a:p>
          </c:txPr>
        </c:title>
        <c:numFmt formatCode="[&gt;999999.999]\ #.0,,&quot;M&quot;;[&gt;999.999]#,&quot;K&quot;;#,##0\ _K"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crossAx val="1694220272"/>
        <c:crosses val="autoZero"/>
        <c:crossBetween val="midCat"/>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aseline="0">
          <a:solidFill>
            <a:schemeClr val="tx1"/>
          </a:solidFill>
          <a:latin typeface="Lato" panose="020F0502020204030203"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[19) CME SOFR.xlsx]Volume!PivotTable3</c:name>
    <c:fmtId val="3"/>
  </c:pivotSource>
  <c:chart>
    <c:title>
      <c:tx>
        <c:rich>
          <a:bodyPr rot="0" spcFirstLastPara="1" vertOverflow="ellipsis" vert="horz" wrap="square" anchor="ctr" anchorCtr="1"/>
          <a:lstStyle/>
          <a:p>
            <a:pPr>
              <a:defRPr sz="1400" b="0" i="0" u="none" strike="noStrike" kern="1200" spc="0" baseline="0">
                <a:solidFill>
                  <a:schemeClr val="bg2">
                    <a:lumMod val="75000"/>
                  </a:schemeClr>
                </a:solidFill>
                <a:latin typeface="Lato" panose="020F0502020204030203" pitchFamily="34" charset="0"/>
                <a:ea typeface="+mn-ea"/>
                <a:cs typeface="+mn-cs"/>
              </a:defRPr>
            </a:pPr>
            <a:r>
              <a:rPr lang="en-US"/>
              <a:t>CME SOFR Volume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2">
                  <a:lumMod val="75000"/>
                </a:schemeClr>
              </a:solidFill>
              <a:latin typeface="Lato" panose="020F0502020204030203" pitchFamily="34" charset="0"/>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stacked"/>
        <c:varyColors val="0"/>
        <c:ser>
          <c:idx val="0"/>
          <c:order val="0"/>
          <c:tx>
            <c:strRef>
              <c:f>Volume!$B$3:$B$4</c:f>
              <c:strCache>
                <c:ptCount val="1"/>
                <c:pt idx="0">
                  <c:v>3 Month SOFR Futures</c:v>
                </c:pt>
              </c:strCache>
            </c:strRef>
          </c:tx>
          <c:spPr>
            <a:solidFill>
              <a:schemeClr val="accent1"/>
            </a:solidFill>
            <a:ln>
              <a:noFill/>
            </a:ln>
            <a:effectLst/>
          </c:spPr>
          <c:invertIfNegative val="0"/>
          <c:cat>
            <c:multiLvlStrRef>
              <c:f>Volume!$A$5:$A$68</c:f>
              <c:multiLvlStrCache>
                <c:ptCount val="54"/>
                <c:lvl>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pt idx="12">
                    <c:v>January</c:v>
                  </c:pt>
                  <c:pt idx="13">
                    <c:v>February</c:v>
                  </c:pt>
                  <c:pt idx="14">
                    <c:v>March</c:v>
                  </c:pt>
                  <c:pt idx="15">
                    <c:v>April</c:v>
                  </c:pt>
                  <c:pt idx="16">
                    <c:v>May</c:v>
                  </c:pt>
                  <c:pt idx="17">
                    <c:v>June</c:v>
                  </c:pt>
                  <c:pt idx="18">
                    <c:v>July</c:v>
                  </c:pt>
                  <c:pt idx="19">
                    <c:v>August</c:v>
                  </c:pt>
                  <c:pt idx="20">
                    <c:v>September</c:v>
                  </c:pt>
                  <c:pt idx="21">
                    <c:v>October</c:v>
                  </c:pt>
                  <c:pt idx="22">
                    <c:v>November</c:v>
                  </c:pt>
                  <c:pt idx="23">
                    <c:v>December</c:v>
                  </c:pt>
                  <c:pt idx="24">
                    <c:v>January</c:v>
                  </c:pt>
                  <c:pt idx="25">
                    <c:v>February</c:v>
                  </c:pt>
                  <c:pt idx="26">
                    <c:v>March</c:v>
                  </c:pt>
                  <c:pt idx="27">
                    <c:v>April</c:v>
                  </c:pt>
                  <c:pt idx="28">
                    <c:v>May</c:v>
                  </c:pt>
                  <c:pt idx="29">
                    <c:v>June</c:v>
                  </c:pt>
                  <c:pt idx="30">
                    <c:v>July</c:v>
                  </c:pt>
                  <c:pt idx="31">
                    <c:v>August</c:v>
                  </c:pt>
                  <c:pt idx="32">
                    <c:v>September</c:v>
                  </c:pt>
                  <c:pt idx="33">
                    <c:v>October</c:v>
                  </c:pt>
                  <c:pt idx="34">
                    <c:v>November</c:v>
                  </c:pt>
                  <c:pt idx="35">
                    <c:v>December</c:v>
                  </c:pt>
                  <c:pt idx="36">
                    <c:v>January</c:v>
                  </c:pt>
                  <c:pt idx="37">
                    <c:v>February</c:v>
                  </c:pt>
                  <c:pt idx="38">
                    <c:v>March</c:v>
                  </c:pt>
                  <c:pt idx="39">
                    <c:v>April</c:v>
                  </c:pt>
                  <c:pt idx="40">
                    <c:v>May</c:v>
                  </c:pt>
                  <c:pt idx="41">
                    <c:v>June</c:v>
                  </c:pt>
                  <c:pt idx="42">
                    <c:v>July</c:v>
                  </c:pt>
                  <c:pt idx="43">
                    <c:v>August</c:v>
                  </c:pt>
                  <c:pt idx="44">
                    <c:v>September</c:v>
                  </c:pt>
                  <c:pt idx="45">
                    <c:v>October</c:v>
                  </c:pt>
                  <c:pt idx="46">
                    <c:v>November</c:v>
                  </c:pt>
                  <c:pt idx="47">
                    <c:v>December</c:v>
                  </c:pt>
                  <c:pt idx="48">
                    <c:v>January</c:v>
                  </c:pt>
                  <c:pt idx="49">
                    <c:v>February</c:v>
                  </c:pt>
                  <c:pt idx="50">
                    <c:v>March</c:v>
                  </c:pt>
                  <c:pt idx="51">
                    <c:v>April</c:v>
                  </c:pt>
                  <c:pt idx="52">
                    <c:v>May</c:v>
                  </c:pt>
                  <c:pt idx="53">
                    <c:v>June</c:v>
                  </c:pt>
                </c:lvl>
                <c:lvl>
                  <c:pt idx="0">
                    <c:v>2021</c:v>
                  </c:pt>
                  <c:pt idx="12">
                    <c:v>2022</c:v>
                  </c:pt>
                  <c:pt idx="24">
                    <c:v>2023</c:v>
                  </c:pt>
                  <c:pt idx="36">
                    <c:v>2024</c:v>
                  </c:pt>
                  <c:pt idx="48">
                    <c:v>2025</c:v>
                  </c:pt>
                </c:lvl>
              </c:multiLvlStrCache>
            </c:multiLvlStrRef>
          </c:cat>
          <c:val>
            <c:numRef>
              <c:f>Volume!$B$5:$B$68</c:f>
              <c:numCache>
                <c:formatCode>_(* #,##0_);_(* \(#,##0\);_(* "-"??_);_(@_)</c:formatCode>
                <c:ptCount val="54"/>
                <c:pt idx="0">
                  <c:v>1171829</c:v>
                </c:pt>
                <c:pt idx="1">
                  <c:v>1789557</c:v>
                </c:pt>
                <c:pt idx="2">
                  <c:v>2009336</c:v>
                </c:pt>
                <c:pt idx="3">
                  <c:v>1753816</c:v>
                </c:pt>
                <c:pt idx="4">
                  <c:v>1942680</c:v>
                </c:pt>
                <c:pt idx="5">
                  <c:v>2335684</c:v>
                </c:pt>
                <c:pt idx="6">
                  <c:v>2082870</c:v>
                </c:pt>
                <c:pt idx="7">
                  <c:v>2536430</c:v>
                </c:pt>
                <c:pt idx="8">
                  <c:v>2492805</c:v>
                </c:pt>
                <c:pt idx="9">
                  <c:v>4437841</c:v>
                </c:pt>
                <c:pt idx="10">
                  <c:v>5807785</c:v>
                </c:pt>
                <c:pt idx="11">
                  <c:v>5754819</c:v>
                </c:pt>
                <c:pt idx="12">
                  <c:v>13491738</c:v>
                </c:pt>
                <c:pt idx="13">
                  <c:v>21451853</c:v>
                </c:pt>
                <c:pt idx="14">
                  <c:v>34856063</c:v>
                </c:pt>
                <c:pt idx="15">
                  <c:v>26998747</c:v>
                </c:pt>
                <c:pt idx="16">
                  <c:v>29901971</c:v>
                </c:pt>
                <c:pt idx="17">
                  <c:v>39333499</c:v>
                </c:pt>
                <c:pt idx="18">
                  <c:v>33566249</c:v>
                </c:pt>
                <c:pt idx="19">
                  <c:v>42580052</c:v>
                </c:pt>
                <c:pt idx="20">
                  <c:v>52241301</c:v>
                </c:pt>
                <c:pt idx="21">
                  <c:v>39158406</c:v>
                </c:pt>
                <c:pt idx="22">
                  <c:v>46317023</c:v>
                </c:pt>
                <c:pt idx="23">
                  <c:v>38954638</c:v>
                </c:pt>
                <c:pt idx="24">
                  <c:v>49567343</c:v>
                </c:pt>
                <c:pt idx="25">
                  <c:v>68933120</c:v>
                </c:pt>
                <c:pt idx="26">
                  <c:v>112346818</c:v>
                </c:pt>
                <c:pt idx="27">
                  <c:v>45606640</c:v>
                </c:pt>
                <c:pt idx="28">
                  <c:v>69432250</c:v>
                </c:pt>
                <c:pt idx="29">
                  <c:v>65101706</c:v>
                </c:pt>
                <c:pt idx="30">
                  <c:v>53314492</c:v>
                </c:pt>
                <c:pt idx="31">
                  <c:v>68781186</c:v>
                </c:pt>
                <c:pt idx="32">
                  <c:v>61085937</c:v>
                </c:pt>
                <c:pt idx="33">
                  <c:v>67220028</c:v>
                </c:pt>
                <c:pt idx="34">
                  <c:v>80321203</c:v>
                </c:pt>
                <c:pt idx="35">
                  <c:v>67445845</c:v>
                </c:pt>
                <c:pt idx="36">
                  <c:v>75511598</c:v>
                </c:pt>
                <c:pt idx="37">
                  <c:v>71758876</c:v>
                </c:pt>
                <c:pt idx="38">
                  <c:v>61548513</c:v>
                </c:pt>
                <c:pt idx="39">
                  <c:v>72864244</c:v>
                </c:pt>
                <c:pt idx="40">
                  <c:v>64239907</c:v>
                </c:pt>
                <c:pt idx="41">
                  <c:v>56859367</c:v>
                </c:pt>
                <c:pt idx="42">
                  <c:v>66964990</c:v>
                </c:pt>
                <c:pt idx="43">
                  <c:v>91684927</c:v>
                </c:pt>
                <c:pt idx="44">
                  <c:v>91118036</c:v>
                </c:pt>
                <c:pt idx="45">
                  <c:v>74932647</c:v>
                </c:pt>
                <c:pt idx="46">
                  <c:v>76469346</c:v>
                </c:pt>
                <c:pt idx="47">
                  <c:v>61402463</c:v>
                </c:pt>
                <c:pt idx="48">
                  <c:v>68177958</c:v>
                </c:pt>
                <c:pt idx="49">
                  <c:v>76821817</c:v>
                </c:pt>
                <c:pt idx="50">
                  <c:v>90116302</c:v>
                </c:pt>
                <c:pt idx="51">
                  <c:v>119666017</c:v>
                </c:pt>
                <c:pt idx="52">
                  <c:v>78857087</c:v>
                </c:pt>
                <c:pt idx="53">
                  <c:v>70961997</c:v>
                </c:pt>
              </c:numCache>
            </c:numRef>
          </c:val>
          <c:extLst>
            <c:ext xmlns:c16="http://schemas.microsoft.com/office/drawing/2014/chart" uri="{C3380CC4-5D6E-409C-BE32-E72D297353CC}">
              <c16:uniqueId val="{00000000-32A4-4E6C-812E-D369F6F8879B}"/>
            </c:ext>
          </c:extLst>
        </c:ser>
        <c:ser>
          <c:idx val="1"/>
          <c:order val="1"/>
          <c:tx>
            <c:strRef>
              <c:f>Volume!$C$3:$C$4</c:f>
              <c:strCache>
                <c:ptCount val="1"/>
                <c:pt idx="0">
                  <c:v>3 Month SOFR Options</c:v>
                </c:pt>
              </c:strCache>
            </c:strRef>
          </c:tx>
          <c:spPr>
            <a:solidFill>
              <a:schemeClr val="accent2"/>
            </a:solidFill>
            <a:ln>
              <a:noFill/>
            </a:ln>
            <a:effectLst/>
          </c:spPr>
          <c:invertIfNegative val="0"/>
          <c:cat>
            <c:multiLvlStrRef>
              <c:f>Volume!$A$5:$A$68</c:f>
              <c:multiLvlStrCache>
                <c:ptCount val="54"/>
                <c:lvl>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pt idx="12">
                    <c:v>January</c:v>
                  </c:pt>
                  <c:pt idx="13">
                    <c:v>February</c:v>
                  </c:pt>
                  <c:pt idx="14">
                    <c:v>March</c:v>
                  </c:pt>
                  <c:pt idx="15">
                    <c:v>April</c:v>
                  </c:pt>
                  <c:pt idx="16">
                    <c:v>May</c:v>
                  </c:pt>
                  <c:pt idx="17">
                    <c:v>June</c:v>
                  </c:pt>
                  <c:pt idx="18">
                    <c:v>July</c:v>
                  </c:pt>
                  <c:pt idx="19">
                    <c:v>August</c:v>
                  </c:pt>
                  <c:pt idx="20">
                    <c:v>September</c:v>
                  </c:pt>
                  <c:pt idx="21">
                    <c:v>October</c:v>
                  </c:pt>
                  <c:pt idx="22">
                    <c:v>November</c:v>
                  </c:pt>
                  <c:pt idx="23">
                    <c:v>December</c:v>
                  </c:pt>
                  <c:pt idx="24">
                    <c:v>January</c:v>
                  </c:pt>
                  <c:pt idx="25">
                    <c:v>February</c:v>
                  </c:pt>
                  <c:pt idx="26">
                    <c:v>March</c:v>
                  </c:pt>
                  <c:pt idx="27">
                    <c:v>April</c:v>
                  </c:pt>
                  <c:pt idx="28">
                    <c:v>May</c:v>
                  </c:pt>
                  <c:pt idx="29">
                    <c:v>June</c:v>
                  </c:pt>
                  <c:pt idx="30">
                    <c:v>July</c:v>
                  </c:pt>
                  <c:pt idx="31">
                    <c:v>August</c:v>
                  </c:pt>
                  <c:pt idx="32">
                    <c:v>September</c:v>
                  </c:pt>
                  <c:pt idx="33">
                    <c:v>October</c:v>
                  </c:pt>
                  <c:pt idx="34">
                    <c:v>November</c:v>
                  </c:pt>
                  <c:pt idx="35">
                    <c:v>December</c:v>
                  </c:pt>
                  <c:pt idx="36">
                    <c:v>January</c:v>
                  </c:pt>
                  <c:pt idx="37">
                    <c:v>February</c:v>
                  </c:pt>
                  <c:pt idx="38">
                    <c:v>March</c:v>
                  </c:pt>
                  <c:pt idx="39">
                    <c:v>April</c:v>
                  </c:pt>
                  <c:pt idx="40">
                    <c:v>May</c:v>
                  </c:pt>
                  <c:pt idx="41">
                    <c:v>June</c:v>
                  </c:pt>
                  <c:pt idx="42">
                    <c:v>July</c:v>
                  </c:pt>
                  <c:pt idx="43">
                    <c:v>August</c:v>
                  </c:pt>
                  <c:pt idx="44">
                    <c:v>September</c:v>
                  </c:pt>
                  <c:pt idx="45">
                    <c:v>October</c:v>
                  </c:pt>
                  <c:pt idx="46">
                    <c:v>November</c:v>
                  </c:pt>
                  <c:pt idx="47">
                    <c:v>December</c:v>
                  </c:pt>
                  <c:pt idx="48">
                    <c:v>January</c:v>
                  </c:pt>
                  <c:pt idx="49">
                    <c:v>February</c:v>
                  </c:pt>
                  <c:pt idx="50">
                    <c:v>March</c:v>
                  </c:pt>
                  <c:pt idx="51">
                    <c:v>April</c:v>
                  </c:pt>
                  <c:pt idx="52">
                    <c:v>May</c:v>
                  </c:pt>
                  <c:pt idx="53">
                    <c:v>June</c:v>
                  </c:pt>
                </c:lvl>
                <c:lvl>
                  <c:pt idx="0">
                    <c:v>2021</c:v>
                  </c:pt>
                  <c:pt idx="12">
                    <c:v>2022</c:v>
                  </c:pt>
                  <c:pt idx="24">
                    <c:v>2023</c:v>
                  </c:pt>
                  <c:pt idx="36">
                    <c:v>2024</c:v>
                  </c:pt>
                  <c:pt idx="48">
                    <c:v>2025</c:v>
                  </c:pt>
                </c:lvl>
              </c:multiLvlStrCache>
            </c:multiLvlStrRef>
          </c:cat>
          <c:val>
            <c:numRef>
              <c:f>Volume!$C$5:$C$68</c:f>
              <c:numCache>
                <c:formatCode>_(* #,##0_);_(* \(#,##0\);_(* "-"??_);_(@_)</c:formatCode>
                <c:ptCount val="54"/>
                <c:pt idx="0">
                  <c:v>50</c:v>
                </c:pt>
                <c:pt idx="1">
                  <c:v>100</c:v>
                </c:pt>
                <c:pt idx="2">
                  <c:v>2620</c:v>
                </c:pt>
                <c:pt idx="3">
                  <c:v>10</c:v>
                </c:pt>
                <c:pt idx="4">
                  <c:v>1600</c:v>
                </c:pt>
                <c:pt idx="5">
                  <c:v>3961</c:v>
                </c:pt>
                <c:pt idx="6">
                  <c:v>11</c:v>
                </c:pt>
                <c:pt idx="7">
                  <c:v>50</c:v>
                </c:pt>
                <c:pt idx="8">
                  <c:v>310</c:v>
                </c:pt>
                <c:pt idx="9">
                  <c:v>25</c:v>
                </c:pt>
                <c:pt idx="10">
                  <c:v>15</c:v>
                </c:pt>
                <c:pt idx="11">
                  <c:v>204</c:v>
                </c:pt>
                <c:pt idx="12">
                  <c:v>226937</c:v>
                </c:pt>
                <c:pt idx="13">
                  <c:v>1081024</c:v>
                </c:pt>
                <c:pt idx="14">
                  <c:v>1109728</c:v>
                </c:pt>
                <c:pt idx="15">
                  <c:v>1511565</c:v>
                </c:pt>
                <c:pt idx="16">
                  <c:v>3653236</c:v>
                </c:pt>
                <c:pt idx="17">
                  <c:v>8647358</c:v>
                </c:pt>
                <c:pt idx="18">
                  <c:v>7720354</c:v>
                </c:pt>
                <c:pt idx="19">
                  <c:v>11920806</c:v>
                </c:pt>
                <c:pt idx="20">
                  <c:v>17814502</c:v>
                </c:pt>
                <c:pt idx="21">
                  <c:v>18904630</c:v>
                </c:pt>
                <c:pt idx="22">
                  <c:v>20224414</c:v>
                </c:pt>
                <c:pt idx="23">
                  <c:v>17567444</c:v>
                </c:pt>
                <c:pt idx="24">
                  <c:v>36844663</c:v>
                </c:pt>
                <c:pt idx="25">
                  <c:v>46034950</c:v>
                </c:pt>
                <c:pt idx="26">
                  <c:v>67698698</c:v>
                </c:pt>
                <c:pt idx="27">
                  <c:v>28496947</c:v>
                </c:pt>
                <c:pt idx="28">
                  <c:v>39615233</c:v>
                </c:pt>
                <c:pt idx="29">
                  <c:v>32025291</c:v>
                </c:pt>
                <c:pt idx="30">
                  <c:v>23489684</c:v>
                </c:pt>
                <c:pt idx="31">
                  <c:v>25847977</c:v>
                </c:pt>
                <c:pt idx="32">
                  <c:v>24875603</c:v>
                </c:pt>
                <c:pt idx="33">
                  <c:v>31532374</c:v>
                </c:pt>
                <c:pt idx="34">
                  <c:v>38803424</c:v>
                </c:pt>
                <c:pt idx="35">
                  <c:v>36324247</c:v>
                </c:pt>
                <c:pt idx="36">
                  <c:v>51518800</c:v>
                </c:pt>
                <c:pt idx="37">
                  <c:v>43247572</c:v>
                </c:pt>
                <c:pt idx="38">
                  <c:v>27460430</c:v>
                </c:pt>
                <c:pt idx="39">
                  <c:v>30942099</c:v>
                </c:pt>
                <c:pt idx="40">
                  <c:v>24859766</c:v>
                </c:pt>
                <c:pt idx="41">
                  <c:v>19668916</c:v>
                </c:pt>
                <c:pt idx="42">
                  <c:v>29694799</c:v>
                </c:pt>
                <c:pt idx="43">
                  <c:v>42277606</c:v>
                </c:pt>
                <c:pt idx="44">
                  <c:v>42572719</c:v>
                </c:pt>
                <c:pt idx="45">
                  <c:v>35373043</c:v>
                </c:pt>
                <c:pt idx="46">
                  <c:v>27218274</c:v>
                </c:pt>
                <c:pt idx="47">
                  <c:v>23345969</c:v>
                </c:pt>
                <c:pt idx="48">
                  <c:v>24600853</c:v>
                </c:pt>
                <c:pt idx="49">
                  <c:v>26262879</c:v>
                </c:pt>
                <c:pt idx="50">
                  <c:v>30883508</c:v>
                </c:pt>
                <c:pt idx="51">
                  <c:v>36638875</c:v>
                </c:pt>
                <c:pt idx="52">
                  <c:v>27757160</c:v>
                </c:pt>
                <c:pt idx="53">
                  <c:v>26366905</c:v>
                </c:pt>
              </c:numCache>
            </c:numRef>
          </c:val>
          <c:extLst>
            <c:ext xmlns:c16="http://schemas.microsoft.com/office/drawing/2014/chart" uri="{C3380CC4-5D6E-409C-BE32-E72D297353CC}">
              <c16:uniqueId val="{00000001-32A4-4E6C-812E-D369F6F8879B}"/>
            </c:ext>
          </c:extLst>
        </c:ser>
        <c:ser>
          <c:idx val="2"/>
          <c:order val="2"/>
          <c:tx>
            <c:strRef>
              <c:f>Volume!$D$3:$D$4</c:f>
              <c:strCache>
                <c:ptCount val="1"/>
                <c:pt idx="0">
                  <c:v>1 Month SOFR Futures</c:v>
                </c:pt>
              </c:strCache>
            </c:strRef>
          </c:tx>
          <c:spPr>
            <a:solidFill>
              <a:schemeClr val="accent3"/>
            </a:solidFill>
            <a:ln>
              <a:noFill/>
            </a:ln>
            <a:effectLst/>
          </c:spPr>
          <c:invertIfNegative val="0"/>
          <c:cat>
            <c:multiLvlStrRef>
              <c:f>Volume!$A$5:$A$68</c:f>
              <c:multiLvlStrCache>
                <c:ptCount val="54"/>
                <c:lvl>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pt idx="12">
                    <c:v>January</c:v>
                  </c:pt>
                  <c:pt idx="13">
                    <c:v>February</c:v>
                  </c:pt>
                  <c:pt idx="14">
                    <c:v>March</c:v>
                  </c:pt>
                  <c:pt idx="15">
                    <c:v>April</c:v>
                  </c:pt>
                  <c:pt idx="16">
                    <c:v>May</c:v>
                  </c:pt>
                  <c:pt idx="17">
                    <c:v>June</c:v>
                  </c:pt>
                  <c:pt idx="18">
                    <c:v>July</c:v>
                  </c:pt>
                  <c:pt idx="19">
                    <c:v>August</c:v>
                  </c:pt>
                  <c:pt idx="20">
                    <c:v>September</c:v>
                  </c:pt>
                  <c:pt idx="21">
                    <c:v>October</c:v>
                  </c:pt>
                  <c:pt idx="22">
                    <c:v>November</c:v>
                  </c:pt>
                  <c:pt idx="23">
                    <c:v>December</c:v>
                  </c:pt>
                  <c:pt idx="24">
                    <c:v>January</c:v>
                  </c:pt>
                  <c:pt idx="25">
                    <c:v>February</c:v>
                  </c:pt>
                  <c:pt idx="26">
                    <c:v>March</c:v>
                  </c:pt>
                  <c:pt idx="27">
                    <c:v>April</c:v>
                  </c:pt>
                  <c:pt idx="28">
                    <c:v>May</c:v>
                  </c:pt>
                  <c:pt idx="29">
                    <c:v>June</c:v>
                  </c:pt>
                  <c:pt idx="30">
                    <c:v>July</c:v>
                  </c:pt>
                  <c:pt idx="31">
                    <c:v>August</c:v>
                  </c:pt>
                  <c:pt idx="32">
                    <c:v>September</c:v>
                  </c:pt>
                  <c:pt idx="33">
                    <c:v>October</c:v>
                  </c:pt>
                  <c:pt idx="34">
                    <c:v>November</c:v>
                  </c:pt>
                  <c:pt idx="35">
                    <c:v>December</c:v>
                  </c:pt>
                  <c:pt idx="36">
                    <c:v>January</c:v>
                  </c:pt>
                  <c:pt idx="37">
                    <c:v>February</c:v>
                  </c:pt>
                  <c:pt idx="38">
                    <c:v>March</c:v>
                  </c:pt>
                  <c:pt idx="39">
                    <c:v>April</c:v>
                  </c:pt>
                  <c:pt idx="40">
                    <c:v>May</c:v>
                  </c:pt>
                  <c:pt idx="41">
                    <c:v>June</c:v>
                  </c:pt>
                  <c:pt idx="42">
                    <c:v>July</c:v>
                  </c:pt>
                  <c:pt idx="43">
                    <c:v>August</c:v>
                  </c:pt>
                  <c:pt idx="44">
                    <c:v>September</c:v>
                  </c:pt>
                  <c:pt idx="45">
                    <c:v>October</c:v>
                  </c:pt>
                  <c:pt idx="46">
                    <c:v>November</c:v>
                  </c:pt>
                  <c:pt idx="47">
                    <c:v>December</c:v>
                  </c:pt>
                  <c:pt idx="48">
                    <c:v>January</c:v>
                  </c:pt>
                  <c:pt idx="49">
                    <c:v>February</c:v>
                  </c:pt>
                  <c:pt idx="50">
                    <c:v>March</c:v>
                  </c:pt>
                  <c:pt idx="51">
                    <c:v>April</c:v>
                  </c:pt>
                  <c:pt idx="52">
                    <c:v>May</c:v>
                  </c:pt>
                  <c:pt idx="53">
                    <c:v>June</c:v>
                  </c:pt>
                </c:lvl>
                <c:lvl>
                  <c:pt idx="0">
                    <c:v>2021</c:v>
                  </c:pt>
                  <c:pt idx="12">
                    <c:v>2022</c:v>
                  </c:pt>
                  <c:pt idx="24">
                    <c:v>2023</c:v>
                  </c:pt>
                  <c:pt idx="36">
                    <c:v>2024</c:v>
                  </c:pt>
                  <c:pt idx="48">
                    <c:v>2025</c:v>
                  </c:pt>
                </c:lvl>
              </c:multiLvlStrCache>
            </c:multiLvlStrRef>
          </c:cat>
          <c:val>
            <c:numRef>
              <c:f>Volume!$D$5:$D$68</c:f>
              <c:numCache>
                <c:formatCode>_(* #,##0_);_(* \(#,##0\);_(* "-"??_);_(@_)</c:formatCode>
                <c:ptCount val="54"/>
                <c:pt idx="0">
                  <c:v>692658</c:v>
                </c:pt>
                <c:pt idx="1">
                  <c:v>545010</c:v>
                </c:pt>
                <c:pt idx="2">
                  <c:v>595226</c:v>
                </c:pt>
                <c:pt idx="3">
                  <c:v>588654</c:v>
                </c:pt>
                <c:pt idx="4">
                  <c:v>368570</c:v>
                </c:pt>
                <c:pt idx="5">
                  <c:v>460905</c:v>
                </c:pt>
                <c:pt idx="6">
                  <c:v>219930</c:v>
                </c:pt>
                <c:pt idx="7">
                  <c:v>214094</c:v>
                </c:pt>
                <c:pt idx="8">
                  <c:v>370972</c:v>
                </c:pt>
                <c:pt idx="9">
                  <c:v>568886</c:v>
                </c:pt>
                <c:pt idx="10">
                  <c:v>582808</c:v>
                </c:pt>
                <c:pt idx="11">
                  <c:v>605345</c:v>
                </c:pt>
                <c:pt idx="12">
                  <c:v>1130781</c:v>
                </c:pt>
                <c:pt idx="13">
                  <c:v>1497898</c:v>
                </c:pt>
                <c:pt idx="14">
                  <c:v>1946276</c:v>
                </c:pt>
                <c:pt idx="15">
                  <c:v>1149312</c:v>
                </c:pt>
                <c:pt idx="16">
                  <c:v>1276143</c:v>
                </c:pt>
                <c:pt idx="17">
                  <c:v>2362164</c:v>
                </c:pt>
                <c:pt idx="18">
                  <c:v>2015813</c:v>
                </c:pt>
                <c:pt idx="19">
                  <c:v>2086888</c:v>
                </c:pt>
                <c:pt idx="20">
                  <c:v>2731715</c:v>
                </c:pt>
                <c:pt idx="21">
                  <c:v>2438456</c:v>
                </c:pt>
                <c:pt idx="22">
                  <c:v>2633694</c:v>
                </c:pt>
                <c:pt idx="23">
                  <c:v>1876489</c:v>
                </c:pt>
                <c:pt idx="24">
                  <c:v>2508643</c:v>
                </c:pt>
                <c:pt idx="25">
                  <c:v>2622154</c:v>
                </c:pt>
                <c:pt idx="26">
                  <c:v>6309460</c:v>
                </c:pt>
                <c:pt idx="27">
                  <c:v>3038007</c:v>
                </c:pt>
                <c:pt idx="28">
                  <c:v>4438028</c:v>
                </c:pt>
                <c:pt idx="29">
                  <c:v>4005572</c:v>
                </c:pt>
                <c:pt idx="30">
                  <c:v>2492522</c:v>
                </c:pt>
                <c:pt idx="31">
                  <c:v>2956854</c:v>
                </c:pt>
                <c:pt idx="32">
                  <c:v>2605644</c:v>
                </c:pt>
                <c:pt idx="33">
                  <c:v>2877125</c:v>
                </c:pt>
                <c:pt idx="34">
                  <c:v>2935809</c:v>
                </c:pt>
                <c:pt idx="35">
                  <c:v>2926668</c:v>
                </c:pt>
                <c:pt idx="36">
                  <c:v>3925944</c:v>
                </c:pt>
                <c:pt idx="37">
                  <c:v>3213782</c:v>
                </c:pt>
                <c:pt idx="38">
                  <c:v>2856961</c:v>
                </c:pt>
                <c:pt idx="39">
                  <c:v>2676737</c:v>
                </c:pt>
                <c:pt idx="40">
                  <c:v>2090677</c:v>
                </c:pt>
                <c:pt idx="41">
                  <c:v>2762552</c:v>
                </c:pt>
                <c:pt idx="42">
                  <c:v>3614670</c:v>
                </c:pt>
                <c:pt idx="43">
                  <c:v>4613129</c:v>
                </c:pt>
                <c:pt idx="44">
                  <c:v>5194210</c:v>
                </c:pt>
                <c:pt idx="45">
                  <c:v>4185381</c:v>
                </c:pt>
                <c:pt idx="46">
                  <c:v>4735293</c:v>
                </c:pt>
                <c:pt idx="47">
                  <c:v>5713642</c:v>
                </c:pt>
                <c:pt idx="48">
                  <c:v>4316753</c:v>
                </c:pt>
                <c:pt idx="49">
                  <c:v>4892204</c:v>
                </c:pt>
                <c:pt idx="50">
                  <c:v>4592029</c:v>
                </c:pt>
                <c:pt idx="51">
                  <c:v>6210275</c:v>
                </c:pt>
                <c:pt idx="52">
                  <c:v>4165706</c:v>
                </c:pt>
                <c:pt idx="53">
                  <c:v>4281628</c:v>
                </c:pt>
              </c:numCache>
            </c:numRef>
          </c:val>
          <c:extLst>
            <c:ext xmlns:c16="http://schemas.microsoft.com/office/drawing/2014/chart" uri="{C3380CC4-5D6E-409C-BE32-E72D297353CC}">
              <c16:uniqueId val="{00000002-32A4-4E6C-812E-D369F6F8879B}"/>
            </c:ext>
          </c:extLst>
        </c:ser>
        <c:dLbls>
          <c:showLegendKey val="0"/>
          <c:showVal val="0"/>
          <c:showCatName val="0"/>
          <c:showSerName val="0"/>
          <c:showPercent val="0"/>
          <c:showBubbleSize val="0"/>
        </c:dLbls>
        <c:gapWidth val="150"/>
        <c:overlap val="100"/>
        <c:axId val="2111641615"/>
        <c:axId val="2111642095"/>
      </c:barChart>
      <c:catAx>
        <c:axId val="21116416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2">
                    <a:lumMod val="75000"/>
                  </a:schemeClr>
                </a:solidFill>
                <a:latin typeface="Lato" panose="020F0502020204030203" pitchFamily="34" charset="0"/>
                <a:ea typeface="+mn-ea"/>
                <a:cs typeface="+mn-cs"/>
              </a:defRPr>
            </a:pPr>
            <a:endParaRPr lang="en-US"/>
          </a:p>
        </c:txPr>
        <c:crossAx val="2111642095"/>
        <c:crosses val="autoZero"/>
        <c:auto val="1"/>
        <c:lblAlgn val="ctr"/>
        <c:lblOffset val="100"/>
        <c:noMultiLvlLbl val="0"/>
      </c:catAx>
      <c:valAx>
        <c:axId val="211164209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bg2">
                        <a:lumMod val="75000"/>
                      </a:schemeClr>
                    </a:solidFill>
                    <a:latin typeface="Lato" panose="020F0502020204030203" pitchFamily="34" charset="0"/>
                    <a:ea typeface="+mn-ea"/>
                    <a:cs typeface="+mn-cs"/>
                  </a:defRPr>
                </a:pPr>
                <a:r>
                  <a:rPr lang="en-US"/>
                  <a:t>Volume (lots traded)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bg2">
                      <a:lumMod val="75000"/>
                    </a:schemeClr>
                  </a:solidFill>
                  <a:latin typeface="Lato" panose="020F0502020204030203" pitchFamily="34" charset="0"/>
                  <a:ea typeface="+mn-ea"/>
                  <a:cs typeface="+mn-cs"/>
                </a:defRPr>
              </a:pPr>
              <a:endParaRPr lang="en-US"/>
            </a:p>
          </c:txPr>
        </c:title>
        <c:numFmt formatCode="[&gt;999999.999]\ #,,&quot;M&quot;;[&gt;999.999]#,&quot;K&quot;;#,##0\ _K"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lumMod val="75000"/>
                  </a:schemeClr>
                </a:solidFill>
                <a:latin typeface="Lato" panose="020F0502020204030203" pitchFamily="34" charset="0"/>
                <a:ea typeface="+mn-ea"/>
                <a:cs typeface="+mn-cs"/>
              </a:defRPr>
            </a:pPr>
            <a:endParaRPr lang="en-US"/>
          </a:p>
        </c:txPr>
        <c:crossAx val="211164161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bg2">
                  <a:lumMod val="75000"/>
                </a:schemeClr>
              </a:solidFill>
              <a:latin typeface="Lato" panose="020F0502020204030203"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aseline="0">
          <a:solidFill>
            <a:schemeClr val="bg2">
              <a:lumMod val="75000"/>
            </a:schemeClr>
          </a:solidFill>
          <a:latin typeface="Lato" panose="020F0502020204030203"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[Quarterly Data - 2015 to 2025.xlsx]Region Open Interest!PivotTable3</c:name>
    <c:fmtId val="12"/>
  </c:pivotSource>
  <c:chart>
    <c:title>
      <c:tx>
        <c:rich>
          <a:bodyPr rot="0" spcFirstLastPara="1" vertOverflow="ellipsis" vert="horz" wrap="square" anchor="ctr" anchorCtr="1"/>
          <a:lstStyle/>
          <a:p>
            <a:pPr>
              <a:defRPr sz="1400" b="0" i="0" u="none" strike="noStrike" kern="1200" spc="0" baseline="0">
                <a:solidFill>
                  <a:schemeClr val="tx1"/>
                </a:solidFill>
                <a:latin typeface="Lato" panose="020F0502020204030203" pitchFamily="34" charset="0"/>
                <a:ea typeface="+mn-ea"/>
                <a:cs typeface="+mn-cs"/>
              </a:defRPr>
            </a:pPr>
            <a:r>
              <a:rPr lang="en-US"/>
              <a:t>Quarter-End Open Interest by Region</a:t>
            </a:r>
          </a:p>
          <a:p>
            <a:pPr>
              <a:defRPr/>
            </a:pPr>
            <a:r>
              <a:rPr lang="en-US"/>
              <a:t>2015 to 2025</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Lato" panose="020F0502020204030203" pitchFamily="34" charset="0"/>
              <a:ea typeface="+mn-ea"/>
              <a:cs typeface="+mn-cs"/>
            </a:defRPr>
          </a:pPr>
          <a:endParaRPr lang="en-US"/>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w="28575" cap="rnd">
            <a:solidFill>
              <a:schemeClr val="accent1"/>
            </a:solidFill>
            <a:round/>
          </a:ln>
          <a:effectLst/>
        </c:spPr>
        <c:marker>
          <c:symbol val="none"/>
        </c:marker>
      </c:pivotFmt>
      <c:pivotFmt>
        <c:idx val="4"/>
        <c:spPr>
          <a:solidFill>
            <a:schemeClr val="accent1"/>
          </a:solidFill>
          <a:ln w="28575" cap="rnd">
            <a:solidFill>
              <a:schemeClr val="accent1"/>
            </a:solidFill>
            <a:round/>
          </a:ln>
          <a:effectLst/>
        </c:spPr>
        <c:marker>
          <c:symbol val="none"/>
        </c:marker>
      </c:pivotFmt>
      <c:pivotFmt>
        <c:idx val="5"/>
        <c:spPr>
          <a:solidFill>
            <a:schemeClr val="accent1"/>
          </a:solidFill>
          <a:ln w="28575" cap="rnd">
            <a:solidFill>
              <a:schemeClr val="accent1"/>
            </a:solidFill>
            <a:round/>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w="28575" cap="rnd">
            <a:solidFill>
              <a:schemeClr val="accent1"/>
            </a:solidFill>
            <a:round/>
          </a:ln>
          <a:effectLst/>
        </c:spPr>
        <c:marker>
          <c:symbol val="none"/>
        </c:marker>
      </c:pivotFmt>
      <c:pivotFmt>
        <c:idx val="10"/>
        <c:spPr>
          <a:solidFill>
            <a:schemeClr val="accent1"/>
          </a:solidFill>
          <a:ln w="28575" cap="rnd">
            <a:solidFill>
              <a:schemeClr val="accent1"/>
            </a:solidFill>
            <a:round/>
          </a:ln>
          <a:effectLst/>
        </c:spPr>
        <c:marker>
          <c:symbol val="none"/>
        </c:marker>
      </c:pivotFmt>
      <c:pivotFmt>
        <c:idx val="11"/>
        <c:spPr>
          <a:solidFill>
            <a:schemeClr val="accent1"/>
          </a:solidFill>
          <a:ln w="28575" cap="rnd">
            <a:solidFill>
              <a:schemeClr val="accent1"/>
            </a:solidFill>
            <a:round/>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w="28575" cap="rnd">
            <a:solidFill>
              <a:schemeClr val="accent1"/>
            </a:solidFill>
            <a:round/>
          </a:ln>
          <a:effectLst/>
        </c:spPr>
        <c:marker>
          <c:symbol val="none"/>
        </c:marker>
      </c:pivotFmt>
      <c:pivotFmt>
        <c:idx val="14"/>
        <c:spPr>
          <a:solidFill>
            <a:schemeClr val="accent1"/>
          </a:solidFill>
          <a:ln w="28575" cap="rnd">
            <a:solidFill>
              <a:schemeClr val="accent1"/>
            </a:solidFill>
            <a:round/>
          </a:ln>
          <a:effectLst/>
        </c:spPr>
        <c:marker>
          <c:symbol val="none"/>
        </c:marker>
      </c:pivotFmt>
      <c:pivotFmt>
        <c:idx val="15"/>
        <c:spPr>
          <a:solidFill>
            <a:schemeClr val="accent1"/>
          </a:solidFill>
          <a:ln w="28575" cap="rnd">
            <a:solidFill>
              <a:schemeClr val="accent1"/>
            </a:solidFill>
            <a:round/>
          </a:ln>
          <a:effectLst/>
        </c:spPr>
        <c:marker>
          <c:symbol val="none"/>
        </c:marker>
      </c:pivotFmt>
      <c:pivotFmt>
        <c:idx val="16"/>
        <c:spPr>
          <a:solidFill>
            <a:schemeClr val="accent1"/>
          </a:solidFill>
          <a:ln w="28575" cap="rnd">
            <a:solidFill>
              <a:schemeClr val="accent1"/>
            </a:solidFill>
            <a:round/>
          </a:ln>
          <a:effectLst/>
        </c:spPr>
        <c:marker>
          <c:symbol val="none"/>
        </c:marker>
      </c:pivotFmt>
      <c:pivotFmt>
        <c:idx val="17"/>
        <c:spPr>
          <a:solidFill>
            <a:schemeClr val="accent1"/>
          </a:solidFill>
          <a:ln w="28575" cap="rnd">
            <a:solidFill>
              <a:schemeClr val="accent1"/>
            </a:solidFill>
            <a:round/>
          </a:ln>
          <a:effectLst/>
        </c:spPr>
        <c:marker>
          <c:symbol val="none"/>
        </c:marker>
      </c:pivotFmt>
      <c:pivotFmt>
        <c:idx val="18"/>
        <c:spPr>
          <a:solidFill>
            <a:schemeClr val="accent1"/>
          </a:solidFill>
          <a:ln w="28575" cap="rnd">
            <a:solidFill>
              <a:schemeClr val="accent1"/>
            </a:solidFill>
            <a:round/>
          </a:ln>
          <a:effectLst/>
        </c:spPr>
        <c:marker>
          <c:symbol val="none"/>
        </c:marker>
      </c:pivotFmt>
      <c:pivotFmt>
        <c:idx val="19"/>
        <c:spPr>
          <a:solidFill>
            <a:schemeClr val="accent1"/>
          </a:solidFill>
          <a:ln w="28575" cap="rnd">
            <a:solidFill>
              <a:schemeClr val="accent1"/>
            </a:solidFill>
            <a:round/>
          </a:ln>
          <a:effectLst/>
        </c:spPr>
        <c:marker>
          <c:symbol val="none"/>
        </c:marker>
      </c:pivotFmt>
      <c:pivotFmt>
        <c:idx val="20"/>
        <c:spPr>
          <a:solidFill>
            <a:schemeClr val="accent1"/>
          </a:solidFill>
          <a:ln w="28575" cap="rnd">
            <a:solidFill>
              <a:schemeClr val="accent1"/>
            </a:solidFill>
            <a:round/>
          </a:ln>
          <a:effectLst/>
        </c:spPr>
        <c:marker>
          <c:symbol val="none"/>
        </c:marker>
      </c:pivotFmt>
      <c:pivotFmt>
        <c:idx val="21"/>
        <c:spPr>
          <a:solidFill>
            <a:schemeClr val="accent1"/>
          </a:solidFill>
          <a:ln w="28575" cap="rnd">
            <a:solidFill>
              <a:schemeClr val="accent1"/>
            </a:solidFill>
            <a:round/>
          </a:ln>
          <a:effectLst/>
        </c:spPr>
        <c:marker>
          <c:symbol val="none"/>
        </c:marker>
      </c:pivotFmt>
      <c:pivotFmt>
        <c:idx val="22"/>
        <c:spPr>
          <a:solidFill>
            <a:schemeClr val="accent1"/>
          </a:solidFill>
          <a:ln w="28575" cap="rnd">
            <a:solidFill>
              <a:schemeClr val="accent1"/>
            </a:solidFill>
            <a:round/>
          </a:ln>
          <a:effectLst/>
        </c:spPr>
        <c:marker>
          <c:symbol val="none"/>
        </c:marker>
      </c:pivotFmt>
      <c:pivotFmt>
        <c:idx val="23"/>
        <c:spPr>
          <a:solidFill>
            <a:srgbClr val="00A4E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rgbClr val="00A4E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3"/>
        <c:spPr>
          <a:solidFill>
            <a:srgbClr val="00A4E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areaChart>
        <c:grouping val="stacked"/>
        <c:varyColors val="0"/>
        <c:ser>
          <c:idx val="0"/>
          <c:order val="0"/>
          <c:tx>
            <c:strRef>
              <c:f>'Region Open Interest'!$B$3:$B$4</c:f>
              <c:strCache>
                <c:ptCount val="1"/>
                <c:pt idx="0">
                  <c:v>Asia-Pacific</c:v>
                </c:pt>
              </c:strCache>
            </c:strRef>
          </c:tx>
          <c:spPr>
            <a:solidFill>
              <a:srgbClr val="00A4E7"/>
            </a:solidFill>
            <a:ln>
              <a:noFill/>
            </a:ln>
            <a:effectLst/>
          </c:spPr>
          <c:cat>
            <c:multiLvlStrRef>
              <c:f>'Region Open Interest'!$A$5:$A$57</c:f>
              <c:multiLvlStrCache>
                <c:ptCount val="42"/>
                <c:lvl>
                  <c:pt idx="0">
                    <c:v>1</c:v>
                  </c:pt>
                  <c:pt idx="1">
                    <c:v>2</c:v>
                  </c:pt>
                  <c:pt idx="2">
                    <c:v>3</c:v>
                  </c:pt>
                  <c:pt idx="3">
                    <c:v>4</c:v>
                  </c:pt>
                  <c:pt idx="4">
                    <c:v>1</c:v>
                  </c:pt>
                  <c:pt idx="5">
                    <c:v>2</c:v>
                  </c:pt>
                  <c:pt idx="6">
                    <c:v>3</c:v>
                  </c:pt>
                  <c:pt idx="7">
                    <c:v>4</c:v>
                  </c:pt>
                  <c:pt idx="8">
                    <c:v>1</c:v>
                  </c:pt>
                  <c:pt idx="9">
                    <c:v>2</c:v>
                  </c:pt>
                  <c:pt idx="10">
                    <c:v>3</c:v>
                  </c:pt>
                  <c:pt idx="11">
                    <c:v>4</c:v>
                  </c:pt>
                  <c:pt idx="12">
                    <c:v>1</c:v>
                  </c:pt>
                  <c:pt idx="13">
                    <c:v>2</c:v>
                  </c:pt>
                  <c:pt idx="14">
                    <c:v>3</c:v>
                  </c:pt>
                  <c:pt idx="15">
                    <c:v>4</c:v>
                  </c:pt>
                  <c:pt idx="16">
                    <c:v>1</c:v>
                  </c:pt>
                  <c:pt idx="17">
                    <c:v>2</c:v>
                  </c:pt>
                  <c:pt idx="18">
                    <c:v>3</c:v>
                  </c:pt>
                  <c:pt idx="19">
                    <c:v>4</c:v>
                  </c:pt>
                  <c:pt idx="20">
                    <c:v>1</c:v>
                  </c:pt>
                  <c:pt idx="21">
                    <c:v>2</c:v>
                  </c:pt>
                  <c:pt idx="22">
                    <c:v>3</c:v>
                  </c:pt>
                  <c:pt idx="23">
                    <c:v>4</c:v>
                  </c:pt>
                  <c:pt idx="24">
                    <c:v>1</c:v>
                  </c:pt>
                  <c:pt idx="25">
                    <c:v>2</c:v>
                  </c:pt>
                  <c:pt idx="26">
                    <c:v>3</c:v>
                  </c:pt>
                  <c:pt idx="27">
                    <c:v>4</c:v>
                  </c:pt>
                  <c:pt idx="28">
                    <c:v>1</c:v>
                  </c:pt>
                  <c:pt idx="29">
                    <c:v>2</c:v>
                  </c:pt>
                  <c:pt idx="30">
                    <c:v>3</c:v>
                  </c:pt>
                  <c:pt idx="31">
                    <c:v>4</c:v>
                  </c:pt>
                  <c:pt idx="32">
                    <c:v>1</c:v>
                  </c:pt>
                  <c:pt idx="33">
                    <c:v>2</c:v>
                  </c:pt>
                  <c:pt idx="34">
                    <c:v>3</c:v>
                  </c:pt>
                  <c:pt idx="35">
                    <c:v>4</c:v>
                  </c:pt>
                  <c:pt idx="36">
                    <c:v>1</c:v>
                  </c:pt>
                  <c:pt idx="37">
                    <c:v>2</c:v>
                  </c:pt>
                  <c:pt idx="38">
                    <c:v>3</c:v>
                  </c:pt>
                  <c:pt idx="39">
                    <c:v>4</c:v>
                  </c:pt>
                  <c:pt idx="40">
                    <c:v>1</c:v>
                  </c:pt>
                  <c:pt idx="41">
                    <c:v>2</c:v>
                  </c:pt>
                </c:lvl>
                <c:lvl>
                  <c:pt idx="0">
                    <c:v>2015</c:v>
                  </c:pt>
                  <c:pt idx="4">
                    <c:v>2016</c:v>
                  </c:pt>
                  <c:pt idx="8">
                    <c:v>2017</c:v>
                  </c:pt>
                  <c:pt idx="12">
                    <c:v>2018</c:v>
                  </c:pt>
                  <c:pt idx="16">
                    <c:v>2019</c:v>
                  </c:pt>
                  <c:pt idx="20">
                    <c:v>2020</c:v>
                  </c:pt>
                  <c:pt idx="24">
                    <c:v>2021</c:v>
                  </c:pt>
                  <c:pt idx="28">
                    <c:v>2022</c:v>
                  </c:pt>
                  <c:pt idx="32">
                    <c:v>2023</c:v>
                  </c:pt>
                  <c:pt idx="36">
                    <c:v>2024</c:v>
                  </c:pt>
                  <c:pt idx="40">
                    <c:v>2025</c:v>
                  </c:pt>
                </c:lvl>
              </c:multiLvlStrCache>
            </c:multiLvlStrRef>
          </c:cat>
          <c:val>
            <c:numRef>
              <c:f>'Region Open Interest'!$B$5:$B$57</c:f>
              <c:numCache>
                <c:formatCode>_(* #,##0_);_(* \(#,##0\);_(* "-"??_);_(@_)</c:formatCode>
                <c:ptCount val="42"/>
                <c:pt idx="0">
                  <c:v>62945474</c:v>
                </c:pt>
                <c:pt idx="1">
                  <c:v>65146582</c:v>
                </c:pt>
                <c:pt idx="2">
                  <c:v>61628332</c:v>
                </c:pt>
                <c:pt idx="3">
                  <c:v>60276423</c:v>
                </c:pt>
                <c:pt idx="4">
                  <c:v>64935348</c:v>
                </c:pt>
                <c:pt idx="5">
                  <c:v>64948419</c:v>
                </c:pt>
                <c:pt idx="6">
                  <c:v>65636981</c:v>
                </c:pt>
                <c:pt idx="7">
                  <c:v>61814868</c:v>
                </c:pt>
                <c:pt idx="8">
                  <c:v>72361451</c:v>
                </c:pt>
                <c:pt idx="9">
                  <c:v>73596400</c:v>
                </c:pt>
                <c:pt idx="10">
                  <c:v>75757955</c:v>
                </c:pt>
                <c:pt idx="11">
                  <c:v>70380424</c:v>
                </c:pt>
                <c:pt idx="12">
                  <c:v>77503440</c:v>
                </c:pt>
                <c:pt idx="13">
                  <c:v>77051467</c:v>
                </c:pt>
                <c:pt idx="14">
                  <c:v>75592640</c:v>
                </c:pt>
                <c:pt idx="15">
                  <c:v>69908423</c:v>
                </c:pt>
                <c:pt idx="16">
                  <c:v>80973123</c:v>
                </c:pt>
                <c:pt idx="17">
                  <c:v>82154919</c:v>
                </c:pt>
                <c:pt idx="18">
                  <c:v>80736113</c:v>
                </c:pt>
                <c:pt idx="19">
                  <c:v>84276076</c:v>
                </c:pt>
                <c:pt idx="20">
                  <c:v>89577008</c:v>
                </c:pt>
                <c:pt idx="21">
                  <c:v>82501104</c:v>
                </c:pt>
                <c:pt idx="22">
                  <c:v>87117855</c:v>
                </c:pt>
                <c:pt idx="23">
                  <c:v>90313984</c:v>
                </c:pt>
                <c:pt idx="24">
                  <c:v>99108572</c:v>
                </c:pt>
                <c:pt idx="25">
                  <c:v>95997093</c:v>
                </c:pt>
                <c:pt idx="26">
                  <c:v>97221697</c:v>
                </c:pt>
                <c:pt idx="27">
                  <c:v>96842067</c:v>
                </c:pt>
                <c:pt idx="28">
                  <c:v>109977608</c:v>
                </c:pt>
                <c:pt idx="29">
                  <c:v>108575023</c:v>
                </c:pt>
                <c:pt idx="30">
                  <c:v>109554856</c:v>
                </c:pt>
                <c:pt idx="31">
                  <c:v>108297842</c:v>
                </c:pt>
                <c:pt idx="32">
                  <c:v>124294257</c:v>
                </c:pt>
                <c:pt idx="33">
                  <c:v>131238075</c:v>
                </c:pt>
                <c:pt idx="34">
                  <c:v>127654002</c:v>
                </c:pt>
                <c:pt idx="35">
                  <c:v>128174525</c:v>
                </c:pt>
                <c:pt idx="36">
                  <c:v>132321699</c:v>
                </c:pt>
                <c:pt idx="37">
                  <c:v>132769811</c:v>
                </c:pt>
                <c:pt idx="38">
                  <c:v>141248715</c:v>
                </c:pt>
                <c:pt idx="39">
                  <c:v>126868884</c:v>
                </c:pt>
                <c:pt idx="40">
                  <c:v>142298055</c:v>
                </c:pt>
                <c:pt idx="41">
                  <c:v>130556820</c:v>
                </c:pt>
              </c:numCache>
            </c:numRef>
          </c:val>
          <c:extLst>
            <c:ext xmlns:c16="http://schemas.microsoft.com/office/drawing/2014/chart" uri="{C3380CC4-5D6E-409C-BE32-E72D297353CC}">
              <c16:uniqueId val="{00000000-221C-4B87-8256-F3F8950AF31A}"/>
            </c:ext>
          </c:extLst>
        </c:ser>
        <c:ser>
          <c:idx val="1"/>
          <c:order val="1"/>
          <c:tx>
            <c:strRef>
              <c:f>'Region Open Interest'!$C$3:$C$4</c:f>
              <c:strCache>
                <c:ptCount val="1"/>
                <c:pt idx="0">
                  <c:v>North America</c:v>
                </c:pt>
              </c:strCache>
            </c:strRef>
          </c:tx>
          <c:spPr>
            <a:solidFill>
              <a:schemeClr val="accent2"/>
            </a:solidFill>
            <a:ln>
              <a:noFill/>
            </a:ln>
            <a:effectLst/>
          </c:spPr>
          <c:cat>
            <c:multiLvlStrRef>
              <c:f>'Region Open Interest'!$A$5:$A$57</c:f>
              <c:multiLvlStrCache>
                <c:ptCount val="42"/>
                <c:lvl>
                  <c:pt idx="0">
                    <c:v>1</c:v>
                  </c:pt>
                  <c:pt idx="1">
                    <c:v>2</c:v>
                  </c:pt>
                  <c:pt idx="2">
                    <c:v>3</c:v>
                  </c:pt>
                  <c:pt idx="3">
                    <c:v>4</c:v>
                  </c:pt>
                  <c:pt idx="4">
                    <c:v>1</c:v>
                  </c:pt>
                  <c:pt idx="5">
                    <c:v>2</c:v>
                  </c:pt>
                  <c:pt idx="6">
                    <c:v>3</c:v>
                  </c:pt>
                  <c:pt idx="7">
                    <c:v>4</c:v>
                  </c:pt>
                  <c:pt idx="8">
                    <c:v>1</c:v>
                  </c:pt>
                  <c:pt idx="9">
                    <c:v>2</c:v>
                  </c:pt>
                  <c:pt idx="10">
                    <c:v>3</c:v>
                  </c:pt>
                  <c:pt idx="11">
                    <c:v>4</c:v>
                  </c:pt>
                  <c:pt idx="12">
                    <c:v>1</c:v>
                  </c:pt>
                  <c:pt idx="13">
                    <c:v>2</c:v>
                  </c:pt>
                  <c:pt idx="14">
                    <c:v>3</c:v>
                  </c:pt>
                  <c:pt idx="15">
                    <c:v>4</c:v>
                  </c:pt>
                  <c:pt idx="16">
                    <c:v>1</c:v>
                  </c:pt>
                  <c:pt idx="17">
                    <c:v>2</c:v>
                  </c:pt>
                  <c:pt idx="18">
                    <c:v>3</c:v>
                  </c:pt>
                  <c:pt idx="19">
                    <c:v>4</c:v>
                  </c:pt>
                  <c:pt idx="20">
                    <c:v>1</c:v>
                  </c:pt>
                  <c:pt idx="21">
                    <c:v>2</c:v>
                  </c:pt>
                  <c:pt idx="22">
                    <c:v>3</c:v>
                  </c:pt>
                  <c:pt idx="23">
                    <c:v>4</c:v>
                  </c:pt>
                  <c:pt idx="24">
                    <c:v>1</c:v>
                  </c:pt>
                  <c:pt idx="25">
                    <c:v>2</c:v>
                  </c:pt>
                  <c:pt idx="26">
                    <c:v>3</c:v>
                  </c:pt>
                  <c:pt idx="27">
                    <c:v>4</c:v>
                  </c:pt>
                  <c:pt idx="28">
                    <c:v>1</c:v>
                  </c:pt>
                  <c:pt idx="29">
                    <c:v>2</c:v>
                  </c:pt>
                  <c:pt idx="30">
                    <c:v>3</c:v>
                  </c:pt>
                  <c:pt idx="31">
                    <c:v>4</c:v>
                  </c:pt>
                  <c:pt idx="32">
                    <c:v>1</c:v>
                  </c:pt>
                  <c:pt idx="33">
                    <c:v>2</c:v>
                  </c:pt>
                  <c:pt idx="34">
                    <c:v>3</c:v>
                  </c:pt>
                  <c:pt idx="35">
                    <c:v>4</c:v>
                  </c:pt>
                  <c:pt idx="36">
                    <c:v>1</c:v>
                  </c:pt>
                  <c:pt idx="37">
                    <c:v>2</c:v>
                  </c:pt>
                  <c:pt idx="38">
                    <c:v>3</c:v>
                  </c:pt>
                  <c:pt idx="39">
                    <c:v>4</c:v>
                  </c:pt>
                  <c:pt idx="40">
                    <c:v>1</c:v>
                  </c:pt>
                  <c:pt idx="41">
                    <c:v>2</c:v>
                  </c:pt>
                </c:lvl>
                <c:lvl>
                  <c:pt idx="0">
                    <c:v>2015</c:v>
                  </c:pt>
                  <c:pt idx="4">
                    <c:v>2016</c:v>
                  </c:pt>
                  <c:pt idx="8">
                    <c:v>2017</c:v>
                  </c:pt>
                  <c:pt idx="12">
                    <c:v>2018</c:v>
                  </c:pt>
                  <c:pt idx="16">
                    <c:v>2019</c:v>
                  </c:pt>
                  <c:pt idx="20">
                    <c:v>2020</c:v>
                  </c:pt>
                  <c:pt idx="24">
                    <c:v>2021</c:v>
                  </c:pt>
                  <c:pt idx="28">
                    <c:v>2022</c:v>
                  </c:pt>
                  <c:pt idx="32">
                    <c:v>2023</c:v>
                  </c:pt>
                  <c:pt idx="36">
                    <c:v>2024</c:v>
                  </c:pt>
                  <c:pt idx="40">
                    <c:v>2025</c:v>
                  </c:pt>
                </c:lvl>
              </c:multiLvlStrCache>
            </c:multiLvlStrRef>
          </c:cat>
          <c:val>
            <c:numRef>
              <c:f>'Region Open Interest'!$C$5:$C$57</c:f>
              <c:numCache>
                <c:formatCode>_(* #,##0_);_(* \(#,##0\);_(* "-"??_);_(@_)</c:formatCode>
                <c:ptCount val="42"/>
                <c:pt idx="0">
                  <c:v>390222656</c:v>
                </c:pt>
                <c:pt idx="1">
                  <c:v>415980446</c:v>
                </c:pt>
                <c:pt idx="2">
                  <c:v>447713970</c:v>
                </c:pt>
                <c:pt idx="3">
                  <c:v>428363133</c:v>
                </c:pt>
                <c:pt idx="4">
                  <c:v>401167818</c:v>
                </c:pt>
                <c:pt idx="5">
                  <c:v>429331255</c:v>
                </c:pt>
                <c:pt idx="6">
                  <c:v>437734896</c:v>
                </c:pt>
                <c:pt idx="7">
                  <c:v>437184050</c:v>
                </c:pt>
                <c:pt idx="8">
                  <c:v>422936923</c:v>
                </c:pt>
                <c:pt idx="9">
                  <c:v>438523908</c:v>
                </c:pt>
                <c:pt idx="10">
                  <c:v>458204876</c:v>
                </c:pt>
                <c:pt idx="11">
                  <c:v>461380370</c:v>
                </c:pt>
                <c:pt idx="12">
                  <c:v>447563794</c:v>
                </c:pt>
                <c:pt idx="13">
                  <c:v>448990550</c:v>
                </c:pt>
                <c:pt idx="14">
                  <c:v>464500881</c:v>
                </c:pt>
                <c:pt idx="15">
                  <c:v>456857133</c:v>
                </c:pt>
                <c:pt idx="16">
                  <c:v>440630097</c:v>
                </c:pt>
                <c:pt idx="17">
                  <c:v>459098333</c:v>
                </c:pt>
                <c:pt idx="18">
                  <c:v>464715294</c:v>
                </c:pt>
                <c:pt idx="19">
                  <c:v>455684507</c:v>
                </c:pt>
                <c:pt idx="20">
                  <c:v>468496555</c:v>
                </c:pt>
                <c:pt idx="21">
                  <c:v>462639806</c:v>
                </c:pt>
                <c:pt idx="22">
                  <c:v>491771601</c:v>
                </c:pt>
                <c:pt idx="23">
                  <c:v>518929834</c:v>
                </c:pt>
                <c:pt idx="24">
                  <c:v>537233603</c:v>
                </c:pt>
                <c:pt idx="25">
                  <c:v>570076619</c:v>
                </c:pt>
                <c:pt idx="26">
                  <c:v>597709294</c:v>
                </c:pt>
                <c:pt idx="27">
                  <c:v>594696496</c:v>
                </c:pt>
                <c:pt idx="28">
                  <c:v>575850310</c:v>
                </c:pt>
                <c:pt idx="29">
                  <c:v>584632338</c:v>
                </c:pt>
                <c:pt idx="30">
                  <c:v>629835154</c:v>
                </c:pt>
                <c:pt idx="31">
                  <c:v>607576745</c:v>
                </c:pt>
                <c:pt idx="32">
                  <c:v>603385040</c:v>
                </c:pt>
                <c:pt idx="33">
                  <c:v>598150481</c:v>
                </c:pt>
                <c:pt idx="34">
                  <c:v>626569591</c:v>
                </c:pt>
                <c:pt idx="35">
                  <c:v>648680307</c:v>
                </c:pt>
                <c:pt idx="36">
                  <c:v>619665491</c:v>
                </c:pt>
                <c:pt idx="37">
                  <c:v>646805343</c:v>
                </c:pt>
                <c:pt idx="38">
                  <c:v>672251882</c:v>
                </c:pt>
                <c:pt idx="39">
                  <c:v>698117457</c:v>
                </c:pt>
                <c:pt idx="40">
                  <c:v>674662073</c:v>
                </c:pt>
                <c:pt idx="41">
                  <c:v>695909361</c:v>
                </c:pt>
              </c:numCache>
            </c:numRef>
          </c:val>
          <c:extLst>
            <c:ext xmlns:c16="http://schemas.microsoft.com/office/drawing/2014/chart" uri="{C3380CC4-5D6E-409C-BE32-E72D297353CC}">
              <c16:uniqueId val="{00000001-221C-4B87-8256-F3F8950AF31A}"/>
            </c:ext>
          </c:extLst>
        </c:ser>
        <c:ser>
          <c:idx val="2"/>
          <c:order val="2"/>
          <c:tx>
            <c:strRef>
              <c:f>'Region Open Interest'!$D$3:$D$4</c:f>
              <c:strCache>
                <c:ptCount val="1"/>
                <c:pt idx="0">
                  <c:v>Latin America</c:v>
                </c:pt>
              </c:strCache>
            </c:strRef>
          </c:tx>
          <c:spPr>
            <a:solidFill>
              <a:schemeClr val="accent3"/>
            </a:solidFill>
            <a:ln>
              <a:noFill/>
            </a:ln>
            <a:effectLst/>
          </c:spPr>
          <c:cat>
            <c:multiLvlStrRef>
              <c:f>'Region Open Interest'!$A$5:$A$57</c:f>
              <c:multiLvlStrCache>
                <c:ptCount val="42"/>
                <c:lvl>
                  <c:pt idx="0">
                    <c:v>1</c:v>
                  </c:pt>
                  <c:pt idx="1">
                    <c:v>2</c:v>
                  </c:pt>
                  <c:pt idx="2">
                    <c:v>3</c:v>
                  </c:pt>
                  <c:pt idx="3">
                    <c:v>4</c:v>
                  </c:pt>
                  <c:pt idx="4">
                    <c:v>1</c:v>
                  </c:pt>
                  <c:pt idx="5">
                    <c:v>2</c:v>
                  </c:pt>
                  <c:pt idx="6">
                    <c:v>3</c:v>
                  </c:pt>
                  <c:pt idx="7">
                    <c:v>4</c:v>
                  </c:pt>
                  <c:pt idx="8">
                    <c:v>1</c:v>
                  </c:pt>
                  <c:pt idx="9">
                    <c:v>2</c:v>
                  </c:pt>
                  <c:pt idx="10">
                    <c:v>3</c:v>
                  </c:pt>
                  <c:pt idx="11">
                    <c:v>4</c:v>
                  </c:pt>
                  <c:pt idx="12">
                    <c:v>1</c:v>
                  </c:pt>
                  <c:pt idx="13">
                    <c:v>2</c:v>
                  </c:pt>
                  <c:pt idx="14">
                    <c:v>3</c:v>
                  </c:pt>
                  <c:pt idx="15">
                    <c:v>4</c:v>
                  </c:pt>
                  <c:pt idx="16">
                    <c:v>1</c:v>
                  </c:pt>
                  <c:pt idx="17">
                    <c:v>2</c:v>
                  </c:pt>
                  <c:pt idx="18">
                    <c:v>3</c:v>
                  </c:pt>
                  <c:pt idx="19">
                    <c:v>4</c:v>
                  </c:pt>
                  <c:pt idx="20">
                    <c:v>1</c:v>
                  </c:pt>
                  <c:pt idx="21">
                    <c:v>2</c:v>
                  </c:pt>
                  <c:pt idx="22">
                    <c:v>3</c:v>
                  </c:pt>
                  <c:pt idx="23">
                    <c:v>4</c:v>
                  </c:pt>
                  <c:pt idx="24">
                    <c:v>1</c:v>
                  </c:pt>
                  <c:pt idx="25">
                    <c:v>2</c:v>
                  </c:pt>
                  <c:pt idx="26">
                    <c:v>3</c:v>
                  </c:pt>
                  <c:pt idx="27">
                    <c:v>4</c:v>
                  </c:pt>
                  <c:pt idx="28">
                    <c:v>1</c:v>
                  </c:pt>
                  <c:pt idx="29">
                    <c:v>2</c:v>
                  </c:pt>
                  <c:pt idx="30">
                    <c:v>3</c:v>
                  </c:pt>
                  <c:pt idx="31">
                    <c:v>4</c:v>
                  </c:pt>
                  <c:pt idx="32">
                    <c:v>1</c:v>
                  </c:pt>
                  <c:pt idx="33">
                    <c:v>2</c:v>
                  </c:pt>
                  <c:pt idx="34">
                    <c:v>3</c:v>
                  </c:pt>
                  <c:pt idx="35">
                    <c:v>4</c:v>
                  </c:pt>
                  <c:pt idx="36">
                    <c:v>1</c:v>
                  </c:pt>
                  <c:pt idx="37">
                    <c:v>2</c:v>
                  </c:pt>
                  <c:pt idx="38">
                    <c:v>3</c:v>
                  </c:pt>
                  <c:pt idx="39">
                    <c:v>4</c:v>
                  </c:pt>
                  <c:pt idx="40">
                    <c:v>1</c:v>
                  </c:pt>
                  <c:pt idx="41">
                    <c:v>2</c:v>
                  </c:pt>
                </c:lvl>
                <c:lvl>
                  <c:pt idx="0">
                    <c:v>2015</c:v>
                  </c:pt>
                  <c:pt idx="4">
                    <c:v>2016</c:v>
                  </c:pt>
                  <c:pt idx="8">
                    <c:v>2017</c:v>
                  </c:pt>
                  <c:pt idx="12">
                    <c:v>2018</c:v>
                  </c:pt>
                  <c:pt idx="16">
                    <c:v>2019</c:v>
                  </c:pt>
                  <c:pt idx="20">
                    <c:v>2020</c:v>
                  </c:pt>
                  <c:pt idx="24">
                    <c:v>2021</c:v>
                  </c:pt>
                  <c:pt idx="28">
                    <c:v>2022</c:v>
                  </c:pt>
                  <c:pt idx="32">
                    <c:v>2023</c:v>
                  </c:pt>
                  <c:pt idx="36">
                    <c:v>2024</c:v>
                  </c:pt>
                  <c:pt idx="40">
                    <c:v>2025</c:v>
                  </c:pt>
                </c:lvl>
              </c:multiLvlStrCache>
            </c:multiLvlStrRef>
          </c:cat>
          <c:val>
            <c:numRef>
              <c:f>'Region Open Interest'!$D$5:$D$57</c:f>
              <c:numCache>
                <c:formatCode>_(* #,##0_);_(* \(#,##0\);_(* "-"??_);_(@_)</c:formatCode>
                <c:ptCount val="42"/>
                <c:pt idx="0">
                  <c:v>62730339</c:v>
                </c:pt>
                <c:pt idx="1">
                  <c:v>67210124</c:v>
                </c:pt>
                <c:pt idx="2">
                  <c:v>73236499</c:v>
                </c:pt>
                <c:pt idx="3">
                  <c:v>66767105</c:v>
                </c:pt>
                <c:pt idx="4">
                  <c:v>76971544</c:v>
                </c:pt>
                <c:pt idx="5">
                  <c:v>66988585</c:v>
                </c:pt>
                <c:pt idx="6">
                  <c:v>69388834</c:v>
                </c:pt>
                <c:pt idx="7">
                  <c:v>65674049</c:v>
                </c:pt>
                <c:pt idx="8">
                  <c:v>67306619</c:v>
                </c:pt>
                <c:pt idx="9">
                  <c:v>73478705</c:v>
                </c:pt>
                <c:pt idx="10">
                  <c:v>82944306</c:v>
                </c:pt>
                <c:pt idx="11">
                  <c:v>82770302</c:v>
                </c:pt>
                <c:pt idx="12">
                  <c:v>84470629</c:v>
                </c:pt>
                <c:pt idx="13">
                  <c:v>82638124</c:v>
                </c:pt>
                <c:pt idx="14">
                  <c:v>80408687</c:v>
                </c:pt>
                <c:pt idx="15">
                  <c:v>71483497</c:v>
                </c:pt>
                <c:pt idx="16">
                  <c:v>74818486</c:v>
                </c:pt>
                <c:pt idx="17">
                  <c:v>99378422</c:v>
                </c:pt>
                <c:pt idx="18">
                  <c:v>100155576</c:v>
                </c:pt>
                <c:pt idx="19">
                  <c:v>133779202</c:v>
                </c:pt>
                <c:pt idx="20">
                  <c:v>195575728</c:v>
                </c:pt>
                <c:pt idx="21">
                  <c:v>173018827</c:v>
                </c:pt>
                <c:pt idx="22">
                  <c:v>158804875</c:v>
                </c:pt>
                <c:pt idx="23">
                  <c:v>202929148</c:v>
                </c:pt>
                <c:pt idx="24">
                  <c:v>174524319</c:v>
                </c:pt>
                <c:pt idx="25">
                  <c:v>151002496</c:v>
                </c:pt>
                <c:pt idx="26">
                  <c:v>152799278</c:v>
                </c:pt>
                <c:pt idx="27">
                  <c:v>145299387</c:v>
                </c:pt>
                <c:pt idx="28">
                  <c:v>135190085</c:v>
                </c:pt>
                <c:pt idx="29">
                  <c:v>126171503</c:v>
                </c:pt>
                <c:pt idx="30">
                  <c:v>129869887</c:v>
                </c:pt>
                <c:pt idx="31">
                  <c:v>130582123</c:v>
                </c:pt>
                <c:pt idx="32">
                  <c:v>167817966</c:v>
                </c:pt>
                <c:pt idx="33">
                  <c:v>205775825</c:v>
                </c:pt>
                <c:pt idx="34">
                  <c:v>196842658</c:v>
                </c:pt>
                <c:pt idx="35">
                  <c:v>205556052</c:v>
                </c:pt>
                <c:pt idx="36">
                  <c:v>217329579</c:v>
                </c:pt>
                <c:pt idx="37">
                  <c:v>227100088</c:v>
                </c:pt>
                <c:pt idx="38">
                  <c:v>233769377</c:v>
                </c:pt>
                <c:pt idx="39">
                  <c:v>175579694</c:v>
                </c:pt>
                <c:pt idx="40">
                  <c:v>266244487</c:v>
                </c:pt>
                <c:pt idx="41">
                  <c:v>267003537</c:v>
                </c:pt>
              </c:numCache>
            </c:numRef>
          </c:val>
          <c:extLst>
            <c:ext xmlns:c16="http://schemas.microsoft.com/office/drawing/2014/chart" uri="{C3380CC4-5D6E-409C-BE32-E72D297353CC}">
              <c16:uniqueId val="{00000002-221C-4B87-8256-F3F8950AF31A}"/>
            </c:ext>
          </c:extLst>
        </c:ser>
        <c:ser>
          <c:idx val="3"/>
          <c:order val="3"/>
          <c:tx>
            <c:strRef>
              <c:f>'Region Open Interest'!$E$3:$E$4</c:f>
              <c:strCache>
                <c:ptCount val="1"/>
                <c:pt idx="0">
                  <c:v>Europe</c:v>
                </c:pt>
              </c:strCache>
            </c:strRef>
          </c:tx>
          <c:spPr>
            <a:solidFill>
              <a:schemeClr val="accent4"/>
            </a:solidFill>
            <a:ln>
              <a:noFill/>
            </a:ln>
            <a:effectLst/>
          </c:spPr>
          <c:cat>
            <c:multiLvlStrRef>
              <c:f>'Region Open Interest'!$A$5:$A$57</c:f>
              <c:multiLvlStrCache>
                <c:ptCount val="42"/>
                <c:lvl>
                  <c:pt idx="0">
                    <c:v>1</c:v>
                  </c:pt>
                  <c:pt idx="1">
                    <c:v>2</c:v>
                  </c:pt>
                  <c:pt idx="2">
                    <c:v>3</c:v>
                  </c:pt>
                  <c:pt idx="3">
                    <c:v>4</c:v>
                  </c:pt>
                  <c:pt idx="4">
                    <c:v>1</c:v>
                  </c:pt>
                  <c:pt idx="5">
                    <c:v>2</c:v>
                  </c:pt>
                  <c:pt idx="6">
                    <c:v>3</c:v>
                  </c:pt>
                  <c:pt idx="7">
                    <c:v>4</c:v>
                  </c:pt>
                  <c:pt idx="8">
                    <c:v>1</c:v>
                  </c:pt>
                  <c:pt idx="9">
                    <c:v>2</c:v>
                  </c:pt>
                  <c:pt idx="10">
                    <c:v>3</c:v>
                  </c:pt>
                  <c:pt idx="11">
                    <c:v>4</c:v>
                  </c:pt>
                  <c:pt idx="12">
                    <c:v>1</c:v>
                  </c:pt>
                  <c:pt idx="13">
                    <c:v>2</c:v>
                  </c:pt>
                  <c:pt idx="14">
                    <c:v>3</c:v>
                  </c:pt>
                  <c:pt idx="15">
                    <c:v>4</c:v>
                  </c:pt>
                  <c:pt idx="16">
                    <c:v>1</c:v>
                  </c:pt>
                  <c:pt idx="17">
                    <c:v>2</c:v>
                  </c:pt>
                  <c:pt idx="18">
                    <c:v>3</c:v>
                  </c:pt>
                  <c:pt idx="19">
                    <c:v>4</c:v>
                  </c:pt>
                  <c:pt idx="20">
                    <c:v>1</c:v>
                  </c:pt>
                  <c:pt idx="21">
                    <c:v>2</c:v>
                  </c:pt>
                  <c:pt idx="22">
                    <c:v>3</c:v>
                  </c:pt>
                  <c:pt idx="23">
                    <c:v>4</c:v>
                  </c:pt>
                  <c:pt idx="24">
                    <c:v>1</c:v>
                  </c:pt>
                  <c:pt idx="25">
                    <c:v>2</c:v>
                  </c:pt>
                  <c:pt idx="26">
                    <c:v>3</c:v>
                  </c:pt>
                  <c:pt idx="27">
                    <c:v>4</c:v>
                  </c:pt>
                  <c:pt idx="28">
                    <c:v>1</c:v>
                  </c:pt>
                  <c:pt idx="29">
                    <c:v>2</c:v>
                  </c:pt>
                  <c:pt idx="30">
                    <c:v>3</c:v>
                  </c:pt>
                  <c:pt idx="31">
                    <c:v>4</c:v>
                  </c:pt>
                  <c:pt idx="32">
                    <c:v>1</c:v>
                  </c:pt>
                  <c:pt idx="33">
                    <c:v>2</c:v>
                  </c:pt>
                  <c:pt idx="34">
                    <c:v>3</c:v>
                  </c:pt>
                  <c:pt idx="35">
                    <c:v>4</c:v>
                  </c:pt>
                  <c:pt idx="36">
                    <c:v>1</c:v>
                  </c:pt>
                  <c:pt idx="37">
                    <c:v>2</c:v>
                  </c:pt>
                  <c:pt idx="38">
                    <c:v>3</c:v>
                  </c:pt>
                  <c:pt idx="39">
                    <c:v>4</c:v>
                  </c:pt>
                  <c:pt idx="40">
                    <c:v>1</c:v>
                  </c:pt>
                  <c:pt idx="41">
                    <c:v>2</c:v>
                  </c:pt>
                </c:lvl>
                <c:lvl>
                  <c:pt idx="0">
                    <c:v>2015</c:v>
                  </c:pt>
                  <c:pt idx="4">
                    <c:v>2016</c:v>
                  </c:pt>
                  <c:pt idx="8">
                    <c:v>2017</c:v>
                  </c:pt>
                  <c:pt idx="12">
                    <c:v>2018</c:v>
                  </c:pt>
                  <c:pt idx="16">
                    <c:v>2019</c:v>
                  </c:pt>
                  <c:pt idx="20">
                    <c:v>2020</c:v>
                  </c:pt>
                  <c:pt idx="24">
                    <c:v>2021</c:v>
                  </c:pt>
                  <c:pt idx="28">
                    <c:v>2022</c:v>
                  </c:pt>
                  <c:pt idx="32">
                    <c:v>2023</c:v>
                  </c:pt>
                  <c:pt idx="36">
                    <c:v>2024</c:v>
                  </c:pt>
                  <c:pt idx="40">
                    <c:v>2025</c:v>
                  </c:pt>
                </c:lvl>
              </c:multiLvlStrCache>
            </c:multiLvlStrRef>
          </c:cat>
          <c:val>
            <c:numRef>
              <c:f>'Region Open Interest'!$E$5:$E$57</c:f>
              <c:numCache>
                <c:formatCode>_(* #,##0_);_(* \(#,##0\);_(* "-"??_);_(@_)</c:formatCode>
                <c:ptCount val="42"/>
                <c:pt idx="0">
                  <c:v>183520947</c:v>
                </c:pt>
                <c:pt idx="1">
                  <c:v>182159481</c:v>
                </c:pt>
                <c:pt idx="2">
                  <c:v>198328166</c:v>
                </c:pt>
                <c:pt idx="3">
                  <c:v>159293325</c:v>
                </c:pt>
                <c:pt idx="4">
                  <c:v>185515945</c:v>
                </c:pt>
                <c:pt idx="5">
                  <c:v>193594626</c:v>
                </c:pt>
                <c:pt idx="6">
                  <c:v>197966081</c:v>
                </c:pt>
                <c:pt idx="7">
                  <c:v>167622759</c:v>
                </c:pt>
                <c:pt idx="8">
                  <c:v>213375107</c:v>
                </c:pt>
                <c:pt idx="9">
                  <c:v>201413165</c:v>
                </c:pt>
                <c:pt idx="10">
                  <c:v>207527208</c:v>
                </c:pt>
                <c:pt idx="11">
                  <c:v>182874239</c:v>
                </c:pt>
                <c:pt idx="12">
                  <c:v>219695973</c:v>
                </c:pt>
                <c:pt idx="13">
                  <c:v>223369451</c:v>
                </c:pt>
                <c:pt idx="14">
                  <c:v>233415901</c:v>
                </c:pt>
                <c:pt idx="15">
                  <c:v>206884104</c:v>
                </c:pt>
                <c:pt idx="16">
                  <c:v>248401302</c:v>
                </c:pt>
                <c:pt idx="17">
                  <c:v>227400582</c:v>
                </c:pt>
                <c:pt idx="18">
                  <c:v>251864404</c:v>
                </c:pt>
                <c:pt idx="19">
                  <c:v>212093208</c:v>
                </c:pt>
                <c:pt idx="20">
                  <c:v>249615725</c:v>
                </c:pt>
                <c:pt idx="21">
                  <c:v>231196236</c:v>
                </c:pt>
                <c:pt idx="22">
                  <c:v>237426602</c:v>
                </c:pt>
                <c:pt idx="23">
                  <c:v>204466559</c:v>
                </c:pt>
                <c:pt idx="24">
                  <c:v>241261537</c:v>
                </c:pt>
                <c:pt idx="25">
                  <c:v>237737570</c:v>
                </c:pt>
                <c:pt idx="26">
                  <c:v>249159749</c:v>
                </c:pt>
                <c:pt idx="27">
                  <c:v>207381727</c:v>
                </c:pt>
                <c:pt idx="28">
                  <c:v>240151563</c:v>
                </c:pt>
                <c:pt idx="29">
                  <c:v>233743521</c:v>
                </c:pt>
                <c:pt idx="30">
                  <c:v>243145966</c:v>
                </c:pt>
                <c:pt idx="31">
                  <c:v>193643003</c:v>
                </c:pt>
                <c:pt idx="32">
                  <c:v>224163618</c:v>
                </c:pt>
                <c:pt idx="33">
                  <c:v>212609884</c:v>
                </c:pt>
                <c:pt idx="34">
                  <c:v>227086626</c:v>
                </c:pt>
                <c:pt idx="35">
                  <c:v>195756173</c:v>
                </c:pt>
                <c:pt idx="36">
                  <c:v>225938370</c:v>
                </c:pt>
                <c:pt idx="37">
                  <c:v>224342305</c:v>
                </c:pt>
                <c:pt idx="38">
                  <c:v>231356362</c:v>
                </c:pt>
                <c:pt idx="39">
                  <c:v>200110047</c:v>
                </c:pt>
                <c:pt idx="40">
                  <c:v>236497956</c:v>
                </c:pt>
                <c:pt idx="41">
                  <c:v>230352422</c:v>
                </c:pt>
              </c:numCache>
            </c:numRef>
          </c:val>
          <c:extLst>
            <c:ext xmlns:c16="http://schemas.microsoft.com/office/drawing/2014/chart" uri="{C3380CC4-5D6E-409C-BE32-E72D297353CC}">
              <c16:uniqueId val="{00000003-221C-4B87-8256-F3F8950AF31A}"/>
            </c:ext>
          </c:extLst>
        </c:ser>
        <c:ser>
          <c:idx val="4"/>
          <c:order val="4"/>
          <c:tx>
            <c:strRef>
              <c:f>'Region Open Interest'!$F$3:$F$4</c:f>
              <c:strCache>
                <c:ptCount val="1"/>
                <c:pt idx="0">
                  <c:v>Other</c:v>
                </c:pt>
              </c:strCache>
            </c:strRef>
          </c:tx>
          <c:spPr>
            <a:solidFill>
              <a:schemeClr val="accent5"/>
            </a:solidFill>
            <a:ln>
              <a:noFill/>
            </a:ln>
            <a:effectLst/>
          </c:spPr>
          <c:cat>
            <c:multiLvlStrRef>
              <c:f>'Region Open Interest'!$A$5:$A$57</c:f>
              <c:multiLvlStrCache>
                <c:ptCount val="42"/>
                <c:lvl>
                  <c:pt idx="0">
                    <c:v>1</c:v>
                  </c:pt>
                  <c:pt idx="1">
                    <c:v>2</c:v>
                  </c:pt>
                  <c:pt idx="2">
                    <c:v>3</c:v>
                  </c:pt>
                  <c:pt idx="3">
                    <c:v>4</c:v>
                  </c:pt>
                  <c:pt idx="4">
                    <c:v>1</c:v>
                  </c:pt>
                  <c:pt idx="5">
                    <c:v>2</c:v>
                  </c:pt>
                  <c:pt idx="6">
                    <c:v>3</c:v>
                  </c:pt>
                  <c:pt idx="7">
                    <c:v>4</c:v>
                  </c:pt>
                  <c:pt idx="8">
                    <c:v>1</c:v>
                  </c:pt>
                  <c:pt idx="9">
                    <c:v>2</c:v>
                  </c:pt>
                  <c:pt idx="10">
                    <c:v>3</c:v>
                  </c:pt>
                  <c:pt idx="11">
                    <c:v>4</c:v>
                  </c:pt>
                  <c:pt idx="12">
                    <c:v>1</c:v>
                  </c:pt>
                  <c:pt idx="13">
                    <c:v>2</c:v>
                  </c:pt>
                  <c:pt idx="14">
                    <c:v>3</c:v>
                  </c:pt>
                  <c:pt idx="15">
                    <c:v>4</c:v>
                  </c:pt>
                  <c:pt idx="16">
                    <c:v>1</c:v>
                  </c:pt>
                  <c:pt idx="17">
                    <c:v>2</c:v>
                  </c:pt>
                  <c:pt idx="18">
                    <c:v>3</c:v>
                  </c:pt>
                  <c:pt idx="19">
                    <c:v>4</c:v>
                  </c:pt>
                  <c:pt idx="20">
                    <c:v>1</c:v>
                  </c:pt>
                  <c:pt idx="21">
                    <c:v>2</c:v>
                  </c:pt>
                  <c:pt idx="22">
                    <c:v>3</c:v>
                  </c:pt>
                  <c:pt idx="23">
                    <c:v>4</c:v>
                  </c:pt>
                  <c:pt idx="24">
                    <c:v>1</c:v>
                  </c:pt>
                  <c:pt idx="25">
                    <c:v>2</c:v>
                  </c:pt>
                  <c:pt idx="26">
                    <c:v>3</c:v>
                  </c:pt>
                  <c:pt idx="27">
                    <c:v>4</c:v>
                  </c:pt>
                  <c:pt idx="28">
                    <c:v>1</c:v>
                  </c:pt>
                  <c:pt idx="29">
                    <c:v>2</c:v>
                  </c:pt>
                  <c:pt idx="30">
                    <c:v>3</c:v>
                  </c:pt>
                  <c:pt idx="31">
                    <c:v>4</c:v>
                  </c:pt>
                  <c:pt idx="32">
                    <c:v>1</c:v>
                  </c:pt>
                  <c:pt idx="33">
                    <c:v>2</c:v>
                  </c:pt>
                  <c:pt idx="34">
                    <c:v>3</c:v>
                  </c:pt>
                  <c:pt idx="35">
                    <c:v>4</c:v>
                  </c:pt>
                  <c:pt idx="36">
                    <c:v>1</c:v>
                  </c:pt>
                  <c:pt idx="37">
                    <c:v>2</c:v>
                  </c:pt>
                  <c:pt idx="38">
                    <c:v>3</c:v>
                  </c:pt>
                  <c:pt idx="39">
                    <c:v>4</c:v>
                  </c:pt>
                  <c:pt idx="40">
                    <c:v>1</c:v>
                  </c:pt>
                  <c:pt idx="41">
                    <c:v>2</c:v>
                  </c:pt>
                </c:lvl>
                <c:lvl>
                  <c:pt idx="0">
                    <c:v>2015</c:v>
                  </c:pt>
                  <c:pt idx="4">
                    <c:v>2016</c:v>
                  </c:pt>
                  <c:pt idx="8">
                    <c:v>2017</c:v>
                  </c:pt>
                  <c:pt idx="12">
                    <c:v>2018</c:v>
                  </c:pt>
                  <c:pt idx="16">
                    <c:v>2019</c:v>
                  </c:pt>
                  <c:pt idx="20">
                    <c:v>2020</c:v>
                  </c:pt>
                  <c:pt idx="24">
                    <c:v>2021</c:v>
                  </c:pt>
                  <c:pt idx="28">
                    <c:v>2022</c:v>
                  </c:pt>
                  <c:pt idx="32">
                    <c:v>2023</c:v>
                  </c:pt>
                  <c:pt idx="36">
                    <c:v>2024</c:v>
                  </c:pt>
                  <c:pt idx="40">
                    <c:v>2025</c:v>
                  </c:pt>
                </c:lvl>
              </c:multiLvlStrCache>
            </c:multiLvlStrRef>
          </c:cat>
          <c:val>
            <c:numRef>
              <c:f>'Region Open Interest'!$F$5:$F$57</c:f>
              <c:numCache>
                <c:formatCode>_(* #,##0_);_(* \(#,##0\);_(* "-"??_);_(@_)</c:formatCode>
                <c:ptCount val="42"/>
                <c:pt idx="0">
                  <c:v>37485432</c:v>
                </c:pt>
                <c:pt idx="1">
                  <c:v>64614976</c:v>
                </c:pt>
                <c:pt idx="2">
                  <c:v>66031788</c:v>
                </c:pt>
                <c:pt idx="3">
                  <c:v>68103531</c:v>
                </c:pt>
                <c:pt idx="4">
                  <c:v>63265966</c:v>
                </c:pt>
                <c:pt idx="5">
                  <c:v>51972617</c:v>
                </c:pt>
                <c:pt idx="6">
                  <c:v>50960742</c:v>
                </c:pt>
                <c:pt idx="7">
                  <c:v>48790996</c:v>
                </c:pt>
                <c:pt idx="8">
                  <c:v>42273395</c:v>
                </c:pt>
                <c:pt idx="9">
                  <c:v>42984042</c:v>
                </c:pt>
                <c:pt idx="10">
                  <c:v>41302949</c:v>
                </c:pt>
                <c:pt idx="11">
                  <c:v>33075318</c:v>
                </c:pt>
                <c:pt idx="12">
                  <c:v>18370054</c:v>
                </c:pt>
                <c:pt idx="13">
                  <c:v>17230801</c:v>
                </c:pt>
                <c:pt idx="14">
                  <c:v>23087766</c:v>
                </c:pt>
                <c:pt idx="15">
                  <c:v>20956449</c:v>
                </c:pt>
                <c:pt idx="16">
                  <c:v>26676971</c:v>
                </c:pt>
                <c:pt idx="17">
                  <c:v>15575840</c:v>
                </c:pt>
                <c:pt idx="18">
                  <c:v>15165996</c:v>
                </c:pt>
                <c:pt idx="19">
                  <c:v>13737178</c:v>
                </c:pt>
                <c:pt idx="20">
                  <c:v>15771236</c:v>
                </c:pt>
                <c:pt idx="21">
                  <c:v>21185289</c:v>
                </c:pt>
                <c:pt idx="22">
                  <c:v>24199848</c:v>
                </c:pt>
                <c:pt idx="23">
                  <c:v>27565591</c:v>
                </c:pt>
                <c:pt idx="24">
                  <c:v>28215145</c:v>
                </c:pt>
                <c:pt idx="25">
                  <c:v>26852707</c:v>
                </c:pt>
                <c:pt idx="26">
                  <c:v>32369351</c:v>
                </c:pt>
                <c:pt idx="27">
                  <c:v>25215085</c:v>
                </c:pt>
                <c:pt idx="28">
                  <c:v>41090131</c:v>
                </c:pt>
                <c:pt idx="29">
                  <c:v>32993914</c:v>
                </c:pt>
                <c:pt idx="30">
                  <c:v>41820090</c:v>
                </c:pt>
                <c:pt idx="31">
                  <c:v>36611587</c:v>
                </c:pt>
                <c:pt idx="32">
                  <c:v>37967549</c:v>
                </c:pt>
                <c:pt idx="33">
                  <c:v>24167416</c:v>
                </c:pt>
                <c:pt idx="34">
                  <c:v>31895641</c:v>
                </c:pt>
                <c:pt idx="35">
                  <c:v>33247517</c:v>
                </c:pt>
                <c:pt idx="36">
                  <c:v>38265651</c:v>
                </c:pt>
                <c:pt idx="37">
                  <c:v>38175984</c:v>
                </c:pt>
                <c:pt idx="38">
                  <c:v>39588414</c:v>
                </c:pt>
                <c:pt idx="39">
                  <c:v>33462060</c:v>
                </c:pt>
                <c:pt idx="40">
                  <c:v>34652597</c:v>
                </c:pt>
                <c:pt idx="41">
                  <c:v>36533659</c:v>
                </c:pt>
              </c:numCache>
            </c:numRef>
          </c:val>
          <c:extLst>
            <c:ext xmlns:c16="http://schemas.microsoft.com/office/drawing/2014/chart" uri="{C3380CC4-5D6E-409C-BE32-E72D297353CC}">
              <c16:uniqueId val="{00000004-221C-4B87-8256-F3F8950AF31A}"/>
            </c:ext>
          </c:extLst>
        </c:ser>
        <c:dLbls>
          <c:showLegendKey val="0"/>
          <c:showVal val="0"/>
          <c:showCatName val="0"/>
          <c:showSerName val="0"/>
          <c:showPercent val="0"/>
          <c:showBubbleSize val="0"/>
        </c:dLbls>
        <c:axId val="677416184"/>
        <c:axId val="677418536"/>
      </c:areaChart>
      <c:catAx>
        <c:axId val="677416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crossAx val="677418536"/>
        <c:crosses val="autoZero"/>
        <c:auto val="1"/>
        <c:lblAlgn val="ctr"/>
        <c:lblOffset val="100"/>
        <c:noMultiLvlLbl val="0"/>
      </c:catAx>
      <c:valAx>
        <c:axId val="6774185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Lato" panose="020F0502020204030203" pitchFamily="34" charset="0"/>
                    <a:ea typeface="+mn-ea"/>
                    <a:cs typeface="+mn-cs"/>
                  </a:defRPr>
                </a:pPr>
                <a:r>
                  <a:rPr lang="en-US"/>
                  <a:t>Open Interest (lots outstanding)</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Lato" panose="020F0502020204030203" pitchFamily="34" charset="0"/>
                  <a:ea typeface="+mn-ea"/>
                  <a:cs typeface="+mn-cs"/>
                </a:defRPr>
              </a:pPr>
              <a:endParaRPr lang="en-US"/>
            </a:p>
          </c:txPr>
        </c:title>
        <c:numFmt formatCode="[&gt;999999999.999]\ #.0,,,&quot;B&quot;;[&gt;999999.999]#,,&quot;M&quot;;#,##0\ _M"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crossAx val="677416184"/>
        <c:crosses val="autoZero"/>
        <c:crossBetween val="midCat"/>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legend>
    <c:plotVisOnly val="1"/>
    <c:dispBlanksAs val="gap"/>
    <c:showDLblsOverMax val="0"/>
  </c:chart>
  <c:spPr>
    <a:noFill/>
    <a:ln>
      <a:noFill/>
    </a:ln>
    <a:effectLst/>
  </c:spPr>
  <c:txPr>
    <a:bodyPr/>
    <a:lstStyle/>
    <a:p>
      <a:pPr>
        <a:defRPr baseline="0">
          <a:solidFill>
            <a:schemeClr val="tx1"/>
          </a:solidFill>
          <a:latin typeface="Lato" panose="020F0502020204030203"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[19) CME SOFR.xlsx]Open Interest!PivotTable3</c:name>
    <c:fmtId val="12"/>
  </c:pivotSource>
  <c:chart>
    <c:title>
      <c:tx>
        <c:rich>
          <a:bodyPr rot="0" spcFirstLastPara="1" vertOverflow="ellipsis" vert="horz" wrap="square" anchor="ctr" anchorCtr="1"/>
          <a:lstStyle/>
          <a:p>
            <a:pPr>
              <a:defRPr sz="1400" b="0" i="0" u="none" strike="noStrike" kern="1200" spc="0" baseline="0">
                <a:solidFill>
                  <a:schemeClr val="bg2">
                    <a:lumMod val="75000"/>
                  </a:schemeClr>
                </a:solidFill>
                <a:latin typeface="Lato" panose="020F0502020204030203" pitchFamily="34" charset="0"/>
                <a:ea typeface="+mn-ea"/>
                <a:cs typeface="+mn-cs"/>
              </a:defRPr>
            </a:pPr>
            <a:r>
              <a:rPr lang="en-US"/>
              <a:t>CME SOFR Open Interest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2">
                  <a:lumMod val="75000"/>
                </a:schemeClr>
              </a:solidFill>
              <a:latin typeface="Lato" panose="020F0502020204030203" pitchFamily="34" charset="0"/>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'Open Interest'!$B$3:$B$4</c:f>
              <c:strCache>
                <c:ptCount val="1"/>
                <c:pt idx="0">
                  <c:v>3 Month SOFR Futures</c:v>
                </c:pt>
              </c:strCache>
            </c:strRef>
          </c:tx>
          <c:spPr>
            <a:ln w="28575" cap="rnd">
              <a:solidFill>
                <a:schemeClr val="accent1"/>
              </a:solidFill>
              <a:round/>
            </a:ln>
            <a:effectLst/>
          </c:spPr>
          <c:marker>
            <c:symbol val="none"/>
          </c:marker>
          <c:cat>
            <c:multiLvlStrRef>
              <c:f>'Open Interest'!$A$5:$A$63</c:f>
              <c:multiLvlStrCache>
                <c:ptCount val="54"/>
                <c:lvl>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pt idx="12">
                    <c:v>January</c:v>
                  </c:pt>
                  <c:pt idx="13">
                    <c:v>February</c:v>
                  </c:pt>
                  <c:pt idx="14">
                    <c:v>March</c:v>
                  </c:pt>
                  <c:pt idx="15">
                    <c:v>April</c:v>
                  </c:pt>
                  <c:pt idx="16">
                    <c:v>May</c:v>
                  </c:pt>
                  <c:pt idx="17">
                    <c:v>June</c:v>
                  </c:pt>
                  <c:pt idx="18">
                    <c:v>July</c:v>
                  </c:pt>
                  <c:pt idx="19">
                    <c:v>August</c:v>
                  </c:pt>
                  <c:pt idx="20">
                    <c:v>September</c:v>
                  </c:pt>
                  <c:pt idx="21">
                    <c:v>October</c:v>
                  </c:pt>
                  <c:pt idx="22">
                    <c:v>November</c:v>
                  </c:pt>
                  <c:pt idx="23">
                    <c:v>December</c:v>
                  </c:pt>
                  <c:pt idx="24">
                    <c:v>January</c:v>
                  </c:pt>
                  <c:pt idx="25">
                    <c:v>February</c:v>
                  </c:pt>
                  <c:pt idx="26">
                    <c:v>March</c:v>
                  </c:pt>
                  <c:pt idx="27">
                    <c:v>April</c:v>
                  </c:pt>
                  <c:pt idx="28">
                    <c:v>May</c:v>
                  </c:pt>
                  <c:pt idx="29">
                    <c:v>June</c:v>
                  </c:pt>
                  <c:pt idx="30">
                    <c:v>July</c:v>
                  </c:pt>
                  <c:pt idx="31">
                    <c:v>August</c:v>
                  </c:pt>
                  <c:pt idx="32">
                    <c:v>September</c:v>
                  </c:pt>
                  <c:pt idx="33">
                    <c:v>October</c:v>
                  </c:pt>
                  <c:pt idx="34">
                    <c:v>November</c:v>
                  </c:pt>
                  <c:pt idx="35">
                    <c:v>December</c:v>
                  </c:pt>
                  <c:pt idx="36">
                    <c:v>January</c:v>
                  </c:pt>
                  <c:pt idx="37">
                    <c:v>February</c:v>
                  </c:pt>
                  <c:pt idx="38">
                    <c:v>March</c:v>
                  </c:pt>
                  <c:pt idx="39">
                    <c:v>April</c:v>
                  </c:pt>
                  <c:pt idx="40">
                    <c:v>May</c:v>
                  </c:pt>
                  <c:pt idx="41">
                    <c:v>June</c:v>
                  </c:pt>
                  <c:pt idx="42">
                    <c:v>July</c:v>
                  </c:pt>
                  <c:pt idx="43">
                    <c:v>August</c:v>
                  </c:pt>
                  <c:pt idx="44">
                    <c:v>September</c:v>
                  </c:pt>
                  <c:pt idx="45">
                    <c:v>October</c:v>
                  </c:pt>
                  <c:pt idx="46">
                    <c:v>November</c:v>
                  </c:pt>
                  <c:pt idx="47">
                    <c:v>December</c:v>
                  </c:pt>
                  <c:pt idx="48">
                    <c:v>January</c:v>
                  </c:pt>
                  <c:pt idx="49">
                    <c:v>February</c:v>
                  </c:pt>
                  <c:pt idx="50">
                    <c:v>March</c:v>
                  </c:pt>
                  <c:pt idx="51">
                    <c:v>April</c:v>
                  </c:pt>
                  <c:pt idx="52">
                    <c:v>May</c:v>
                  </c:pt>
                  <c:pt idx="53">
                    <c:v>June</c:v>
                  </c:pt>
                </c:lvl>
                <c:lvl>
                  <c:pt idx="0">
                    <c:v>2021</c:v>
                  </c:pt>
                  <c:pt idx="12">
                    <c:v>2022</c:v>
                  </c:pt>
                  <c:pt idx="24">
                    <c:v>2023</c:v>
                  </c:pt>
                  <c:pt idx="36">
                    <c:v>2024</c:v>
                  </c:pt>
                  <c:pt idx="48">
                    <c:v>2025</c:v>
                  </c:pt>
                </c:lvl>
              </c:multiLvlStrCache>
            </c:multiLvlStrRef>
          </c:cat>
          <c:val>
            <c:numRef>
              <c:f>'Open Interest'!$B$5:$B$63</c:f>
              <c:numCache>
                <c:formatCode>_(* #,##0_);_(* \(#,##0\);_(* "-"??_);_(@_)</c:formatCode>
                <c:ptCount val="54"/>
                <c:pt idx="0">
                  <c:v>472522</c:v>
                </c:pt>
                <c:pt idx="1">
                  <c:v>497343</c:v>
                </c:pt>
                <c:pt idx="2">
                  <c:v>443931</c:v>
                </c:pt>
                <c:pt idx="3">
                  <c:v>510897</c:v>
                </c:pt>
                <c:pt idx="4">
                  <c:v>567513</c:v>
                </c:pt>
                <c:pt idx="5">
                  <c:v>619703</c:v>
                </c:pt>
                <c:pt idx="6">
                  <c:v>649963</c:v>
                </c:pt>
                <c:pt idx="7">
                  <c:v>723216</c:v>
                </c:pt>
                <c:pt idx="8">
                  <c:v>819606</c:v>
                </c:pt>
                <c:pt idx="9">
                  <c:v>1004182</c:v>
                </c:pt>
                <c:pt idx="10">
                  <c:v>1373729</c:v>
                </c:pt>
                <c:pt idx="11">
                  <c:v>1621591</c:v>
                </c:pt>
                <c:pt idx="12">
                  <c:v>2693237</c:v>
                </c:pt>
                <c:pt idx="13">
                  <c:v>3387929</c:v>
                </c:pt>
                <c:pt idx="14">
                  <c:v>4057449</c:v>
                </c:pt>
                <c:pt idx="15">
                  <c:v>4729960</c:v>
                </c:pt>
                <c:pt idx="16">
                  <c:v>5323617</c:v>
                </c:pt>
                <c:pt idx="17">
                  <c:v>5743893</c:v>
                </c:pt>
                <c:pt idx="18">
                  <c:v>6654258</c:v>
                </c:pt>
                <c:pt idx="19">
                  <c:v>7013090</c:v>
                </c:pt>
                <c:pt idx="20">
                  <c:v>7034219</c:v>
                </c:pt>
                <c:pt idx="21">
                  <c:v>7378742</c:v>
                </c:pt>
                <c:pt idx="22">
                  <c:v>8210562</c:v>
                </c:pt>
                <c:pt idx="23">
                  <c:v>8109481</c:v>
                </c:pt>
                <c:pt idx="24">
                  <c:v>9020171</c:v>
                </c:pt>
                <c:pt idx="25">
                  <c:v>9898052</c:v>
                </c:pt>
                <c:pt idx="26">
                  <c:v>9391466</c:v>
                </c:pt>
                <c:pt idx="27">
                  <c:v>9610554</c:v>
                </c:pt>
                <c:pt idx="28">
                  <c:v>9945385</c:v>
                </c:pt>
                <c:pt idx="29">
                  <c:v>9367882</c:v>
                </c:pt>
                <c:pt idx="30">
                  <c:v>9946624</c:v>
                </c:pt>
                <c:pt idx="31">
                  <c:v>10524061</c:v>
                </c:pt>
                <c:pt idx="32">
                  <c:v>9730038</c:v>
                </c:pt>
                <c:pt idx="33">
                  <c:v>10506359</c:v>
                </c:pt>
                <c:pt idx="34">
                  <c:v>10955956</c:v>
                </c:pt>
                <c:pt idx="35">
                  <c:v>9813996</c:v>
                </c:pt>
                <c:pt idx="36">
                  <c:v>10213769</c:v>
                </c:pt>
                <c:pt idx="37">
                  <c:v>10875760</c:v>
                </c:pt>
                <c:pt idx="38">
                  <c:v>9948855</c:v>
                </c:pt>
                <c:pt idx="39">
                  <c:v>10276340</c:v>
                </c:pt>
                <c:pt idx="40">
                  <c:v>10709052</c:v>
                </c:pt>
                <c:pt idx="41">
                  <c:v>9490098</c:v>
                </c:pt>
                <c:pt idx="42">
                  <c:v>10277647</c:v>
                </c:pt>
                <c:pt idx="43">
                  <c:v>11240371</c:v>
                </c:pt>
                <c:pt idx="44">
                  <c:v>10941961</c:v>
                </c:pt>
                <c:pt idx="45">
                  <c:v>10296425</c:v>
                </c:pt>
                <c:pt idx="46">
                  <c:v>10949438</c:v>
                </c:pt>
                <c:pt idx="47">
                  <c:v>9745716</c:v>
                </c:pt>
                <c:pt idx="48">
                  <c:v>10133613</c:v>
                </c:pt>
                <c:pt idx="49">
                  <c:v>10561342</c:v>
                </c:pt>
                <c:pt idx="50">
                  <c:v>10130050</c:v>
                </c:pt>
                <c:pt idx="51">
                  <c:v>10677526</c:v>
                </c:pt>
                <c:pt idx="52">
                  <c:v>11315738</c:v>
                </c:pt>
                <c:pt idx="53">
                  <c:v>11124909</c:v>
                </c:pt>
              </c:numCache>
            </c:numRef>
          </c:val>
          <c:smooth val="0"/>
          <c:extLst>
            <c:ext xmlns:c16="http://schemas.microsoft.com/office/drawing/2014/chart" uri="{C3380CC4-5D6E-409C-BE32-E72D297353CC}">
              <c16:uniqueId val="{00000000-76C1-46C5-B1F3-6A595EF5C193}"/>
            </c:ext>
          </c:extLst>
        </c:ser>
        <c:ser>
          <c:idx val="1"/>
          <c:order val="1"/>
          <c:tx>
            <c:strRef>
              <c:f>'Open Interest'!$C$3:$C$4</c:f>
              <c:strCache>
                <c:ptCount val="1"/>
                <c:pt idx="0">
                  <c:v>3 Month SOFR Options</c:v>
                </c:pt>
              </c:strCache>
            </c:strRef>
          </c:tx>
          <c:spPr>
            <a:ln w="28575" cap="rnd">
              <a:solidFill>
                <a:schemeClr val="accent2"/>
              </a:solidFill>
              <a:round/>
            </a:ln>
            <a:effectLst/>
          </c:spPr>
          <c:marker>
            <c:symbol val="none"/>
          </c:marker>
          <c:cat>
            <c:multiLvlStrRef>
              <c:f>'Open Interest'!$A$5:$A$63</c:f>
              <c:multiLvlStrCache>
                <c:ptCount val="54"/>
                <c:lvl>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pt idx="12">
                    <c:v>January</c:v>
                  </c:pt>
                  <c:pt idx="13">
                    <c:v>February</c:v>
                  </c:pt>
                  <c:pt idx="14">
                    <c:v>March</c:v>
                  </c:pt>
                  <c:pt idx="15">
                    <c:v>April</c:v>
                  </c:pt>
                  <c:pt idx="16">
                    <c:v>May</c:v>
                  </c:pt>
                  <c:pt idx="17">
                    <c:v>June</c:v>
                  </c:pt>
                  <c:pt idx="18">
                    <c:v>July</c:v>
                  </c:pt>
                  <c:pt idx="19">
                    <c:v>August</c:v>
                  </c:pt>
                  <c:pt idx="20">
                    <c:v>September</c:v>
                  </c:pt>
                  <c:pt idx="21">
                    <c:v>October</c:v>
                  </c:pt>
                  <c:pt idx="22">
                    <c:v>November</c:v>
                  </c:pt>
                  <c:pt idx="23">
                    <c:v>December</c:v>
                  </c:pt>
                  <c:pt idx="24">
                    <c:v>January</c:v>
                  </c:pt>
                  <c:pt idx="25">
                    <c:v>February</c:v>
                  </c:pt>
                  <c:pt idx="26">
                    <c:v>March</c:v>
                  </c:pt>
                  <c:pt idx="27">
                    <c:v>April</c:v>
                  </c:pt>
                  <c:pt idx="28">
                    <c:v>May</c:v>
                  </c:pt>
                  <c:pt idx="29">
                    <c:v>June</c:v>
                  </c:pt>
                  <c:pt idx="30">
                    <c:v>July</c:v>
                  </c:pt>
                  <c:pt idx="31">
                    <c:v>August</c:v>
                  </c:pt>
                  <c:pt idx="32">
                    <c:v>September</c:v>
                  </c:pt>
                  <c:pt idx="33">
                    <c:v>October</c:v>
                  </c:pt>
                  <c:pt idx="34">
                    <c:v>November</c:v>
                  </c:pt>
                  <c:pt idx="35">
                    <c:v>December</c:v>
                  </c:pt>
                  <c:pt idx="36">
                    <c:v>January</c:v>
                  </c:pt>
                  <c:pt idx="37">
                    <c:v>February</c:v>
                  </c:pt>
                  <c:pt idx="38">
                    <c:v>March</c:v>
                  </c:pt>
                  <c:pt idx="39">
                    <c:v>April</c:v>
                  </c:pt>
                  <c:pt idx="40">
                    <c:v>May</c:v>
                  </c:pt>
                  <c:pt idx="41">
                    <c:v>June</c:v>
                  </c:pt>
                  <c:pt idx="42">
                    <c:v>July</c:v>
                  </c:pt>
                  <c:pt idx="43">
                    <c:v>August</c:v>
                  </c:pt>
                  <c:pt idx="44">
                    <c:v>September</c:v>
                  </c:pt>
                  <c:pt idx="45">
                    <c:v>October</c:v>
                  </c:pt>
                  <c:pt idx="46">
                    <c:v>November</c:v>
                  </c:pt>
                  <c:pt idx="47">
                    <c:v>December</c:v>
                  </c:pt>
                  <c:pt idx="48">
                    <c:v>January</c:v>
                  </c:pt>
                  <c:pt idx="49">
                    <c:v>February</c:v>
                  </c:pt>
                  <c:pt idx="50">
                    <c:v>March</c:v>
                  </c:pt>
                  <c:pt idx="51">
                    <c:v>April</c:v>
                  </c:pt>
                  <c:pt idx="52">
                    <c:v>May</c:v>
                  </c:pt>
                  <c:pt idx="53">
                    <c:v>June</c:v>
                  </c:pt>
                </c:lvl>
                <c:lvl>
                  <c:pt idx="0">
                    <c:v>2021</c:v>
                  </c:pt>
                  <c:pt idx="12">
                    <c:v>2022</c:v>
                  </c:pt>
                  <c:pt idx="24">
                    <c:v>2023</c:v>
                  </c:pt>
                  <c:pt idx="36">
                    <c:v>2024</c:v>
                  </c:pt>
                  <c:pt idx="48">
                    <c:v>2025</c:v>
                  </c:pt>
                </c:lvl>
              </c:multiLvlStrCache>
            </c:multiLvlStrRef>
          </c:cat>
          <c:val>
            <c:numRef>
              <c:f>'Open Interest'!$C$5:$C$63</c:f>
              <c:numCache>
                <c:formatCode>_(* #,##0_);_(* \(#,##0\);_(* "-"??_);_(@_)</c:formatCode>
                <c:ptCount val="54"/>
                <c:pt idx="0">
                  <c:v>8100</c:v>
                </c:pt>
                <c:pt idx="1">
                  <c:v>8100</c:v>
                </c:pt>
                <c:pt idx="2">
                  <c:v>6670</c:v>
                </c:pt>
                <c:pt idx="3">
                  <c:v>6680</c:v>
                </c:pt>
                <c:pt idx="4">
                  <c:v>3670</c:v>
                </c:pt>
                <c:pt idx="5">
                  <c:v>7581</c:v>
                </c:pt>
                <c:pt idx="6">
                  <c:v>7592</c:v>
                </c:pt>
                <c:pt idx="7">
                  <c:v>7592</c:v>
                </c:pt>
                <c:pt idx="8">
                  <c:v>2891</c:v>
                </c:pt>
                <c:pt idx="9">
                  <c:v>2916</c:v>
                </c:pt>
                <c:pt idx="10">
                  <c:v>2901</c:v>
                </c:pt>
                <c:pt idx="11">
                  <c:v>2623</c:v>
                </c:pt>
                <c:pt idx="12">
                  <c:v>204279</c:v>
                </c:pt>
                <c:pt idx="13">
                  <c:v>993606</c:v>
                </c:pt>
                <c:pt idx="14">
                  <c:v>1372376</c:v>
                </c:pt>
                <c:pt idx="15">
                  <c:v>1913370</c:v>
                </c:pt>
                <c:pt idx="16">
                  <c:v>4102865</c:v>
                </c:pt>
                <c:pt idx="17">
                  <c:v>7241361</c:v>
                </c:pt>
                <c:pt idx="18">
                  <c:v>8735423</c:v>
                </c:pt>
                <c:pt idx="19">
                  <c:v>11272710</c:v>
                </c:pt>
                <c:pt idx="20">
                  <c:v>13722891</c:v>
                </c:pt>
                <c:pt idx="21">
                  <c:v>17758014</c:v>
                </c:pt>
                <c:pt idx="22">
                  <c:v>21857850</c:v>
                </c:pt>
                <c:pt idx="23">
                  <c:v>20478201</c:v>
                </c:pt>
                <c:pt idx="24">
                  <c:v>33962281</c:v>
                </c:pt>
                <c:pt idx="25">
                  <c:v>40208228</c:v>
                </c:pt>
                <c:pt idx="26">
                  <c:v>38427617</c:v>
                </c:pt>
                <c:pt idx="27">
                  <c:v>39907573</c:v>
                </c:pt>
                <c:pt idx="28">
                  <c:v>42769259</c:v>
                </c:pt>
                <c:pt idx="29">
                  <c:v>34531533</c:v>
                </c:pt>
                <c:pt idx="30">
                  <c:v>35524416</c:v>
                </c:pt>
                <c:pt idx="31">
                  <c:v>39663764</c:v>
                </c:pt>
                <c:pt idx="32">
                  <c:v>35826490</c:v>
                </c:pt>
                <c:pt idx="33">
                  <c:v>39923535</c:v>
                </c:pt>
                <c:pt idx="34">
                  <c:v>44545886</c:v>
                </c:pt>
                <c:pt idx="35">
                  <c:v>34425020</c:v>
                </c:pt>
                <c:pt idx="36">
                  <c:v>42697287</c:v>
                </c:pt>
                <c:pt idx="37">
                  <c:v>42975009</c:v>
                </c:pt>
                <c:pt idx="38">
                  <c:v>34619560</c:v>
                </c:pt>
                <c:pt idx="39">
                  <c:v>35651213</c:v>
                </c:pt>
                <c:pt idx="40">
                  <c:v>39876185</c:v>
                </c:pt>
                <c:pt idx="41">
                  <c:v>32873101</c:v>
                </c:pt>
                <c:pt idx="42">
                  <c:v>38628859</c:v>
                </c:pt>
                <c:pt idx="43">
                  <c:v>42586210</c:v>
                </c:pt>
                <c:pt idx="44">
                  <c:v>38223634</c:v>
                </c:pt>
                <c:pt idx="45">
                  <c:v>39681144</c:v>
                </c:pt>
                <c:pt idx="46">
                  <c:v>39920521</c:v>
                </c:pt>
                <c:pt idx="47">
                  <c:v>29791351</c:v>
                </c:pt>
                <c:pt idx="48">
                  <c:v>34194180</c:v>
                </c:pt>
                <c:pt idx="49">
                  <c:v>38565074</c:v>
                </c:pt>
                <c:pt idx="50">
                  <c:v>33839948</c:v>
                </c:pt>
                <c:pt idx="51">
                  <c:v>37263244</c:v>
                </c:pt>
                <c:pt idx="52">
                  <c:v>38238732</c:v>
                </c:pt>
                <c:pt idx="53">
                  <c:v>33033400</c:v>
                </c:pt>
              </c:numCache>
            </c:numRef>
          </c:val>
          <c:smooth val="0"/>
          <c:extLst>
            <c:ext xmlns:c16="http://schemas.microsoft.com/office/drawing/2014/chart" uri="{C3380CC4-5D6E-409C-BE32-E72D297353CC}">
              <c16:uniqueId val="{00000001-76C1-46C5-B1F3-6A595EF5C193}"/>
            </c:ext>
          </c:extLst>
        </c:ser>
        <c:ser>
          <c:idx val="2"/>
          <c:order val="2"/>
          <c:tx>
            <c:strRef>
              <c:f>'Open Interest'!$D$3:$D$4</c:f>
              <c:strCache>
                <c:ptCount val="1"/>
                <c:pt idx="0">
                  <c:v>1 Month SOFR Futures</c:v>
                </c:pt>
              </c:strCache>
            </c:strRef>
          </c:tx>
          <c:spPr>
            <a:ln w="28575" cap="rnd">
              <a:solidFill>
                <a:schemeClr val="accent3"/>
              </a:solidFill>
              <a:round/>
            </a:ln>
            <a:effectLst/>
          </c:spPr>
          <c:marker>
            <c:symbol val="none"/>
          </c:marker>
          <c:cat>
            <c:multiLvlStrRef>
              <c:f>'Open Interest'!$A$5:$A$63</c:f>
              <c:multiLvlStrCache>
                <c:ptCount val="54"/>
                <c:lvl>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pt idx="12">
                    <c:v>January</c:v>
                  </c:pt>
                  <c:pt idx="13">
                    <c:v>February</c:v>
                  </c:pt>
                  <c:pt idx="14">
                    <c:v>March</c:v>
                  </c:pt>
                  <c:pt idx="15">
                    <c:v>April</c:v>
                  </c:pt>
                  <c:pt idx="16">
                    <c:v>May</c:v>
                  </c:pt>
                  <c:pt idx="17">
                    <c:v>June</c:v>
                  </c:pt>
                  <c:pt idx="18">
                    <c:v>July</c:v>
                  </c:pt>
                  <c:pt idx="19">
                    <c:v>August</c:v>
                  </c:pt>
                  <c:pt idx="20">
                    <c:v>September</c:v>
                  </c:pt>
                  <c:pt idx="21">
                    <c:v>October</c:v>
                  </c:pt>
                  <c:pt idx="22">
                    <c:v>November</c:v>
                  </c:pt>
                  <c:pt idx="23">
                    <c:v>December</c:v>
                  </c:pt>
                  <c:pt idx="24">
                    <c:v>January</c:v>
                  </c:pt>
                  <c:pt idx="25">
                    <c:v>February</c:v>
                  </c:pt>
                  <c:pt idx="26">
                    <c:v>March</c:v>
                  </c:pt>
                  <c:pt idx="27">
                    <c:v>April</c:v>
                  </c:pt>
                  <c:pt idx="28">
                    <c:v>May</c:v>
                  </c:pt>
                  <c:pt idx="29">
                    <c:v>June</c:v>
                  </c:pt>
                  <c:pt idx="30">
                    <c:v>July</c:v>
                  </c:pt>
                  <c:pt idx="31">
                    <c:v>August</c:v>
                  </c:pt>
                  <c:pt idx="32">
                    <c:v>September</c:v>
                  </c:pt>
                  <c:pt idx="33">
                    <c:v>October</c:v>
                  </c:pt>
                  <c:pt idx="34">
                    <c:v>November</c:v>
                  </c:pt>
                  <c:pt idx="35">
                    <c:v>December</c:v>
                  </c:pt>
                  <c:pt idx="36">
                    <c:v>January</c:v>
                  </c:pt>
                  <c:pt idx="37">
                    <c:v>February</c:v>
                  </c:pt>
                  <c:pt idx="38">
                    <c:v>March</c:v>
                  </c:pt>
                  <c:pt idx="39">
                    <c:v>April</c:v>
                  </c:pt>
                  <c:pt idx="40">
                    <c:v>May</c:v>
                  </c:pt>
                  <c:pt idx="41">
                    <c:v>June</c:v>
                  </c:pt>
                  <c:pt idx="42">
                    <c:v>July</c:v>
                  </c:pt>
                  <c:pt idx="43">
                    <c:v>August</c:v>
                  </c:pt>
                  <c:pt idx="44">
                    <c:v>September</c:v>
                  </c:pt>
                  <c:pt idx="45">
                    <c:v>October</c:v>
                  </c:pt>
                  <c:pt idx="46">
                    <c:v>November</c:v>
                  </c:pt>
                  <c:pt idx="47">
                    <c:v>December</c:v>
                  </c:pt>
                  <c:pt idx="48">
                    <c:v>January</c:v>
                  </c:pt>
                  <c:pt idx="49">
                    <c:v>February</c:v>
                  </c:pt>
                  <c:pt idx="50">
                    <c:v>March</c:v>
                  </c:pt>
                  <c:pt idx="51">
                    <c:v>April</c:v>
                  </c:pt>
                  <c:pt idx="52">
                    <c:v>May</c:v>
                  </c:pt>
                  <c:pt idx="53">
                    <c:v>June</c:v>
                  </c:pt>
                </c:lvl>
                <c:lvl>
                  <c:pt idx="0">
                    <c:v>2021</c:v>
                  </c:pt>
                  <c:pt idx="12">
                    <c:v>2022</c:v>
                  </c:pt>
                  <c:pt idx="24">
                    <c:v>2023</c:v>
                  </c:pt>
                  <c:pt idx="36">
                    <c:v>2024</c:v>
                  </c:pt>
                  <c:pt idx="48">
                    <c:v>2025</c:v>
                  </c:pt>
                </c:lvl>
              </c:multiLvlStrCache>
            </c:multiLvlStrRef>
          </c:cat>
          <c:val>
            <c:numRef>
              <c:f>'Open Interest'!$D$5:$D$63</c:f>
              <c:numCache>
                <c:formatCode>_(* #,##0_);_(* \(#,##0\);_(* "-"??_);_(@_)</c:formatCode>
                <c:ptCount val="54"/>
                <c:pt idx="0">
                  <c:v>250729</c:v>
                </c:pt>
                <c:pt idx="1">
                  <c:v>264546</c:v>
                </c:pt>
                <c:pt idx="2">
                  <c:v>249908</c:v>
                </c:pt>
                <c:pt idx="3">
                  <c:v>291312</c:v>
                </c:pt>
                <c:pt idx="4">
                  <c:v>241491</c:v>
                </c:pt>
                <c:pt idx="5">
                  <c:v>221162</c:v>
                </c:pt>
                <c:pt idx="6">
                  <c:v>196960</c:v>
                </c:pt>
                <c:pt idx="7">
                  <c:v>138617</c:v>
                </c:pt>
                <c:pt idx="8">
                  <c:v>189103</c:v>
                </c:pt>
                <c:pt idx="9">
                  <c:v>192939</c:v>
                </c:pt>
                <c:pt idx="10">
                  <c:v>233455</c:v>
                </c:pt>
                <c:pt idx="11">
                  <c:v>226524</c:v>
                </c:pt>
                <c:pt idx="12">
                  <c:v>344333</c:v>
                </c:pt>
                <c:pt idx="13">
                  <c:v>406390</c:v>
                </c:pt>
                <c:pt idx="14">
                  <c:v>414768</c:v>
                </c:pt>
                <c:pt idx="15">
                  <c:v>469821</c:v>
                </c:pt>
                <c:pt idx="16">
                  <c:v>461974</c:v>
                </c:pt>
                <c:pt idx="17">
                  <c:v>627491</c:v>
                </c:pt>
                <c:pt idx="18">
                  <c:v>644698</c:v>
                </c:pt>
                <c:pt idx="19">
                  <c:v>690755</c:v>
                </c:pt>
                <c:pt idx="20">
                  <c:v>646932</c:v>
                </c:pt>
                <c:pt idx="21">
                  <c:v>717749</c:v>
                </c:pt>
                <c:pt idx="22">
                  <c:v>757062</c:v>
                </c:pt>
                <c:pt idx="23">
                  <c:v>754770</c:v>
                </c:pt>
                <c:pt idx="24">
                  <c:v>767639</c:v>
                </c:pt>
                <c:pt idx="25">
                  <c:v>813348</c:v>
                </c:pt>
                <c:pt idx="26">
                  <c:v>838137</c:v>
                </c:pt>
                <c:pt idx="27">
                  <c:v>922336</c:v>
                </c:pt>
                <c:pt idx="28">
                  <c:v>1096672</c:v>
                </c:pt>
                <c:pt idx="29">
                  <c:v>1076254</c:v>
                </c:pt>
                <c:pt idx="30">
                  <c:v>1021227</c:v>
                </c:pt>
                <c:pt idx="31">
                  <c:v>1074445</c:v>
                </c:pt>
                <c:pt idx="32">
                  <c:v>1008710</c:v>
                </c:pt>
                <c:pt idx="33">
                  <c:v>1051132</c:v>
                </c:pt>
                <c:pt idx="34">
                  <c:v>1122993</c:v>
                </c:pt>
                <c:pt idx="35">
                  <c:v>1059050</c:v>
                </c:pt>
                <c:pt idx="36">
                  <c:v>1152670</c:v>
                </c:pt>
                <c:pt idx="37">
                  <c:v>1220489</c:v>
                </c:pt>
                <c:pt idx="38">
                  <c:v>1118711</c:v>
                </c:pt>
                <c:pt idx="39">
                  <c:v>964823</c:v>
                </c:pt>
                <c:pt idx="40">
                  <c:v>995574</c:v>
                </c:pt>
                <c:pt idx="41">
                  <c:v>1047127</c:v>
                </c:pt>
                <c:pt idx="42">
                  <c:v>1125348</c:v>
                </c:pt>
                <c:pt idx="43">
                  <c:v>1392966</c:v>
                </c:pt>
                <c:pt idx="44">
                  <c:v>1398353</c:v>
                </c:pt>
                <c:pt idx="45">
                  <c:v>1392391</c:v>
                </c:pt>
                <c:pt idx="46">
                  <c:v>1574085</c:v>
                </c:pt>
                <c:pt idx="47">
                  <c:v>1684775</c:v>
                </c:pt>
                <c:pt idx="48">
                  <c:v>1627600</c:v>
                </c:pt>
                <c:pt idx="49">
                  <c:v>1669129</c:v>
                </c:pt>
                <c:pt idx="50">
                  <c:v>1490504</c:v>
                </c:pt>
                <c:pt idx="51">
                  <c:v>1591128</c:v>
                </c:pt>
                <c:pt idx="52">
                  <c:v>1574686</c:v>
                </c:pt>
                <c:pt idx="53">
                  <c:v>1540103</c:v>
                </c:pt>
              </c:numCache>
            </c:numRef>
          </c:val>
          <c:smooth val="0"/>
          <c:extLst>
            <c:ext xmlns:c16="http://schemas.microsoft.com/office/drawing/2014/chart" uri="{C3380CC4-5D6E-409C-BE32-E72D297353CC}">
              <c16:uniqueId val="{00000002-76C1-46C5-B1F3-6A595EF5C193}"/>
            </c:ext>
          </c:extLst>
        </c:ser>
        <c:dLbls>
          <c:showLegendKey val="0"/>
          <c:showVal val="0"/>
          <c:showCatName val="0"/>
          <c:showSerName val="0"/>
          <c:showPercent val="0"/>
          <c:showBubbleSize val="0"/>
        </c:dLbls>
        <c:smooth val="0"/>
        <c:axId val="2111641615"/>
        <c:axId val="2111642095"/>
      </c:lineChart>
      <c:catAx>
        <c:axId val="21116416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2">
                    <a:lumMod val="75000"/>
                  </a:schemeClr>
                </a:solidFill>
                <a:latin typeface="Lato" panose="020F0502020204030203" pitchFamily="34" charset="0"/>
                <a:ea typeface="+mn-ea"/>
                <a:cs typeface="+mn-cs"/>
              </a:defRPr>
            </a:pPr>
            <a:endParaRPr lang="en-US"/>
          </a:p>
        </c:txPr>
        <c:crossAx val="2111642095"/>
        <c:crosses val="autoZero"/>
        <c:auto val="1"/>
        <c:lblAlgn val="ctr"/>
        <c:lblOffset val="100"/>
        <c:noMultiLvlLbl val="0"/>
      </c:catAx>
      <c:valAx>
        <c:axId val="211164209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bg2">
                        <a:lumMod val="75000"/>
                      </a:schemeClr>
                    </a:solidFill>
                    <a:latin typeface="Lato" panose="020F0502020204030203" pitchFamily="34" charset="0"/>
                    <a:ea typeface="+mn-ea"/>
                    <a:cs typeface="+mn-cs"/>
                  </a:defRPr>
                </a:pPr>
                <a:r>
                  <a:rPr lang="en-US"/>
                  <a:t>Open Interest (lots outstanding)</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bg2">
                      <a:lumMod val="75000"/>
                    </a:schemeClr>
                  </a:solidFill>
                  <a:latin typeface="Lato" panose="020F0502020204030203" pitchFamily="34" charset="0"/>
                  <a:ea typeface="+mn-ea"/>
                  <a:cs typeface="+mn-cs"/>
                </a:defRPr>
              </a:pPr>
              <a:endParaRPr lang="en-US"/>
            </a:p>
          </c:txPr>
        </c:title>
        <c:numFmt formatCode="[&gt;999999.999]\ #,,&quot;M&quot;;[&gt;999.999]#,&quot;K&quot;;#,##0\ _K"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lumMod val="75000"/>
                  </a:schemeClr>
                </a:solidFill>
                <a:latin typeface="Lato" panose="020F0502020204030203" pitchFamily="34" charset="0"/>
                <a:ea typeface="+mn-ea"/>
                <a:cs typeface="+mn-cs"/>
              </a:defRPr>
            </a:pPr>
            <a:endParaRPr lang="en-US"/>
          </a:p>
        </c:txPr>
        <c:crossAx val="211164161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bg2">
                  <a:lumMod val="75000"/>
                </a:schemeClr>
              </a:solidFill>
              <a:latin typeface="Lato" panose="020F0502020204030203"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aseline="0">
          <a:solidFill>
            <a:schemeClr val="bg2">
              <a:lumMod val="75000"/>
            </a:schemeClr>
          </a:solidFill>
          <a:latin typeface="Lato" panose="020F0502020204030203"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[a) SOFR FMX.xlsx]Chart!PivotTable1</c:name>
    <c:fmtId val="3"/>
  </c:pivotSource>
  <c:chart>
    <c:title>
      <c:tx>
        <c:rich>
          <a:bodyPr rot="0" spcFirstLastPara="1" vertOverflow="ellipsis" vert="horz" wrap="square" anchor="ctr" anchorCtr="1"/>
          <a:lstStyle/>
          <a:p>
            <a:pPr>
              <a:defRPr sz="1400" b="0" i="0" u="none" strike="noStrike" kern="1200" spc="0" baseline="0">
                <a:solidFill>
                  <a:schemeClr val="tx1"/>
                </a:solidFill>
                <a:latin typeface="Lato" panose="020F0502020204030203" pitchFamily="34" charset="0"/>
                <a:ea typeface="+mn-ea"/>
                <a:cs typeface="+mn-cs"/>
              </a:defRPr>
            </a:pPr>
            <a:r>
              <a:rPr lang="en-US"/>
              <a:t>3 Month SOFR Futures</a:t>
            </a:r>
          </a:p>
          <a:p>
            <a:pPr>
              <a:defRPr/>
            </a:pPr>
            <a:r>
              <a:rPr lang="en-US"/>
              <a:t>FMX Futures Exchange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Lato" panose="020F0502020204030203" pitchFamily="34" charset="0"/>
              <a:ea typeface="+mn-ea"/>
              <a:cs typeface="+mn-cs"/>
            </a:defRPr>
          </a:pPr>
          <a:endParaRPr lang="en-US"/>
        </a:p>
      </c:txPr>
    </c:title>
    <c:autoTitleDeleted val="0"/>
    <c:pivotFmts>
      <c:pivotFmt>
        <c:idx val="0"/>
        <c:spPr>
          <a:solidFill>
            <a:srgbClr val="00A4E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rgbClr val="F9A51A"/>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rgbClr val="00A4E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rgbClr val="F9A51A"/>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rgbClr val="00A4E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rgbClr val="F9A51A"/>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Chart!$B$3</c:f>
              <c:strCache>
                <c:ptCount val="1"/>
                <c:pt idx="0">
                  <c:v>Monthly Volume</c:v>
                </c:pt>
              </c:strCache>
            </c:strRef>
          </c:tx>
          <c:spPr>
            <a:solidFill>
              <a:srgbClr val="00A4E7"/>
            </a:solidFill>
            <a:ln>
              <a:noFill/>
            </a:ln>
            <a:effectLst/>
          </c:spPr>
          <c:invertIfNegative val="0"/>
          <c:cat>
            <c:multiLvlStrRef>
              <c:f>Chart!$A$4:$A$15</c:f>
              <c:multiLvlStrCache>
                <c:ptCount val="10"/>
                <c:lvl>
                  <c:pt idx="0">
                    <c:v>September</c:v>
                  </c:pt>
                  <c:pt idx="1">
                    <c:v>October</c:v>
                  </c:pt>
                  <c:pt idx="2">
                    <c:v>November</c:v>
                  </c:pt>
                  <c:pt idx="3">
                    <c:v>December</c:v>
                  </c:pt>
                  <c:pt idx="4">
                    <c:v>January</c:v>
                  </c:pt>
                  <c:pt idx="5">
                    <c:v>February</c:v>
                  </c:pt>
                  <c:pt idx="6">
                    <c:v>March</c:v>
                  </c:pt>
                  <c:pt idx="7">
                    <c:v>April</c:v>
                  </c:pt>
                  <c:pt idx="8">
                    <c:v>May</c:v>
                  </c:pt>
                  <c:pt idx="9">
                    <c:v>June</c:v>
                  </c:pt>
                </c:lvl>
                <c:lvl>
                  <c:pt idx="0">
                    <c:v>2024</c:v>
                  </c:pt>
                  <c:pt idx="4">
                    <c:v>2025</c:v>
                  </c:pt>
                </c:lvl>
              </c:multiLvlStrCache>
            </c:multiLvlStrRef>
          </c:cat>
          <c:val>
            <c:numRef>
              <c:f>Chart!$B$4:$B$15</c:f>
              <c:numCache>
                <c:formatCode>_(* #,##0_);_(* \(#,##0\);_(* "-"??_);_(@_)</c:formatCode>
                <c:ptCount val="10"/>
                <c:pt idx="0">
                  <c:v>25</c:v>
                </c:pt>
                <c:pt idx="1">
                  <c:v>4656</c:v>
                </c:pt>
                <c:pt idx="2">
                  <c:v>11372</c:v>
                </c:pt>
                <c:pt idx="3">
                  <c:v>13130</c:v>
                </c:pt>
                <c:pt idx="4">
                  <c:v>20495</c:v>
                </c:pt>
                <c:pt idx="5">
                  <c:v>50249</c:v>
                </c:pt>
                <c:pt idx="6">
                  <c:v>62596</c:v>
                </c:pt>
                <c:pt idx="7">
                  <c:v>20282</c:v>
                </c:pt>
                <c:pt idx="8">
                  <c:v>30015</c:v>
                </c:pt>
                <c:pt idx="9">
                  <c:v>150531</c:v>
                </c:pt>
              </c:numCache>
            </c:numRef>
          </c:val>
          <c:extLst>
            <c:ext xmlns:c16="http://schemas.microsoft.com/office/drawing/2014/chart" uri="{C3380CC4-5D6E-409C-BE32-E72D297353CC}">
              <c16:uniqueId val="{00000000-8172-4570-AEEB-6E1110886158}"/>
            </c:ext>
          </c:extLst>
        </c:ser>
        <c:dLbls>
          <c:showLegendKey val="0"/>
          <c:showVal val="0"/>
          <c:showCatName val="0"/>
          <c:showSerName val="0"/>
          <c:showPercent val="0"/>
          <c:showBubbleSize val="0"/>
        </c:dLbls>
        <c:gapWidth val="219"/>
        <c:overlap val="-27"/>
        <c:axId val="510534992"/>
        <c:axId val="510534512"/>
      </c:barChart>
      <c:lineChart>
        <c:grouping val="standard"/>
        <c:varyColors val="0"/>
        <c:ser>
          <c:idx val="1"/>
          <c:order val="1"/>
          <c:tx>
            <c:strRef>
              <c:f>Chart!$C$3</c:f>
              <c:strCache>
                <c:ptCount val="1"/>
                <c:pt idx="0">
                  <c:v>Month-End Open Interest</c:v>
                </c:pt>
              </c:strCache>
            </c:strRef>
          </c:tx>
          <c:spPr>
            <a:ln w="28575" cap="rnd">
              <a:solidFill>
                <a:srgbClr val="F9A51A"/>
              </a:solidFill>
              <a:round/>
            </a:ln>
            <a:effectLst/>
          </c:spPr>
          <c:marker>
            <c:symbol val="none"/>
          </c:marker>
          <c:cat>
            <c:multiLvlStrRef>
              <c:f>Chart!$A$4:$A$15</c:f>
              <c:multiLvlStrCache>
                <c:ptCount val="10"/>
                <c:lvl>
                  <c:pt idx="0">
                    <c:v>September</c:v>
                  </c:pt>
                  <c:pt idx="1">
                    <c:v>October</c:v>
                  </c:pt>
                  <c:pt idx="2">
                    <c:v>November</c:v>
                  </c:pt>
                  <c:pt idx="3">
                    <c:v>December</c:v>
                  </c:pt>
                  <c:pt idx="4">
                    <c:v>January</c:v>
                  </c:pt>
                  <c:pt idx="5">
                    <c:v>February</c:v>
                  </c:pt>
                  <c:pt idx="6">
                    <c:v>March</c:v>
                  </c:pt>
                  <c:pt idx="7">
                    <c:v>April</c:v>
                  </c:pt>
                  <c:pt idx="8">
                    <c:v>May</c:v>
                  </c:pt>
                  <c:pt idx="9">
                    <c:v>June</c:v>
                  </c:pt>
                </c:lvl>
                <c:lvl>
                  <c:pt idx="0">
                    <c:v>2024</c:v>
                  </c:pt>
                  <c:pt idx="4">
                    <c:v>2025</c:v>
                  </c:pt>
                </c:lvl>
              </c:multiLvlStrCache>
            </c:multiLvlStrRef>
          </c:cat>
          <c:val>
            <c:numRef>
              <c:f>Chart!$C$4:$C$15</c:f>
              <c:numCache>
                <c:formatCode>_(* #,##0_);_(* \(#,##0\);_(* "-"??_);_(@_)</c:formatCode>
                <c:ptCount val="10"/>
                <c:pt idx="0">
                  <c:v>7</c:v>
                </c:pt>
                <c:pt idx="1">
                  <c:v>1175</c:v>
                </c:pt>
                <c:pt idx="2">
                  <c:v>2991</c:v>
                </c:pt>
                <c:pt idx="3">
                  <c:v>3616</c:v>
                </c:pt>
                <c:pt idx="4">
                  <c:v>5221</c:v>
                </c:pt>
                <c:pt idx="5">
                  <c:v>7273</c:v>
                </c:pt>
                <c:pt idx="6">
                  <c:v>9476</c:v>
                </c:pt>
                <c:pt idx="7">
                  <c:v>7988</c:v>
                </c:pt>
                <c:pt idx="8">
                  <c:v>10186</c:v>
                </c:pt>
                <c:pt idx="9">
                  <c:v>21612</c:v>
                </c:pt>
              </c:numCache>
            </c:numRef>
          </c:val>
          <c:smooth val="0"/>
          <c:extLst>
            <c:ext xmlns:c16="http://schemas.microsoft.com/office/drawing/2014/chart" uri="{C3380CC4-5D6E-409C-BE32-E72D297353CC}">
              <c16:uniqueId val="{00000001-8172-4570-AEEB-6E1110886158}"/>
            </c:ext>
          </c:extLst>
        </c:ser>
        <c:dLbls>
          <c:showLegendKey val="0"/>
          <c:showVal val="0"/>
          <c:showCatName val="0"/>
          <c:showSerName val="0"/>
          <c:showPercent val="0"/>
          <c:showBubbleSize val="0"/>
        </c:dLbls>
        <c:marker val="1"/>
        <c:smooth val="0"/>
        <c:axId val="509892496"/>
        <c:axId val="509893456"/>
      </c:lineChart>
      <c:catAx>
        <c:axId val="510534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crossAx val="510534512"/>
        <c:crosses val="autoZero"/>
        <c:auto val="1"/>
        <c:lblAlgn val="ctr"/>
        <c:lblOffset val="100"/>
        <c:noMultiLvlLbl val="0"/>
      </c:catAx>
      <c:valAx>
        <c:axId val="5105345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Lato" panose="020F0502020204030203" pitchFamily="34" charset="0"/>
                    <a:ea typeface="+mn-ea"/>
                    <a:cs typeface="+mn-cs"/>
                  </a:defRPr>
                </a:pPr>
                <a:r>
                  <a:rPr lang="en-US"/>
                  <a:t>Volume (lots traded)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Lato" panose="020F0502020204030203" pitchFamily="34" charset="0"/>
                  <a:ea typeface="+mn-ea"/>
                  <a:cs typeface="+mn-cs"/>
                </a:defRPr>
              </a:pPr>
              <a:endParaRPr lang="en-US"/>
            </a:p>
          </c:txPr>
        </c:title>
        <c:numFmt formatCode="[&gt;999999.999]\ #.0,,&quot;M&quot;;[&gt;999.999]#,&quot;K&quot;;#,##0\ _K"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crossAx val="510534992"/>
        <c:crosses val="autoZero"/>
        <c:crossBetween val="between"/>
      </c:valAx>
      <c:valAx>
        <c:axId val="509893456"/>
        <c:scaling>
          <c:orientation val="minMax"/>
        </c:scaling>
        <c:delete val="0"/>
        <c:axPos val="r"/>
        <c:title>
          <c:tx>
            <c:rich>
              <a:bodyPr rot="5400000" spcFirstLastPara="1" vertOverflow="ellipsis" wrap="square" anchor="ctr" anchorCtr="1"/>
              <a:lstStyle/>
              <a:p>
                <a:pPr>
                  <a:defRPr sz="1000" b="0" i="0" u="none" strike="noStrike" kern="1200" baseline="0">
                    <a:solidFill>
                      <a:schemeClr val="tx1"/>
                    </a:solidFill>
                    <a:latin typeface="Lato" panose="020F0502020204030203" pitchFamily="34" charset="0"/>
                    <a:ea typeface="+mn-ea"/>
                    <a:cs typeface="+mn-cs"/>
                  </a:defRPr>
                </a:pPr>
                <a:r>
                  <a:rPr lang="en-US"/>
                  <a:t>Open Interest (lots outstanding)</a:t>
                </a:r>
              </a:p>
            </c:rich>
          </c:tx>
          <c:overlay val="0"/>
          <c:spPr>
            <a:noFill/>
            <a:ln>
              <a:noFill/>
            </a:ln>
            <a:effectLst/>
          </c:spPr>
          <c:txPr>
            <a:bodyPr rot="5400000" spcFirstLastPara="1" vertOverflow="ellipsis" wrap="square" anchor="ctr" anchorCtr="1"/>
            <a:lstStyle/>
            <a:p>
              <a:pPr>
                <a:defRPr sz="1000" b="0" i="0" u="none" strike="noStrike" kern="1200" baseline="0">
                  <a:solidFill>
                    <a:schemeClr val="tx1"/>
                  </a:solidFill>
                  <a:latin typeface="Lato" panose="020F0502020204030203" pitchFamily="34" charset="0"/>
                  <a:ea typeface="+mn-ea"/>
                  <a:cs typeface="+mn-cs"/>
                </a:defRPr>
              </a:pPr>
              <a:endParaRPr lang="en-US"/>
            </a:p>
          </c:txPr>
        </c:title>
        <c:numFmt formatCode="[&gt;999999.999]\ #.0,,&quot;M&quot;;[&gt;999.999]#,&quot;K&quot;;#,##0\ _K"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crossAx val="509892496"/>
        <c:crosses val="max"/>
        <c:crossBetween val="between"/>
      </c:valAx>
      <c:catAx>
        <c:axId val="509892496"/>
        <c:scaling>
          <c:orientation val="minMax"/>
        </c:scaling>
        <c:delete val="1"/>
        <c:axPos val="b"/>
        <c:numFmt formatCode="General" sourceLinked="1"/>
        <c:majorTickMark val="out"/>
        <c:minorTickMark val="none"/>
        <c:tickLblPos val="nextTo"/>
        <c:crossAx val="50989345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aseline="0">
          <a:solidFill>
            <a:schemeClr val="tx1"/>
          </a:solidFill>
          <a:latin typeface="Lato" panose="020F0502020204030203"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[3) ICE Europe Rates Complex.xlsx]Sheet1!PivotTable1</c:name>
    <c:fmtId val="6"/>
  </c:pivotSource>
  <c:chart>
    <c:title>
      <c:tx>
        <c:rich>
          <a:bodyPr rot="0" spcFirstLastPara="1" vertOverflow="ellipsis" vert="horz" wrap="square" anchor="ctr" anchorCtr="1"/>
          <a:lstStyle/>
          <a:p>
            <a:pPr>
              <a:defRPr sz="1400" b="0" i="0" u="none" strike="noStrike" kern="1200" spc="0" baseline="0">
                <a:solidFill>
                  <a:schemeClr val="tx1"/>
                </a:solidFill>
                <a:latin typeface="Lato" panose="020F0502020204030203" pitchFamily="34" charset="0"/>
                <a:ea typeface="+mn-ea"/>
                <a:cs typeface="+mn-cs"/>
              </a:defRPr>
            </a:pPr>
            <a:r>
              <a:rPr lang="en-US"/>
              <a:t>ICE Futures Europe Interest Rate Volume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Lato" panose="020F0502020204030203" pitchFamily="34" charset="0"/>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stacked"/>
        <c:varyColors val="0"/>
        <c:ser>
          <c:idx val="0"/>
          <c:order val="0"/>
          <c:tx>
            <c:strRef>
              <c:f>Sheet1!$B$1:$B$2</c:f>
              <c:strCache>
                <c:ptCount val="1"/>
                <c:pt idx="0">
                  <c:v>Future</c:v>
                </c:pt>
              </c:strCache>
            </c:strRef>
          </c:tx>
          <c:spPr>
            <a:solidFill>
              <a:schemeClr val="accent1"/>
            </a:solidFill>
            <a:ln>
              <a:noFill/>
            </a:ln>
            <a:effectLst/>
          </c:spPr>
          <c:invertIfNegative val="0"/>
          <c:cat>
            <c:multiLvlStrRef>
              <c:f>Sheet1!$A$3:$A$46</c:f>
              <c:multiLvlStrCache>
                <c:ptCount val="34"/>
                <c:lvl>
                  <c:pt idx="0">
                    <c:v>1</c:v>
                  </c:pt>
                  <c:pt idx="1">
                    <c:v>2</c:v>
                  </c:pt>
                  <c:pt idx="2">
                    <c:v>3</c:v>
                  </c:pt>
                  <c:pt idx="3">
                    <c:v>4</c:v>
                  </c:pt>
                  <c:pt idx="4">
                    <c:v>1</c:v>
                  </c:pt>
                  <c:pt idx="5">
                    <c:v>2</c:v>
                  </c:pt>
                  <c:pt idx="6">
                    <c:v>3</c:v>
                  </c:pt>
                  <c:pt idx="7">
                    <c:v>4</c:v>
                  </c:pt>
                  <c:pt idx="8">
                    <c:v>1</c:v>
                  </c:pt>
                  <c:pt idx="9">
                    <c:v>2</c:v>
                  </c:pt>
                  <c:pt idx="10">
                    <c:v>3</c:v>
                  </c:pt>
                  <c:pt idx="11">
                    <c:v>4</c:v>
                  </c:pt>
                  <c:pt idx="12">
                    <c:v>1</c:v>
                  </c:pt>
                  <c:pt idx="13">
                    <c:v>2</c:v>
                  </c:pt>
                  <c:pt idx="14">
                    <c:v>3</c:v>
                  </c:pt>
                  <c:pt idx="15">
                    <c:v>4</c:v>
                  </c:pt>
                  <c:pt idx="16">
                    <c:v>1</c:v>
                  </c:pt>
                  <c:pt idx="17">
                    <c:v>2</c:v>
                  </c:pt>
                  <c:pt idx="18">
                    <c:v>3</c:v>
                  </c:pt>
                  <c:pt idx="19">
                    <c:v>4</c:v>
                  </c:pt>
                  <c:pt idx="20">
                    <c:v>1</c:v>
                  </c:pt>
                  <c:pt idx="21">
                    <c:v>2</c:v>
                  </c:pt>
                  <c:pt idx="22">
                    <c:v>3</c:v>
                  </c:pt>
                  <c:pt idx="23">
                    <c:v>4</c:v>
                  </c:pt>
                  <c:pt idx="24">
                    <c:v>1</c:v>
                  </c:pt>
                  <c:pt idx="25">
                    <c:v>2</c:v>
                  </c:pt>
                  <c:pt idx="26">
                    <c:v>3</c:v>
                  </c:pt>
                  <c:pt idx="27">
                    <c:v>4</c:v>
                  </c:pt>
                  <c:pt idx="28">
                    <c:v>1</c:v>
                  </c:pt>
                  <c:pt idx="29">
                    <c:v>2</c:v>
                  </c:pt>
                  <c:pt idx="30">
                    <c:v>3</c:v>
                  </c:pt>
                  <c:pt idx="31">
                    <c:v>4</c:v>
                  </c:pt>
                  <c:pt idx="32">
                    <c:v>1</c:v>
                  </c:pt>
                  <c:pt idx="33">
                    <c:v>2</c:v>
                  </c:pt>
                </c:lvl>
                <c:lvl>
                  <c:pt idx="0">
                    <c:v>2017</c:v>
                  </c:pt>
                  <c:pt idx="4">
                    <c:v>2018</c:v>
                  </c:pt>
                  <c:pt idx="8">
                    <c:v>2019</c:v>
                  </c:pt>
                  <c:pt idx="12">
                    <c:v>2020</c:v>
                  </c:pt>
                  <c:pt idx="16">
                    <c:v>2021</c:v>
                  </c:pt>
                  <c:pt idx="20">
                    <c:v>2022</c:v>
                  </c:pt>
                  <c:pt idx="24">
                    <c:v>2023</c:v>
                  </c:pt>
                  <c:pt idx="28">
                    <c:v>2024</c:v>
                  </c:pt>
                  <c:pt idx="32">
                    <c:v>2025</c:v>
                  </c:pt>
                </c:lvl>
              </c:multiLvlStrCache>
            </c:multiLvlStrRef>
          </c:cat>
          <c:val>
            <c:numRef>
              <c:f>Sheet1!$B$3:$B$46</c:f>
              <c:numCache>
                <c:formatCode>General</c:formatCode>
                <c:ptCount val="34"/>
                <c:pt idx="0">
                  <c:v>123599143</c:v>
                </c:pt>
                <c:pt idx="1">
                  <c:v>124146715</c:v>
                </c:pt>
                <c:pt idx="2">
                  <c:v>106387453</c:v>
                </c:pt>
                <c:pt idx="3">
                  <c:v>100359781</c:v>
                </c:pt>
                <c:pt idx="4">
                  <c:v>132812995</c:v>
                </c:pt>
                <c:pt idx="5">
                  <c:v>134270000</c:v>
                </c:pt>
                <c:pt idx="6">
                  <c:v>111949697</c:v>
                </c:pt>
                <c:pt idx="7">
                  <c:v>138089719</c:v>
                </c:pt>
                <c:pt idx="8">
                  <c:v>118587823</c:v>
                </c:pt>
                <c:pt idx="9">
                  <c:v>105692155</c:v>
                </c:pt>
                <c:pt idx="10">
                  <c:v>117416743</c:v>
                </c:pt>
                <c:pt idx="11">
                  <c:v>90253837</c:v>
                </c:pt>
                <c:pt idx="12">
                  <c:v>143859262</c:v>
                </c:pt>
                <c:pt idx="13">
                  <c:v>85311111</c:v>
                </c:pt>
                <c:pt idx="14">
                  <c:v>91416064</c:v>
                </c:pt>
                <c:pt idx="15">
                  <c:v>91120906</c:v>
                </c:pt>
                <c:pt idx="16">
                  <c:v>121404591</c:v>
                </c:pt>
                <c:pt idx="17">
                  <c:v>103224657</c:v>
                </c:pt>
                <c:pt idx="18">
                  <c:v>105192948</c:v>
                </c:pt>
                <c:pt idx="19">
                  <c:v>105036765</c:v>
                </c:pt>
                <c:pt idx="20">
                  <c:v>108555014</c:v>
                </c:pt>
                <c:pt idx="21">
                  <c:v>98709238</c:v>
                </c:pt>
                <c:pt idx="22">
                  <c:v>118352377</c:v>
                </c:pt>
                <c:pt idx="23">
                  <c:v>95773590</c:v>
                </c:pt>
                <c:pt idx="24">
                  <c:v>138094822</c:v>
                </c:pt>
                <c:pt idx="25">
                  <c:v>97749199</c:v>
                </c:pt>
                <c:pt idx="26">
                  <c:v>102492744</c:v>
                </c:pt>
                <c:pt idx="27">
                  <c:v>119095477</c:v>
                </c:pt>
                <c:pt idx="28">
                  <c:v>141116397</c:v>
                </c:pt>
                <c:pt idx="29">
                  <c:v>149341639</c:v>
                </c:pt>
                <c:pt idx="30">
                  <c:v>158345949</c:v>
                </c:pt>
                <c:pt idx="31">
                  <c:v>176029534</c:v>
                </c:pt>
                <c:pt idx="32">
                  <c:v>185065542</c:v>
                </c:pt>
                <c:pt idx="33">
                  <c:v>189876858</c:v>
                </c:pt>
              </c:numCache>
            </c:numRef>
          </c:val>
          <c:extLst>
            <c:ext xmlns:c16="http://schemas.microsoft.com/office/drawing/2014/chart" uri="{C3380CC4-5D6E-409C-BE32-E72D297353CC}">
              <c16:uniqueId val="{00000000-BC43-440A-A49C-A645F404D217}"/>
            </c:ext>
          </c:extLst>
        </c:ser>
        <c:ser>
          <c:idx val="1"/>
          <c:order val="1"/>
          <c:tx>
            <c:strRef>
              <c:f>Sheet1!$C$1:$C$2</c:f>
              <c:strCache>
                <c:ptCount val="1"/>
                <c:pt idx="0">
                  <c:v>Option</c:v>
                </c:pt>
              </c:strCache>
            </c:strRef>
          </c:tx>
          <c:spPr>
            <a:solidFill>
              <a:schemeClr val="accent2"/>
            </a:solidFill>
            <a:ln>
              <a:noFill/>
            </a:ln>
            <a:effectLst/>
          </c:spPr>
          <c:invertIfNegative val="0"/>
          <c:cat>
            <c:multiLvlStrRef>
              <c:f>Sheet1!$A$3:$A$46</c:f>
              <c:multiLvlStrCache>
                <c:ptCount val="34"/>
                <c:lvl>
                  <c:pt idx="0">
                    <c:v>1</c:v>
                  </c:pt>
                  <c:pt idx="1">
                    <c:v>2</c:v>
                  </c:pt>
                  <c:pt idx="2">
                    <c:v>3</c:v>
                  </c:pt>
                  <c:pt idx="3">
                    <c:v>4</c:v>
                  </c:pt>
                  <c:pt idx="4">
                    <c:v>1</c:v>
                  </c:pt>
                  <c:pt idx="5">
                    <c:v>2</c:v>
                  </c:pt>
                  <c:pt idx="6">
                    <c:v>3</c:v>
                  </c:pt>
                  <c:pt idx="7">
                    <c:v>4</c:v>
                  </c:pt>
                  <c:pt idx="8">
                    <c:v>1</c:v>
                  </c:pt>
                  <c:pt idx="9">
                    <c:v>2</c:v>
                  </c:pt>
                  <c:pt idx="10">
                    <c:v>3</c:v>
                  </c:pt>
                  <c:pt idx="11">
                    <c:v>4</c:v>
                  </c:pt>
                  <c:pt idx="12">
                    <c:v>1</c:v>
                  </c:pt>
                  <c:pt idx="13">
                    <c:v>2</c:v>
                  </c:pt>
                  <c:pt idx="14">
                    <c:v>3</c:v>
                  </c:pt>
                  <c:pt idx="15">
                    <c:v>4</c:v>
                  </c:pt>
                  <c:pt idx="16">
                    <c:v>1</c:v>
                  </c:pt>
                  <c:pt idx="17">
                    <c:v>2</c:v>
                  </c:pt>
                  <c:pt idx="18">
                    <c:v>3</c:v>
                  </c:pt>
                  <c:pt idx="19">
                    <c:v>4</c:v>
                  </c:pt>
                  <c:pt idx="20">
                    <c:v>1</c:v>
                  </c:pt>
                  <c:pt idx="21">
                    <c:v>2</c:v>
                  </c:pt>
                  <c:pt idx="22">
                    <c:v>3</c:v>
                  </c:pt>
                  <c:pt idx="23">
                    <c:v>4</c:v>
                  </c:pt>
                  <c:pt idx="24">
                    <c:v>1</c:v>
                  </c:pt>
                  <c:pt idx="25">
                    <c:v>2</c:v>
                  </c:pt>
                  <c:pt idx="26">
                    <c:v>3</c:v>
                  </c:pt>
                  <c:pt idx="27">
                    <c:v>4</c:v>
                  </c:pt>
                  <c:pt idx="28">
                    <c:v>1</c:v>
                  </c:pt>
                  <c:pt idx="29">
                    <c:v>2</c:v>
                  </c:pt>
                  <c:pt idx="30">
                    <c:v>3</c:v>
                  </c:pt>
                  <c:pt idx="31">
                    <c:v>4</c:v>
                  </c:pt>
                  <c:pt idx="32">
                    <c:v>1</c:v>
                  </c:pt>
                  <c:pt idx="33">
                    <c:v>2</c:v>
                  </c:pt>
                </c:lvl>
                <c:lvl>
                  <c:pt idx="0">
                    <c:v>2017</c:v>
                  </c:pt>
                  <c:pt idx="4">
                    <c:v>2018</c:v>
                  </c:pt>
                  <c:pt idx="8">
                    <c:v>2019</c:v>
                  </c:pt>
                  <c:pt idx="12">
                    <c:v>2020</c:v>
                  </c:pt>
                  <c:pt idx="16">
                    <c:v>2021</c:v>
                  </c:pt>
                  <c:pt idx="20">
                    <c:v>2022</c:v>
                  </c:pt>
                  <c:pt idx="24">
                    <c:v>2023</c:v>
                  </c:pt>
                  <c:pt idx="28">
                    <c:v>2024</c:v>
                  </c:pt>
                  <c:pt idx="32">
                    <c:v>2025</c:v>
                  </c:pt>
                </c:lvl>
              </c:multiLvlStrCache>
            </c:multiLvlStrRef>
          </c:cat>
          <c:val>
            <c:numRef>
              <c:f>Sheet1!$C$3:$C$46</c:f>
              <c:numCache>
                <c:formatCode>General</c:formatCode>
                <c:ptCount val="34"/>
                <c:pt idx="0">
                  <c:v>20807787</c:v>
                </c:pt>
                <c:pt idx="1">
                  <c:v>20151925</c:v>
                </c:pt>
                <c:pt idx="2">
                  <c:v>15378446</c:v>
                </c:pt>
                <c:pt idx="3">
                  <c:v>13939595</c:v>
                </c:pt>
                <c:pt idx="4">
                  <c:v>21061659</c:v>
                </c:pt>
                <c:pt idx="5">
                  <c:v>24010432</c:v>
                </c:pt>
                <c:pt idx="6">
                  <c:v>15246587</c:v>
                </c:pt>
                <c:pt idx="7">
                  <c:v>21518112</c:v>
                </c:pt>
                <c:pt idx="8">
                  <c:v>21903119</c:v>
                </c:pt>
                <c:pt idx="9">
                  <c:v>17885736</c:v>
                </c:pt>
                <c:pt idx="10">
                  <c:v>28124105</c:v>
                </c:pt>
                <c:pt idx="11">
                  <c:v>20898564</c:v>
                </c:pt>
                <c:pt idx="12">
                  <c:v>39491341</c:v>
                </c:pt>
                <c:pt idx="13">
                  <c:v>17299942</c:v>
                </c:pt>
                <c:pt idx="14">
                  <c:v>15471687</c:v>
                </c:pt>
                <c:pt idx="15">
                  <c:v>12723322</c:v>
                </c:pt>
                <c:pt idx="16">
                  <c:v>26330400</c:v>
                </c:pt>
                <c:pt idx="17">
                  <c:v>19333119</c:v>
                </c:pt>
                <c:pt idx="18">
                  <c:v>20773450</c:v>
                </c:pt>
                <c:pt idx="19">
                  <c:v>25181735</c:v>
                </c:pt>
                <c:pt idx="20">
                  <c:v>29174238</c:v>
                </c:pt>
                <c:pt idx="21">
                  <c:v>28298458</c:v>
                </c:pt>
                <c:pt idx="22">
                  <c:v>26201024</c:v>
                </c:pt>
                <c:pt idx="23">
                  <c:v>16747007</c:v>
                </c:pt>
                <c:pt idx="24">
                  <c:v>23740544</c:v>
                </c:pt>
                <c:pt idx="25">
                  <c:v>14486746</c:v>
                </c:pt>
                <c:pt idx="26">
                  <c:v>22153674</c:v>
                </c:pt>
                <c:pt idx="27">
                  <c:v>22280680</c:v>
                </c:pt>
                <c:pt idx="28">
                  <c:v>34888672</c:v>
                </c:pt>
                <c:pt idx="29">
                  <c:v>25635704</c:v>
                </c:pt>
                <c:pt idx="30">
                  <c:v>31622024</c:v>
                </c:pt>
                <c:pt idx="31">
                  <c:v>35618894</c:v>
                </c:pt>
                <c:pt idx="32">
                  <c:v>45538065</c:v>
                </c:pt>
                <c:pt idx="33">
                  <c:v>41208263</c:v>
                </c:pt>
              </c:numCache>
            </c:numRef>
          </c:val>
          <c:extLst>
            <c:ext xmlns:c16="http://schemas.microsoft.com/office/drawing/2014/chart" uri="{C3380CC4-5D6E-409C-BE32-E72D297353CC}">
              <c16:uniqueId val="{00000001-BC43-440A-A49C-A645F404D217}"/>
            </c:ext>
          </c:extLst>
        </c:ser>
        <c:dLbls>
          <c:showLegendKey val="0"/>
          <c:showVal val="0"/>
          <c:showCatName val="0"/>
          <c:showSerName val="0"/>
          <c:showPercent val="0"/>
          <c:showBubbleSize val="0"/>
        </c:dLbls>
        <c:gapWidth val="219"/>
        <c:overlap val="100"/>
        <c:axId val="440729952"/>
        <c:axId val="440728992"/>
      </c:barChart>
      <c:catAx>
        <c:axId val="440729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crossAx val="440728992"/>
        <c:crosses val="autoZero"/>
        <c:auto val="1"/>
        <c:lblAlgn val="ctr"/>
        <c:lblOffset val="100"/>
        <c:noMultiLvlLbl val="0"/>
      </c:catAx>
      <c:valAx>
        <c:axId val="440728992"/>
        <c:scaling>
          <c:orientation val="minMax"/>
        </c:scaling>
        <c:delete val="0"/>
        <c:axPos val="l"/>
        <c:majorGridlines>
          <c:spPr>
            <a:ln w="9525" cap="flat" cmpd="sng" algn="ctr">
              <a:solidFill>
                <a:schemeClr val="tx1">
                  <a:lumMod val="15000"/>
                  <a:lumOff val="85000"/>
                </a:schemeClr>
              </a:solidFill>
              <a:round/>
            </a:ln>
            <a:effectLst/>
          </c:spPr>
        </c:majorGridlines>
        <c:numFmt formatCode="[&gt;999999.999]\ #,,&quot;M&quot;;[&gt;999.999]#,&quot;K&quot;;#,##0\ _K"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crossAx val="44072995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latin typeface="Lato" panose="020F0502020204030203"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[3) ICE Europe Rates Complex.xlsx]Sheet1 (2)!PivotTable1</c:name>
    <c:fmtId val="10"/>
  </c:pivotSource>
  <c:chart>
    <c:title>
      <c:tx>
        <c:rich>
          <a:bodyPr rot="0" spcFirstLastPara="1" vertOverflow="ellipsis" vert="horz" wrap="square" anchor="ctr" anchorCtr="1"/>
          <a:lstStyle/>
          <a:p>
            <a:pPr>
              <a:defRPr sz="1400" b="0" i="0" u="none" strike="noStrike" kern="1200" spc="0" baseline="0">
                <a:solidFill>
                  <a:schemeClr val="tx1"/>
                </a:solidFill>
                <a:latin typeface="Lato" panose="020F0502020204030203" pitchFamily="34" charset="0"/>
                <a:ea typeface="+mn-ea"/>
                <a:cs typeface="+mn-cs"/>
              </a:defRPr>
            </a:pPr>
            <a:r>
              <a:rPr lang="en-US"/>
              <a:t>ICE Futures Europe Interest Rate Open Interest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Lato" panose="020F0502020204030203" pitchFamily="34" charset="0"/>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areaChart>
        <c:grouping val="stacked"/>
        <c:varyColors val="0"/>
        <c:ser>
          <c:idx val="0"/>
          <c:order val="0"/>
          <c:tx>
            <c:strRef>
              <c:f>'Sheet1 (2)'!$B$1:$B$2</c:f>
              <c:strCache>
                <c:ptCount val="1"/>
                <c:pt idx="0">
                  <c:v>Future</c:v>
                </c:pt>
              </c:strCache>
            </c:strRef>
          </c:tx>
          <c:spPr>
            <a:solidFill>
              <a:schemeClr val="accent1"/>
            </a:solidFill>
            <a:ln>
              <a:noFill/>
            </a:ln>
            <a:effectLst/>
          </c:spPr>
          <c:cat>
            <c:multiLvlStrRef>
              <c:f>'Sheet1 (2)'!$A$3:$A$114</c:f>
              <c:multiLvlStrCache>
                <c:ptCount val="102"/>
                <c:lvl>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pt idx="12">
                    <c:v>January</c:v>
                  </c:pt>
                  <c:pt idx="13">
                    <c:v>February</c:v>
                  </c:pt>
                  <c:pt idx="14">
                    <c:v>March</c:v>
                  </c:pt>
                  <c:pt idx="15">
                    <c:v>April</c:v>
                  </c:pt>
                  <c:pt idx="16">
                    <c:v>May</c:v>
                  </c:pt>
                  <c:pt idx="17">
                    <c:v>June</c:v>
                  </c:pt>
                  <c:pt idx="18">
                    <c:v>July</c:v>
                  </c:pt>
                  <c:pt idx="19">
                    <c:v>August</c:v>
                  </c:pt>
                  <c:pt idx="20">
                    <c:v>September</c:v>
                  </c:pt>
                  <c:pt idx="21">
                    <c:v>October</c:v>
                  </c:pt>
                  <c:pt idx="22">
                    <c:v>November</c:v>
                  </c:pt>
                  <c:pt idx="23">
                    <c:v>December</c:v>
                  </c:pt>
                  <c:pt idx="24">
                    <c:v>January</c:v>
                  </c:pt>
                  <c:pt idx="25">
                    <c:v>February</c:v>
                  </c:pt>
                  <c:pt idx="26">
                    <c:v>March</c:v>
                  </c:pt>
                  <c:pt idx="27">
                    <c:v>April</c:v>
                  </c:pt>
                  <c:pt idx="28">
                    <c:v>May</c:v>
                  </c:pt>
                  <c:pt idx="29">
                    <c:v>June</c:v>
                  </c:pt>
                  <c:pt idx="30">
                    <c:v>July</c:v>
                  </c:pt>
                  <c:pt idx="31">
                    <c:v>August</c:v>
                  </c:pt>
                  <c:pt idx="32">
                    <c:v>September</c:v>
                  </c:pt>
                  <c:pt idx="33">
                    <c:v>October</c:v>
                  </c:pt>
                  <c:pt idx="34">
                    <c:v>November</c:v>
                  </c:pt>
                  <c:pt idx="35">
                    <c:v>December</c:v>
                  </c:pt>
                  <c:pt idx="36">
                    <c:v>January</c:v>
                  </c:pt>
                  <c:pt idx="37">
                    <c:v>February</c:v>
                  </c:pt>
                  <c:pt idx="38">
                    <c:v>March</c:v>
                  </c:pt>
                  <c:pt idx="39">
                    <c:v>April</c:v>
                  </c:pt>
                  <c:pt idx="40">
                    <c:v>May</c:v>
                  </c:pt>
                  <c:pt idx="41">
                    <c:v>June</c:v>
                  </c:pt>
                  <c:pt idx="42">
                    <c:v>July</c:v>
                  </c:pt>
                  <c:pt idx="43">
                    <c:v>August</c:v>
                  </c:pt>
                  <c:pt idx="44">
                    <c:v>September</c:v>
                  </c:pt>
                  <c:pt idx="45">
                    <c:v>October</c:v>
                  </c:pt>
                  <c:pt idx="46">
                    <c:v>November</c:v>
                  </c:pt>
                  <c:pt idx="47">
                    <c:v>December</c:v>
                  </c:pt>
                  <c:pt idx="48">
                    <c:v>January</c:v>
                  </c:pt>
                  <c:pt idx="49">
                    <c:v>February</c:v>
                  </c:pt>
                  <c:pt idx="50">
                    <c:v>March</c:v>
                  </c:pt>
                  <c:pt idx="51">
                    <c:v>April</c:v>
                  </c:pt>
                  <c:pt idx="52">
                    <c:v>May</c:v>
                  </c:pt>
                  <c:pt idx="53">
                    <c:v>June</c:v>
                  </c:pt>
                  <c:pt idx="54">
                    <c:v>July</c:v>
                  </c:pt>
                  <c:pt idx="55">
                    <c:v>August</c:v>
                  </c:pt>
                  <c:pt idx="56">
                    <c:v>September</c:v>
                  </c:pt>
                  <c:pt idx="57">
                    <c:v>October</c:v>
                  </c:pt>
                  <c:pt idx="58">
                    <c:v>November</c:v>
                  </c:pt>
                  <c:pt idx="59">
                    <c:v>December</c:v>
                  </c:pt>
                  <c:pt idx="60">
                    <c:v>January</c:v>
                  </c:pt>
                  <c:pt idx="61">
                    <c:v>February</c:v>
                  </c:pt>
                  <c:pt idx="62">
                    <c:v>March</c:v>
                  </c:pt>
                  <c:pt idx="63">
                    <c:v>April</c:v>
                  </c:pt>
                  <c:pt idx="64">
                    <c:v>May</c:v>
                  </c:pt>
                  <c:pt idx="65">
                    <c:v>June</c:v>
                  </c:pt>
                  <c:pt idx="66">
                    <c:v>July</c:v>
                  </c:pt>
                  <c:pt idx="67">
                    <c:v>August</c:v>
                  </c:pt>
                  <c:pt idx="68">
                    <c:v>September</c:v>
                  </c:pt>
                  <c:pt idx="69">
                    <c:v>October</c:v>
                  </c:pt>
                  <c:pt idx="70">
                    <c:v>November</c:v>
                  </c:pt>
                  <c:pt idx="71">
                    <c:v>December</c:v>
                  </c:pt>
                  <c:pt idx="72">
                    <c:v>January</c:v>
                  </c:pt>
                  <c:pt idx="73">
                    <c:v>February</c:v>
                  </c:pt>
                  <c:pt idx="74">
                    <c:v>March</c:v>
                  </c:pt>
                  <c:pt idx="75">
                    <c:v>April</c:v>
                  </c:pt>
                  <c:pt idx="76">
                    <c:v>May</c:v>
                  </c:pt>
                  <c:pt idx="77">
                    <c:v>June</c:v>
                  </c:pt>
                  <c:pt idx="78">
                    <c:v>July</c:v>
                  </c:pt>
                  <c:pt idx="79">
                    <c:v>August</c:v>
                  </c:pt>
                  <c:pt idx="80">
                    <c:v>September</c:v>
                  </c:pt>
                  <c:pt idx="81">
                    <c:v>October</c:v>
                  </c:pt>
                  <c:pt idx="82">
                    <c:v>November</c:v>
                  </c:pt>
                  <c:pt idx="83">
                    <c:v>December</c:v>
                  </c:pt>
                  <c:pt idx="84">
                    <c:v>January</c:v>
                  </c:pt>
                  <c:pt idx="85">
                    <c:v>February</c:v>
                  </c:pt>
                  <c:pt idx="86">
                    <c:v>March</c:v>
                  </c:pt>
                  <c:pt idx="87">
                    <c:v>April</c:v>
                  </c:pt>
                  <c:pt idx="88">
                    <c:v>May</c:v>
                  </c:pt>
                  <c:pt idx="89">
                    <c:v>June</c:v>
                  </c:pt>
                  <c:pt idx="90">
                    <c:v>July</c:v>
                  </c:pt>
                  <c:pt idx="91">
                    <c:v>August</c:v>
                  </c:pt>
                  <c:pt idx="92">
                    <c:v>September</c:v>
                  </c:pt>
                  <c:pt idx="93">
                    <c:v>October</c:v>
                  </c:pt>
                  <c:pt idx="94">
                    <c:v>November</c:v>
                  </c:pt>
                  <c:pt idx="95">
                    <c:v>December</c:v>
                  </c:pt>
                  <c:pt idx="96">
                    <c:v>January</c:v>
                  </c:pt>
                  <c:pt idx="97">
                    <c:v>February</c:v>
                  </c:pt>
                  <c:pt idx="98">
                    <c:v>March</c:v>
                  </c:pt>
                  <c:pt idx="99">
                    <c:v>April</c:v>
                  </c:pt>
                  <c:pt idx="100">
                    <c:v>May</c:v>
                  </c:pt>
                  <c:pt idx="101">
                    <c:v>June</c:v>
                  </c:pt>
                </c:lvl>
                <c:lvl>
                  <c:pt idx="0">
                    <c:v>2017</c:v>
                  </c:pt>
                  <c:pt idx="12">
                    <c:v>2018</c:v>
                  </c:pt>
                  <c:pt idx="24">
                    <c:v>2019</c:v>
                  </c:pt>
                  <c:pt idx="36">
                    <c:v>2020</c:v>
                  </c:pt>
                  <c:pt idx="48">
                    <c:v>2021</c:v>
                  </c:pt>
                  <c:pt idx="60">
                    <c:v>2022</c:v>
                  </c:pt>
                  <c:pt idx="72">
                    <c:v>2023</c:v>
                  </c:pt>
                  <c:pt idx="84">
                    <c:v>2024</c:v>
                  </c:pt>
                  <c:pt idx="96">
                    <c:v>2025</c:v>
                  </c:pt>
                </c:lvl>
              </c:multiLvlStrCache>
            </c:multiLvlStrRef>
          </c:cat>
          <c:val>
            <c:numRef>
              <c:f>'Sheet1 (2)'!$B$3:$B$114</c:f>
              <c:numCache>
                <c:formatCode>General</c:formatCode>
                <c:ptCount val="102"/>
                <c:pt idx="0">
                  <c:v>6994584</c:v>
                </c:pt>
                <c:pt idx="1">
                  <c:v>7688338</c:v>
                </c:pt>
                <c:pt idx="2">
                  <c:v>8105396</c:v>
                </c:pt>
                <c:pt idx="3">
                  <c:v>8379663</c:v>
                </c:pt>
                <c:pt idx="4">
                  <c:v>8669413</c:v>
                </c:pt>
                <c:pt idx="5">
                  <c:v>7752888</c:v>
                </c:pt>
                <c:pt idx="6">
                  <c:v>7527977</c:v>
                </c:pt>
                <c:pt idx="7">
                  <c:v>8454578</c:v>
                </c:pt>
                <c:pt idx="8">
                  <c:v>7967111</c:v>
                </c:pt>
                <c:pt idx="9">
                  <c:v>8615092</c:v>
                </c:pt>
                <c:pt idx="10">
                  <c:v>9132458</c:v>
                </c:pt>
                <c:pt idx="11">
                  <c:v>8431750</c:v>
                </c:pt>
                <c:pt idx="12">
                  <c:v>9631945</c:v>
                </c:pt>
                <c:pt idx="13">
                  <c:v>9939104</c:v>
                </c:pt>
                <c:pt idx="14">
                  <c:v>9725497</c:v>
                </c:pt>
                <c:pt idx="15">
                  <c:v>10182095</c:v>
                </c:pt>
                <c:pt idx="16">
                  <c:v>9751774</c:v>
                </c:pt>
                <c:pt idx="17">
                  <c:v>9217438</c:v>
                </c:pt>
                <c:pt idx="18">
                  <c:v>9357933</c:v>
                </c:pt>
                <c:pt idx="19">
                  <c:v>9848293</c:v>
                </c:pt>
                <c:pt idx="20">
                  <c:v>9167034</c:v>
                </c:pt>
                <c:pt idx="21">
                  <c:v>10136910</c:v>
                </c:pt>
                <c:pt idx="22">
                  <c:v>11054713</c:v>
                </c:pt>
                <c:pt idx="23">
                  <c:v>10046006</c:v>
                </c:pt>
                <c:pt idx="24">
                  <c:v>10195736</c:v>
                </c:pt>
                <c:pt idx="25">
                  <c:v>10362544</c:v>
                </c:pt>
                <c:pt idx="26">
                  <c:v>9395282</c:v>
                </c:pt>
                <c:pt idx="27">
                  <c:v>9456467</c:v>
                </c:pt>
                <c:pt idx="28">
                  <c:v>9990245</c:v>
                </c:pt>
                <c:pt idx="29">
                  <c:v>9209122</c:v>
                </c:pt>
                <c:pt idx="30">
                  <c:v>9811144</c:v>
                </c:pt>
                <c:pt idx="31">
                  <c:v>9659597</c:v>
                </c:pt>
                <c:pt idx="32">
                  <c:v>8840826</c:v>
                </c:pt>
                <c:pt idx="33">
                  <c:v>9472280</c:v>
                </c:pt>
                <c:pt idx="34">
                  <c:v>9661228</c:v>
                </c:pt>
                <c:pt idx="35">
                  <c:v>8624850</c:v>
                </c:pt>
                <c:pt idx="36">
                  <c:v>9680307</c:v>
                </c:pt>
                <c:pt idx="37">
                  <c:v>9705748</c:v>
                </c:pt>
                <c:pt idx="38">
                  <c:v>7236833</c:v>
                </c:pt>
                <c:pt idx="39">
                  <c:v>7329970</c:v>
                </c:pt>
                <c:pt idx="40">
                  <c:v>7873659</c:v>
                </c:pt>
                <c:pt idx="41">
                  <c:v>7508377</c:v>
                </c:pt>
                <c:pt idx="42">
                  <c:v>8007626</c:v>
                </c:pt>
                <c:pt idx="43">
                  <c:v>8538901</c:v>
                </c:pt>
                <c:pt idx="44">
                  <c:v>8861585</c:v>
                </c:pt>
                <c:pt idx="45">
                  <c:v>8955325</c:v>
                </c:pt>
                <c:pt idx="46">
                  <c:v>8976181</c:v>
                </c:pt>
                <c:pt idx="47">
                  <c:v>8313749</c:v>
                </c:pt>
                <c:pt idx="48">
                  <c:v>8670557</c:v>
                </c:pt>
                <c:pt idx="49">
                  <c:v>9354527</c:v>
                </c:pt>
                <c:pt idx="50">
                  <c:v>9162278</c:v>
                </c:pt>
                <c:pt idx="51">
                  <c:v>9768086</c:v>
                </c:pt>
                <c:pt idx="52">
                  <c:v>10261209</c:v>
                </c:pt>
                <c:pt idx="53">
                  <c:v>9884914</c:v>
                </c:pt>
                <c:pt idx="54">
                  <c:v>9961736</c:v>
                </c:pt>
                <c:pt idx="55">
                  <c:v>10462761</c:v>
                </c:pt>
                <c:pt idx="56">
                  <c:v>10334216</c:v>
                </c:pt>
                <c:pt idx="57">
                  <c:v>10370003</c:v>
                </c:pt>
                <c:pt idx="58">
                  <c:v>10042298</c:v>
                </c:pt>
                <c:pt idx="59">
                  <c:v>7117658</c:v>
                </c:pt>
                <c:pt idx="60">
                  <c:v>7767383</c:v>
                </c:pt>
                <c:pt idx="61">
                  <c:v>7494197</c:v>
                </c:pt>
                <c:pt idx="62">
                  <c:v>6903530</c:v>
                </c:pt>
                <c:pt idx="63">
                  <c:v>7047424</c:v>
                </c:pt>
                <c:pt idx="64">
                  <c:v>7053842</c:v>
                </c:pt>
                <c:pt idx="65">
                  <c:v>7131494</c:v>
                </c:pt>
                <c:pt idx="66">
                  <c:v>7218032</c:v>
                </c:pt>
                <c:pt idx="67">
                  <c:v>7508369</c:v>
                </c:pt>
                <c:pt idx="68">
                  <c:v>6570989</c:v>
                </c:pt>
                <c:pt idx="69">
                  <c:v>6504154</c:v>
                </c:pt>
                <c:pt idx="70">
                  <c:v>6168689</c:v>
                </c:pt>
                <c:pt idx="71">
                  <c:v>5694185</c:v>
                </c:pt>
                <c:pt idx="72">
                  <c:v>6307812</c:v>
                </c:pt>
                <c:pt idx="73">
                  <c:v>6537711</c:v>
                </c:pt>
                <c:pt idx="74">
                  <c:v>5154780</c:v>
                </c:pt>
                <c:pt idx="75">
                  <c:v>5395580</c:v>
                </c:pt>
                <c:pt idx="76">
                  <c:v>5797628</c:v>
                </c:pt>
                <c:pt idx="77">
                  <c:v>5908670</c:v>
                </c:pt>
                <c:pt idx="78">
                  <c:v>5905227</c:v>
                </c:pt>
                <c:pt idx="79">
                  <c:v>6250921</c:v>
                </c:pt>
                <c:pt idx="80">
                  <c:v>6304855</c:v>
                </c:pt>
                <c:pt idx="81">
                  <c:v>6351800</c:v>
                </c:pt>
                <c:pt idx="82">
                  <c:v>7016801</c:v>
                </c:pt>
                <c:pt idx="83">
                  <c:v>6988065</c:v>
                </c:pt>
                <c:pt idx="84">
                  <c:v>7464167</c:v>
                </c:pt>
                <c:pt idx="85">
                  <c:v>7788386</c:v>
                </c:pt>
                <c:pt idx="86">
                  <c:v>7127847</c:v>
                </c:pt>
                <c:pt idx="87">
                  <c:v>7505856</c:v>
                </c:pt>
                <c:pt idx="88">
                  <c:v>7940178</c:v>
                </c:pt>
                <c:pt idx="89">
                  <c:v>7214562</c:v>
                </c:pt>
                <c:pt idx="90">
                  <c:v>7673018</c:v>
                </c:pt>
                <c:pt idx="91">
                  <c:v>7989823</c:v>
                </c:pt>
                <c:pt idx="92">
                  <c:v>7988671</c:v>
                </c:pt>
                <c:pt idx="93">
                  <c:v>8878049</c:v>
                </c:pt>
                <c:pt idx="94">
                  <c:v>9792576</c:v>
                </c:pt>
                <c:pt idx="95">
                  <c:v>8909511</c:v>
                </c:pt>
                <c:pt idx="96">
                  <c:v>9264632</c:v>
                </c:pt>
                <c:pt idx="97">
                  <c:v>9752520</c:v>
                </c:pt>
                <c:pt idx="98">
                  <c:v>9707899</c:v>
                </c:pt>
                <c:pt idx="99">
                  <c:v>10336165</c:v>
                </c:pt>
                <c:pt idx="100">
                  <c:v>10834308</c:v>
                </c:pt>
                <c:pt idx="101">
                  <c:v>9961560</c:v>
                </c:pt>
              </c:numCache>
            </c:numRef>
          </c:val>
          <c:extLst>
            <c:ext xmlns:c16="http://schemas.microsoft.com/office/drawing/2014/chart" uri="{C3380CC4-5D6E-409C-BE32-E72D297353CC}">
              <c16:uniqueId val="{00000000-AB3E-4166-A00D-0D6598523403}"/>
            </c:ext>
          </c:extLst>
        </c:ser>
        <c:ser>
          <c:idx val="1"/>
          <c:order val="1"/>
          <c:tx>
            <c:strRef>
              <c:f>'Sheet1 (2)'!$C$1:$C$2</c:f>
              <c:strCache>
                <c:ptCount val="1"/>
                <c:pt idx="0">
                  <c:v>Option</c:v>
                </c:pt>
              </c:strCache>
            </c:strRef>
          </c:tx>
          <c:spPr>
            <a:solidFill>
              <a:schemeClr val="accent2"/>
            </a:solidFill>
            <a:ln>
              <a:noFill/>
            </a:ln>
            <a:effectLst/>
          </c:spPr>
          <c:cat>
            <c:multiLvlStrRef>
              <c:f>'Sheet1 (2)'!$A$3:$A$114</c:f>
              <c:multiLvlStrCache>
                <c:ptCount val="102"/>
                <c:lvl>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pt idx="12">
                    <c:v>January</c:v>
                  </c:pt>
                  <c:pt idx="13">
                    <c:v>February</c:v>
                  </c:pt>
                  <c:pt idx="14">
                    <c:v>March</c:v>
                  </c:pt>
                  <c:pt idx="15">
                    <c:v>April</c:v>
                  </c:pt>
                  <c:pt idx="16">
                    <c:v>May</c:v>
                  </c:pt>
                  <c:pt idx="17">
                    <c:v>June</c:v>
                  </c:pt>
                  <c:pt idx="18">
                    <c:v>July</c:v>
                  </c:pt>
                  <c:pt idx="19">
                    <c:v>August</c:v>
                  </c:pt>
                  <c:pt idx="20">
                    <c:v>September</c:v>
                  </c:pt>
                  <c:pt idx="21">
                    <c:v>October</c:v>
                  </c:pt>
                  <c:pt idx="22">
                    <c:v>November</c:v>
                  </c:pt>
                  <c:pt idx="23">
                    <c:v>December</c:v>
                  </c:pt>
                  <c:pt idx="24">
                    <c:v>January</c:v>
                  </c:pt>
                  <c:pt idx="25">
                    <c:v>February</c:v>
                  </c:pt>
                  <c:pt idx="26">
                    <c:v>March</c:v>
                  </c:pt>
                  <c:pt idx="27">
                    <c:v>April</c:v>
                  </c:pt>
                  <c:pt idx="28">
                    <c:v>May</c:v>
                  </c:pt>
                  <c:pt idx="29">
                    <c:v>June</c:v>
                  </c:pt>
                  <c:pt idx="30">
                    <c:v>July</c:v>
                  </c:pt>
                  <c:pt idx="31">
                    <c:v>August</c:v>
                  </c:pt>
                  <c:pt idx="32">
                    <c:v>September</c:v>
                  </c:pt>
                  <c:pt idx="33">
                    <c:v>October</c:v>
                  </c:pt>
                  <c:pt idx="34">
                    <c:v>November</c:v>
                  </c:pt>
                  <c:pt idx="35">
                    <c:v>December</c:v>
                  </c:pt>
                  <c:pt idx="36">
                    <c:v>January</c:v>
                  </c:pt>
                  <c:pt idx="37">
                    <c:v>February</c:v>
                  </c:pt>
                  <c:pt idx="38">
                    <c:v>March</c:v>
                  </c:pt>
                  <c:pt idx="39">
                    <c:v>April</c:v>
                  </c:pt>
                  <c:pt idx="40">
                    <c:v>May</c:v>
                  </c:pt>
                  <c:pt idx="41">
                    <c:v>June</c:v>
                  </c:pt>
                  <c:pt idx="42">
                    <c:v>July</c:v>
                  </c:pt>
                  <c:pt idx="43">
                    <c:v>August</c:v>
                  </c:pt>
                  <c:pt idx="44">
                    <c:v>September</c:v>
                  </c:pt>
                  <c:pt idx="45">
                    <c:v>October</c:v>
                  </c:pt>
                  <c:pt idx="46">
                    <c:v>November</c:v>
                  </c:pt>
                  <c:pt idx="47">
                    <c:v>December</c:v>
                  </c:pt>
                  <c:pt idx="48">
                    <c:v>January</c:v>
                  </c:pt>
                  <c:pt idx="49">
                    <c:v>February</c:v>
                  </c:pt>
                  <c:pt idx="50">
                    <c:v>March</c:v>
                  </c:pt>
                  <c:pt idx="51">
                    <c:v>April</c:v>
                  </c:pt>
                  <c:pt idx="52">
                    <c:v>May</c:v>
                  </c:pt>
                  <c:pt idx="53">
                    <c:v>June</c:v>
                  </c:pt>
                  <c:pt idx="54">
                    <c:v>July</c:v>
                  </c:pt>
                  <c:pt idx="55">
                    <c:v>August</c:v>
                  </c:pt>
                  <c:pt idx="56">
                    <c:v>September</c:v>
                  </c:pt>
                  <c:pt idx="57">
                    <c:v>October</c:v>
                  </c:pt>
                  <c:pt idx="58">
                    <c:v>November</c:v>
                  </c:pt>
                  <c:pt idx="59">
                    <c:v>December</c:v>
                  </c:pt>
                  <c:pt idx="60">
                    <c:v>January</c:v>
                  </c:pt>
                  <c:pt idx="61">
                    <c:v>February</c:v>
                  </c:pt>
                  <c:pt idx="62">
                    <c:v>March</c:v>
                  </c:pt>
                  <c:pt idx="63">
                    <c:v>April</c:v>
                  </c:pt>
                  <c:pt idx="64">
                    <c:v>May</c:v>
                  </c:pt>
                  <c:pt idx="65">
                    <c:v>June</c:v>
                  </c:pt>
                  <c:pt idx="66">
                    <c:v>July</c:v>
                  </c:pt>
                  <c:pt idx="67">
                    <c:v>August</c:v>
                  </c:pt>
                  <c:pt idx="68">
                    <c:v>September</c:v>
                  </c:pt>
                  <c:pt idx="69">
                    <c:v>October</c:v>
                  </c:pt>
                  <c:pt idx="70">
                    <c:v>November</c:v>
                  </c:pt>
                  <c:pt idx="71">
                    <c:v>December</c:v>
                  </c:pt>
                  <c:pt idx="72">
                    <c:v>January</c:v>
                  </c:pt>
                  <c:pt idx="73">
                    <c:v>February</c:v>
                  </c:pt>
                  <c:pt idx="74">
                    <c:v>March</c:v>
                  </c:pt>
                  <c:pt idx="75">
                    <c:v>April</c:v>
                  </c:pt>
                  <c:pt idx="76">
                    <c:v>May</c:v>
                  </c:pt>
                  <c:pt idx="77">
                    <c:v>June</c:v>
                  </c:pt>
                  <c:pt idx="78">
                    <c:v>July</c:v>
                  </c:pt>
                  <c:pt idx="79">
                    <c:v>August</c:v>
                  </c:pt>
                  <c:pt idx="80">
                    <c:v>September</c:v>
                  </c:pt>
                  <c:pt idx="81">
                    <c:v>October</c:v>
                  </c:pt>
                  <c:pt idx="82">
                    <c:v>November</c:v>
                  </c:pt>
                  <c:pt idx="83">
                    <c:v>December</c:v>
                  </c:pt>
                  <c:pt idx="84">
                    <c:v>January</c:v>
                  </c:pt>
                  <c:pt idx="85">
                    <c:v>February</c:v>
                  </c:pt>
                  <c:pt idx="86">
                    <c:v>March</c:v>
                  </c:pt>
                  <c:pt idx="87">
                    <c:v>April</c:v>
                  </c:pt>
                  <c:pt idx="88">
                    <c:v>May</c:v>
                  </c:pt>
                  <c:pt idx="89">
                    <c:v>June</c:v>
                  </c:pt>
                  <c:pt idx="90">
                    <c:v>July</c:v>
                  </c:pt>
                  <c:pt idx="91">
                    <c:v>August</c:v>
                  </c:pt>
                  <c:pt idx="92">
                    <c:v>September</c:v>
                  </c:pt>
                  <c:pt idx="93">
                    <c:v>October</c:v>
                  </c:pt>
                  <c:pt idx="94">
                    <c:v>November</c:v>
                  </c:pt>
                  <c:pt idx="95">
                    <c:v>December</c:v>
                  </c:pt>
                  <c:pt idx="96">
                    <c:v>January</c:v>
                  </c:pt>
                  <c:pt idx="97">
                    <c:v>February</c:v>
                  </c:pt>
                  <c:pt idx="98">
                    <c:v>March</c:v>
                  </c:pt>
                  <c:pt idx="99">
                    <c:v>April</c:v>
                  </c:pt>
                  <c:pt idx="100">
                    <c:v>May</c:v>
                  </c:pt>
                  <c:pt idx="101">
                    <c:v>June</c:v>
                  </c:pt>
                </c:lvl>
                <c:lvl>
                  <c:pt idx="0">
                    <c:v>2017</c:v>
                  </c:pt>
                  <c:pt idx="12">
                    <c:v>2018</c:v>
                  </c:pt>
                  <c:pt idx="24">
                    <c:v>2019</c:v>
                  </c:pt>
                  <c:pt idx="36">
                    <c:v>2020</c:v>
                  </c:pt>
                  <c:pt idx="48">
                    <c:v>2021</c:v>
                  </c:pt>
                  <c:pt idx="60">
                    <c:v>2022</c:v>
                  </c:pt>
                  <c:pt idx="72">
                    <c:v>2023</c:v>
                  </c:pt>
                  <c:pt idx="84">
                    <c:v>2024</c:v>
                  </c:pt>
                  <c:pt idx="96">
                    <c:v>2025</c:v>
                  </c:pt>
                </c:lvl>
              </c:multiLvlStrCache>
            </c:multiLvlStrRef>
          </c:cat>
          <c:val>
            <c:numRef>
              <c:f>'Sheet1 (2)'!$C$3:$C$114</c:f>
              <c:numCache>
                <c:formatCode>General</c:formatCode>
                <c:ptCount val="102"/>
                <c:pt idx="0">
                  <c:v>10489793</c:v>
                </c:pt>
                <c:pt idx="1">
                  <c:v>12305822</c:v>
                </c:pt>
                <c:pt idx="2">
                  <c:v>13479227</c:v>
                </c:pt>
                <c:pt idx="3">
                  <c:v>15256641</c:v>
                </c:pt>
                <c:pt idx="4">
                  <c:v>16176188</c:v>
                </c:pt>
                <c:pt idx="5">
                  <c:v>14331843</c:v>
                </c:pt>
                <c:pt idx="6">
                  <c:v>14717583</c:v>
                </c:pt>
                <c:pt idx="7">
                  <c:v>15299324</c:v>
                </c:pt>
                <c:pt idx="8">
                  <c:v>13945565</c:v>
                </c:pt>
                <c:pt idx="9">
                  <c:v>15032802</c:v>
                </c:pt>
                <c:pt idx="10">
                  <c:v>15899738</c:v>
                </c:pt>
                <c:pt idx="11">
                  <c:v>10793057</c:v>
                </c:pt>
                <c:pt idx="12">
                  <c:v>14720346</c:v>
                </c:pt>
                <c:pt idx="13">
                  <c:v>16371933</c:v>
                </c:pt>
                <c:pt idx="14">
                  <c:v>13244852</c:v>
                </c:pt>
                <c:pt idx="15">
                  <c:v>13667328</c:v>
                </c:pt>
                <c:pt idx="16">
                  <c:v>16007621</c:v>
                </c:pt>
                <c:pt idx="17">
                  <c:v>14546022</c:v>
                </c:pt>
                <c:pt idx="18">
                  <c:v>15290458</c:v>
                </c:pt>
                <c:pt idx="19">
                  <c:v>16653418</c:v>
                </c:pt>
                <c:pt idx="20">
                  <c:v>14714346</c:v>
                </c:pt>
                <c:pt idx="21">
                  <c:v>17268229</c:v>
                </c:pt>
                <c:pt idx="22">
                  <c:v>19721235</c:v>
                </c:pt>
                <c:pt idx="23">
                  <c:v>14377574</c:v>
                </c:pt>
                <c:pt idx="24">
                  <c:v>16061504</c:v>
                </c:pt>
                <c:pt idx="25">
                  <c:v>18040708</c:v>
                </c:pt>
                <c:pt idx="26">
                  <c:v>15980896</c:v>
                </c:pt>
                <c:pt idx="27">
                  <c:v>17021403</c:v>
                </c:pt>
                <c:pt idx="28">
                  <c:v>17653745</c:v>
                </c:pt>
                <c:pt idx="29">
                  <c:v>15242272</c:v>
                </c:pt>
                <c:pt idx="30">
                  <c:v>17370180</c:v>
                </c:pt>
                <c:pt idx="31">
                  <c:v>19133604</c:v>
                </c:pt>
                <c:pt idx="32">
                  <c:v>20923647</c:v>
                </c:pt>
                <c:pt idx="33">
                  <c:v>22180920</c:v>
                </c:pt>
                <c:pt idx="34">
                  <c:v>22538815</c:v>
                </c:pt>
                <c:pt idx="35">
                  <c:v>16056601</c:v>
                </c:pt>
                <c:pt idx="36">
                  <c:v>19537979</c:v>
                </c:pt>
                <c:pt idx="37">
                  <c:v>21398964</c:v>
                </c:pt>
                <c:pt idx="38">
                  <c:v>14388004</c:v>
                </c:pt>
                <c:pt idx="39">
                  <c:v>15569997</c:v>
                </c:pt>
                <c:pt idx="40">
                  <c:v>16374636</c:v>
                </c:pt>
                <c:pt idx="41">
                  <c:v>13604964</c:v>
                </c:pt>
                <c:pt idx="42">
                  <c:v>14405711</c:v>
                </c:pt>
                <c:pt idx="43">
                  <c:v>15027615</c:v>
                </c:pt>
                <c:pt idx="44">
                  <c:v>15211508</c:v>
                </c:pt>
                <c:pt idx="45">
                  <c:v>16716300</c:v>
                </c:pt>
                <c:pt idx="46">
                  <c:v>18333340</c:v>
                </c:pt>
                <c:pt idx="47">
                  <c:v>14323193</c:v>
                </c:pt>
                <c:pt idx="48">
                  <c:v>17144946</c:v>
                </c:pt>
                <c:pt idx="49">
                  <c:v>20818606</c:v>
                </c:pt>
                <c:pt idx="50">
                  <c:v>18091980</c:v>
                </c:pt>
                <c:pt idx="51">
                  <c:v>20577486</c:v>
                </c:pt>
                <c:pt idx="52">
                  <c:v>21965850</c:v>
                </c:pt>
                <c:pt idx="53">
                  <c:v>18064411</c:v>
                </c:pt>
                <c:pt idx="54">
                  <c:v>18322771</c:v>
                </c:pt>
                <c:pt idx="55">
                  <c:v>19324119</c:v>
                </c:pt>
                <c:pt idx="56">
                  <c:v>16947541</c:v>
                </c:pt>
                <c:pt idx="57">
                  <c:v>20299776</c:v>
                </c:pt>
                <c:pt idx="58">
                  <c:v>20738719</c:v>
                </c:pt>
                <c:pt idx="59">
                  <c:v>12173369</c:v>
                </c:pt>
                <c:pt idx="60">
                  <c:v>13239435</c:v>
                </c:pt>
                <c:pt idx="61">
                  <c:v>16170690</c:v>
                </c:pt>
                <c:pt idx="62">
                  <c:v>13863285</c:v>
                </c:pt>
                <c:pt idx="63">
                  <c:v>15692945</c:v>
                </c:pt>
                <c:pt idx="64">
                  <c:v>17297272</c:v>
                </c:pt>
                <c:pt idx="65">
                  <c:v>16101120</c:v>
                </c:pt>
                <c:pt idx="66">
                  <c:v>16101120</c:v>
                </c:pt>
                <c:pt idx="67">
                  <c:v>18125657</c:v>
                </c:pt>
                <c:pt idx="68">
                  <c:v>15413262</c:v>
                </c:pt>
                <c:pt idx="69">
                  <c:v>17077156</c:v>
                </c:pt>
                <c:pt idx="70">
                  <c:v>17888610</c:v>
                </c:pt>
                <c:pt idx="71">
                  <c:v>10656035</c:v>
                </c:pt>
                <c:pt idx="72">
                  <c:v>13058476</c:v>
                </c:pt>
                <c:pt idx="73">
                  <c:v>14222373</c:v>
                </c:pt>
                <c:pt idx="74">
                  <c:v>12259441</c:v>
                </c:pt>
                <c:pt idx="75">
                  <c:v>13007368</c:v>
                </c:pt>
                <c:pt idx="76">
                  <c:v>13257438</c:v>
                </c:pt>
                <c:pt idx="77">
                  <c:v>10815055</c:v>
                </c:pt>
                <c:pt idx="78">
                  <c:v>12770842</c:v>
                </c:pt>
                <c:pt idx="79">
                  <c:v>14098283</c:v>
                </c:pt>
                <c:pt idx="80">
                  <c:v>12476762</c:v>
                </c:pt>
                <c:pt idx="81">
                  <c:v>13297299</c:v>
                </c:pt>
                <c:pt idx="82">
                  <c:v>15714040</c:v>
                </c:pt>
                <c:pt idx="83">
                  <c:v>11759605</c:v>
                </c:pt>
                <c:pt idx="84">
                  <c:v>15866242</c:v>
                </c:pt>
                <c:pt idx="85">
                  <c:v>17673197</c:v>
                </c:pt>
                <c:pt idx="86">
                  <c:v>15269650</c:v>
                </c:pt>
                <c:pt idx="87">
                  <c:v>16889560</c:v>
                </c:pt>
                <c:pt idx="88">
                  <c:v>18020418</c:v>
                </c:pt>
                <c:pt idx="89">
                  <c:v>13753031</c:v>
                </c:pt>
                <c:pt idx="90">
                  <c:v>15107136</c:v>
                </c:pt>
                <c:pt idx="91">
                  <c:v>15480709</c:v>
                </c:pt>
                <c:pt idx="92">
                  <c:v>14240715</c:v>
                </c:pt>
                <c:pt idx="93">
                  <c:v>16894221</c:v>
                </c:pt>
                <c:pt idx="94">
                  <c:v>18037689</c:v>
                </c:pt>
                <c:pt idx="95">
                  <c:v>12645642</c:v>
                </c:pt>
                <c:pt idx="96">
                  <c:v>17945506</c:v>
                </c:pt>
                <c:pt idx="97">
                  <c:v>19628048</c:v>
                </c:pt>
                <c:pt idx="98">
                  <c:v>17565957</c:v>
                </c:pt>
                <c:pt idx="99">
                  <c:v>19316527</c:v>
                </c:pt>
                <c:pt idx="100">
                  <c:v>20369109</c:v>
                </c:pt>
                <c:pt idx="101">
                  <c:v>18296797</c:v>
                </c:pt>
              </c:numCache>
            </c:numRef>
          </c:val>
          <c:extLst>
            <c:ext xmlns:c16="http://schemas.microsoft.com/office/drawing/2014/chart" uri="{C3380CC4-5D6E-409C-BE32-E72D297353CC}">
              <c16:uniqueId val="{00000001-AB3E-4166-A00D-0D6598523403}"/>
            </c:ext>
          </c:extLst>
        </c:ser>
        <c:dLbls>
          <c:showLegendKey val="0"/>
          <c:showVal val="0"/>
          <c:showCatName val="0"/>
          <c:showSerName val="0"/>
          <c:showPercent val="0"/>
          <c:showBubbleSize val="0"/>
        </c:dLbls>
        <c:axId val="440729952"/>
        <c:axId val="440728992"/>
      </c:areaChart>
      <c:catAx>
        <c:axId val="440729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crossAx val="440728992"/>
        <c:crosses val="autoZero"/>
        <c:auto val="1"/>
        <c:lblAlgn val="ctr"/>
        <c:lblOffset val="100"/>
        <c:noMultiLvlLbl val="0"/>
      </c:catAx>
      <c:valAx>
        <c:axId val="440728992"/>
        <c:scaling>
          <c:orientation val="minMax"/>
        </c:scaling>
        <c:delete val="0"/>
        <c:axPos val="l"/>
        <c:majorGridlines>
          <c:spPr>
            <a:ln w="9525" cap="flat" cmpd="sng" algn="ctr">
              <a:solidFill>
                <a:schemeClr val="tx1">
                  <a:lumMod val="15000"/>
                  <a:lumOff val="85000"/>
                </a:schemeClr>
              </a:solidFill>
              <a:round/>
            </a:ln>
            <a:effectLst/>
          </c:spPr>
        </c:majorGridlines>
        <c:numFmt formatCode="[&gt;999999.999]\ #,,&quot;M&quot;;[&gt;999.999]#,&quot;K&quot;;#,##0\ _K"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crossAx val="440729952"/>
        <c:crosses val="autoZero"/>
        <c:crossBetween val="midCat"/>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latin typeface="Lato" panose="020F0502020204030203"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[3) ICE Europe Rates Complex.xlsx]SONIA Futures!PivotTable6</c:name>
    <c:fmtId val="5"/>
  </c:pivotSource>
  <c:chart>
    <c:title>
      <c:tx>
        <c:rich>
          <a:bodyPr rot="0" spcFirstLastPara="1" vertOverflow="ellipsis" vert="horz" wrap="square" anchor="ctr" anchorCtr="1"/>
          <a:lstStyle/>
          <a:p>
            <a:pPr>
              <a:defRPr sz="1400" b="0" i="0" u="none" strike="noStrike" kern="1200" spc="0" baseline="0">
                <a:solidFill>
                  <a:schemeClr val="tx1"/>
                </a:solidFill>
                <a:latin typeface="Lato" panose="020F0502020204030203" pitchFamily="34" charset="0"/>
                <a:ea typeface="+mn-ea"/>
                <a:cs typeface="+mn-cs"/>
              </a:defRPr>
            </a:pPr>
            <a:r>
              <a:rPr lang="en-US"/>
              <a:t>ICE SONIA Futures</a:t>
            </a:r>
          </a:p>
          <a:p>
            <a:pPr>
              <a:defRPr/>
            </a:pPr>
            <a:r>
              <a:rPr lang="en-US"/>
              <a:t>2017 to 2025</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Lato" panose="020F0502020204030203" pitchFamily="34" charset="0"/>
              <a:ea typeface="+mn-ea"/>
              <a:cs typeface="+mn-cs"/>
            </a:defRPr>
          </a:pPr>
          <a:endParaRPr lang="en-US"/>
        </a:p>
      </c:txPr>
    </c:title>
    <c:autoTitleDeleted val="0"/>
    <c:pivotFmts>
      <c:pivotFmt>
        <c:idx val="0"/>
        <c:spPr>
          <a:solidFill>
            <a:srgbClr val="00A4E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rgbClr val="F9A51A"/>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rgbClr val="00A4E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rgbClr val="F9A51A"/>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rgbClr val="00A4E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rgbClr val="F9A51A"/>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rgbClr val="00A4E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rgbClr val="F9A51A"/>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rgbClr val="00A4E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solidFill>
              <a:srgbClr val="F9A51A"/>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'SONIA Futures'!$B$4</c:f>
              <c:strCache>
                <c:ptCount val="1"/>
                <c:pt idx="0">
                  <c:v>Monthly Volume</c:v>
                </c:pt>
              </c:strCache>
            </c:strRef>
          </c:tx>
          <c:spPr>
            <a:solidFill>
              <a:srgbClr val="00A4E7"/>
            </a:solidFill>
            <a:ln>
              <a:noFill/>
            </a:ln>
            <a:effectLst/>
          </c:spPr>
          <c:invertIfNegative val="0"/>
          <c:cat>
            <c:multiLvlStrRef>
              <c:f>'SONIA Futures'!$A$5:$A$68</c:f>
              <c:multiLvlStrCache>
                <c:ptCount val="54"/>
                <c:lvl>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pt idx="12">
                    <c:v>January</c:v>
                  </c:pt>
                  <c:pt idx="13">
                    <c:v>February</c:v>
                  </c:pt>
                  <c:pt idx="14">
                    <c:v>March</c:v>
                  </c:pt>
                  <c:pt idx="15">
                    <c:v>April</c:v>
                  </c:pt>
                  <c:pt idx="16">
                    <c:v>May</c:v>
                  </c:pt>
                  <c:pt idx="17">
                    <c:v>June</c:v>
                  </c:pt>
                  <c:pt idx="18">
                    <c:v>July</c:v>
                  </c:pt>
                  <c:pt idx="19">
                    <c:v>August</c:v>
                  </c:pt>
                  <c:pt idx="20">
                    <c:v>September</c:v>
                  </c:pt>
                  <c:pt idx="21">
                    <c:v>October</c:v>
                  </c:pt>
                  <c:pt idx="22">
                    <c:v>November</c:v>
                  </c:pt>
                  <c:pt idx="23">
                    <c:v>December</c:v>
                  </c:pt>
                  <c:pt idx="24">
                    <c:v>January</c:v>
                  </c:pt>
                  <c:pt idx="25">
                    <c:v>February</c:v>
                  </c:pt>
                  <c:pt idx="26">
                    <c:v>March</c:v>
                  </c:pt>
                  <c:pt idx="27">
                    <c:v>April</c:v>
                  </c:pt>
                  <c:pt idx="28">
                    <c:v>May</c:v>
                  </c:pt>
                  <c:pt idx="29">
                    <c:v>June</c:v>
                  </c:pt>
                  <c:pt idx="30">
                    <c:v>July</c:v>
                  </c:pt>
                  <c:pt idx="31">
                    <c:v>August</c:v>
                  </c:pt>
                  <c:pt idx="32">
                    <c:v>September</c:v>
                  </c:pt>
                  <c:pt idx="33">
                    <c:v>October</c:v>
                  </c:pt>
                  <c:pt idx="34">
                    <c:v>November</c:v>
                  </c:pt>
                  <c:pt idx="35">
                    <c:v>December</c:v>
                  </c:pt>
                  <c:pt idx="36">
                    <c:v>January</c:v>
                  </c:pt>
                  <c:pt idx="37">
                    <c:v>February</c:v>
                  </c:pt>
                  <c:pt idx="38">
                    <c:v>March</c:v>
                  </c:pt>
                  <c:pt idx="39">
                    <c:v>April</c:v>
                  </c:pt>
                  <c:pt idx="40">
                    <c:v>May</c:v>
                  </c:pt>
                  <c:pt idx="41">
                    <c:v>June</c:v>
                  </c:pt>
                  <c:pt idx="42">
                    <c:v>July</c:v>
                  </c:pt>
                  <c:pt idx="43">
                    <c:v>August</c:v>
                  </c:pt>
                  <c:pt idx="44">
                    <c:v>September</c:v>
                  </c:pt>
                  <c:pt idx="45">
                    <c:v>October</c:v>
                  </c:pt>
                  <c:pt idx="46">
                    <c:v>November</c:v>
                  </c:pt>
                  <c:pt idx="47">
                    <c:v>December</c:v>
                  </c:pt>
                  <c:pt idx="48">
                    <c:v>January</c:v>
                  </c:pt>
                  <c:pt idx="49">
                    <c:v>February</c:v>
                  </c:pt>
                  <c:pt idx="50">
                    <c:v>March</c:v>
                  </c:pt>
                  <c:pt idx="51">
                    <c:v>April</c:v>
                  </c:pt>
                  <c:pt idx="52">
                    <c:v>May</c:v>
                  </c:pt>
                  <c:pt idx="53">
                    <c:v>June</c:v>
                  </c:pt>
                </c:lvl>
                <c:lvl>
                  <c:pt idx="0">
                    <c:v>2021</c:v>
                  </c:pt>
                  <c:pt idx="12">
                    <c:v>2022</c:v>
                  </c:pt>
                  <c:pt idx="24">
                    <c:v>2023</c:v>
                  </c:pt>
                  <c:pt idx="36">
                    <c:v>2024</c:v>
                  </c:pt>
                  <c:pt idx="48">
                    <c:v>2025</c:v>
                  </c:pt>
                </c:lvl>
              </c:multiLvlStrCache>
            </c:multiLvlStrRef>
          </c:cat>
          <c:val>
            <c:numRef>
              <c:f>'SONIA Futures'!$B$5:$B$68</c:f>
              <c:numCache>
                <c:formatCode>_(* #,##0_);_(* \(#,##0\);_(* "-"??_);_(@_)</c:formatCode>
                <c:ptCount val="54"/>
                <c:pt idx="0">
                  <c:v>1330095</c:v>
                </c:pt>
                <c:pt idx="1">
                  <c:v>2882769</c:v>
                </c:pt>
                <c:pt idx="2">
                  <c:v>2783894</c:v>
                </c:pt>
                <c:pt idx="3">
                  <c:v>1354349</c:v>
                </c:pt>
                <c:pt idx="4">
                  <c:v>2871113</c:v>
                </c:pt>
                <c:pt idx="5">
                  <c:v>4063774</c:v>
                </c:pt>
                <c:pt idx="6">
                  <c:v>3484279</c:v>
                </c:pt>
                <c:pt idx="7">
                  <c:v>1693922</c:v>
                </c:pt>
                <c:pt idx="8">
                  <c:v>2867137</c:v>
                </c:pt>
                <c:pt idx="9">
                  <c:v>3884093</c:v>
                </c:pt>
                <c:pt idx="10">
                  <c:v>3532961</c:v>
                </c:pt>
                <c:pt idx="11">
                  <c:v>3147755</c:v>
                </c:pt>
                <c:pt idx="12">
                  <c:v>5501988</c:v>
                </c:pt>
                <c:pt idx="13">
                  <c:v>8084241</c:v>
                </c:pt>
                <c:pt idx="14">
                  <c:v>6538316</c:v>
                </c:pt>
                <c:pt idx="15">
                  <c:v>4015507</c:v>
                </c:pt>
                <c:pt idx="16">
                  <c:v>5673422</c:v>
                </c:pt>
                <c:pt idx="17">
                  <c:v>6123207</c:v>
                </c:pt>
                <c:pt idx="18">
                  <c:v>4327468</c:v>
                </c:pt>
                <c:pt idx="19">
                  <c:v>6668360</c:v>
                </c:pt>
                <c:pt idx="20">
                  <c:v>8529453</c:v>
                </c:pt>
                <c:pt idx="21">
                  <c:v>6415082</c:v>
                </c:pt>
                <c:pt idx="22">
                  <c:v>5355151</c:v>
                </c:pt>
                <c:pt idx="23">
                  <c:v>4216562</c:v>
                </c:pt>
                <c:pt idx="24">
                  <c:v>7366628</c:v>
                </c:pt>
                <c:pt idx="25">
                  <c:v>9790623</c:v>
                </c:pt>
                <c:pt idx="26">
                  <c:v>10319184</c:v>
                </c:pt>
                <c:pt idx="27">
                  <c:v>5129110</c:v>
                </c:pt>
                <c:pt idx="28">
                  <c:v>8021582</c:v>
                </c:pt>
                <c:pt idx="29">
                  <c:v>8517855</c:v>
                </c:pt>
                <c:pt idx="30">
                  <c:v>6847816</c:v>
                </c:pt>
                <c:pt idx="31">
                  <c:v>7623800</c:v>
                </c:pt>
                <c:pt idx="32">
                  <c:v>9047473</c:v>
                </c:pt>
                <c:pt idx="33">
                  <c:v>7459468</c:v>
                </c:pt>
                <c:pt idx="34">
                  <c:v>9462454</c:v>
                </c:pt>
                <c:pt idx="35">
                  <c:v>8318618</c:v>
                </c:pt>
                <c:pt idx="36">
                  <c:v>10728498</c:v>
                </c:pt>
                <c:pt idx="37">
                  <c:v>11658386</c:v>
                </c:pt>
                <c:pt idx="38">
                  <c:v>10841307</c:v>
                </c:pt>
                <c:pt idx="39">
                  <c:v>13423950</c:v>
                </c:pt>
                <c:pt idx="40">
                  <c:v>12571502</c:v>
                </c:pt>
                <c:pt idx="41">
                  <c:v>10587218</c:v>
                </c:pt>
                <c:pt idx="42">
                  <c:v>10110863</c:v>
                </c:pt>
                <c:pt idx="43">
                  <c:v>12254694</c:v>
                </c:pt>
                <c:pt idx="44">
                  <c:v>13905072</c:v>
                </c:pt>
                <c:pt idx="45">
                  <c:v>20711986</c:v>
                </c:pt>
                <c:pt idx="46">
                  <c:v>13719538</c:v>
                </c:pt>
                <c:pt idx="47">
                  <c:v>11376301</c:v>
                </c:pt>
                <c:pt idx="48">
                  <c:v>14540083</c:v>
                </c:pt>
                <c:pt idx="49">
                  <c:v>12927765</c:v>
                </c:pt>
                <c:pt idx="50">
                  <c:v>14645333</c:v>
                </c:pt>
                <c:pt idx="51">
                  <c:v>17490733</c:v>
                </c:pt>
                <c:pt idx="52">
                  <c:v>15680474</c:v>
                </c:pt>
                <c:pt idx="53">
                  <c:v>12784475</c:v>
                </c:pt>
              </c:numCache>
            </c:numRef>
          </c:val>
          <c:extLst>
            <c:ext xmlns:c16="http://schemas.microsoft.com/office/drawing/2014/chart" uri="{C3380CC4-5D6E-409C-BE32-E72D297353CC}">
              <c16:uniqueId val="{00000000-5051-43EB-9189-FA6AAFCF6DA2}"/>
            </c:ext>
          </c:extLst>
        </c:ser>
        <c:dLbls>
          <c:showLegendKey val="0"/>
          <c:showVal val="0"/>
          <c:showCatName val="0"/>
          <c:showSerName val="0"/>
          <c:showPercent val="0"/>
          <c:showBubbleSize val="0"/>
        </c:dLbls>
        <c:gapWidth val="219"/>
        <c:overlap val="-27"/>
        <c:axId val="493532808"/>
        <c:axId val="493535160"/>
      </c:barChart>
      <c:lineChart>
        <c:grouping val="standard"/>
        <c:varyColors val="0"/>
        <c:ser>
          <c:idx val="1"/>
          <c:order val="1"/>
          <c:tx>
            <c:strRef>
              <c:f>'SONIA Futures'!$C$4</c:f>
              <c:strCache>
                <c:ptCount val="1"/>
                <c:pt idx="0">
                  <c:v>Month-End Open Interest</c:v>
                </c:pt>
              </c:strCache>
            </c:strRef>
          </c:tx>
          <c:spPr>
            <a:ln w="28575" cap="rnd">
              <a:solidFill>
                <a:srgbClr val="F9A51A"/>
              </a:solidFill>
              <a:round/>
            </a:ln>
            <a:effectLst/>
          </c:spPr>
          <c:marker>
            <c:symbol val="none"/>
          </c:marker>
          <c:cat>
            <c:multiLvlStrRef>
              <c:f>'SONIA Futures'!$A$5:$A$68</c:f>
              <c:multiLvlStrCache>
                <c:ptCount val="54"/>
                <c:lvl>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pt idx="12">
                    <c:v>January</c:v>
                  </c:pt>
                  <c:pt idx="13">
                    <c:v>February</c:v>
                  </c:pt>
                  <c:pt idx="14">
                    <c:v>March</c:v>
                  </c:pt>
                  <c:pt idx="15">
                    <c:v>April</c:v>
                  </c:pt>
                  <c:pt idx="16">
                    <c:v>May</c:v>
                  </c:pt>
                  <c:pt idx="17">
                    <c:v>June</c:v>
                  </c:pt>
                  <c:pt idx="18">
                    <c:v>July</c:v>
                  </c:pt>
                  <c:pt idx="19">
                    <c:v>August</c:v>
                  </c:pt>
                  <c:pt idx="20">
                    <c:v>September</c:v>
                  </c:pt>
                  <c:pt idx="21">
                    <c:v>October</c:v>
                  </c:pt>
                  <c:pt idx="22">
                    <c:v>November</c:v>
                  </c:pt>
                  <c:pt idx="23">
                    <c:v>December</c:v>
                  </c:pt>
                  <c:pt idx="24">
                    <c:v>January</c:v>
                  </c:pt>
                  <c:pt idx="25">
                    <c:v>February</c:v>
                  </c:pt>
                  <c:pt idx="26">
                    <c:v>March</c:v>
                  </c:pt>
                  <c:pt idx="27">
                    <c:v>April</c:v>
                  </c:pt>
                  <c:pt idx="28">
                    <c:v>May</c:v>
                  </c:pt>
                  <c:pt idx="29">
                    <c:v>June</c:v>
                  </c:pt>
                  <c:pt idx="30">
                    <c:v>July</c:v>
                  </c:pt>
                  <c:pt idx="31">
                    <c:v>August</c:v>
                  </c:pt>
                  <c:pt idx="32">
                    <c:v>September</c:v>
                  </c:pt>
                  <c:pt idx="33">
                    <c:v>October</c:v>
                  </c:pt>
                  <c:pt idx="34">
                    <c:v>November</c:v>
                  </c:pt>
                  <c:pt idx="35">
                    <c:v>December</c:v>
                  </c:pt>
                  <c:pt idx="36">
                    <c:v>January</c:v>
                  </c:pt>
                  <c:pt idx="37">
                    <c:v>February</c:v>
                  </c:pt>
                  <c:pt idx="38">
                    <c:v>March</c:v>
                  </c:pt>
                  <c:pt idx="39">
                    <c:v>April</c:v>
                  </c:pt>
                  <c:pt idx="40">
                    <c:v>May</c:v>
                  </c:pt>
                  <c:pt idx="41">
                    <c:v>June</c:v>
                  </c:pt>
                  <c:pt idx="42">
                    <c:v>July</c:v>
                  </c:pt>
                  <c:pt idx="43">
                    <c:v>August</c:v>
                  </c:pt>
                  <c:pt idx="44">
                    <c:v>September</c:v>
                  </c:pt>
                  <c:pt idx="45">
                    <c:v>October</c:v>
                  </c:pt>
                  <c:pt idx="46">
                    <c:v>November</c:v>
                  </c:pt>
                  <c:pt idx="47">
                    <c:v>December</c:v>
                  </c:pt>
                  <c:pt idx="48">
                    <c:v>January</c:v>
                  </c:pt>
                  <c:pt idx="49">
                    <c:v>February</c:v>
                  </c:pt>
                  <c:pt idx="50">
                    <c:v>March</c:v>
                  </c:pt>
                  <c:pt idx="51">
                    <c:v>April</c:v>
                  </c:pt>
                  <c:pt idx="52">
                    <c:v>May</c:v>
                  </c:pt>
                  <c:pt idx="53">
                    <c:v>June</c:v>
                  </c:pt>
                </c:lvl>
                <c:lvl>
                  <c:pt idx="0">
                    <c:v>2021</c:v>
                  </c:pt>
                  <c:pt idx="12">
                    <c:v>2022</c:v>
                  </c:pt>
                  <c:pt idx="24">
                    <c:v>2023</c:v>
                  </c:pt>
                  <c:pt idx="36">
                    <c:v>2024</c:v>
                  </c:pt>
                  <c:pt idx="48">
                    <c:v>2025</c:v>
                  </c:pt>
                </c:lvl>
              </c:multiLvlStrCache>
            </c:multiLvlStrRef>
          </c:cat>
          <c:val>
            <c:numRef>
              <c:f>'SONIA Futures'!$C$5:$C$68</c:f>
              <c:numCache>
                <c:formatCode>_(* #,##0_);_(* \(#,##0\);_(* "-"??_);_(@_)</c:formatCode>
                <c:ptCount val="54"/>
                <c:pt idx="0">
                  <c:v>175651</c:v>
                </c:pt>
                <c:pt idx="1">
                  <c:v>202339</c:v>
                </c:pt>
                <c:pt idx="2">
                  <c:v>207155</c:v>
                </c:pt>
                <c:pt idx="3">
                  <c:v>217952</c:v>
                </c:pt>
                <c:pt idx="4">
                  <c:v>225236</c:v>
                </c:pt>
                <c:pt idx="5">
                  <c:v>273787</c:v>
                </c:pt>
                <c:pt idx="6">
                  <c:v>434524</c:v>
                </c:pt>
                <c:pt idx="7">
                  <c:v>569889</c:v>
                </c:pt>
                <c:pt idx="8">
                  <c:v>777638</c:v>
                </c:pt>
                <c:pt idx="9">
                  <c:v>1059719</c:v>
                </c:pt>
                <c:pt idx="10">
                  <c:v>1167578</c:v>
                </c:pt>
                <c:pt idx="11">
                  <c:v>2159675</c:v>
                </c:pt>
                <c:pt idx="12">
                  <c:v>2200109</c:v>
                </c:pt>
                <c:pt idx="13">
                  <c:v>2320959</c:v>
                </c:pt>
                <c:pt idx="14">
                  <c:v>1899929</c:v>
                </c:pt>
                <c:pt idx="15">
                  <c:v>1868032</c:v>
                </c:pt>
                <c:pt idx="16">
                  <c:v>1917698</c:v>
                </c:pt>
                <c:pt idx="17">
                  <c:v>1695329</c:v>
                </c:pt>
                <c:pt idx="18">
                  <c:v>1695329</c:v>
                </c:pt>
                <c:pt idx="19">
                  <c:v>1757687</c:v>
                </c:pt>
                <c:pt idx="20">
                  <c:v>1448150</c:v>
                </c:pt>
                <c:pt idx="21">
                  <c:v>1417214</c:v>
                </c:pt>
                <c:pt idx="22">
                  <c:v>1378925</c:v>
                </c:pt>
                <c:pt idx="23">
                  <c:v>1283281</c:v>
                </c:pt>
                <c:pt idx="24">
                  <c:v>1506234</c:v>
                </c:pt>
                <c:pt idx="25">
                  <c:v>1558791</c:v>
                </c:pt>
                <c:pt idx="26">
                  <c:v>1206343</c:v>
                </c:pt>
                <c:pt idx="27">
                  <c:v>1311798</c:v>
                </c:pt>
                <c:pt idx="28">
                  <c:v>1496915</c:v>
                </c:pt>
                <c:pt idx="29">
                  <c:v>1590239</c:v>
                </c:pt>
                <c:pt idx="30">
                  <c:v>1564933</c:v>
                </c:pt>
                <c:pt idx="31">
                  <c:v>1619160</c:v>
                </c:pt>
                <c:pt idx="32">
                  <c:v>1583944</c:v>
                </c:pt>
                <c:pt idx="33">
                  <c:v>1656079</c:v>
                </c:pt>
                <c:pt idx="34">
                  <c:v>1781281</c:v>
                </c:pt>
                <c:pt idx="35">
                  <c:v>1677286</c:v>
                </c:pt>
                <c:pt idx="36">
                  <c:v>1876984</c:v>
                </c:pt>
                <c:pt idx="37">
                  <c:v>2152254</c:v>
                </c:pt>
                <c:pt idx="38">
                  <c:v>2090183</c:v>
                </c:pt>
                <c:pt idx="39">
                  <c:v>2284954</c:v>
                </c:pt>
                <c:pt idx="40">
                  <c:v>2286772</c:v>
                </c:pt>
                <c:pt idx="41">
                  <c:v>2027430</c:v>
                </c:pt>
                <c:pt idx="42">
                  <c:v>2155309</c:v>
                </c:pt>
                <c:pt idx="43">
                  <c:v>2371802</c:v>
                </c:pt>
                <c:pt idx="44">
                  <c:v>2200401</c:v>
                </c:pt>
                <c:pt idx="45">
                  <c:v>2461207</c:v>
                </c:pt>
                <c:pt idx="46">
                  <c:v>2876614</c:v>
                </c:pt>
                <c:pt idx="47">
                  <c:v>2501512</c:v>
                </c:pt>
                <c:pt idx="48">
                  <c:v>2477342</c:v>
                </c:pt>
                <c:pt idx="49">
                  <c:v>2504750</c:v>
                </c:pt>
                <c:pt idx="50">
                  <c:v>2446988</c:v>
                </c:pt>
                <c:pt idx="51">
                  <c:v>2482524</c:v>
                </c:pt>
                <c:pt idx="52">
                  <c:v>2778537</c:v>
                </c:pt>
                <c:pt idx="53">
                  <c:v>2572317</c:v>
                </c:pt>
              </c:numCache>
            </c:numRef>
          </c:val>
          <c:smooth val="0"/>
          <c:extLst>
            <c:ext xmlns:c16="http://schemas.microsoft.com/office/drawing/2014/chart" uri="{C3380CC4-5D6E-409C-BE32-E72D297353CC}">
              <c16:uniqueId val="{00000001-5051-43EB-9189-FA6AAFCF6DA2}"/>
            </c:ext>
          </c:extLst>
        </c:ser>
        <c:dLbls>
          <c:showLegendKey val="0"/>
          <c:showVal val="0"/>
          <c:showCatName val="0"/>
          <c:showSerName val="0"/>
          <c:showPercent val="0"/>
          <c:showBubbleSize val="0"/>
        </c:dLbls>
        <c:marker val="1"/>
        <c:smooth val="0"/>
        <c:axId val="493536728"/>
        <c:axId val="493531632"/>
      </c:lineChart>
      <c:catAx>
        <c:axId val="493532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crossAx val="493535160"/>
        <c:crosses val="autoZero"/>
        <c:auto val="1"/>
        <c:lblAlgn val="ctr"/>
        <c:lblOffset val="100"/>
        <c:noMultiLvlLbl val="0"/>
      </c:catAx>
      <c:valAx>
        <c:axId val="4935351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Lato" panose="020F0502020204030203" pitchFamily="34" charset="0"/>
                    <a:ea typeface="+mn-ea"/>
                    <a:cs typeface="+mn-cs"/>
                  </a:defRPr>
                </a:pPr>
                <a:r>
                  <a:rPr lang="en-US"/>
                  <a:t>Volume (lots traded)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Lato" panose="020F0502020204030203" pitchFamily="34" charset="0"/>
                  <a:ea typeface="+mn-ea"/>
                  <a:cs typeface="+mn-cs"/>
                </a:defRPr>
              </a:pPr>
              <a:endParaRPr lang="en-US"/>
            </a:p>
          </c:txPr>
        </c:title>
        <c:numFmt formatCode="[&gt;999999.999]\ #,,&quot;M&quot;;[&gt;999.999]#,&quot;K&quot;;#,##0\ _K"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crossAx val="493532808"/>
        <c:crosses val="autoZero"/>
        <c:crossBetween val="between"/>
      </c:valAx>
      <c:valAx>
        <c:axId val="493531632"/>
        <c:scaling>
          <c:orientation val="minMax"/>
        </c:scaling>
        <c:delete val="0"/>
        <c:axPos val="r"/>
        <c:title>
          <c:tx>
            <c:rich>
              <a:bodyPr rot="5400000" spcFirstLastPara="1" vertOverflow="ellipsis" wrap="square" anchor="ctr" anchorCtr="1"/>
              <a:lstStyle/>
              <a:p>
                <a:pPr>
                  <a:defRPr sz="1000" b="0" i="0" u="none" strike="noStrike" kern="1200" baseline="0">
                    <a:solidFill>
                      <a:schemeClr val="tx1"/>
                    </a:solidFill>
                    <a:latin typeface="Lato" panose="020F0502020204030203" pitchFamily="34" charset="0"/>
                    <a:ea typeface="+mn-ea"/>
                    <a:cs typeface="+mn-cs"/>
                  </a:defRPr>
                </a:pPr>
                <a:r>
                  <a:rPr lang="en-US"/>
                  <a:t>Open Interest (lots outstanding)</a:t>
                </a:r>
              </a:p>
            </c:rich>
          </c:tx>
          <c:overlay val="0"/>
          <c:spPr>
            <a:noFill/>
            <a:ln>
              <a:noFill/>
            </a:ln>
            <a:effectLst/>
          </c:spPr>
          <c:txPr>
            <a:bodyPr rot="5400000" spcFirstLastPara="1" vertOverflow="ellipsis" wrap="square" anchor="ctr" anchorCtr="1"/>
            <a:lstStyle/>
            <a:p>
              <a:pPr>
                <a:defRPr sz="1000" b="0" i="0" u="none" strike="noStrike" kern="1200" baseline="0">
                  <a:solidFill>
                    <a:schemeClr val="tx1"/>
                  </a:solidFill>
                  <a:latin typeface="Lato" panose="020F0502020204030203" pitchFamily="34" charset="0"/>
                  <a:ea typeface="+mn-ea"/>
                  <a:cs typeface="+mn-cs"/>
                </a:defRPr>
              </a:pPr>
              <a:endParaRPr lang="en-US"/>
            </a:p>
          </c:txPr>
        </c:title>
        <c:numFmt formatCode="[&gt;999999.999]\ #.0,,&quot;M&quot;;[&gt;999.999]#,&quot;K&quot;;#,##0\ _K"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crossAx val="493536728"/>
        <c:crosses val="max"/>
        <c:crossBetween val="between"/>
      </c:valAx>
      <c:catAx>
        <c:axId val="493536728"/>
        <c:scaling>
          <c:orientation val="minMax"/>
        </c:scaling>
        <c:delete val="1"/>
        <c:axPos val="b"/>
        <c:numFmt formatCode="General" sourceLinked="1"/>
        <c:majorTickMark val="out"/>
        <c:minorTickMark val="none"/>
        <c:tickLblPos val="nextTo"/>
        <c:crossAx val="493531632"/>
        <c:crosses val="autoZero"/>
        <c:auto val="1"/>
        <c:lblAlgn val="ctr"/>
        <c:lblOffset val="100"/>
        <c:noMultiLvlLbl val="0"/>
      </c:cat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legend>
    <c:plotVisOnly val="1"/>
    <c:dispBlanksAs val="gap"/>
    <c:showDLblsOverMax val="0"/>
  </c:chart>
  <c:spPr>
    <a:noFill/>
    <a:ln>
      <a:noFill/>
    </a:ln>
    <a:effectLst/>
  </c:spPr>
  <c:txPr>
    <a:bodyPr/>
    <a:lstStyle/>
    <a:p>
      <a:pPr>
        <a:defRPr baseline="0">
          <a:solidFill>
            <a:schemeClr val="tx1"/>
          </a:solidFill>
          <a:latin typeface="Lato" panose="020F0502020204030203"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[3) ICE Europe Rates Complex.xlsx]SONIA Options!PivotTable6</c:name>
    <c:fmtId val="7"/>
  </c:pivotSource>
  <c:chart>
    <c:title>
      <c:tx>
        <c:rich>
          <a:bodyPr rot="0" spcFirstLastPara="1" vertOverflow="ellipsis" vert="horz" wrap="square" anchor="ctr" anchorCtr="1"/>
          <a:lstStyle/>
          <a:p>
            <a:pPr>
              <a:defRPr sz="1400" b="0" i="0" u="none" strike="noStrike" kern="1200" spc="0" baseline="0">
                <a:solidFill>
                  <a:schemeClr val="tx1"/>
                </a:solidFill>
                <a:latin typeface="Lato" panose="020F0502020204030203" pitchFamily="34" charset="0"/>
                <a:ea typeface="+mn-ea"/>
                <a:cs typeface="+mn-cs"/>
              </a:defRPr>
            </a:pPr>
            <a:r>
              <a:rPr lang="en-US"/>
              <a:t>ICE SONIA Options</a:t>
            </a:r>
          </a:p>
          <a:p>
            <a:pPr>
              <a:defRPr/>
            </a:pPr>
            <a:r>
              <a:rPr lang="en-US"/>
              <a:t>2020 to 2025</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Lato" panose="020F0502020204030203" pitchFamily="34" charset="0"/>
              <a:ea typeface="+mn-ea"/>
              <a:cs typeface="+mn-cs"/>
            </a:defRPr>
          </a:pPr>
          <a:endParaRPr lang="en-US"/>
        </a:p>
      </c:txPr>
    </c:title>
    <c:autoTitleDeleted val="0"/>
    <c:pivotFmts>
      <c:pivotFmt>
        <c:idx val="0"/>
        <c:spPr>
          <a:solidFill>
            <a:srgbClr val="00A4E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rgbClr val="F9A51A"/>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rgbClr val="00A4E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rgbClr val="F9A51A"/>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rgbClr val="00A4E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rgbClr val="F9A51A"/>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rgbClr val="00A4E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rgbClr val="F9A51A"/>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rgbClr val="00A4E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solidFill>
              <a:srgbClr val="F9A51A"/>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rgbClr val="00A4E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w="28575" cap="rnd">
            <a:solidFill>
              <a:srgbClr val="F9A51A"/>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'SONIA Options'!$B$4</c:f>
              <c:strCache>
                <c:ptCount val="1"/>
                <c:pt idx="0">
                  <c:v>Monthly Volume</c:v>
                </c:pt>
              </c:strCache>
            </c:strRef>
          </c:tx>
          <c:spPr>
            <a:solidFill>
              <a:srgbClr val="00A4E7"/>
            </a:solidFill>
            <a:ln>
              <a:noFill/>
            </a:ln>
            <a:effectLst/>
          </c:spPr>
          <c:invertIfNegative val="0"/>
          <c:cat>
            <c:multiLvlStrRef>
              <c:f>'SONIA Options'!$A$5:$A$68</c:f>
              <c:multiLvlStrCache>
                <c:ptCount val="54"/>
                <c:lvl>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pt idx="12">
                    <c:v>January</c:v>
                  </c:pt>
                  <c:pt idx="13">
                    <c:v>February</c:v>
                  </c:pt>
                  <c:pt idx="14">
                    <c:v>March</c:v>
                  </c:pt>
                  <c:pt idx="15">
                    <c:v>April</c:v>
                  </c:pt>
                  <c:pt idx="16">
                    <c:v>May</c:v>
                  </c:pt>
                  <c:pt idx="17">
                    <c:v>June</c:v>
                  </c:pt>
                  <c:pt idx="18">
                    <c:v>July</c:v>
                  </c:pt>
                  <c:pt idx="19">
                    <c:v>August</c:v>
                  </c:pt>
                  <c:pt idx="20">
                    <c:v>September</c:v>
                  </c:pt>
                  <c:pt idx="21">
                    <c:v>October</c:v>
                  </c:pt>
                  <c:pt idx="22">
                    <c:v>November</c:v>
                  </c:pt>
                  <c:pt idx="23">
                    <c:v>December</c:v>
                  </c:pt>
                  <c:pt idx="24">
                    <c:v>January</c:v>
                  </c:pt>
                  <c:pt idx="25">
                    <c:v>February</c:v>
                  </c:pt>
                  <c:pt idx="26">
                    <c:v>March</c:v>
                  </c:pt>
                  <c:pt idx="27">
                    <c:v>April</c:v>
                  </c:pt>
                  <c:pt idx="28">
                    <c:v>May</c:v>
                  </c:pt>
                  <c:pt idx="29">
                    <c:v>June</c:v>
                  </c:pt>
                  <c:pt idx="30">
                    <c:v>July</c:v>
                  </c:pt>
                  <c:pt idx="31">
                    <c:v>August</c:v>
                  </c:pt>
                  <c:pt idx="32">
                    <c:v>September</c:v>
                  </c:pt>
                  <c:pt idx="33">
                    <c:v>October</c:v>
                  </c:pt>
                  <c:pt idx="34">
                    <c:v>November</c:v>
                  </c:pt>
                  <c:pt idx="35">
                    <c:v>December</c:v>
                  </c:pt>
                  <c:pt idx="36">
                    <c:v>January</c:v>
                  </c:pt>
                  <c:pt idx="37">
                    <c:v>February</c:v>
                  </c:pt>
                  <c:pt idx="38">
                    <c:v>March</c:v>
                  </c:pt>
                  <c:pt idx="39">
                    <c:v>April</c:v>
                  </c:pt>
                  <c:pt idx="40">
                    <c:v>May</c:v>
                  </c:pt>
                  <c:pt idx="41">
                    <c:v>June</c:v>
                  </c:pt>
                  <c:pt idx="42">
                    <c:v>July</c:v>
                  </c:pt>
                  <c:pt idx="43">
                    <c:v>August</c:v>
                  </c:pt>
                  <c:pt idx="44">
                    <c:v>September</c:v>
                  </c:pt>
                  <c:pt idx="45">
                    <c:v>October</c:v>
                  </c:pt>
                  <c:pt idx="46">
                    <c:v>November</c:v>
                  </c:pt>
                  <c:pt idx="47">
                    <c:v>December</c:v>
                  </c:pt>
                  <c:pt idx="48">
                    <c:v>January</c:v>
                  </c:pt>
                  <c:pt idx="49">
                    <c:v>February</c:v>
                  </c:pt>
                  <c:pt idx="50">
                    <c:v>March</c:v>
                  </c:pt>
                  <c:pt idx="51">
                    <c:v>April</c:v>
                  </c:pt>
                  <c:pt idx="52">
                    <c:v>May</c:v>
                  </c:pt>
                  <c:pt idx="53">
                    <c:v>June</c:v>
                  </c:pt>
                </c:lvl>
                <c:lvl>
                  <c:pt idx="0">
                    <c:v>2021</c:v>
                  </c:pt>
                  <c:pt idx="12">
                    <c:v>2022</c:v>
                  </c:pt>
                  <c:pt idx="24">
                    <c:v>2023</c:v>
                  </c:pt>
                  <c:pt idx="36">
                    <c:v>2024</c:v>
                  </c:pt>
                  <c:pt idx="48">
                    <c:v>2025</c:v>
                  </c:pt>
                </c:lvl>
              </c:multiLvlStrCache>
            </c:multiLvlStrRef>
          </c:cat>
          <c:val>
            <c:numRef>
              <c:f>'SONIA Options'!$B$5:$B$68</c:f>
              <c:numCache>
                <c:formatCode>_(* #,##0_);_(* \(#,##0\);_(* "-"??_);_(@_)</c:formatCode>
                <c:ptCount val="54"/>
                <c:pt idx="0">
                  <c:v>0</c:v>
                </c:pt>
                <c:pt idx="1">
                  <c:v>0</c:v>
                </c:pt>
                <c:pt idx="2">
                  <c:v>2000</c:v>
                </c:pt>
                <c:pt idx="3">
                  <c:v>58300</c:v>
                </c:pt>
                <c:pt idx="4">
                  <c:v>37250</c:v>
                </c:pt>
                <c:pt idx="5">
                  <c:v>63774</c:v>
                </c:pt>
                <c:pt idx="6">
                  <c:v>96811</c:v>
                </c:pt>
                <c:pt idx="7">
                  <c:v>564877</c:v>
                </c:pt>
                <c:pt idx="8">
                  <c:v>4321670</c:v>
                </c:pt>
                <c:pt idx="9">
                  <c:v>3346585</c:v>
                </c:pt>
                <c:pt idx="10">
                  <c:v>2172845</c:v>
                </c:pt>
                <c:pt idx="11">
                  <c:v>1144976</c:v>
                </c:pt>
                <c:pt idx="12">
                  <c:v>1577720</c:v>
                </c:pt>
                <c:pt idx="13">
                  <c:v>3048725</c:v>
                </c:pt>
                <c:pt idx="14">
                  <c:v>2452371</c:v>
                </c:pt>
                <c:pt idx="15">
                  <c:v>1783318</c:v>
                </c:pt>
                <c:pt idx="16">
                  <c:v>2097146</c:v>
                </c:pt>
                <c:pt idx="17">
                  <c:v>1613339</c:v>
                </c:pt>
                <c:pt idx="18">
                  <c:v>611407</c:v>
                </c:pt>
                <c:pt idx="19">
                  <c:v>1078007</c:v>
                </c:pt>
                <c:pt idx="20">
                  <c:v>1148832</c:v>
                </c:pt>
                <c:pt idx="21">
                  <c:v>1115382</c:v>
                </c:pt>
                <c:pt idx="22">
                  <c:v>1099292</c:v>
                </c:pt>
                <c:pt idx="23">
                  <c:v>396732</c:v>
                </c:pt>
                <c:pt idx="24">
                  <c:v>1018727</c:v>
                </c:pt>
                <c:pt idx="25">
                  <c:v>1088136</c:v>
                </c:pt>
                <c:pt idx="26">
                  <c:v>763176</c:v>
                </c:pt>
                <c:pt idx="27">
                  <c:v>648956</c:v>
                </c:pt>
                <c:pt idx="28">
                  <c:v>1183382</c:v>
                </c:pt>
                <c:pt idx="29">
                  <c:v>1342031</c:v>
                </c:pt>
                <c:pt idx="30">
                  <c:v>1218290</c:v>
                </c:pt>
                <c:pt idx="31">
                  <c:v>2504212</c:v>
                </c:pt>
                <c:pt idx="32">
                  <c:v>2933734</c:v>
                </c:pt>
                <c:pt idx="33">
                  <c:v>1284288</c:v>
                </c:pt>
                <c:pt idx="34">
                  <c:v>2048661</c:v>
                </c:pt>
                <c:pt idx="35">
                  <c:v>1121431</c:v>
                </c:pt>
                <c:pt idx="36">
                  <c:v>3425582</c:v>
                </c:pt>
                <c:pt idx="37">
                  <c:v>2908871</c:v>
                </c:pt>
                <c:pt idx="38">
                  <c:v>2650346</c:v>
                </c:pt>
                <c:pt idx="39">
                  <c:v>3036061</c:v>
                </c:pt>
                <c:pt idx="40">
                  <c:v>3032989</c:v>
                </c:pt>
                <c:pt idx="41">
                  <c:v>2051917</c:v>
                </c:pt>
                <c:pt idx="42">
                  <c:v>2537437</c:v>
                </c:pt>
                <c:pt idx="43">
                  <c:v>2830154</c:v>
                </c:pt>
                <c:pt idx="44">
                  <c:v>2485327</c:v>
                </c:pt>
                <c:pt idx="45">
                  <c:v>4122097</c:v>
                </c:pt>
                <c:pt idx="46">
                  <c:v>3012297</c:v>
                </c:pt>
                <c:pt idx="47">
                  <c:v>2263772</c:v>
                </c:pt>
                <c:pt idx="48">
                  <c:v>4913109</c:v>
                </c:pt>
                <c:pt idx="49">
                  <c:v>3859135</c:v>
                </c:pt>
                <c:pt idx="50">
                  <c:v>4309047</c:v>
                </c:pt>
                <c:pt idx="51">
                  <c:v>4628095</c:v>
                </c:pt>
                <c:pt idx="52">
                  <c:v>4765950</c:v>
                </c:pt>
                <c:pt idx="53">
                  <c:v>3465807</c:v>
                </c:pt>
              </c:numCache>
            </c:numRef>
          </c:val>
          <c:extLst>
            <c:ext xmlns:c16="http://schemas.microsoft.com/office/drawing/2014/chart" uri="{C3380CC4-5D6E-409C-BE32-E72D297353CC}">
              <c16:uniqueId val="{00000000-EAD0-4042-9288-328D5984E80D}"/>
            </c:ext>
          </c:extLst>
        </c:ser>
        <c:dLbls>
          <c:showLegendKey val="0"/>
          <c:showVal val="0"/>
          <c:showCatName val="0"/>
          <c:showSerName val="0"/>
          <c:showPercent val="0"/>
          <c:showBubbleSize val="0"/>
        </c:dLbls>
        <c:gapWidth val="219"/>
        <c:overlap val="-27"/>
        <c:axId val="493532808"/>
        <c:axId val="493535160"/>
      </c:barChart>
      <c:lineChart>
        <c:grouping val="standard"/>
        <c:varyColors val="0"/>
        <c:ser>
          <c:idx val="1"/>
          <c:order val="1"/>
          <c:tx>
            <c:strRef>
              <c:f>'SONIA Options'!$C$4</c:f>
              <c:strCache>
                <c:ptCount val="1"/>
                <c:pt idx="0">
                  <c:v>Month-End Open Interest</c:v>
                </c:pt>
              </c:strCache>
            </c:strRef>
          </c:tx>
          <c:spPr>
            <a:ln w="28575" cap="rnd">
              <a:solidFill>
                <a:srgbClr val="F9A51A"/>
              </a:solidFill>
              <a:round/>
            </a:ln>
            <a:effectLst/>
          </c:spPr>
          <c:marker>
            <c:symbol val="none"/>
          </c:marker>
          <c:cat>
            <c:multiLvlStrRef>
              <c:f>'SONIA Options'!$A$5:$A$68</c:f>
              <c:multiLvlStrCache>
                <c:ptCount val="54"/>
                <c:lvl>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pt idx="12">
                    <c:v>January</c:v>
                  </c:pt>
                  <c:pt idx="13">
                    <c:v>February</c:v>
                  </c:pt>
                  <c:pt idx="14">
                    <c:v>March</c:v>
                  </c:pt>
                  <c:pt idx="15">
                    <c:v>April</c:v>
                  </c:pt>
                  <c:pt idx="16">
                    <c:v>May</c:v>
                  </c:pt>
                  <c:pt idx="17">
                    <c:v>June</c:v>
                  </c:pt>
                  <c:pt idx="18">
                    <c:v>July</c:v>
                  </c:pt>
                  <c:pt idx="19">
                    <c:v>August</c:v>
                  </c:pt>
                  <c:pt idx="20">
                    <c:v>September</c:v>
                  </c:pt>
                  <c:pt idx="21">
                    <c:v>October</c:v>
                  </c:pt>
                  <c:pt idx="22">
                    <c:v>November</c:v>
                  </c:pt>
                  <c:pt idx="23">
                    <c:v>December</c:v>
                  </c:pt>
                  <c:pt idx="24">
                    <c:v>January</c:v>
                  </c:pt>
                  <c:pt idx="25">
                    <c:v>February</c:v>
                  </c:pt>
                  <c:pt idx="26">
                    <c:v>March</c:v>
                  </c:pt>
                  <c:pt idx="27">
                    <c:v>April</c:v>
                  </c:pt>
                  <c:pt idx="28">
                    <c:v>May</c:v>
                  </c:pt>
                  <c:pt idx="29">
                    <c:v>June</c:v>
                  </c:pt>
                  <c:pt idx="30">
                    <c:v>July</c:v>
                  </c:pt>
                  <c:pt idx="31">
                    <c:v>August</c:v>
                  </c:pt>
                  <c:pt idx="32">
                    <c:v>September</c:v>
                  </c:pt>
                  <c:pt idx="33">
                    <c:v>October</c:v>
                  </c:pt>
                  <c:pt idx="34">
                    <c:v>November</c:v>
                  </c:pt>
                  <c:pt idx="35">
                    <c:v>December</c:v>
                  </c:pt>
                  <c:pt idx="36">
                    <c:v>January</c:v>
                  </c:pt>
                  <c:pt idx="37">
                    <c:v>February</c:v>
                  </c:pt>
                  <c:pt idx="38">
                    <c:v>March</c:v>
                  </c:pt>
                  <c:pt idx="39">
                    <c:v>April</c:v>
                  </c:pt>
                  <c:pt idx="40">
                    <c:v>May</c:v>
                  </c:pt>
                  <c:pt idx="41">
                    <c:v>June</c:v>
                  </c:pt>
                  <c:pt idx="42">
                    <c:v>July</c:v>
                  </c:pt>
                  <c:pt idx="43">
                    <c:v>August</c:v>
                  </c:pt>
                  <c:pt idx="44">
                    <c:v>September</c:v>
                  </c:pt>
                  <c:pt idx="45">
                    <c:v>October</c:v>
                  </c:pt>
                  <c:pt idx="46">
                    <c:v>November</c:v>
                  </c:pt>
                  <c:pt idx="47">
                    <c:v>December</c:v>
                  </c:pt>
                  <c:pt idx="48">
                    <c:v>January</c:v>
                  </c:pt>
                  <c:pt idx="49">
                    <c:v>February</c:v>
                  </c:pt>
                  <c:pt idx="50">
                    <c:v>March</c:v>
                  </c:pt>
                  <c:pt idx="51">
                    <c:v>April</c:v>
                  </c:pt>
                  <c:pt idx="52">
                    <c:v>May</c:v>
                  </c:pt>
                  <c:pt idx="53">
                    <c:v>June</c:v>
                  </c:pt>
                </c:lvl>
                <c:lvl>
                  <c:pt idx="0">
                    <c:v>2021</c:v>
                  </c:pt>
                  <c:pt idx="12">
                    <c:v>2022</c:v>
                  </c:pt>
                  <c:pt idx="24">
                    <c:v>2023</c:v>
                  </c:pt>
                  <c:pt idx="36">
                    <c:v>2024</c:v>
                  </c:pt>
                  <c:pt idx="48">
                    <c:v>2025</c:v>
                  </c:pt>
                </c:lvl>
              </c:multiLvlStrCache>
            </c:multiLvlStrRef>
          </c:cat>
          <c:val>
            <c:numRef>
              <c:f>'SONIA Options'!$C$5:$C$68</c:f>
              <c:numCache>
                <c:formatCode>_(* #,##0_);_(* \(#,##0\);_(* "-"??_);_(@_)</c:formatCode>
                <c:ptCount val="54"/>
                <c:pt idx="0">
                  <c:v>4000</c:v>
                </c:pt>
                <c:pt idx="1">
                  <c:v>4000</c:v>
                </c:pt>
                <c:pt idx="2">
                  <c:v>2000</c:v>
                </c:pt>
                <c:pt idx="3">
                  <c:v>58300</c:v>
                </c:pt>
                <c:pt idx="4">
                  <c:v>86050</c:v>
                </c:pt>
                <c:pt idx="5">
                  <c:v>119071</c:v>
                </c:pt>
                <c:pt idx="6">
                  <c:v>214181</c:v>
                </c:pt>
                <c:pt idx="7">
                  <c:v>665833</c:v>
                </c:pt>
                <c:pt idx="8">
                  <c:v>3154075</c:v>
                </c:pt>
                <c:pt idx="9">
                  <c:v>4878998</c:v>
                </c:pt>
                <c:pt idx="10">
                  <c:v>4802855</c:v>
                </c:pt>
                <c:pt idx="11">
                  <c:v>4844300</c:v>
                </c:pt>
                <c:pt idx="12">
                  <c:v>4879168</c:v>
                </c:pt>
                <c:pt idx="13">
                  <c:v>6223567</c:v>
                </c:pt>
                <c:pt idx="14">
                  <c:v>3845510</c:v>
                </c:pt>
                <c:pt idx="15">
                  <c:v>4068820</c:v>
                </c:pt>
                <c:pt idx="16">
                  <c:v>3772653</c:v>
                </c:pt>
                <c:pt idx="17">
                  <c:v>2778189</c:v>
                </c:pt>
                <c:pt idx="18">
                  <c:v>2778189</c:v>
                </c:pt>
                <c:pt idx="19">
                  <c:v>2686233</c:v>
                </c:pt>
                <c:pt idx="20">
                  <c:v>1585387</c:v>
                </c:pt>
                <c:pt idx="21">
                  <c:v>1970235</c:v>
                </c:pt>
                <c:pt idx="22">
                  <c:v>2095722</c:v>
                </c:pt>
                <c:pt idx="23">
                  <c:v>793930</c:v>
                </c:pt>
                <c:pt idx="24">
                  <c:v>1259831</c:v>
                </c:pt>
                <c:pt idx="25">
                  <c:v>1585795</c:v>
                </c:pt>
                <c:pt idx="26">
                  <c:v>1028344</c:v>
                </c:pt>
                <c:pt idx="27">
                  <c:v>1176241</c:v>
                </c:pt>
                <c:pt idx="28">
                  <c:v>1431249</c:v>
                </c:pt>
                <c:pt idx="29">
                  <c:v>1275576</c:v>
                </c:pt>
                <c:pt idx="30">
                  <c:v>1883875</c:v>
                </c:pt>
                <c:pt idx="31">
                  <c:v>2417207</c:v>
                </c:pt>
                <c:pt idx="32">
                  <c:v>2401827</c:v>
                </c:pt>
                <c:pt idx="33">
                  <c:v>2500870</c:v>
                </c:pt>
                <c:pt idx="34">
                  <c:v>3143738</c:v>
                </c:pt>
                <c:pt idx="35">
                  <c:v>2270293</c:v>
                </c:pt>
                <c:pt idx="36">
                  <c:v>3883360</c:v>
                </c:pt>
                <c:pt idx="37">
                  <c:v>4588380</c:v>
                </c:pt>
                <c:pt idx="38">
                  <c:v>4414612</c:v>
                </c:pt>
                <c:pt idx="39">
                  <c:v>5206588</c:v>
                </c:pt>
                <c:pt idx="40">
                  <c:v>5256550</c:v>
                </c:pt>
                <c:pt idx="41">
                  <c:v>3941243</c:v>
                </c:pt>
                <c:pt idx="42">
                  <c:v>4478444</c:v>
                </c:pt>
                <c:pt idx="43">
                  <c:v>4208215</c:v>
                </c:pt>
                <c:pt idx="44">
                  <c:v>3566484</c:v>
                </c:pt>
                <c:pt idx="45">
                  <c:v>4738210</c:v>
                </c:pt>
                <c:pt idx="46">
                  <c:v>5116661</c:v>
                </c:pt>
                <c:pt idx="47">
                  <c:v>3858897</c:v>
                </c:pt>
                <c:pt idx="48">
                  <c:v>6100108</c:v>
                </c:pt>
                <c:pt idx="49">
                  <c:v>6561958</c:v>
                </c:pt>
                <c:pt idx="50">
                  <c:v>5980100</c:v>
                </c:pt>
                <c:pt idx="51">
                  <c:v>6515498</c:v>
                </c:pt>
                <c:pt idx="52">
                  <c:v>6923260</c:v>
                </c:pt>
                <c:pt idx="53">
                  <c:v>6018338</c:v>
                </c:pt>
              </c:numCache>
            </c:numRef>
          </c:val>
          <c:smooth val="0"/>
          <c:extLst>
            <c:ext xmlns:c16="http://schemas.microsoft.com/office/drawing/2014/chart" uri="{C3380CC4-5D6E-409C-BE32-E72D297353CC}">
              <c16:uniqueId val="{00000001-EAD0-4042-9288-328D5984E80D}"/>
            </c:ext>
          </c:extLst>
        </c:ser>
        <c:dLbls>
          <c:showLegendKey val="0"/>
          <c:showVal val="0"/>
          <c:showCatName val="0"/>
          <c:showSerName val="0"/>
          <c:showPercent val="0"/>
          <c:showBubbleSize val="0"/>
        </c:dLbls>
        <c:marker val="1"/>
        <c:smooth val="0"/>
        <c:axId val="493536728"/>
        <c:axId val="493531632"/>
      </c:lineChart>
      <c:catAx>
        <c:axId val="493532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crossAx val="493535160"/>
        <c:crosses val="autoZero"/>
        <c:auto val="1"/>
        <c:lblAlgn val="ctr"/>
        <c:lblOffset val="100"/>
        <c:noMultiLvlLbl val="0"/>
      </c:catAx>
      <c:valAx>
        <c:axId val="493535160"/>
        <c:scaling>
          <c:orientation val="minMax"/>
          <c:max val="800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Lato" panose="020F0502020204030203" pitchFamily="34" charset="0"/>
                    <a:ea typeface="+mn-ea"/>
                    <a:cs typeface="+mn-cs"/>
                  </a:defRPr>
                </a:pPr>
                <a:r>
                  <a:rPr lang="en-US"/>
                  <a:t>Volume (lots traded)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Lato" panose="020F0502020204030203" pitchFamily="34" charset="0"/>
                  <a:ea typeface="+mn-ea"/>
                  <a:cs typeface="+mn-cs"/>
                </a:defRPr>
              </a:pPr>
              <a:endParaRPr lang="en-US"/>
            </a:p>
          </c:txPr>
        </c:title>
        <c:numFmt formatCode="[&gt;999999.999]\ #,,&quot;M&quot;;[&gt;999.999]#,&quot;K&quot;;#,##0\ _K"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crossAx val="493532808"/>
        <c:crosses val="autoZero"/>
        <c:crossBetween val="between"/>
      </c:valAx>
      <c:valAx>
        <c:axId val="493531632"/>
        <c:scaling>
          <c:orientation val="minMax"/>
        </c:scaling>
        <c:delete val="0"/>
        <c:axPos val="r"/>
        <c:title>
          <c:tx>
            <c:rich>
              <a:bodyPr rot="5400000" spcFirstLastPara="1" vertOverflow="ellipsis" wrap="square" anchor="ctr" anchorCtr="1"/>
              <a:lstStyle/>
              <a:p>
                <a:pPr>
                  <a:defRPr sz="1000" b="0" i="0" u="none" strike="noStrike" kern="1200" baseline="0">
                    <a:solidFill>
                      <a:schemeClr val="tx1"/>
                    </a:solidFill>
                    <a:latin typeface="Lato" panose="020F0502020204030203" pitchFamily="34" charset="0"/>
                    <a:ea typeface="+mn-ea"/>
                    <a:cs typeface="+mn-cs"/>
                  </a:defRPr>
                </a:pPr>
                <a:r>
                  <a:rPr lang="en-US"/>
                  <a:t>Open Interest (lots outstanding)</a:t>
                </a:r>
              </a:p>
            </c:rich>
          </c:tx>
          <c:overlay val="0"/>
          <c:spPr>
            <a:noFill/>
            <a:ln>
              <a:noFill/>
            </a:ln>
            <a:effectLst/>
          </c:spPr>
          <c:txPr>
            <a:bodyPr rot="5400000" spcFirstLastPara="1" vertOverflow="ellipsis" wrap="square" anchor="ctr" anchorCtr="1"/>
            <a:lstStyle/>
            <a:p>
              <a:pPr>
                <a:defRPr sz="1000" b="0" i="0" u="none" strike="noStrike" kern="1200" baseline="0">
                  <a:solidFill>
                    <a:schemeClr val="tx1"/>
                  </a:solidFill>
                  <a:latin typeface="Lato" panose="020F0502020204030203" pitchFamily="34" charset="0"/>
                  <a:ea typeface="+mn-ea"/>
                  <a:cs typeface="+mn-cs"/>
                </a:defRPr>
              </a:pPr>
              <a:endParaRPr lang="en-US"/>
            </a:p>
          </c:txPr>
        </c:title>
        <c:numFmt formatCode="[&gt;999999.999]\ #,,&quot;M&quot;;[&gt;999.999]#,&quot;K&quot;;#,##0\ _K"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crossAx val="493536728"/>
        <c:crosses val="max"/>
        <c:crossBetween val="between"/>
      </c:valAx>
      <c:catAx>
        <c:axId val="493536728"/>
        <c:scaling>
          <c:orientation val="minMax"/>
        </c:scaling>
        <c:delete val="1"/>
        <c:axPos val="b"/>
        <c:numFmt formatCode="General" sourceLinked="1"/>
        <c:majorTickMark val="out"/>
        <c:minorTickMark val="none"/>
        <c:tickLblPos val="nextTo"/>
        <c:crossAx val="493531632"/>
        <c:crosses val="autoZero"/>
        <c:auto val="1"/>
        <c:lblAlgn val="ctr"/>
        <c:lblOffset val="100"/>
        <c:noMultiLvlLbl val="0"/>
      </c:cat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legend>
    <c:plotVisOnly val="1"/>
    <c:dispBlanksAs val="gap"/>
    <c:showDLblsOverMax val="0"/>
  </c:chart>
  <c:spPr>
    <a:noFill/>
    <a:ln>
      <a:noFill/>
    </a:ln>
    <a:effectLst/>
  </c:spPr>
  <c:txPr>
    <a:bodyPr/>
    <a:lstStyle/>
    <a:p>
      <a:pPr>
        <a:defRPr baseline="0">
          <a:solidFill>
            <a:schemeClr val="tx1"/>
          </a:solidFill>
          <a:latin typeface="Lato" panose="020F0502020204030203"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[d) Euribor Futures ICE Eurex.xlsx]Volume!PivotTable5</c:name>
    <c:fmtId val="3"/>
  </c:pivotSource>
  <c:chart>
    <c:title>
      <c:tx>
        <c:rich>
          <a:bodyPr rot="0" spcFirstLastPara="1" vertOverflow="ellipsis" vert="horz" wrap="square" anchor="ctr" anchorCtr="1"/>
          <a:lstStyle/>
          <a:p>
            <a:pPr>
              <a:defRPr sz="1400" b="0" i="0" u="none" strike="noStrike" kern="1200" spc="0" baseline="0">
                <a:solidFill>
                  <a:schemeClr val="tx1"/>
                </a:solidFill>
                <a:latin typeface="Lato" panose="020F0502020204030203" pitchFamily="34" charset="0"/>
                <a:ea typeface="+mn-ea"/>
                <a:cs typeface="+mn-cs"/>
              </a:defRPr>
            </a:pPr>
            <a:r>
              <a:rPr lang="en-US" dirty="0"/>
              <a:t>Monthly Volume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Lato" panose="020F0502020204030203" pitchFamily="34" charset="0"/>
              <a:ea typeface="+mn-ea"/>
              <a:cs typeface="+mn-cs"/>
            </a:defRPr>
          </a:pPr>
          <a:endParaRPr lang="en-US"/>
        </a:p>
      </c:txPr>
    </c:title>
    <c:autoTitleDeleted val="0"/>
    <c:pivotFmts>
      <c:pivotFmt>
        <c:idx val="0"/>
        <c:spPr>
          <a:solidFill>
            <a:srgbClr val="00A4E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rgbClr val="F9A51A"/>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rgbClr val="00A4E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rgbClr val="F9A51A"/>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rgbClr val="00A4E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rgbClr val="F9A51A"/>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Volume!$B$3:$B$4</c:f>
              <c:strCache>
                <c:ptCount val="1"/>
                <c:pt idx="0">
                  <c:v>3M Euribor Futures, ICE Europe</c:v>
                </c:pt>
              </c:strCache>
            </c:strRef>
          </c:tx>
          <c:spPr>
            <a:solidFill>
              <a:srgbClr val="00A4E7"/>
            </a:solidFill>
            <a:ln>
              <a:noFill/>
            </a:ln>
            <a:effectLst/>
          </c:spPr>
          <c:invertIfNegative val="0"/>
          <c:cat>
            <c:multiLvlStrRef>
              <c:f>Volume!$A$5:$A$24</c:f>
              <c:multiLvlStrCache>
                <c:ptCount val="18"/>
                <c:lvl>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pt idx="12">
                    <c:v>January</c:v>
                  </c:pt>
                  <c:pt idx="13">
                    <c:v>February</c:v>
                  </c:pt>
                  <c:pt idx="14">
                    <c:v>March</c:v>
                  </c:pt>
                  <c:pt idx="15">
                    <c:v>April</c:v>
                  </c:pt>
                  <c:pt idx="16">
                    <c:v>May</c:v>
                  </c:pt>
                  <c:pt idx="17">
                    <c:v>June</c:v>
                  </c:pt>
                </c:lvl>
                <c:lvl>
                  <c:pt idx="0">
                    <c:v>2024</c:v>
                  </c:pt>
                  <c:pt idx="12">
                    <c:v>2025</c:v>
                  </c:pt>
                </c:lvl>
              </c:multiLvlStrCache>
            </c:multiLvlStrRef>
          </c:cat>
          <c:val>
            <c:numRef>
              <c:f>Volume!$B$5:$B$24</c:f>
              <c:numCache>
                <c:formatCode>_(* #,##0_);_(* \(#,##0\);_(* "-"??_);_(@_)</c:formatCode>
                <c:ptCount val="18"/>
                <c:pt idx="0">
                  <c:v>31335379</c:v>
                </c:pt>
                <c:pt idx="1">
                  <c:v>28518267</c:v>
                </c:pt>
                <c:pt idx="2">
                  <c:v>27370242</c:v>
                </c:pt>
                <c:pt idx="3">
                  <c:v>29407329</c:v>
                </c:pt>
                <c:pt idx="4">
                  <c:v>27867516</c:v>
                </c:pt>
                <c:pt idx="5">
                  <c:v>30550056</c:v>
                </c:pt>
                <c:pt idx="6">
                  <c:v>30542919</c:v>
                </c:pt>
                <c:pt idx="7">
                  <c:v>28102317</c:v>
                </c:pt>
                <c:pt idx="8">
                  <c:v>36248841</c:v>
                </c:pt>
                <c:pt idx="9">
                  <c:v>39372181</c:v>
                </c:pt>
                <c:pt idx="10">
                  <c:v>37877115</c:v>
                </c:pt>
                <c:pt idx="11">
                  <c:v>27316872</c:v>
                </c:pt>
                <c:pt idx="12">
                  <c:v>36185095</c:v>
                </c:pt>
                <c:pt idx="13">
                  <c:v>29339523</c:v>
                </c:pt>
                <c:pt idx="14">
                  <c:v>47692228</c:v>
                </c:pt>
                <c:pt idx="15">
                  <c:v>45196476</c:v>
                </c:pt>
                <c:pt idx="16">
                  <c:v>30745540</c:v>
                </c:pt>
                <c:pt idx="17">
                  <c:v>33712591</c:v>
                </c:pt>
              </c:numCache>
            </c:numRef>
          </c:val>
          <c:extLst>
            <c:ext xmlns:c16="http://schemas.microsoft.com/office/drawing/2014/chart" uri="{C3380CC4-5D6E-409C-BE32-E72D297353CC}">
              <c16:uniqueId val="{00000000-3DCA-4E07-B4C0-A4926E239F31}"/>
            </c:ext>
          </c:extLst>
        </c:ser>
        <c:ser>
          <c:idx val="1"/>
          <c:order val="1"/>
          <c:tx>
            <c:strRef>
              <c:f>Volume!$C$3:$C$4</c:f>
              <c:strCache>
                <c:ptCount val="1"/>
                <c:pt idx="0">
                  <c:v>3M Euribor Futures, Eurex</c:v>
                </c:pt>
              </c:strCache>
            </c:strRef>
          </c:tx>
          <c:spPr>
            <a:solidFill>
              <a:srgbClr val="F9A51A"/>
            </a:solidFill>
            <a:ln>
              <a:noFill/>
            </a:ln>
            <a:effectLst/>
          </c:spPr>
          <c:invertIfNegative val="0"/>
          <c:cat>
            <c:multiLvlStrRef>
              <c:f>Volume!$A$5:$A$24</c:f>
              <c:multiLvlStrCache>
                <c:ptCount val="18"/>
                <c:lvl>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pt idx="12">
                    <c:v>January</c:v>
                  </c:pt>
                  <c:pt idx="13">
                    <c:v>February</c:v>
                  </c:pt>
                  <c:pt idx="14">
                    <c:v>March</c:v>
                  </c:pt>
                  <c:pt idx="15">
                    <c:v>April</c:v>
                  </c:pt>
                  <c:pt idx="16">
                    <c:v>May</c:v>
                  </c:pt>
                  <c:pt idx="17">
                    <c:v>June</c:v>
                  </c:pt>
                </c:lvl>
                <c:lvl>
                  <c:pt idx="0">
                    <c:v>2024</c:v>
                  </c:pt>
                  <c:pt idx="12">
                    <c:v>2025</c:v>
                  </c:pt>
                </c:lvl>
              </c:multiLvlStrCache>
            </c:multiLvlStrRef>
          </c:cat>
          <c:val>
            <c:numRef>
              <c:f>Volume!$C$5:$C$24</c:f>
              <c:numCache>
                <c:formatCode>_(* #,##0_);_(* \(#,##0\);_(* "-"??_);_(@_)</c:formatCode>
                <c:ptCount val="18"/>
                <c:pt idx="0">
                  <c:v>1300571</c:v>
                </c:pt>
                <c:pt idx="1">
                  <c:v>1688027</c:v>
                </c:pt>
                <c:pt idx="2">
                  <c:v>4646046</c:v>
                </c:pt>
                <c:pt idx="3">
                  <c:v>2184196</c:v>
                </c:pt>
                <c:pt idx="4">
                  <c:v>2184528</c:v>
                </c:pt>
                <c:pt idx="5">
                  <c:v>1814014</c:v>
                </c:pt>
                <c:pt idx="6">
                  <c:v>2376594</c:v>
                </c:pt>
                <c:pt idx="7">
                  <c:v>1254171</c:v>
                </c:pt>
                <c:pt idx="8">
                  <c:v>1072615</c:v>
                </c:pt>
                <c:pt idx="9">
                  <c:v>1426915</c:v>
                </c:pt>
                <c:pt idx="10">
                  <c:v>2279091</c:v>
                </c:pt>
                <c:pt idx="11">
                  <c:v>2249925</c:v>
                </c:pt>
                <c:pt idx="12">
                  <c:v>2452440</c:v>
                </c:pt>
                <c:pt idx="13">
                  <c:v>2292206</c:v>
                </c:pt>
                <c:pt idx="14">
                  <c:v>1765800</c:v>
                </c:pt>
                <c:pt idx="15">
                  <c:v>2555250</c:v>
                </c:pt>
                <c:pt idx="16">
                  <c:v>2774725</c:v>
                </c:pt>
                <c:pt idx="17">
                  <c:v>2840016</c:v>
                </c:pt>
              </c:numCache>
            </c:numRef>
          </c:val>
          <c:extLst>
            <c:ext xmlns:c16="http://schemas.microsoft.com/office/drawing/2014/chart" uri="{C3380CC4-5D6E-409C-BE32-E72D297353CC}">
              <c16:uniqueId val="{00000001-3DCA-4E07-B4C0-A4926E239F31}"/>
            </c:ext>
          </c:extLst>
        </c:ser>
        <c:dLbls>
          <c:showLegendKey val="0"/>
          <c:showVal val="0"/>
          <c:showCatName val="0"/>
          <c:showSerName val="0"/>
          <c:showPercent val="0"/>
          <c:showBubbleSize val="0"/>
        </c:dLbls>
        <c:gapWidth val="219"/>
        <c:overlap val="-27"/>
        <c:axId val="503266704"/>
        <c:axId val="503266224"/>
      </c:barChart>
      <c:catAx>
        <c:axId val="503266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crossAx val="503266224"/>
        <c:crosses val="autoZero"/>
        <c:auto val="1"/>
        <c:lblAlgn val="ctr"/>
        <c:lblOffset val="100"/>
        <c:noMultiLvlLbl val="0"/>
      </c:catAx>
      <c:valAx>
        <c:axId val="503266224"/>
        <c:scaling>
          <c:orientation val="minMax"/>
          <c:max val="5000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Lato" panose="020F0502020204030203" pitchFamily="34" charset="0"/>
                    <a:ea typeface="+mn-ea"/>
                    <a:cs typeface="+mn-cs"/>
                  </a:defRPr>
                </a:pPr>
                <a:r>
                  <a:rPr lang="en-US"/>
                  <a:t>Volume (lots traded)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Lato" panose="020F0502020204030203" pitchFamily="34" charset="0"/>
                  <a:ea typeface="+mn-ea"/>
                  <a:cs typeface="+mn-cs"/>
                </a:defRPr>
              </a:pPr>
              <a:endParaRPr lang="en-US"/>
            </a:p>
          </c:txPr>
        </c:title>
        <c:numFmt formatCode="[&gt;999999.999]\ #,,&quot;M&quot;;[&gt;999.999]#,&quot;K&quot;;#,##0\ _K"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crossAx val="503266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aseline="0">
          <a:solidFill>
            <a:schemeClr val="tx1"/>
          </a:solidFill>
          <a:latin typeface="Lato" panose="020F0502020204030203"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[d) Euribor Futures ICE Eurex.xlsx]Open Interest!PivotTable5</c:name>
    <c:fmtId val="5"/>
  </c:pivotSource>
  <c:chart>
    <c:title>
      <c:tx>
        <c:rich>
          <a:bodyPr rot="0" spcFirstLastPara="1" vertOverflow="ellipsis" vert="horz" wrap="square" anchor="ctr" anchorCtr="1"/>
          <a:lstStyle/>
          <a:p>
            <a:pPr>
              <a:defRPr sz="1400" b="0" i="0" u="none" strike="noStrike" kern="1200" spc="0" baseline="0">
                <a:solidFill>
                  <a:schemeClr val="tx1"/>
                </a:solidFill>
                <a:latin typeface="Lato" panose="020F0502020204030203" pitchFamily="34" charset="0"/>
                <a:ea typeface="+mn-ea"/>
                <a:cs typeface="+mn-cs"/>
              </a:defRPr>
            </a:pPr>
            <a:r>
              <a:rPr lang="en-US" dirty="0"/>
              <a:t>Month-End Open Interest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Lato" panose="020F0502020204030203" pitchFamily="34" charset="0"/>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solidFill>
              <a:srgbClr val="00A4E7"/>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rgbClr val="F9A51A"/>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w="28575" cap="rnd">
            <a:solidFill>
              <a:srgbClr val="00A4E7"/>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solidFill>
              <a:srgbClr val="F9A51A"/>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w="28575" cap="rnd">
            <a:solidFill>
              <a:srgbClr val="00A4E7"/>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w="28575" cap="rnd">
            <a:solidFill>
              <a:srgbClr val="F9A51A"/>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'Open Interest'!$B$3:$B$4</c:f>
              <c:strCache>
                <c:ptCount val="1"/>
                <c:pt idx="0">
                  <c:v>3M Euribor Futures, ICE Europe</c:v>
                </c:pt>
              </c:strCache>
            </c:strRef>
          </c:tx>
          <c:spPr>
            <a:ln w="28575" cap="rnd">
              <a:solidFill>
                <a:srgbClr val="00A4E7"/>
              </a:solidFill>
              <a:round/>
            </a:ln>
            <a:effectLst/>
          </c:spPr>
          <c:marker>
            <c:symbol val="none"/>
          </c:marker>
          <c:cat>
            <c:multiLvlStrRef>
              <c:f>'Open Interest'!$A$5:$A$24</c:f>
              <c:multiLvlStrCache>
                <c:ptCount val="18"/>
                <c:lvl>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pt idx="12">
                    <c:v>January</c:v>
                  </c:pt>
                  <c:pt idx="13">
                    <c:v>February</c:v>
                  </c:pt>
                  <c:pt idx="14">
                    <c:v>March</c:v>
                  </c:pt>
                  <c:pt idx="15">
                    <c:v>April</c:v>
                  </c:pt>
                  <c:pt idx="16">
                    <c:v>May</c:v>
                  </c:pt>
                  <c:pt idx="17">
                    <c:v>June</c:v>
                  </c:pt>
                </c:lvl>
                <c:lvl>
                  <c:pt idx="0">
                    <c:v>2024</c:v>
                  </c:pt>
                  <c:pt idx="12">
                    <c:v>2025</c:v>
                  </c:pt>
                </c:lvl>
              </c:multiLvlStrCache>
            </c:multiLvlStrRef>
          </c:cat>
          <c:val>
            <c:numRef>
              <c:f>'Open Interest'!$B$5:$B$24</c:f>
              <c:numCache>
                <c:formatCode>_(* #,##0_);_(* \(#,##0\);_(* "-"??_);_(@_)</c:formatCode>
                <c:ptCount val="18"/>
                <c:pt idx="0">
                  <c:v>4785575</c:v>
                </c:pt>
                <c:pt idx="1">
                  <c:v>4749056</c:v>
                </c:pt>
                <c:pt idx="2">
                  <c:v>4107217</c:v>
                </c:pt>
                <c:pt idx="3">
                  <c:v>4245773</c:v>
                </c:pt>
                <c:pt idx="4">
                  <c:v>4477625</c:v>
                </c:pt>
                <c:pt idx="5">
                  <c:v>3944324</c:v>
                </c:pt>
                <c:pt idx="6">
                  <c:v>4135803</c:v>
                </c:pt>
                <c:pt idx="7">
                  <c:v>4086252</c:v>
                </c:pt>
                <c:pt idx="8">
                  <c:v>4168912</c:v>
                </c:pt>
                <c:pt idx="9">
                  <c:v>4653059</c:v>
                </c:pt>
                <c:pt idx="10">
                  <c:v>4957903</c:v>
                </c:pt>
                <c:pt idx="11">
                  <c:v>4438267</c:v>
                </c:pt>
                <c:pt idx="12">
                  <c:v>4647715</c:v>
                </c:pt>
                <c:pt idx="13">
                  <c:v>4805272</c:v>
                </c:pt>
                <c:pt idx="14">
                  <c:v>4757741</c:v>
                </c:pt>
                <c:pt idx="15">
                  <c:v>5190743</c:v>
                </c:pt>
                <c:pt idx="16">
                  <c:v>5288782</c:v>
                </c:pt>
                <c:pt idx="17">
                  <c:v>4703167</c:v>
                </c:pt>
              </c:numCache>
            </c:numRef>
          </c:val>
          <c:smooth val="0"/>
          <c:extLst>
            <c:ext xmlns:c16="http://schemas.microsoft.com/office/drawing/2014/chart" uri="{C3380CC4-5D6E-409C-BE32-E72D297353CC}">
              <c16:uniqueId val="{00000000-E551-4405-B634-279C0FE7AA5E}"/>
            </c:ext>
          </c:extLst>
        </c:ser>
        <c:ser>
          <c:idx val="1"/>
          <c:order val="1"/>
          <c:tx>
            <c:strRef>
              <c:f>'Open Interest'!$C$3:$C$4</c:f>
              <c:strCache>
                <c:ptCount val="1"/>
                <c:pt idx="0">
                  <c:v>3M Euribor Futures, Eurex</c:v>
                </c:pt>
              </c:strCache>
            </c:strRef>
          </c:tx>
          <c:spPr>
            <a:ln w="28575" cap="rnd">
              <a:solidFill>
                <a:srgbClr val="F9A51A"/>
              </a:solidFill>
              <a:round/>
            </a:ln>
            <a:effectLst/>
          </c:spPr>
          <c:marker>
            <c:symbol val="none"/>
          </c:marker>
          <c:cat>
            <c:multiLvlStrRef>
              <c:f>'Open Interest'!$A$5:$A$24</c:f>
              <c:multiLvlStrCache>
                <c:ptCount val="18"/>
                <c:lvl>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pt idx="12">
                    <c:v>January</c:v>
                  </c:pt>
                  <c:pt idx="13">
                    <c:v>February</c:v>
                  </c:pt>
                  <c:pt idx="14">
                    <c:v>March</c:v>
                  </c:pt>
                  <c:pt idx="15">
                    <c:v>April</c:v>
                  </c:pt>
                  <c:pt idx="16">
                    <c:v>May</c:v>
                  </c:pt>
                  <c:pt idx="17">
                    <c:v>June</c:v>
                  </c:pt>
                </c:lvl>
                <c:lvl>
                  <c:pt idx="0">
                    <c:v>2024</c:v>
                  </c:pt>
                  <c:pt idx="12">
                    <c:v>2025</c:v>
                  </c:pt>
                </c:lvl>
              </c:multiLvlStrCache>
            </c:multiLvlStrRef>
          </c:cat>
          <c:val>
            <c:numRef>
              <c:f>'Open Interest'!$C$5:$C$24</c:f>
              <c:numCache>
                <c:formatCode>_(* #,##0_);_(* \(#,##0\);_(* "-"??_);_(@_)</c:formatCode>
                <c:ptCount val="18"/>
                <c:pt idx="0">
                  <c:v>9802</c:v>
                </c:pt>
                <c:pt idx="1">
                  <c:v>17102</c:v>
                </c:pt>
                <c:pt idx="2">
                  <c:v>28954</c:v>
                </c:pt>
                <c:pt idx="3">
                  <c:v>42350</c:v>
                </c:pt>
                <c:pt idx="4">
                  <c:v>58492</c:v>
                </c:pt>
                <c:pt idx="5">
                  <c:v>70938</c:v>
                </c:pt>
                <c:pt idx="6">
                  <c:v>110648</c:v>
                </c:pt>
                <c:pt idx="7">
                  <c:v>106845</c:v>
                </c:pt>
                <c:pt idx="8">
                  <c:v>107776</c:v>
                </c:pt>
                <c:pt idx="9">
                  <c:v>118188</c:v>
                </c:pt>
                <c:pt idx="10">
                  <c:v>139962</c:v>
                </c:pt>
                <c:pt idx="11">
                  <c:v>140326</c:v>
                </c:pt>
                <c:pt idx="12">
                  <c:v>163441</c:v>
                </c:pt>
                <c:pt idx="13">
                  <c:v>211174</c:v>
                </c:pt>
                <c:pt idx="14">
                  <c:v>184988</c:v>
                </c:pt>
                <c:pt idx="15">
                  <c:v>233792</c:v>
                </c:pt>
                <c:pt idx="16">
                  <c:v>362941</c:v>
                </c:pt>
                <c:pt idx="17">
                  <c:v>363485</c:v>
                </c:pt>
              </c:numCache>
            </c:numRef>
          </c:val>
          <c:smooth val="0"/>
          <c:extLst>
            <c:ext xmlns:c16="http://schemas.microsoft.com/office/drawing/2014/chart" uri="{C3380CC4-5D6E-409C-BE32-E72D297353CC}">
              <c16:uniqueId val="{00000001-E551-4405-B634-279C0FE7AA5E}"/>
            </c:ext>
          </c:extLst>
        </c:ser>
        <c:dLbls>
          <c:showLegendKey val="0"/>
          <c:showVal val="0"/>
          <c:showCatName val="0"/>
          <c:showSerName val="0"/>
          <c:showPercent val="0"/>
          <c:showBubbleSize val="0"/>
        </c:dLbls>
        <c:smooth val="0"/>
        <c:axId val="503266704"/>
        <c:axId val="503266224"/>
      </c:lineChart>
      <c:catAx>
        <c:axId val="503266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crossAx val="503266224"/>
        <c:crosses val="autoZero"/>
        <c:auto val="1"/>
        <c:lblAlgn val="ctr"/>
        <c:lblOffset val="100"/>
        <c:noMultiLvlLbl val="0"/>
      </c:catAx>
      <c:valAx>
        <c:axId val="5032662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Lato" panose="020F0502020204030203" pitchFamily="34" charset="0"/>
                    <a:ea typeface="+mn-ea"/>
                    <a:cs typeface="+mn-cs"/>
                  </a:defRPr>
                </a:pPr>
                <a:r>
                  <a:rPr lang="en-US"/>
                  <a:t>Open Interest (lots outstanding)</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Lato" panose="020F0502020204030203" pitchFamily="34" charset="0"/>
                  <a:ea typeface="+mn-ea"/>
                  <a:cs typeface="+mn-cs"/>
                </a:defRPr>
              </a:pPr>
              <a:endParaRPr lang="en-US"/>
            </a:p>
          </c:txPr>
        </c:title>
        <c:numFmt formatCode="[&gt;999999.999]\ #,,&quot;M&quot;;[&gt;999.999]#,&quot;K&quot;;#,##0\ _K"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crossAx val="503266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aseline="0">
          <a:solidFill>
            <a:schemeClr val="tx1"/>
          </a:solidFill>
          <a:latin typeface="Lato" panose="020F0502020204030203"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 Euro Short Term Rate.xlsx]Volume!PivotTable1</c:name>
    <c:fmtId val="4"/>
  </c:pivotSource>
  <c:chart>
    <c:title>
      <c:tx>
        <c:rich>
          <a:bodyPr rot="0" spcFirstLastPara="1" vertOverflow="ellipsis" vert="horz" wrap="square" anchor="ctr" anchorCtr="1"/>
          <a:lstStyle/>
          <a:p>
            <a:pPr>
              <a:defRPr sz="1400" b="0" i="0" u="none" strike="noStrike" kern="1200" spc="0" baseline="0">
                <a:solidFill>
                  <a:schemeClr val="tx1"/>
                </a:solidFill>
                <a:latin typeface="Lato" panose="020F0502020204030203" pitchFamily="34" charset="0"/>
                <a:ea typeface="+mn-ea"/>
                <a:cs typeface="+mn-cs"/>
              </a:defRPr>
            </a:pPr>
            <a:r>
              <a:rPr lang="en-US"/>
              <a:t>Volume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Lato" panose="020F0502020204030203" pitchFamily="34" charset="0"/>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Volume!$B$3:$B$4</c:f>
              <c:strCache>
                <c:ptCount val="1"/>
                <c:pt idx="0">
                  <c:v>3 Month Euro Short-Term Rate Index Futures, ICE Europe</c:v>
                </c:pt>
              </c:strCache>
            </c:strRef>
          </c:tx>
          <c:spPr>
            <a:ln w="28575" cap="rnd">
              <a:solidFill>
                <a:schemeClr val="accent1"/>
              </a:solidFill>
              <a:round/>
            </a:ln>
            <a:effectLst/>
          </c:spPr>
          <c:marker>
            <c:symbol val="none"/>
          </c:marker>
          <c:cat>
            <c:multiLvlStrRef>
              <c:f>Volume!$A$5:$A$26</c:f>
              <c:multiLvlStrCache>
                <c:ptCount val="18"/>
                <c:lvl>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pt idx="12">
                    <c:v>January</c:v>
                  </c:pt>
                  <c:pt idx="13">
                    <c:v>February</c:v>
                  </c:pt>
                  <c:pt idx="14">
                    <c:v>March</c:v>
                  </c:pt>
                  <c:pt idx="15">
                    <c:v>April</c:v>
                  </c:pt>
                  <c:pt idx="16">
                    <c:v>May</c:v>
                  </c:pt>
                  <c:pt idx="17">
                    <c:v>June</c:v>
                  </c:pt>
                </c:lvl>
                <c:lvl>
                  <c:pt idx="0">
                    <c:v>2024</c:v>
                  </c:pt>
                  <c:pt idx="12">
                    <c:v>2025</c:v>
                  </c:pt>
                </c:lvl>
              </c:multiLvlStrCache>
            </c:multiLvlStrRef>
          </c:cat>
          <c:val>
            <c:numRef>
              <c:f>Volume!$B$5:$B$26</c:f>
              <c:numCache>
                <c:formatCode>_(* #,##0_);_(* \(#,##0\);_(* "-"??_);_(@_)</c:formatCode>
                <c:ptCount val="18"/>
                <c:pt idx="0">
                  <c:v>353275</c:v>
                </c:pt>
                <c:pt idx="1">
                  <c:v>517497</c:v>
                </c:pt>
                <c:pt idx="2">
                  <c:v>986359</c:v>
                </c:pt>
                <c:pt idx="3">
                  <c:v>1878923</c:v>
                </c:pt>
                <c:pt idx="4">
                  <c:v>1260419</c:v>
                </c:pt>
                <c:pt idx="5">
                  <c:v>1156227</c:v>
                </c:pt>
                <c:pt idx="6">
                  <c:v>1664162</c:v>
                </c:pt>
                <c:pt idx="7">
                  <c:v>1711595</c:v>
                </c:pt>
                <c:pt idx="8">
                  <c:v>2629533</c:v>
                </c:pt>
                <c:pt idx="9">
                  <c:v>2413268</c:v>
                </c:pt>
                <c:pt idx="10">
                  <c:v>2163926</c:v>
                </c:pt>
                <c:pt idx="11">
                  <c:v>1870195</c:v>
                </c:pt>
                <c:pt idx="12">
                  <c:v>2069608</c:v>
                </c:pt>
                <c:pt idx="13">
                  <c:v>2756721</c:v>
                </c:pt>
                <c:pt idx="14">
                  <c:v>3816338</c:v>
                </c:pt>
                <c:pt idx="15">
                  <c:v>4825299</c:v>
                </c:pt>
                <c:pt idx="16">
                  <c:v>3522350</c:v>
                </c:pt>
                <c:pt idx="17">
                  <c:v>5600448</c:v>
                </c:pt>
              </c:numCache>
            </c:numRef>
          </c:val>
          <c:smooth val="0"/>
          <c:extLst>
            <c:ext xmlns:c16="http://schemas.microsoft.com/office/drawing/2014/chart" uri="{C3380CC4-5D6E-409C-BE32-E72D297353CC}">
              <c16:uniqueId val="{00000000-3631-40F1-B26E-45423EAD1BEA}"/>
            </c:ext>
          </c:extLst>
        </c:ser>
        <c:ser>
          <c:idx val="1"/>
          <c:order val="1"/>
          <c:tx>
            <c:strRef>
              <c:f>Volume!$C$3:$C$4</c:f>
              <c:strCache>
                <c:ptCount val="1"/>
                <c:pt idx="0">
                  <c:v>Three-Month Euro STR (FST3) Futures, Eurex</c:v>
                </c:pt>
              </c:strCache>
            </c:strRef>
          </c:tx>
          <c:spPr>
            <a:ln w="28575" cap="rnd">
              <a:solidFill>
                <a:schemeClr val="accent2"/>
              </a:solidFill>
              <a:round/>
            </a:ln>
            <a:effectLst/>
          </c:spPr>
          <c:marker>
            <c:symbol val="none"/>
          </c:marker>
          <c:cat>
            <c:multiLvlStrRef>
              <c:f>Volume!$A$5:$A$26</c:f>
              <c:multiLvlStrCache>
                <c:ptCount val="18"/>
                <c:lvl>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pt idx="12">
                    <c:v>January</c:v>
                  </c:pt>
                  <c:pt idx="13">
                    <c:v>February</c:v>
                  </c:pt>
                  <c:pt idx="14">
                    <c:v>March</c:v>
                  </c:pt>
                  <c:pt idx="15">
                    <c:v>April</c:v>
                  </c:pt>
                  <c:pt idx="16">
                    <c:v>May</c:v>
                  </c:pt>
                  <c:pt idx="17">
                    <c:v>June</c:v>
                  </c:pt>
                </c:lvl>
                <c:lvl>
                  <c:pt idx="0">
                    <c:v>2024</c:v>
                  </c:pt>
                  <c:pt idx="12">
                    <c:v>2025</c:v>
                  </c:pt>
                </c:lvl>
              </c:multiLvlStrCache>
            </c:multiLvlStrRef>
          </c:cat>
          <c:val>
            <c:numRef>
              <c:f>Volume!$C$5:$C$26</c:f>
              <c:numCache>
                <c:formatCode>_(* #,##0_);_(* \(#,##0\);_(* "-"??_);_(@_)</c:formatCode>
                <c:ptCount val="18"/>
                <c:pt idx="0">
                  <c:v>855132</c:v>
                </c:pt>
                <c:pt idx="1">
                  <c:v>853174</c:v>
                </c:pt>
                <c:pt idx="2">
                  <c:v>2176867</c:v>
                </c:pt>
                <c:pt idx="3">
                  <c:v>2147552</c:v>
                </c:pt>
                <c:pt idx="4">
                  <c:v>2367817</c:v>
                </c:pt>
                <c:pt idx="5">
                  <c:v>1967333</c:v>
                </c:pt>
                <c:pt idx="6">
                  <c:v>2727057</c:v>
                </c:pt>
                <c:pt idx="7">
                  <c:v>2718397</c:v>
                </c:pt>
                <c:pt idx="8">
                  <c:v>3076889</c:v>
                </c:pt>
                <c:pt idx="9">
                  <c:v>1974378</c:v>
                </c:pt>
                <c:pt idx="10">
                  <c:v>2664083</c:v>
                </c:pt>
                <c:pt idx="11">
                  <c:v>2720136</c:v>
                </c:pt>
                <c:pt idx="12">
                  <c:v>3039936</c:v>
                </c:pt>
                <c:pt idx="13">
                  <c:v>2820145</c:v>
                </c:pt>
                <c:pt idx="14">
                  <c:v>2429373</c:v>
                </c:pt>
                <c:pt idx="15">
                  <c:v>3184913</c:v>
                </c:pt>
                <c:pt idx="16">
                  <c:v>3507618</c:v>
                </c:pt>
                <c:pt idx="17">
                  <c:v>4458757</c:v>
                </c:pt>
              </c:numCache>
            </c:numRef>
          </c:val>
          <c:smooth val="0"/>
          <c:extLst>
            <c:ext xmlns:c16="http://schemas.microsoft.com/office/drawing/2014/chart" uri="{C3380CC4-5D6E-409C-BE32-E72D297353CC}">
              <c16:uniqueId val="{00000001-3631-40F1-B26E-45423EAD1BEA}"/>
            </c:ext>
          </c:extLst>
        </c:ser>
        <c:ser>
          <c:idx val="2"/>
          <c:order val="2"/>
          <c:tx>
            <c:strRef>
              <c:f>Volume!$D$3:$D$4</c:f>
              <c:strCache>
                <c:ptCount val="1"/>
                <c:pt idx="0">
                  <c:v>Euro Short-Term Rate Futures, CME</c:v>
                </c:pt>
              </c:strCache>
            </c:strRef>
          </c:tx>
          <c:spPr>
            <a:ln w="28575" cap="rnd">
              <a:solidFill>
                <a:schemeClr val="accent3"/>
              </a:solidFill>
              <a:round/>
            </a:ln>
            <a:effectLst/>
          </c:spPr>
          <c:marker>
            <c:symbol val="none"/>
          </c:marker>
          <c:cat>
            <c:multiLvlStrRef>
              <c:f>Volume!$A$5:$A$26</c:f>
              <c:multiLvlStrCache>
                <c:ptCount val="18"/>
                <c:lvl>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pt idx="12">
                    <c:v>January</c:v>
                  </c:pt>
                  <c:pt idx="13">
                    <c:v>February</c:v>
                  </c:pt>
                  <c:pt idx="14">
                    <c:v>March</c:v>
                  </c:pt>
                  <c:pt idx="15">
                    <c:v>April</c:v>
                  </c:pt>
                  <c:pt idx="16">
                    <c:v>May</c:v>
                  </c:pt>
                  <c:pt idx="17">
                    <c:v>June</c:v>
                  </c:pt>
                </c:lvl>
                <c:lvl>
                  <c:pt idx="0">
                    <c:v>2024</c:v>
                  </c:pt>
                  <c:pt idx="12">
                    <c:v>2025</c:v>
                  </c:pt>
                </c:lvl>
              </c:multiLvlStrCache>
            </c:multiLvlStrRef>
          </c:cat>
          <c:val>
            <c:numRef>
              <c:f>Volume!$D$5:$D$26</c:f>
              <c:numCache>
                <c:formatCode>_(* #,##0_);_(* \(#,##0\);_(* "-"??_);_(@_)</c:formatCode>
                <c:ptCount val="18"/>
                <c:pt idx="0">
                  <c:v>248935</c:v>
                </c:pt>
                <c:pt idx="1">
                  <c:v>227655</c:v>
                </c:pt>
                <c:pt idx="2">
                  <c:v>408971</c:v>
                </c:pt>
                <c:pt idx="3">
                  <c:v>376321</c:v>
                </c:pt>
                <c:pt idx="4">
                  <c:v>299908</c:v>
                </c:pt>
                <c:pt idx="5">
                  <c:v>294412</c:v>
                </c:pt>
                <c:pt idx="6">
                  <c:v>261315</c:v>
                </c:pt>
                <c:pt idx="7">
                  <c:v>279048</c:v>
                </c:pt>
                <c:pt idx="8">
                  <c:v>399979</c:v>
                </c:pt>
                <c:pt idx="9">
                  <c:v>316969</c:v>
                </c:pt>
                <c:pt idx="10">
                  <c:v>242828</c:v>
                </c:pt>
                <c:pt idx="11">
                  <c:v>205131</c:v>
                </c:pt>
                <c:pt idx="12">
                  <c:v>232003</c:v>
                </c:pt>
                <c:pt idx="13">
                  <c:v>146848</c:v>
                </c:pt>
                <c:pt idx="14">
                  <c:v>178183</c:v>
                </c:pt>
                <c:pt idx="15">
                  <c:v>168906</c:v>
                </c:pt>
                <c:pt idx="16">
                  <c:v>120443</c:v>
                </c:pt>
                <c:pt idx="17">
                  <c:v>152794</c:v>
                </c:pt>
              </c:numCache>
            </c:numRef>
          </c:val>
          <c:smooth val="0"/>
          <c:extLst>
            <c:ext xmlns:c16="http://schemas.microsoft.com/office/drawing/2014/chart" uri="{C3380CC4-5D6E-409C-BE32-E72D297353CC}">
              <c16:uniqueId val="{00000002-3631-40F1-B26E-45423EAD1BEA}"/>
            </c:ext>
          </c:extLst>
        </c:ser>
        <c:ser>
          <c:idx val="3"/>
          <c:order val="3"/>
          <c:tx>
            <c:strRef>
              <c:f>Volume!$E$3:$E$4</c:f>
              <c:strCache>
                <c:ptCount val="1"/>
                <c:pt idx="0">
                  <c:v>Euro Short-Term Rate Basis Spread Futures, CME</c:v>
                </c:pt>
              </c:strCache>
            </c:strRef>
          </c:tx>
          <c:spPr>
            <a:ln w="28575" cap="rnd">
              <a:solidFill>
                <a:schemeClr val="accent4"/>
              </a:solidFill>
              <a:round/>
            </a:ln>
            <a:effectLst/>
          </c:spPr>
          <c:marker>
            <c:symbol val="none"/>
          </c:marker>
          <c:cat>
            <c:multiLvlStrRef>
              <c:f>Volume!$A$5:$A$26</c:f>
              <c:multiLvlStrCache>
                <c:ptCount val="18"/>
                <c:lvl>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pt idx="12">
                    <c:v>January</c:v>
                  </c:pt>
                  <c:pt idx="13">
                    <c:v>February</c:v>
                  </c:pt>
                  <c:pt idx="14">
                    <c:v>March</c:v>
                  </c:pt>
                  <c:pt idx="15">
                    <c:v>April</c:v>
                  </c:pt>
                  <c:pt idx="16">
                    <c:v>May</c:v>
                  </c:pt>
                  <c:pt idx="17">
                    <c:v>June</c:v>
                  </c:pt>
                </c:lvl>
                <c:lvl>
                  <c:pt idx="0">
                    <c:v>2024</c:v>
                  </c:pt>
                  <c:pt idx="12">
                    <c:v>2025</c:v>
                  </c:pt>
                </c:lvl>
              </c:multiLvlStrCache>
            </c:multiLvlStrRef>
          </c:cat>
          <c:val>
            <c:numRef>
              <c:f>Volume!$E$5:$E$26</c:f>
              <c:numCache>
                <c:formatCode>_(* #,##0_);_(* \(#,##0\);_(* "-"??_);_(@_)</c:formatCode>
                <c:ptCount val="18"/>
                <c:pt idx="0">
                  <c:v>14108</c:v>
                </c:pt>
                <c:pt idx="1">
                  <c:v>4578</c:v>
                </c:pt>
                <c:pt idx="2">
                  <c:v>1826</c:v>
                </c:pt>
                <c:pt idx="3">
                  <c:v>1112</c:v>
                </c:pt>
                <c:pt idx="4">
                  <c:v>578</c:v>
                </c:pt>
                <c:pt idx="5">
                  <c:v>734</c:v>
                </c:pt>
                <c:pt idx="6">
                  <c:v>160</c:v>
                </c:pt>
                <c:pt idx="7">
                  <c:v>183</c:v>
                </c:pt>
                <c:pt idx="8">
                  <c:v>1593</c:v>
                </c:pt>
                <c:pt idx="9">
                  <c:v>1639</c:v>
                </c:pt>
                <c:pt idx="10">
                  <c:v>34399</c:v>
                </c:pt>
                <c:pt idx="11">
                  <c:v>56116</c:v>
                </c:pt>
                <c:pt idx="12">
                  <c:v>32084</c:v>
                </c:pt>
                <c:pt idx="13">
                  <c:v>80388</c:v>
                </c:pt>
                <c:pt idx="14">
                  <c:v>29554</c:v>
                </c:pt>
                <c:pt idx="15">
                  <c:v>60134</c:v>
                </c:pt>
                <c:pt idx="16">
                  <c:v>63364</c:v>
                </c:pt>
                <c:pt idx="17">
                  <c:v>37132</c:v>
                </c:pt>
              </c:numCache>
            </c:numRef>
          </c:val>
          <c:smooth val="0"/>
          <c:extLst>
            <c:ext xmlns:c16="http://schemas.microsoft.com/office/drawing/2014/chart" uri="{C3380CC4-5D6E-409C-BE32-E72D297353CC}">
              <c16:uniqueId val="{00000003-3631-40F1-B26E-45423EAD1BEA}"/>
            </c:ext>
          </c:extLst>
        </c:ser>
        <c:dLbls>
          <c:showLegendKey val="0"/>
          <c:showVal val="0"/>
          <c:showCatName val="0"/>
          <c:showSerName val="0"/>
          <c:showPercent val="0"/>
          <c:showBubbleSize val="0"/>
        </c:dLbls>
        <c:smooth val="0"/>
        <c:axId val="493533592"/>
        <c:axId val="493533984"/>
      </c:lineChart>
      <c:catAx>
        <c:axId val="493533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crossAx val="493533984"/>
        <c:crosses val="autoZero"/>
        <c:auto val="1"/>
        <c:lblAlgn val="ctr"/>
        <c:lblOffset val="100"/>
        <c:noMultiLvlLbl val="0"/>
      </c:catAx>
      <c:valAx>
        <c:axId val="4935339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Lato" panose="020F0502020204030203" pitchFamily="34" charset="0"/>
                    <a:ea typeface="+mn-ea"/>
                    <a:cs typeface="+mn-cs"/>
                  </a:defRPr>
                </a:pPr>
                <a:r>
                  <a:rPr lang="en-US"/>
                  <a:t>Volume (lots traded)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Lato" panose="020F0502020204030203" pitchFamily="34" charset="0"/>
                  <a:ea typeface="+mn-ea"/>
                  <a:cs typeface="+mn-cs"/>
                </a:defRPr>
              </a:pPr>
              <a:endParaRPr lang="en-US"/>
            </a:p>
          </c:txPr>
        </c:title>
        <c:numFmt formatCode="[&gt;999999.999]\ #.0,,&quot;M&quot;;[&gt;999.999]#,&quot;K&quot;;#,##0\ _K"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crossAx val="49353359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legend>
    <c:plotVisOnly val="1"/>
    <c:dispBlanksAs val="gap"/>
    <c:showDLblsOverMax val="0"/>
  </c:chart>
  <c:spPr>
    <a:noFill/>
    <a:ln>
      <a:noFill/>
    </a:ln>
    <a:effectLst/>
  </c:spPr>
  <c:txPr>
    <a:bodyPr/>
    <a:lstStyle/>
    <a:p>
      <a:pPr>
        <a:defRPr baseline="0">
          <a:solidFill>
            <a:schemeClr val="tx1"/>
          </a:solidFill>
          <a:latin typeface="Lato" panose="020F0502020204030203"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 Euro Short Term Rate.xlsx]Open Interest!PivotTable1</c:name>
    <c:fmtId val="10"/>
  </c:pivotSource>
  <c:chart>
    <c:title>
      <c:tx>
        <c:rich>
          <a:bodyPr rot="0" spcFirstLastPara="1" vertOverflow="ellipsis" vert="horz" wrap="square" anchor="ctr" anchorCtr="1"/>
          <a:lstStyle/>
          <a:p>
            <a:pPr>
              <a:defRPr sz="1400" b="0" i="0" u="none" strike="noStrike" kern="1200" spc="0" baseline="0">
                <a:solidFill>
                  <a:schemeClr val="tx1"/>
                </a:solidFill>
                <a:latin typeface="Lato" panose="020F0502020204030203" pitchFamily="34" charset="0"/>
                <a:ea typeface="+mn-ea"/>
                <a:cs typeface="+mn-cs"/>
              </a:defRPr>
            </a:pPr>
            <a:r>
              <a:rPr lang="en-US"/>
              <a:t>Open Interest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Lato" panose="020F0502020204030203" pitchFamily="34" charset="0"/>
              <a:ea typeface="+mn-ea"/>
              <a:cs typeface="+mn-cs"/>
            </a:defRPr>
          </a:pPr>
          <a:endParaRPr lang="en-US"/>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0.1284174772271113"/>
          <c:y val="0.32007832992978258"/>
          <c:w val="0.85549791570171374"/>
          <c:h val="0.48311209103958369"/>
        </c:manualLayout>
      </c:layout>
      <c:lineChart>
        <c:grouping val="standard"/>
        <c:varyColors val="0"/>
        <c:ser>
          <c:idx val="0"/>
          <c:order val="0"/>
          <c:tx>
            <c:strRef>
              <c:f>'Open Interest'!$B$3:$B$4</c:f>
              <c:strCache>
                <c:ptCount val="1"/>
                <c:pt idx="0">
                  <c:v>3 Month Euro Short-Term Rate Index Futures, ICE Europe</c:v>
                </c:pt>
              </c:strCache>
            </c:strRef>
          </c:tx>
          <c:spPr>
            <a:ln w="28575" cap="rnd">
              <a:solidFill>
                <a:schemeClr val="accent1"/>
              </a:solidFill>
              <a:round/>
            </a:ln>
            <a:effectLst/>
          </c:spPr>
          <c:marker>
            <c:symbol val="none"/>
          </c:marker>
          <c:cat>
            <c:multiLvlStrRef>
              <c:f>'Open Interest'!$A$5:$A$26</c:f>
              <c:multiLvlStrCache>
                <c:ptCount val="18"/>
                <c:lvl>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pt idx="12">
                    <c:v>January</c:v>
                  </c:pt>
                  <c:pt idx="13">
                    <c:v>February</c:v>
                  </c:pt>
                  <c:pt idx="14">
                    <c:v>March</c:v>
                  </c:pt>
                  <c:pt idx="15">
                    <c:v>April</c:v>
                  </c:pt>
                  <c:pt idx="16">
                    <c:v>May</c:v>
                  </c:pt>
                  <c:pt idx="17">
                    <c:v>June</c:v>
                  </c:pt>
                </c:lvl>
                <c:lvl>
                  <c:pt idx="0">
                    <c:v>2024</c:v>
                  </c:pt>
                  <c:pt idx="12">
                    <c:v>2025</c:v>
                  </c:pt>
                </c:lvl>
              </c:multiLvlStrCache>
            </c:multiLvlStrRef>
          </c:cat>
          <c:val>
            <c:numRef>
              <c:f>'Open Interest'!$B$5:$B$26</c:f>
              <c:numCache>
                <c:formatCode>_(* #,##0_);_(* \(#,##0\);_(* "-"??_);_(@_)</c:formatCode>
                <c:ptCount val="18"/>
                <c:pt idx="0">
                  <c:v>13418</c:v>
                </c:pt>
                <c:pt idx="1">
                  <c:v>30541</c:v>
                </c:pt>
                <c:pt idx="2">
                  <c:v>62879</c:v>
                </c:pt>
                <c:pt idx="3">
                  <c:v>90248</c:v>
                </c:pt>
                <c:pt idx="4">
                  <c:v>216801</c:v>
                </c:pt>
                <c:pt idx="5">
                  <c:v>317544</c:v>
                </c:pt>
                <c:pt idx="6">
                  <c:v>365934</c:v>
                </c:pt>
                <c:pt idx="7">
                  <c:v>452649</c:v>
                </c:pt>
                <c:pt idx="8">
                  <c:v>550193</c:v>
                </c:pt>
                <c:pt idx="9">
                  <c:v>678300</c:v>
                </c:pt>
                <c:pt idx="10">
                  <c:v>818081</c:v>
                </c:pt>
                <c:pt idx="11">
                  <c:v>783709</c:v>
                </c:pt>
                <c:pt idx="12">
                  <c:v>856962</c:v>
                </c:pt>
                <c:pt idx="13">
                  <c:v>1039707</c:v>
                </c:pt>
                <c:pt idx="14">
                  <c:v>1106514</c:v>
                </c:pt>
                <c:pt idx="15">
                  <c:v>1277111</c:v>
                </c:pt>
                <c:pt idx="16">
                  <c:v>1300049</c:v>
                </c:pt>
                <c:pt idx="17">
                  <c:v>1213504</c:v>
                </c:pt>
              </c:numCache>
            </c:numRef>
          </c:val>
          <c:smooth val="0"/>
          <c:extLst>
            <c:ext xmlns:c16="http://schemas.microsoft.com/office/drawing/2014/chart" uri="{C3380CC4-5D6E-409C-BE32-E72D297353CC}">
              <c16:uniqueId val="{00000000-C15E-45ED-A159-3BF8DC00E3A6}"/>
            </c:ext>
          </c:extLst>
        </c:ser>
        <c:ser>
          <c:idx val="1"/>
          <c:order val="1"/>
          <c:tx>
            <c:strRef>
              <c:f>'Open Interest'!$C$3:$C$4</c:f>
              <c:strCache>
                <c:ptCount val="1"/>
                <c:pt idx="0">
                  <c:v>Three-Month Euro STR (FST3) Futures, Eurex</c:v>
                </c:pt>
              </c:strCache>
            </c:strRef>
          </c:tx>
          <c:spPr>
            <a:ln w="28575" cap="rnd">
              <a:solidFill>
                <a:schemeClr val="accent2"/>
              </a:solidFill>
              <a:round/>
            </a:ln>
            <a:effectLst/>
          </c:spPr>
          <c:marker>
            <c:symbol val="none"/>
          </c:marker>
          <c:cat>
            <c:multiLvlStrRef>
              <c:f>'Open Interest'!$A$5:$A$26</c:f>
              <c:multiLvlStrCache>
                <c:ptCount val="18"/>
                <c:lvl>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pt idx="12">
                    <c:v>January</c:v>
                  </c:pt>
                  <c:pt idx="13">
                    <c:v>February</c:v>
                  </c:pt>
                  <c:pt idx="14">
                    <c:v>March</c:v>
                  </c:pt>
                  <c:pt idx="15">
                    <c:v>April</c:v>
                  </c:pt>
                  <c:pt idx="16">
                    <c:v>May</c:v>
                  </c:pt>
                  <c:pt idx="17">
                    <c:v>June</c:v>
                  </c:pt>
                </c:lvl>
                <c:lvl>
                  <c:pt idx="0">
                    <c:v>2024</c:v>
                  </c:pt>
                  <c:pt idx="12">
                    <c:v>2025</c:v>
                  </c:pt>
                </c:lvl>
              </c:multiLvlStrCache>
            </c:multiLvlStrRef>
          </c:cat>
          <c:val>
            <c:numRef>
              <c:f>'Open Interest'!$C$5:$C$26</c:f>
              <c:numCache>
                <c:formatCode>_(* #,##0_);_(* \(#,##0\);_(* "-"??_);_(@_)</c:formatCode>
                <c:ptCount val="18"/>
                <c:pt idx="0">
                  <c:v>7471</c:v>
                </c:pt>
                <c:pt idx="1">
                  <c:v>10463</c:v>
                </c:pt>
                <c:pt idx="2">
                  <c:v>14800</c:v>
                </c:pt>
                <c:pt idx="3">
                  <c:v>44829</c:v>
                </c:pt>
                <c:pt idx="4">
                  <c:v>92572</c:v>
                </c:pt>
                <c:pt idx="5">
                  <c:v>111710</c:v>
                </c:pt>
                <c:pt idx="6">
                  <c:v>137925</c:v>
                </c:pt>
                <c:pt idx="7">
                  <c:v>201849</c:v>
                </c:pt>
                <c:pt idx="8">
                  <c:v>233744</c:v>
                </c:pt>
                <c:pt idx="9">
                  <c:v>276149</c:v>
                </c:pt>
                <c:pt idx="10">
                  <c:v>328974</c:v>
                </c:pt>
                <c:pt idx="11">
                  <c:v>329557</c:v>
                </c:pt>
                <c:pt idx="12">
                  <c:v>391026</c:v>
                </c:pt>
                <c:pt idx="13">
                  <c:v>435466</c:v>
                </c:pt>
                <c:pt idx="14">
                  <c:v>478633</c:v>
                </c:pt>
                <c:pt idx="15">
                  <c:v>503010</c:v>
                </c:pt>
                <c:pt idx="16">
                  <c:v>579161</c:v>
                </c:pt>
                <c:pt idx="17">
                  <c:v>638920</c:v>
                </c:pt>
              </c:numCache>
            </c:numRef>
          </c:val>
          <c:smooth val="0"/>
          <c:extLst>
            <c:ext xmlns:c16="http://schemas.microsoft.com/office/drawing/2014/chart" uri="{C3380CC4-5D6E-409C-BE32-E72D297353CC}">
              <c16:uniqueId val="{00000001-C15E-45ED-A159-3BF8DC00E3A6}"/>
            </c:ext>
          </c:extLst>
        </c:ser>
        <c:ser>
          <c:idx val="2"/>
          <c:order val="2"/>
          <c:tx>
            <c:strRef>
              <c:f>'Open Interest'!$D$3:$D$4</c:f>
              <c:strCache>
                <c:ptCount val="1"/>
                <c:pt idx="0">
                  <c:v>Euro Short-Term Rate Futures, CME</c:v>
                </c:pt>
              </c:strCache>
            </c:strRef>
          </c:tx>
          <c:spPr>
            <a:ln w="28575" cap="rnd">
              <a:solidFill>
                <a:schemeClr val="accent3"/>
              </a:solidFill>
              <a:round/>
            </a:ln>
            <a:effectLst/>
          </c:spPr>
          <c:marker>
            <c:symbol val="none"/>
          </c:marker>
          <c:cat>
            <c:multiLvlStrRef>
              <c:f>'Open Interest'!$A$5:$A$26</c:f>
              <c:multiLvlStrCache>
                <c:ptCount val="18"/>
                <c:lvl>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pt idx="12">
                    <c:v>January</c:v>
                  </c:pt>
                  <c:pt idx="13">
                    <c:v>February</c:v>
                  </c:pt>
                  <c:pt idx="14">
                    <c:v>March</c:v>
                  </c:pt>
                  <c:pt idx="15">
                    <c:v>April</c:v>
                  </c:pt>
                  <c:pt idx="16">
                    <c:v>May</c:v>
                  </c:pt>
                  <c:pt idx="17">
                    <c:v>June</c:v>
                  </c:pt>
                </c:lvl>
                <c:lvl>
                  <c:pt idx="0">
                    <c:v>2024</c:v>
                  </c:pt>
                  <c:pt idx="12">
                    <c:v>2025</c:v>
                  </c:pt>
                </c:lvl>
              </c:multiLvlStrCache>
            </c:multiLvlStrRef>
          </c:cat>
          <c:val>
            <c:numRef>
              <c:f>'Open Interest'!$D$5:$D$26</c:f>
              <c:numCache>
                <c:formatCode>_(* #,##0_);_(* \(#,##0\);_(* "-"??_);_(@_)</c:formatCode>
                <c:ptCount val="18"/>
                <c:pt idx="0">
                  <c:v>34271</c:v>
                </c:pt>
                <c:pt idx="1">
                  <c:v>36907</c:v>
                </c:pt>
                <c:pt idx="2">
                  <c:v>31843</c:v>
                </c:pt>
                <c:pt idx="3">
                  <c:v>41507</c:v>
                </c:pt>
                <c:pt idx="4">
                  <c:v>58308</c:v>
                </c:pt>
                <c:pt idx="5">
                  <c:v>41591</c:v>
                </c:pt>
                <c:pt idx="6">
                  <c:v>51911</c:v>
                </c:pt>
                <c:pt idx="7">
                  <c:v>64110</c:v>
                </c:pt>
                <c:pt idx="8">
                  <c:v>59029</c:v>
                </c:pt>
                <c:pt idx="9">
                  <c:v>65660</c:v>
                </c:pt>
                <c:pt idx="10">
                  <c:v>69673</c:v>
                </c:pt>
                <c:pt idx="11">
                  <c:v>42887</c:v>
                </c:pt>
                <c:pt idx="12">
                  <c:v>45670</c:v>
                </c:pt>
                <c:pt idx="13">
                  <c:v>47394</c:v>
                </c:pt>
                <c:pt idx="14">
                  <c:v>43240</c:v>
                </c:pt>
                <c:pt idx="15">
                  <c:v>42057</c:v>
                </c:pt>
                <c:pt idx="16">
                  <c:v>41720</c:v>
                </c:pt>
                <c:pt idx="17">
                  <c:v>32601</c:v>
                </c:pt>
              </c:numCache>
            </c:numRef>
          </c:val>
          <c:smooth val="0"/>
          <c:extLst>
            <c:ext xmlns:c16="http://schemas.microsoft.com/office/drawing/2014/chart" uri="{C3380CC4-5D6E-409C-BE32-E72D297353CC}">
              <c16:uniqueId val="{00000002-C15E-45ED-A159-3BF8DC00E3A6}"/>
            </c:ext>
          </c:extLst>
        </c:ser>
        <c:ser>
          <c:idx val="3"/>
          <c:order val="3"/>
          <c:tx>
            <c:strRef>
              <c:f>'Open Interest'!$E$3:$E$4</c:f>
              <c:strCache>
                <c:ptCount val="1"/>
                <c:pt idx="0">
                  <c:v>Euro Short-Term Rate Basis Spread Futures, CME</c:v>
                </c:pt>
              </c:strCache>
            </c:strRef>
          </c:tx>
          <c:spPr>
            <a:ln w="28575" cap="rnd">
              <a:solidFill>
                <a:schemeClr val="accent4"/>
              </a:solidFill>
              <a:round/>
            </a:ln>
            <a:effectLst/>
          </c:spPr>
          <c:marker>
            <c:symbol val="none"/>
          </c:marker>
          <c:cat>
            <c:multiLvlStrRef>
              <c:f>'Open Interest'!$A$5:$A$26</c:f>
              <c:multiLvlStrCache>
                <c:ptCount val="18"/>
                <c:lvl>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pt idx="12">
                    <c:v>January</c:v>
                  </c:pt>
                  <c:pt idx="13">
                    <c:v>February</c:v>
                  </c:pt>
                  <c:pt idx="14">
                    <c:v>March</c:v>
                  </c:pt>
                  <c:pt idx="15">
                    <c:v>April</c:v>
                  </c:pt>
                  <c:pt idx="16">
                    <c:v>May</c:v>
                  </c:pt>
                  <c:pt idx="17">
                    <c:v>June</c:v>
                  </c:pt>
                </c:lvl>
                <c:lvl>
                  <c:pt idx="0">
                    <c:v>2024</c:v>
                  </c:pt>
                  <c:pt idx="12">
                    <c:v>2025</c:v>
                  </c:pt>
                </c:lvl>
              </c:multiLvlStrCache>
            </c:multiLvlStrRef>
          </c:cat>
          <c:val>
            <c:numRef>
              <c:f>'Open Interest'!$E$5:$E$26</c:f>
              <c:numCache>
                <c:formatCode>_(* #,##0_);_(* \(#,##0\);_(* "-"??_);_(@_)</c:formatCode>
                <c:ptCount val="18"/>
                <c:pt idx="0">
                  <c:v>4615</c:v>
                </c:pt>
                <c:pt idx="1">
                  <c:v>4460</c:v>
                </c:pt>
                <c:pt idx="2">
                  <c:v>3323</c:v>
                </c:pt>
                <c:pt idx="3">
                  <c:v>3233</c:v>
                </c:pt>
                <c:pt idx="4">
                  <c:v>3152</c:v>
                </c:pt>
                <c:pt idx="5">
                  <c:v>1570</c:v>
                </c:pt>
                <c:pt idx="6">
                  <c:v>1674</c:v>
                </c:pt>
                <c:pt idx="7">
                  <c:v>1652</c:v>
                </c:pt>
                <c:pt idx="8">
                  <c:v>1374</c:v>
                </c:pt>
                <c:pt idx="9">
                  <c:v>1412</c:v>
                </c:pt>
                <c:pt idx="10">
                  <c:v>1529</c:v>
                </c:pt>
                <c:pt idx="11">
                  <c:v>994</c:v>
                </c:pt>
                <c:pt idx="12">
                  <c:v>1071</c:v>
                </c:pt>
                <c:pt idx="13">
                  <c:v>1401</c:v>
                </c:pt>
                <c:pt idx="14">
                  <c:v>926</c:v>
                </c:pt>
                <c:pt idx="15">
                  <c:v>1489</c:v>
                </c:pt>
                <c:pt idx="16">
                  <c:v>1550</c:v>
                </c:pt>
                <c:pt idx="17">
                  <c:v>1451</c:v>
                </c:pt>
              </c:numCache>
            </c:numRef>
          </c:val>
          <c:smooth val="0"/>
          <c:extLst>
            <c:ext xmlns:c16="http://schemas.microsoft.com/office/drawing/2014/chart" uri="{C3380CC4-5D6E-409C-BE32-E72D297353CC}">
              <c16:uniqueId val="{00000003-C15E-45ED-A159-3BF8DC00E3A6}"/>
            </c:ext>
          </c:extLst>
        </c:ser>
        <c:dLbls>
          <c:showLegendKey val="0"/>
          <c:showVal val="0"/>
          <c:showCatName val="0"/>
          <c:showSerName val="0"/>
          <c:showPercent val="0"/>
          <c:showBubbleSize val="0"/>
        </c:dLbls>
        <c:smooth val="0"/>
        <c:axId val="493534768"/>
        <c:axId val="493536728"/>
      </c:lineChart>
      <c:catAx>
        <c:axId val="493534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crossAx val="493536728"/>
        <c:crosses val="autoZero"/>
        <c:auto val="1"/>
        <c:lblAlgn val="ctr"/>
        <c:lblOffset val="100"/>
        <c:noMultiLvlLbl val="0"/>
      </c:catAx>
      <c:valAx>
        <c:axId val="4935367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Lato" panose="020F0502020204030203" pitchFamily="34" charset="0"/>
                    <a:ea typeface="+mn-ea"/>
                    <a:cs typeface="+mn-cs"/>
                  </a:defRPr>
                </a:pPr>
                <a:r>
                  <a:rPr lang="en-US"/>
                  <a:t>Open Interest (lots outstanding)</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Lato" panose="020F0502020204030203" pitchFamily="34" charset="0"/>
                  <a:ea typeface="+mn-ea"/>
                  <a:cs typeface="+mn-cs"/>
                </a:defRPr>
              </a:pPr>
              <a:endParaRPr lang="en-US"/>
            </a:p>
          </c:txPr>
        </c:title>
        <c:numFmt formatCode="[&gt;999999.999]\ #.0,,&quot;M&quot;;[&gt;999.999]#,&quot;K&quot;;#,##0\ _K"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crossAx val="49353476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legend>
    <c:plotVisOnly val="1"/>
    <c:dispBlanksAs val="gap"/>
    <c:showDLblsOverMax val="0"/>
  </c:chart>
  <c:spPr>
    <a:noFill/>
    <a:ln>
      <a:noFill/>
    </a:ln>
    <a:effectLst/>
  </c:spPr>
  <c:txPr>
    <a:bodyPr/>
    <a:lstStyle/>
    <a:p>
      <a:pPr>
        <a:defRPr baseline="0">
          <a:solidFill>
            <a:schemeClr val="tx1"/>
          </a:solidFill>
          <a:latin typeface="Lato" panose="020F0502020204030203"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[16) India.xlsx]EQ Option!PivotTable3</c:name>
    <c:fmtId val="-1"/>
  </c:pivotSource>
  <c:chart>
    <c:title>
      <c:tx>
        <c:rich>
          <a:bodyPr rot="0" spcFirstLastPara="1" vertOverflow="ellipsis" vert="horz" wrap="square" anchor="ctr" anchorCtr="1"/>
          <a:lstStyle/>
          <a:p>
            <a:pPr>
              <a:defRPr sz="1400" b="0" i="0" u="none" strike="noStrike" kern="1200" spc="0" baseline="0">
                <a:solidFill>
                  <a:schemeClr val="tx1"/>
                </a:solidFill>
                <a:latin typeface="Lato" panose="020F0502020204030203" pitchFamily="34" charset="0"/>
                <a:ea typeface="+mn-ea"/>
                <a:cs typeface="+mn-cs"/>
              </a:defRPr>
            </a:pPr>
            <a:r>
              <a:rPr lang="en-US" dirty="0"/>
              <a:t>Monthly Volume in Equity Index Options</a:t>
            </a:r>
            <a:r>
              <a:rPr lang="en-US" baseline="0" dirty="0"/>
              <a:t> on NSE and BSE</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Lato" panose="020F0502020204030203" pitchFamily="34" charset="0"/>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stacked"/>
        <c:varyColors val="0"/>
        <c:ser>
          <c:idx val="0"/>
          <c:order val="0"/>
          <c:tx>
            <c:strRef>
              <c:f>'EQ Option'!$B$3:$B$4</c:f>
              <c:strCache>
                <c:ptCount val="1"/>
                <c:pt idx="0">
                  <c:v>NSE</c:v>
                </c:pt>
              </c:strCache>
            </c:strRef>
          </c:tx>
          <c:spPr>
            <a:solidFill>
              <a:schemeClr val="accent1"/>
            </a:solidFill>
            <a:ln>
              <a:noFill/>
            </a:ln>
            <a:effectLst/>
          </c:spPr>
          <c:invertIfNegative val="0"/>
          <c:cat>
            <c:multiLvlStrRef>
              <c:f>'EQ Option'!$A$5:$A$124</c:f>
              <c:multiLvlStrCache>
                <c:ptCount val="102"/>
                <c:lvl>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pt idx="12">
                    <c:v>January</c:v>
                  </c:pt>
                  <c:pt idx="13">
                    <c:v>February</c:v>
                  </c:pt>
                  <c:pt idx="14">
                    <c:v>March</c:v>
                  </c:pt>
                  <c:pt idx="15">
                    <c:v>April</c:v>
                  </c:pt>
                  <c:pt idx="16">
                    <c:v>May</c:v>
                  </c:pt>
                  <c:pt idx="17">
                    <c:v>June</c:v>
                  </c:pt>
                  <c:pt idx="18">
                    <c:v>July</c:v>
                  </c:pt>
                  <c:pt idx="19">
                    <c:v>August</c:v>
                  </c:pt>
                  <c:pt idx="20">
                    <c:v>September</c:v>
                  </c:pt>
                  <c:pt idx="21">
                    <c:v>October</c:v>
                  </c:pt>
                  <c:pt idx="22">
                    <c:v>November</c:v>
                  </c:pt>
                  <c:pt idx="23">
                    <c:v>December</c:v>
                  </c:pt>
                  <c:pt idx="24">
                    <c:v>January</c:v>
                  </c:pt>
                  <c:pt idx="25">
                    <c:v>February</c:v>
                  </c:pt>
                  <c:pt idx="26">
                    <c:v>March</c:v>
                  </c:pt>
                  <c:pt idx="27">
                    <c:v>April</c:v>
                  </c:pt>
                  <c:pt idx="28">
                    <c:v>May</c:v>
                  </c:pt>
                  <c:pt idx="29">
                    <c:v>June</c:v>
                  </c:pt>
                  <c:pt idx="30">
                    <c:v>July</c:v>
                  </c:pt>
                  <c:pt idx="31">
                    <c:v>August</c:v>
                  </c:pt>
                  <c:pt idx="32">
                    <c:v>September</c:v>
                  </c:pt>
                  <c:pt idx="33">
                    <c:v>October</c:v>
                  </c:pt>
                  <c:pt idx="34">
                    <c:v>November</c:v>
                  </c:pt>
                  <c:pt idx="35">
                    <c:v>December</c:v>
                  </c:pt>
                  <c:pt idx="36">
                    <c:v>January</c:v>
                  </c:pt>
                  <c:pt idx="37">
                    <c:v>February</c:v>
                  </c:pt>
                  <c:pt idx="38">
                    <c:v>March</c:v>
                  </c:pt>
                  <c:pt idx="39">
                    <c:v>April</c:v>
                  </c:pt>
                  <c:pt idx="40">
                    <c:v>May</c:v>
                  </c:pt>
                  <c:pt idx="41">
                    <c:v>June</c:v>
                  </c:pt>
                  <c:pt idx="42">
                    <c:v>July</c:v>
                  </c:pt>
                  <c:pt idx="43">
                    <c:v>August</c:v>
                  </c:pt>
                  <c:pt idx="44">
                    <c:v>September</c:v>
                  </c:pt>
                  <c:pt idx="45">
                    <c:v>October</c:v>
                  </c:pt>
                  <c:pt idx="46">
                    <c:v>November</c:v>
                  </c:pt>
                  <c:pt idx="47">
                    <c:v>December</c:v>
                  </c:pt>
                  <c:pt idx="48">
                    <c:v>January</c:v>
                  </c:pt>
                  <c:pt idx="49">
                    <c:v>February</c:v>
                  </c:pt>
                  <c:pt idx="50">
                    <c:v>March</c:v>
                  </c:pt>
                  <c:pt idx="51">
                    <c:v>April</c:v>
                  </c:pt>
                  <c:pt idx="52">
                    <c:v>May</c:v>
                  </c:pt>
                  <c:pt idx="53">
                    <c:v>June</c:v>
                  </c:pt>
                  <c:pt idx="54">
                    <c:v>July</c:v>
                  </c:pt>
                  <c:pt idx="55">
                    <c:v>August</c:v>
                  </c:pt>
                  <c:pt idx="56">
                    <c:v>September</c:v>
                  </c:pt>
                  <c:pt idx="57">
                    <c:v>October</c:v>
                  </c:pt>
                  <c:pt idx="58">
                    <c:v>November</c:v>
                  </c:pt>
                  <c:pt idx="59">
                    <c:v>December</c:v>
                  </c:pt>
                  <c:pt idx="60">
                    <c:v>January</c:v>
                  </c:pt>
                  <c:pt idx="61">
                    <c:v>February</c:v>
                  </c:pt>
                  <c:pt idx="62">
                    <c:v>March</c:v>
                  </c:pt>
                  <c:pt idx="63">
                    <c:v>April</c:v>
                  </c:pt>
                  <c:pt idx="64">
                    <c:v>May</c:v>
                  </c:pt>
                  <c:pt idx="65">
                    <c:v>June</c:v>
                  </c:pt>
                  <c:pt idx="66">
                    <c:v>July</c:v>
                  </c:pt>
                  <c:pt idx="67">
                    <c:v>August</c:v>
                  </c:pt>
                  <c:pt idx="68">
                    <c:v>September</c:v>
                  </c:pt>
                  <c:pt idx="69">
                    <c:v>October</c:v>
                  </c:pt>
                  <c:pt idx="70">
                    <c:v>November</c:v>
                  </c:pt>
                  <c:pt idx="71">
                    <c:v>December</c:v>
                  </c:pt>
                  <c:pt idx="72">
                    <c:v>January</c:v>
                  </c:pt>
                  <c:pt idx="73">
                    <c:v>February</c:v>
                  </c:pt>
                  <c:pt idx="74">
                    <c:v>March</c:v>
                  </c:pt>
                  <c:pt idx="75">
                    <c:v>April</c:v>
                  </c:pt>
                  <c:pt idx="76">
                    <c:v>May</c:v>
                  </c:pt>
                  <c:pt idx="77">
                    <c:v>June</c:v>
                  </c:pt>
                  <c:pt idx="78">
                    <c:v>July</c:v>
                  </c:pt>
                  <c:pt idx="79">
                    <c:v>August</c:v>
                  </c:pt>
                  <c:pt idx="80">
                    <c:v>September</c:v>
                  </c:pt>
                  <c:pt idx="81">
                    <c:v>October</c:v>
                  </c:pt>
                  <c:pt idx="82">
                    <c:v>November</c:v>
                  </c:pt>
                  <c:pt idx="83">
                    <c:v>December</c:v>
                  </c:pt>
                  <c:pt idx="84">
                    <c:v>January</c:v>
                  </c:pt>
                  <c:pt idx="85">
                    <c:v>February</c:v>
                  </c:pt>
                  <c:pt idx="86">
                    <c:v>March</c:v>
                  </c:pt>
                  <c:pt idx="87">
                    <c:v>April</c:v>
                  </c:pt>
                  <c:pt idx="88">
                    <c:v>May</c:v>
                  </c:pt>
                  <c:pt idx="89">
                    <c:v>June</c:v>
                  </c:pt>
                  <c:pt idx="90">
                    <c:v>July</c:v>
                  </c:pt>
                  <c:pt idx="91">
                    <c:v>August</c:v>
                  </c:pt>
                  <c:pt idx="92">
                    <c:v>September</c:v>
                  </c:pt>
                  <c:pt idx="93">
                    <c:v>October</c:v>
                  </c:pt>
                  <c:pt idx="94">
                    <c:v>November</c:v>
                  </c:pt>
                  <c:pt idx="95">
                    <c:v>December</c:v>
                  </c:pt>
                  <c:pt idx="96">
                    <c:v>January</c:v>
                  </c:pt>
                  <c:pt idx="97">
                    <c:v>February</c:v>
                  </c:pt>
                  <c:pt idx="98">
                    <c:v>March</c:v>
                  </c:pt>
                  <c:pt idx="99">
                    <c:v>April</c:v>
                  </c:pt>
                  <c:pt idx="100">
                    <c:v>May</c:v>
                  </c:pt>
                  <c:pt idx="101">
                    <c:v>June</c:v>
                  </c:pt>
                </c:lvl>
                <c:lvl>
                  <c:pt idx="0">
                    <c:v>2017</c:v>
                  </c:pt>
                  <c:pt idx="12">
                    <c:v>2018</c:v>
                  </c:pt>
                  <c:pt idx="24">
                    <c:v>2019</c:v>
                  </c:pt>
                  <c:pt idx="36">
                    <c:v>2020</c:v>
                  </c:pt>
                  <c:pt idx="48">
                    <c:v>2021</c:v>
                  </c:pt>
                  <c:pt idx="60">
                    <c:v>2022</c:v>
                  </c:pt>
                  <c:pt idx="72">
                    <c:v>2023</c:v>
                  </c:pt>
                  <c:pt idx="84">
                    <c:v>2024</c:v>
                  </c:pt>
                  <c:pt idx="96">
                    <c:v>2025</c:v>
                  </c:pt>
                </c:lvl>
              </c:multiLvlStrCache>
            </c:multiLvlStrRef>
          </c:cat>
          <c:val>
            <c:numRef>
              <c:f>'EQ Option'!$B$5:$B$124</c:f>
              <c:numCache>
                <c:formatCode>_(* #,##0_);_(* \(#,##0\);_(* "-"??_);_(@_)</c:formatCode>
                <c:ptCount val="102"/>
                <c:pt idx="0">
                  <c:v>92850779</c:v>
                </c:pt>
                <c:pt idx="1">
                  <c:v>97659364</c:v>
                </c:pt>
                <c:pt idx="2">
                  <c:v>101339859</c:v>
                </c:pt>
                <c:pt idx="3">
                  <c:v>91730573</c:v>
                </c:pt>
                <c:pt idx="4">
                  <c:v>112567163</c:v>
                </c:pt>
                <c:pt idx="5">
                  <c:v>110051860</c:v>
                </c:pt>
                <c:pt idx="6">
                  <c:v>113202652</c:v>
                </c:pt>
                <c:pt idx="7">
                  <c:v>137257446</c:v>
                </c:pt>
                <c:pt idx="8">
                  <c:v>126337128</c:v>
                </c:pt>
                <c:pt idx="9">
                  <c:v>119056866</c:v>
                </c:pt>
                <c:pt idx="10">
                  <c:v>137569229</c:v>
                </c:pt>
                <c:pt idx="11">
                  <c:v>123101774</c:v>
                </c:pt>
                <c:pt idx="12">
                  <c:v>134189456</c:v>
                </c:pt>
                <c:pt idx="13">
                  <c:v>143940748</c:v>
                </c:pt>
                <c:pt idx="14">
                  <c:v>166029327</c:v>
                </c:pt>
                <c:pt idx="15">
                  <c:v>137562321</c:v>
                </c:pt>
                <c:pt idx="16">
                  <c:v>169458594</c:v>
                </c:pt>
                <c:pt idx="17">
                  <c:v>161100469</c:v>
                </c:pt>
                <c:pt idx="18">
                  <c:v>153991422</c:v>
                </c:pt>
                <c:pt idx="19">
                  <c:v>158399615</c:v>
                </c:pt>
                <c:pt idx="20">
                  <c:v>191276050</c:v>
                </c:pt>
                <c:pt idx="21">
                  <c:v>224404182</c:v>
                </c:pt>
                <c:pt idx="22">
                  <c:v>282797526</c:v>
                </c:pt>
                <c:pt idx="23">
                  <c:v>286398558</c:v>
                </c:pt>
                <c:pt idx="24">
                  <c:v>325734039</c:v>
                </c:pt>
                <c:pt idx="25">
                  <c:v>267042250</c:v>
                </c:pt>
                <c:pt idx="26">
                  <c:v>294292461</c:v>
                </c:pt>
                <c:pt idx="27">
                  <c:v>298812862</c:v>
                </c:pt>
                <c:pt idx="28">
                  <c:v>329565220</c:v>
                </c:pt>
                <c:pt idx="29">
                  <c:v>324033594</c:v>
                </c:pt>
                <c:pt idx="30">
                  <c:v>369853578</c:v>
                </c:pt>
                <c:pt idx="31">
                  <c:v>427692413</c:v>
                </c:pt>
                <c:pt idx="32">
                  <c:v>399919762</c:v>
                </c:pt>
                <c:pt idx="33">
                  <c:v>400572382</c:v>
                </c:pt>
                <c:pt idx="34">
                  <c:v>347864776</c:v>
                </c:pt>
                <c:pt idx="35">
                  <c:v>369741497</c:v>
                </c:pt>
                <c:pt idx="36">
                  <c:v>498147694</c:v>
                </c:pt>
                <c:pt idx="37">
                  <c:v>449362949</c:v>
                </c:pt>
                <c:pt idx="38">
                  <c:v>360803570</c:v>
                </c:pt>
                <c:pt idx="39">
                  <c:v>365482484</c:v>
                </c:pt>
                <c:pt idx="40">
                  <c:v>458991075</c:v>
                </c:pt>
                <c:pt idx="41">
                  <c:v>590416454</c:v>
                </c:pt>
                <c:pt idx="42">
                  <c:v>658919790</c:v>
                </c:pt>
                <c:pt idx="43">
                  <c:v>521731380</c:v>
                </c:pt>
                <c:pt idx="44">
                  <c:v>642069544</c:v>
                </c:pt>
                <c:pt idx="45">
                  <c:v>729238811</c:v>
                </c:pt>
                <c:pt idx="46">
                  <c:v>661486860</c:v>
                </c:pt>
                <c:pt idx="47">
                  <c:v>731307849</c:v>
                </c:pt>
                <c:pt idx="48">
                  <c:v>738591241</c:v>
                </c:pt>
                <c:pt idx="49">
                  <c:v>818110922</c:v>
                </c:pt>
                <c:pt idx="50">
                  <c:v>907687613</c:v>
                </c:pt>
                <c:pt idx="51">
                  <c:v>902264117</c:v>
                </c:pt>
                <c:pt idx="52">
                  <c:v>856255549</c:v>
                </c:pt>
                <c:pt idx="53">
                  <c:v>964513925</c:v>
                </c:pt>
                <c:pt idx="54">
                  <c:v>1148363055</c:v>
                </c:pt>
                <c:pt idx="55">
                  <c:v>1305170553</c:v>
                </c:pt>
                <c:pt idx="56">
                  <c:v>1486116630</c:v>
                </c:pt>
                <c:pt idx="57">
                  <c:v>1376875274</c:v>
                </c:pt>
                <c:pt idx="58">
                  <c:v>1649122866</c:v>
                </c:pt>
                <c:pt idx="59">
                  <c:v>1888528885</c:v>
                </c:pt>
                <c:pt idx="60">
                  <c:v>1867137723</c:v>
                </c:pt>
                <c:pt idx="61">
                  <c:v>2114868631</c:v>
                </c:pt>
                <c:pt idx="62">
                  <c:v>2216582602</c:v>
                </c:pt>
                <c:pt idx="63">
                  <c:v>2108086126</c:v>
                </c:pt>
                <c:pt idx="64">
                  <c:v>2506111577</c:v>
                </c:pt>
                <c:pt idx="65">
                  <c:v>2858436335</c:v>
                </c:pt>
                <c:pt idx="66">
                  <c:v>2604267230</c:v>
                </c:pt>
                <c:pt idx="67">
                  <c:v>2821984736</c:v>
                </c:pt>
                <c:pt idx="68">
                  <c:v>3426039150</c:v>
                </c:pt>
                <c:pt idx="69">
                  <c:v>2843309190</c:v>
                </c:pt>
                <c:pt idx="70">
                  <c:v>3056213400</c:v>
                </c:pt>
                <c:pt idx="71">
                  <c:v>4148035911</c:v>
                </c:pt>
                <c:pt idx="72">
                  <c:v>4374372516</c:v>
                </c:pt>
                <c:pt idx="73">
                  <c:v>4419681402</c:v>
                </c:pt>
                <c:pt idx="74">
                  <c:v>5398478040</c:v>
                </c:pt>
                <c:pt idx="75">
                  <c:v>4339668002</c:v>
                </c:pt>
                <c:pt idx="76">
                  <c:v>5645293468</c:v>
                </c:pt>
                <c:pt idx="77">
                  <c:v>5451104201</c:v>
                </c:pt>
                <c:pt idx="78">
                  <c:v>6775352732</c:v>
                </c:pt>
                <c:pt idx="79">
                  <c:v>8599676847</c:v>
                </c:pt>
                <c:pt idx="80">
                  <c:v>8362502877</c:v>
                </c:pt>
                <c:pt idx="81">
                  <c:v>8168193610</c:v>
                </c:pt>
                <c:pt idx="82">
                  <c:v>8360673599</c:v>
                </c:pt>
                <c:pt idx="83">
                  <c:v>8944303395</c:v>
                </c:pt>
                <c:pt idx="84">
                  <c:v>10573692528</c:v>
                </c:pt>
                <c:pt idx="85">
                  <c:v>10060312505</c:v>
                </c:pt>
                <c:pt idx="86">
                  <c:v>8371297488</c:v>
                </c:pt>
                <c:pt idx="87">
                  <c:v>8337735024</c:v>
                </c:pt>
                <c:pt idx="88">
                  <c:v>10646495090</c:v>
                </c:pt>
                <c:pt idx="89">
                  <c:v>10133779313</c:v>
                </c:pt>
                <c:pt idx="90">
                  <c:v>11240001254</c:v>
                </c:pt>
                <c:pt idx="91">
                  <c:v>11786111607</c:v>
                </c:pt>
                <c:pt idx="92">
                  <c:v>11833360241</c:v>
                </c:pt>
                <c:pt idx="93">
                  <c:v>12737058672</c:v>
                </c:pt>
                <c:pt idx="94">
                  <c:v>9595744290</c:v>
                </c:pt>
                <c:pt idx="95">
                  <c:v>6443335785</c:v>
                </c:pt>
                <c:pt idx="96">
                  <c:v>3609053742</c:v>
                </c:pt>
                <c:pt idx="97">
                  <c:v>2094518722</c:v>
                </c:pt>
                <c:pt idx="98">
                  <c:v>2451937615</c:v>
                </c:pt>
                <c:pt idx="99">
                  <c:v>2426293562</c:v>
                </c:pt>
                <c:pt idx="100">
                  <c:v>2456738838</c:v>
                </c:pt>
                <c:pt idx="101">
                  <c:v>2382867572</c:v>
                </c:pt>
              </c:numCache>
            </c:numRef>
          </c:val>
          <c:extLst>
            <c:ext xmlns:c16="http://schemas.microsoft.com/office/drawing/2014/chart" uri="{C3380CC4-5D6E-409C-BE32-E72D297353CC}">
              <c16:uniqueId val="{00000000-18E7-41E1-9A52-C9B4FD9FB720}"/>
            </c:ext>
          </c:extLst>
        </c:ser>
        <c:ser>
          <c:idx val="1"/>
          <c:order val="1"/>
          <c:tx>
            <c:strRef>
              <c:f>'EQ Option'!$C$3:$C$4</c:f>
              <c:strCache>
                <c:ptCount val="1"/>
                <c:pt idx="0">
                  <c:v>BSE</c:v>
                </c:pt>
              </c:strCache>
            </c:strRef>
          </c:tx>
          <c:spPr>
            <a:solidFill>
              <a:schemeClr val="accent2"/>
            </a:solidFill>
            <a:ln>
              <a:noFill/>
            </a:ln>
            <a:effectLst/>
          </c:spPr>
          <c:invertIfNegative val="0"/>
          <c:cat>
            <c:multiLvlStrRef>
              <c:f>'EQ Option'!$A$5:$A$124</c:f>
              <c:multiLvlStrCache>
                <c:ptCount val="102"/>
                <c:lvl>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pt idx="12">
                    <c:v>January</c:v>
                  </c:pt>
                  <c:pt idx="13">
                    <c:v>February</c:v>
                  </c:pt>
                  <c:pt idx="14">
                    <c:v>March</c:v>
                  </c:pt>
                  <c:pt idx="15">
                    <c:v>April</c:v>
                  </c:pt>
                  <c:pt idx="16">
                    <c:v>May</c:v>
                  </c:pt>
                  <c:pt idx="17">
                    <c:v>June</c:v>
                  </c:pt>
                  <c:pt idx="18">
                    <c:v>July</c:v>
                  </c:pt>
                  <c:pt idx="19">
                    <c:v>August</c:v>
                  </c:pt>
                  <c:pt idx="20">
                    <c:v>September</c:v>
                  </c:pt>
                  <c:pt idx="21">
                    <c:v>October</c:v>
                  </c:pt>
                  <c:pt idx="22">
                    <c:v>November</c:v>
                  </c:pt>
                  <c:pt idx="23">
                    <c:v>December</c:v>
                  </c:pt>
                  <c:pt idx="24">
                    <c:v>January</c:v>
                  </c:pt>
                  <c:pt idx="25">
                    <c:v>February</c:v>
                  </c:pt>
                  <c:pt idx="26">
                    <c:v>March</c:v>
                  </c:pt>
                  <c:pt idx="27">
                    <c:v>April</c:v>
                  </c:pt>
                  <c:pt idx="28">
                    <c:v>May</c:v>
                  </c:pt>
                  <c:pt idx="29">
                    <c:v>June</c:v>
                  </c:pt>
                  <c:pt idx="30">
                    <c:v>July</c:v>
                  </c:pt>
                  <c:pt idx="31">
                    <c:v>August</c:v>
                  </c:pt>
                  <c:pt idx="32">
                    <c:v>September</c:v>
                  </c:pt>
                  <c:pt idx="33">
                    <c:v>October</c:v>
                  </c:pt>
                  <c:pt idx="34">
                    <c:v>November</c:v>
                  </c:pt>
                  <c:pt idx="35">
                    <c:v>December</c:v>
                  </c:pt>
                  <c:pt idx="36">
                    <c:v>January</c:v>
                  </c:pt>
                  <c:pt idx="37">
                    <c:v>February</c:v>
                  </c:pt>
                  <c:pt idx="38">
                    <c:v>March</c:v>
                  </c:pt>
                  <c:pt idx="39">
                    <c:v>April</c:v>
                  </c:pt>
                  <c:pt idx="40">
                    <c:v>May</c:v>
                  </c:pt>
                  <c:pt idx="41">
                    <c:v>June</c:v>
                  </c:pt>
                  <c:pt idx="42">
                    <c:v>July</c:v>
                  </c:pt>
                  <c:pt idx="43">
                    <c:v>August</c:v>
                  </c:pt>
                  <c:pt idx="44">
                    <c:v>September</c:v>
                  </c:pt>
                  <c:pt idx="45">
                    <c:v>October</c:v>
                  </c:pt>
                  <c:pt idx="46">
                    <c:v>November</c:v>
                  </c:pt>
                  <c:pt idx="47">
                    <c:v>December</c:v>
                  </c:pt>
                  <c:pt idx="48">
                    <c:v>January</c:v>
                  </c:pt>
                  <c:pt idx="49">
                    <c:v>February</c:v>
                  </c:pt>
                  <c:pt idx="50">
                    <c:v>March</c:v>
                  </c:pt>
                  <c:pt idx="51">
                    <c:v>April</c:v>
                  </c:pt>
                  <c:pt idx="52">
                    <c:v>May</c:v>
                  </c:pt>
                  <c:pt idx="53">
                    <c:v>June</c:v>
                  </c:pt>
                  <c:pt idx="54">
                    <c:v>July</c:v>
                  </c:pt>
                  <c:pt idx="55">
                    <c:v>August</c:v>
                  </c:pt>
                  <c:pt idx="56">
                    <c:v>September</c:v>
                  </c:pt>
                  <c:pt idx="57">
                    <c:v>October</c:v>
                  </c:pt>
                  <c:pt idx="58">
                    <c:v>November</c:v>
                  </c:pt>
                  <c:pt idx="59">
                    <c:v>December</c:v>
                  </c:pt>
                  <c:pt idx="60">
                    <c:v>January</c:v>
                  </c:pt>
                  <c:pt idx="61">
                    <c:v>February</c:v>
                  </c:pt>
                  <c:pt idx="62">
                    <c:v>March</c:v>
                  </c:pt>
                  <c:pt idx="63">
                    <c:v>April</c:v>
                  </c:pt>
                  <c:pt idx="64">
                    <c:v>May</c:v>
                  </c:pt>
                  <c:pt idx="65">
                    <c:v>June</c:v>
                  </c:pt>
                  <c:pt idx="66">
                    <c:v>July</c:v>
                  </c:pt>
                  <c:pt idx="67">
                    <c:v>August</c:v>
                  </c:pt>
                  <c:pt idx="68">
                    <c:v>September</c:v>
                  </c:pt>
                  <c:pt idx="69">
                    <c:v>October</c:v>
                  </c:pt>
                  <c:pt idx="70">
                    <c:v>November</c:v>
                  </c:pt>
                  <c:pt idx="71">
                    <c:v>December</c:v>
                  </c:pt>
                  <c:pt idx="72">
                    <c:v>January</c:v>
                  </c:pt>
                  <c:pt idx="73">
                    <c:v>February</c:v>
                  </c:pt>
                  <c:pt idx="74">
                    <c:v>March</c:v>
                  </c:pt>
                  <c:pt idx="75">
                    <c:v>April</c:v>
                  </c:pt>
                  <c:pt idx="76">
                    <c:v>May</c:v>
                  </c:pt>
                  <c:pt idx="77">
                    <c:v>June</c:v>
                  </c:pt>
                  <c:pt idx="78">
                    <c:v>July</c:v>
                  </c:pt>
                  <c:pt idx="79">
                    <c:v>August</c:v>
                  </c:pt>
                  <c:pt idx="80">
                    <c:v>September</c:v>
                  </c:pt>
                  <c:pt idx="81">
                    <c:v>October</c:v>
                  </c:pt>
                  <c:pt idx="82">
                    <c:v>November</c:v>
                  </c:pt>
                  <c:pt idx="83">
                    <c:v>December</c:v>
                  </c:pt>
                  <c:pt idx="84">
                    <c:v>January</c:v>
                  </c:pt>
                  <c:pt idx="85">
                    <c:v>February</c:v>
                  </c:pt>
                  <c:pt idx="86">
                    <c:v>March</c:v>
                  </c:pt>
                  <c:pt idx="87">
                    <c:v>April</c:v>
                  </c:pt>
                  <c:pt idx="88">
                    <c:v>May</c:v>
                  </c:pt>
                  <c:pt idx="89">
                    <c:v>June</c:v>
                  </c:pt>
                  <c:pt idx="90">
                    <c:v>July</c:v>
                  </c:pt>
                  <c:pt idx="91">
                    <c:v>August</c:v>
                  </c:pt>
                  <c:pt idx="92">
                    <c:v>September</c:v>
                  </c:pt>
                  <c:pt idx="93">
                    <c:v>October</c:v>
                  </c:pt>
                  <c:pt idx="94">
                    <c:v>November</c:v>
                  </c:pt>
                  <c:pt idx="95">
                    <c:v>December</c:v>
                  </c:pt>
                  <c:pt idx="96">
                    <c:v>January</c:v>
                  </c:pt>
                  <c:pt idx="97">
                    <c:v>February</c:v>
                  </c:pt>
                  <c:pt idx="98">
                    <c:v>March</c:v>
                  </c:pt>
                  <c:pt idx="99">
                    <c:v>April</c:v>
                  </c:pt>
                  <c:pt idx="100">
                    <c:v>May</c:v>
                  </c:pt>
                  <c:pt idx="101">
                    <c:v>June</c:v>
                  </c:pt>
                </c:lvl>
                <c:lvl>
                  <c:pt idx="0">
                    <c:v>2017</c:v>
                  </c:pt>
                  <c:pt idx="12">
                    <c:v>2018</c:v>
                  </c:pt>
                  <c:pt idx="24">
                    <c:v>2019</c:v>
                  </c:pt>
                  <c:pt idx="36">
                    <c:v>2020</c:v>
                  </c:pt>
                  <c:pt idx="48">
                    <c:v>2021</c:v>
                  </c:pt>
                  <c:pt idx="60">
                    <c:v>2022</c:v>
                  </c:pt>
                  <c:pt idx="72">
                    <c:v>2023</c:v>
                  </c:pt>
                  <c:pt idx="84">
                    <c:v>2024</c:v>
                  </c:pt>
                  <c:pt idx="96">
                    <c:v>2025</c:v>
                  </c:pt>
                </c:lvl>
              </c:multiLvlStrCache>
            </c:multiLvlStrRef>
          </c:cat>
          <c:val>
            <c:numRef>
              <c:f>'EQ Option'!$C$5:$C$124</c:f>
              <c:numCache>
                <c:formatCode>General</c:formatCode>
                <c:ptCount val="102"/>
                <c:pt idx="3" formatCode="_(* #,##0_);_(* \(#,##0\);_(* &quot;-&quot;??_);_(@_)">
                  <c:v>114</c:v>
                </c:pt>
                <c:pt idx="26" formatCode="_(* #,##0_);_(* \(#,##0\);_(* &quot;-&quot;??_);_(@_)">
                  <c:v>26718</c:v>
                </c:pt>
                <c:pt idx="34" formatCode="_(* #,##0_);_(* \(#,##0\);_(* &quot;-&quot;??_);_(@_)">
                  <c:v>23726</c:v>
                </c:pt>
                <c:pt idx="35" formatCode="_(* #,##0_);_(* \(#,##0\);_(* &quot;-&quot;??_);_(@_)">
                  <c:v>164884</c:v>
                </c:pt>
                <c:pt idx="36" formatCode="_(* #,##0_);_(* \(#,##0\);_(* &quot;-&quot;??_);_(@_)">
                  <c:v>472796</c:v>
                </c:pt>
                <c:pt idx="37" formatCode="_(* #,##0_);_(* \(#,##0\);_(* &quot;-&quot;??_);_(@_)">
                  <c:v>673162</c:v>
                </c:pt>
                <c:pt idx="38" formatCode="_(* #,##0_);_(* \(#,##0\);_(* &quot;-&quot;??_);_(@_)">
                  <c:v>1177771</c:v>
                </c:pt>
                <c:pt idx="39" formatCode="_(* #,##0_);_(* \(#,##0\);_(* &quot;-&quot;??_);_(@_)">
                  <c:v>1304931</c:v>
                </c:pt>
                <c:pt idx="40" formatCode="_(* #,##0_);_(* \(#,##0\);_(* &quot;-&quot;??_);_(@_)">
                  <c:v>1361087</c:v>
                </c:pt>
                <c:pt idx="45" formatCode="_(* #,##0_);_(* \(#,##0\);_(* &quot;-&quot;??_);_(@_)">
                  <c:v>27214919</c:v>
                </c:pt>
                <c:pt idx="46" formatCode="_(* #,##0_);_(* \(#,##0\);_(* &quot;-&quot;??_);_(@_)">
                  <c:v>2190080</c:v>
                </c:pt>
                <c:pt idx="49" formatCode="_(* #,##0_);_(* \(#,##0\);_(* &quot;-&quot;??_);_(@_)">
                  <c:v>50553206</c:v>
                </c:pt>
                <c:pt idx="50" formatCode="_(* #,##0_);_(* \(#,##0\);_(* &quot;-&quot;??_);_(@_)">
                  <c:v>51664414</c:v>
                </c:pt>
                <c:pt idx="51" formatCode="_(* #,##0_);_(* \(#,##0\);_(* &quot;-&quot;??_);_(@_)">
                  <c:v>49276005</c:v>
                </c:pt>
                <c:pt idx="52" formatCode="_(* #,##0_);_(* \(#,##0\);_(* &quot;-&quot;??_);_(@_)">
                  <c:v>55009355</c:v>
                </c:pt>
                <c:pt idx="53" formatCode="_(* #,##0_);_(* \(#,##0\);_(* &quot;-&quot;??_);_(@_)">
                  <c:v>58969393</c:v>
                </c:pt>
                <c:pt idx="54" formatCode="_(* #,##0_);_(* \(#,##0\);_(* &quot;-&quot;??_);_(@_)">
                  <c:v>75798625</c:v>
                </c:pt>
                <c:pt idx="55" formatCode="_(* #,##0_);_(* \(#,##0\);_(* &quot;-&quot;??_);_(@_)">
                  <c:v>73571475</c:v>
                </c:pt>
                <c:pt idx="56" formatCode="_(* #,##0_);_(* \(#,##0\);_(* &quot;-&quot;??_);_(@_)">
                  <c:v>38352159</c:v>
                </c:pt>
                <c:pt idx="57" formatCode="_(* #,##0_);_(* \(#,##0\);_(* &quot;-&quot;??_);_(@_)">
                  <c:v>49016213</c:v>
                </c:pt>
                <c:pt idx="58" formatCode="_(* #,##0_);_(* \(#,##0\);_(* &quot;-&quot;??_);_(@_)">
                  <c:v>51703036</c:v>
                </c:pt>
                <c:pt idx="59" formatCode="_(* #,##0_);_(* \(#,##0\);_(* &quot;-&quot;??_);_(@_)">
                  <c:v>60613856</c:v>
                </c:pt>
                <c:pt idx="60" formatCode="_(* #,##0_);_(* \(#,##0\);_(* &quot;-&quot;??_);_(@_)">
                  <c:v>53474245</c:v>
                </c:pt>
                <c:pt idx="61" formatCode="_(* #,##0_);_(* \(#,##0\);_(* &quot;-&quot;??_);_(@_)">
                  <c:v>49326822</c:v>
                </c:pt>
                <c:pt idx="62" formatCode="_(* #,##0_);_(* \(#,##0\);_(* &quot;-&quot;??_);_(@_)">
                  <c:v>55405386</c:v>
                </c:pt>
                <c:pt idx="63" formatCode="_(* #,##0_);_(* \(#,##0\);_(* &quot;-&quot;??_);_(@_)">
                  <c:v>31655830</c:v>
                </c:pt>
                <c:pt idx="64" formatCode="_(* #,##0_);_(* \(#,##0\);_(* &quot;-&quot;??_);_(@_)">
                  <c:v>3274078</c:v>
                </c:pt>
                <c:pt idx="65" formatCode="_(* #,##0_);_(* \(#,##0\);_(* &quot;-&quot;??_);_(@_)">
                  <c:v>47645852</c:v>
                </c:pt>
                <c:pt idx="66" formatCode="_(* #,##0_);_(* \(#,##0\);_(* &quot;-&quot;??_);_(@_)">
                  <c:v>55778112</c:v>
                </c:pt>
                <c:pt idx="67" formatCode="_(* #,##0_);_(* \(#,##0\);_(* &quot;-&quot;??_);_(@_)">
                  <c:v>52381116</c:v>
                </c:pt>
                <c:pt idx="68" formatCode="_(* #,##0_);_(* \(#,##0\);_(* &quot;-&quot;??_);_(@_)">
                  <c:v>50998320</c:v>
                </c:pt>
                <c:pt idx="69" formatCode="_(* #,##0_);_(* \(#,##0\);_(* &quot;-&quot;??_);_(@_)">
                  <c:v>38424759</c:v>
                </c:pt>
                <c:pt idx="70" formatCode="_(* #,##0_);_(* \(#,##0\);_(* &quot;-&quot;??_);_(@_)">
                  <c:v>46255054</c:v>
                </c:pt>
                <c:pt idx="71" formatCode="_(* #,##0_);_(* \(#,##0\);_(* &quot;-&quot;??_);_(@_)">
                  <c:v>41571503</c:v>
                </c:pt>
                <c:pt idx="72" formatCode="_(* #,##0_);_(* \(#,##0\);_(* &quot;-&quot;??_);_(@_)">
                  <c:v>1979152</c:v>
                </c:pt>
                <c:pt idx="73" formatCode="_(* #,##0_);_(* \(#,##0\);_(* &quot;-&quot;??_);_(@_)">
                  <c:v>1443426</c:v>
                </c:pt>
                <c:pt idx="74" formatCode="_(* #,##0_);_(* \(#,##0\);_(* &quot;-&quot;??_);_(@_)">
                  <c:v>1177249</c:v>
                </c:pt>
                <c:pt idx="75" formatCode="_(* #,##0_);_(* \(#,##0\);_(* &quot;-&quot;??_);_(@_)">
                  <c:v>8</c:v>
                </c:pt>
                <c:pt idx="76" formatCode="_(* #,##0_);_(* \(#,##0\);_(* &quot;-&quot;??_);_(@_)">
                  <c:v>351220</c:v>
                </c:pt>
                <c:pt idx="77" formatCode="_(* #,##0_);_(* \(#,##0\);_(* &quot;-&quot;??_);_(@_)">
                  <c:v>32921781</c:v>
                </c:pt>
                <c:pt idx="78" formatCode="_(* #,##0_);_(* \(#,##0\);_(* &quot;-&quot;??_);_(@_)">
                  <c:v>138135608</c:v>
                </c:pt>
                <c:pt idx="79" formatCode="_(* #,##0_);_(* \(#,##0\);_(* &quot;-&quot;??_);_(@_)">
                  <c:v>356090145</c:v>
                </c:pt>
                <c:pt idx="80" formatCode="_(* #,##0_);_(* \(#,##0\);_(* &quot;-&quot;??_);_(@_)">
                  <c:v>796167988</c:v>
                </c:pt>
                <c:pt idx="81" formatCode="_(* #,##0_);_(* \(#,##0\);_(* &quot;-&quot;??_);_(@_)">
                  <c:v>1004463937</c:v>
                </c:pt>
                <c:pt idx="82" formatCode="_(* #,##0_);_(* \(#,##0\);_(* &quot;-&quot;??_);_(@_)">
                  <c:v>1124375712</c:v>
                </c:pt>
                <c:pt idx="83" formatCode="_(* #,##0_);_(* \(#,##0\);_(* &quot;-&quot;??_);_(@_)">
                  <c:v>1989045421</c:v>
                </c:pt>
                <c:pt idx="84" formatCode="_(* #,##0_);_(* \(#,##0\);_(* &quot;-&quot;??_);_(@_)">
                  <c:v>1715381539</c:v>
                </c:pt>
                <c:pt idx="85" formatCode="_(* #,##0_);_(* \(#,##0\);_(* &quot;-&quot;??_);_(@_)">
                  <c:v>2109800759</c:v>
                </c:pt>
                <c:pt idx="86" formatCode="_(* #,##0_);_(* \(#,##0\);_(* &quot;-&quot;??_);_(@_)">
                  <c:v>2032870277</c:v>
                </c:pt>
                <c:pt idx="87" formatCode="_(* #,##0_);_(* \(#,##0\);_(* &quot;-&quot;??_);_(@_)">
                  <c:v>2224299239</c:v>
                </c:pt>
                <c:pt idx="88" formatCode="_(* #,##0_);_(* \(#,##0\);_(* &quot;-&quot;??_);_(@_)">
                  <c:v>2894893202</c:v>
                </c:pt>
                <c:pt idx="89" formatCode="_(* #,##0_);_(* \(#,##0\);_(* &quot;-&quot;??_);_(@_)">
                  <c:v>2588798429</c:v>
                </c:pt>
                <c:pt idx="90" formatCode="_(* #,##0_);_(* \(#,##0\);_(* &quot;-&quot;??_);_(@_)">
                  <c:v>3050309726</c:v>
                </c:pt>
                <c:pt idx="91" formatCode="_(* #,##0_);_(* \(#,##0\);_(* &quot;-&quot;??_);_(@_)">
                  <c:v>2638657410</c:v>
                </c:pt>
                <c:pt idx="92" formatCode="_(* #,##0_);_(* \(#,##0\);_(* &quot;-&quot;??_);_(@_)">
                  <c:v>3544569570</c:v>
                </c:pt>
                <c:pt idx="93" formatCode="_(* #,##0_);_(* \(#,##0\);_(* &quot;-&quot;??_);_(@_)">
                  <c:v>3198473182</c:v>
                </c:pt>
                <c:pt idx="94" formatCode="_(* #,##0_);_(* \(#,##0\);_(* &quot;-&quot;??_);_(@_)">
                  <c:v>2490130045</c:v>
                </c:pt>
                <c:pt idx="95" formatCode="_(* #,##0_);_(* \(#,##0\);_(* &quot;-&quot;??_);_(@_)">
                  <c:v>2242090829</c:v>
                </c:pt>
                <c:pt idx="96" formatCode="_(* #,##0_);_(* \(#,##0\);_(* &quot;-&quot;??_);_(@_)">
                  <c:v>2177114399</c:v>
                </c:pt>
                <c:pt idx="97" formatCode="_(* #,##0_);_(* \(#,##0\);_(* &quot;-&quot;??_);_(@_)">
                  <c:v>1347483159</c:v>
                </c:pt>
                <c:pt idx="98" formatCode="_(* #,##0_);_(* \(#,##0\);_(* &quot;-&quot;??_);_(@_)">
                  <c:v>1792347864</c:v>
                </c:pt>
                <c:pt idx="99" formatCode="_(* #,##0_);_(* \(#,##0\);_(* &quot;-&quot;??_);_(@_)">
                  <c:v>1699789973</c:v>
                </c:pt>
                <c:pt idx="100" formatCode="_(* #,##0_);_(* \(#,##0\);_(* &quot;-&quot;??_);_(@_)">
                  <c:v>1637155497</c:v>
                </c:pt>
                <c:pt idx="101" formatCode="_(* #,##0_);_(* \(#,##0\);_(* &quot;-&quot;??_);_(@_)">
                  <c:v>1638577865</c:v>
                </c:pt>
              </c:numCache>
            </c:numRef>
          </c:val>
          <c:extLst>
            <c:ext xmlns:c16="http://schemas.microsoft.com/office/drawing/2014/chart" uri="{C3380CC4-5D6E-409C-BE32-E72D297353CC}">
              <c16:uniqueId val="{00000001-18E7-41E1-9A52-C9B4FD9FB720}"/>
            </c:ext>
          </c:extLst>
        </c:ser>
        <c:dLbls>
          <c:showLegendKey val="0"/>
          <c:showVal val="0"/>
          <c:showCatName val="0"/>
          <c:showSerName val="0"/>
          <c:showPercent val="0"/>
          <c:showBubbleSize val="0"/>
        </c:dLbls>
        <c:gapWidth val="150"/>
        <c:overlap val="100"/>
        <c:axId val="565921071"/>
        <c:axId val="565902831"/>
      </c:barChart>
      <c:catAx>
        <c:axId val="5659210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crossAx val="565902831"/>
        <c:crosses val="autoZero"/>
        <c:auto val="1"/>
        <c:lblAlgn val="ctr"/>
        <c:lblOffset val="100"/>
        <c:noMultiLvlLbl val="0"/>
      </c:catAx>
      <c:valAx>
        <c:axId val="56590283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Lato" panose="020F0502020204030203" pitchFamily="34" charset="0"/>
                    <a:ea typeface="+mn-ea"/>
                    <a:cs typeface="+mn-cs"/>
                  </a:defRPr>
                </a:pPr>
                <a:r>
                  <a:rPr lang="en-US"/>
                  <a:t>Volume (lots traded)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Lato" panose="020F0502020204030203" pitchFamily="34" charset="0"/>
                  <a:ea typeface="+mn-ea"/>
                  <a:cs typeface="+mn-cs"/>
                </a:defRPr>
              </a:pPr>
              <a:endParaRPr lang="en-US"/>
            </a:p>
          </c:txPr>
        </c:title>
        <c:numFmt formatCode="[&gt;999999999.999]\ #,,,&quot;B&quot;;[&gt;999999.999]#,,&quot;M&quot;;#,##0\ _M"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crossAx val="565921071"/>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aseline="0">
          <a:solidFill>
            <a:schemeClr val="tx1"/>
          </a:solidFill>
          <a:latin typeface="Lato" panose="020F0502020204030203"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[22) Credit Index Futures.xlsx]Vol Chart!PivotTable2</c:name>
    <c:fmtId val="3"/>
  </c:pivotSource>
  <c:chart>
    <c:title>
      <c:tx>
        <c:rich>
          <a:bodyPr rot="0" spcFirstLastPara="1" vertOverflow="ellipsis" vert="horz" wrap="square" anchor="ctr" anchorCtr="1"/>
          <a:lstStyle/>
          <a:p>
            <a:pPr>
              <a:defRPr sz="1320" b="0" i="0" u="none" strike="noStrike" kern="1200" spc="0" baseline="0">
                <a:solidFill>
                  <a:srgbClr val="204663"/>
                </a:solidFill>
                <a:latin typeface="Lato" panose="020F0502020204030203" pitchFamily="34" charset="0"/>
                <a:ea typeface="+mn-ea"/>
                <a:cs typeface="+mn-cs"/>
              </a:defRPr>
            </a:pPr>
            <a:r>
              <a:rPr lang="en-US"/>
              <a:t>Credit Index Futures Volume</a:t>
            </a:r>
          </a:p>
        </c:rich>
      </c:tx>
      <c:overlay val="0"/>
      <c:spPr>
        <a:noFill/>
        <a:ln>
          <a:noFill/>
        </a:ln>
        <a:effectLst/>
      </c:spPr>
      <c:txPr>
        <a:bodyPr rot="0" spcFirstLastPara="1" vertOverflow="ellipsis" vert="horz" wrap="square" anchor="ctr" anchorCtr="1"/>
        <a:lstStyle/>
        <a:p>
          <a:pPr>
            <a:defRPr sz="1320" b="0" i="0" u="none" strike="noStrike" kern="1200" spc="0" baseline="0">
              <a:solidFill>
                <a:srgbClr val="204663"/>
              </a:solidFill>
              <a:latin typeface="Lato" panose="020F0502020204030203" pitchFamily="34" charset="0"/>
              <a:ea typeface="+mn-ea"/>
              <a:cs typeface="+mn-cs"/>
            </a:defRPr>
          </a:pPr>
          <a:endParaRPr lang="en-US"/>
        </a:p>
      </c:txPr>
    </c:title>
    <c:autoTitleDeleted val="0"/>
    <c:pivotFmts>
      <c:pivotFmt>
        <c:idx val="0"/>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stacked"/>
        <c:varyColors val="0"/>
        <c:ser>
          <c:idx val="0"/>
          <c:order val="0"/>
          <c:tx>
            <c:strRef>
              <c:f>'Vol Chart'!$B$3:$B$4</c:f>
              <c:strCache>
                <c:ptCount val="1"/>
                <c:pt idx="0">
                  <c:v>Bloomberg Liquidity Screened Euro High Yield Bond Index (FEHY) Futures, Eurex</c:v>
                </c:pt>
              </c:strCache>
            </c:strRef>
          </c:tx>
          <c:spPr>
            <a:solidFill>
              <a:schemeClr val="accent6"/>
            </a:solidFill>
            <a:ln>
              <a:noFill/>
            </a:ln>
            <a:effectLst/>
          </c:spPr>
          <c:invertIfNegative val="0"/>
          <c:cat>
            <c:multiLvlStrRef>
              <c:f>'Vol Chart'!$A$5:$A$60</c:f>
              <c:multiLvlStrCache>
                <c:ptCount val="46"/>
                <c:lvl>
                  <c:pt idx="0">
                    <c:v>September</c:v>
                  </c:pt>
                  <c:pt idx="1">
                    <c:v>October</c:v>
                  </c:pt>
                  <c:pt idx="2">
                    <c:v>November</c:v>
                  </c:pt>
                  <c:pt idx="3">
                    <c:v>December</c:v>
                  </c:pt>
                  <c:pt idx="4">
                    <c:v>January</c:v>
                  </c:pt>
                  <c:pt idx="5">
                    <c:v>February</c:v>
                  </c:pt>
                  <c:pt idx="6">
                    <c:v>March</c:v>
                  </c:pt>
                  <c:pt idx="7">
                    <c:v>April</c:v>
                  </c:pt>
                  <c:pt idx="8">
                    <c:v>May</c:v>
                  </c:pt>
                  <c:pt idx="9">
                    <c:v>June</c:v>
                  </c:pt>
                  <c:pt idx="10">
                    <c:v>July</c:v>
                  </c:pt>
                  <c:pt idx="11">
                    <c:v>August</c:v>
                  </c:pt>
                  <c:pt idx="12">
                    <c:v>September</c:v>
                  </c:pt>
                  <c:pt idx="13">
                    <c:v>October</c:v>
                  </c:pt>
                  <c:pt idx="14">
                    <c:v>November</c:v>
                  </c:pt>
                  <c:pt idx="15">
                    <c:v>December</c:v>
                  </c:pt>
                  <c:pt idx="16">
                    <c:v>January</c:v>
                  </c:pt>
                  <c:pt idx="17">
                    <c:v>February</c:v>
                  </c:pt>
                  <c:pt idx="18">
                    <c:v>March</c:v>
                  </c:pt>
                  <c:pt idx="19">
                    <c:v>April</c:v>
                  </c:pt>
                  <c:pt idx="20">
                    <c:v>May</c:v>
                  </c:pt>
                  <c:pt idx="21">
                    <c:v>June</c:v>
                  </c:pt>
                  <c:pt idx="22">
                    <c:v>July</c:v>
                  </c:pt>
                  <c:pt idx="23">
                    <c:v>August</c:v>
                  </c:pt>
                  <c:pt idx="24">
                    <c:v>September</c:v>
                  </c:pt>
                  <c:pt idx="25">
                    <c:v>October</c:v>
                  </c:pt>
                  <c:pt idx="26">
                    <c:v>November</c:v>
                  </c:pt>
                  <c:pt idx="27">
                    <c:v>December</c:v>
                  </c:pt>
                  <c:pt idx="28">
                    <c:v>January</c:v>
                  </c:pt>
                  <c:pt idx="29">
                    <c:v>February</c:v>
                  </c:pt>
                  <c:pt idx="30">
                    <c:v>March</c:v>
                  </c:pt>
                  <c:pt idx="31">
                    <c:v>April</c:v>
                  </c:pt>
                  <c:pt idx="32">
                    <c:v>May</c:v>
                  </c:pt>
                  <c:pt idx="33">
                    <c:v>June</c:v>
                  </c:pt>
                  <c:pt idx="34">
                    <c:v>July</c:v>
                  </c:pt>
                  <c:pt idx="35">
                    <c:v>August</c:v>
                  </c:pt>
                  <c:pt idx="36">
                    <c:v>September</c:v>
                  </c:pt>
                  <c:pt idx="37">
                    <c:v>October</c:v>
                  </c:pt>
                  <c:pt idx="38">
                    <c:v>November</c:v>
                  </c:pt>
                  <c:pt idx="39">
                    <c:v>December</c:v>
                  </c:pt>
                  <c:pt idx="40">
                    <c:v>January</c:v>
                  </c:pt>
                  <c:pt idx="41">
                    <c:v>February</c:v>
                  </c:pt>
                  <c:pt idx="42">
                    <c:v>March</c:v>
                  </c:pt>
                  <c:pt idx="43">
                    <c:v>April</c:v>
                  </c:pt>
                  <c:pt idx="44">
                    <c:v>May</c:v>
                  </c:pt>
                  <c:pt idx="45">
                    <c:v>June</c:v>
                  </c:pt>
                </c:lvl>
                <c:lvl>
                  <c:pt idx="0">
                    <c:v>2021</c:v>
                  </c:pt>
                  <c:pt idx="4">
                    <c:v>2022</c:v>
                  </c:pt>
                  <c:pt idx="16">
                    <c:v>2023</c:v>
                  </c:pt>
                  <c:pt idx="28">
                    <c:v>2024</c:v>
                  </c:pt>
                  <c:pt idx="40">
                    <c:v>2025</c:v>
                  </c:pt>
                </c:lvl>
              </c:multiLvlStrCache>
            </c:multiLvlStrRef>
          </c:cat>
          <c:val>
            <c:numRef>
              <c:f>'Vol Chart'!$B$5:$B$60</c:f>
              <c:numCache>
                <c:formatCode>General</c:formatCode>
                <c:ptCount val="46"/>
                <c:pt idx="13" formatCode="_(* #,##0_);_(* \(#,##0\);_(* &quot;-&quot;??_);_(@_)">
                  <c:v>264</c:v>
                </c:pt>
                <c:pt idx="14" formatCode="_(* #,##0_);_(* \(#,##0\);_(* &quot;-&quot;??_);_(@_)">
                  <c:v>240</c:v>
                </c:pt>
                <c:pt idx="15" formatCode="_(* #,##0_);_(* \(#,##0\);_(* &quot;-&quot;??_);_(@_)">
                  <c:v>6208</c:v>
                </c:pt>
                <c:pt idx="16" formatCode="_(* #,##0_);_(* \(#,##0\);_(* &quot;-&quot;??_);_(@_)">
                  <c:v>1765</c:v>
                </c:pt>
                <c:pt idx="17" formatCode="_(* #,##0_);_(* \(#,##0\);_(* &quot;-&quot;??_);_(@_)">
                  <c:v>749</c:v>
                </c:pt>
                <c:pt idx="18" formatCode="_(* #,##0_);_(* \(#,##0\);_(* &quot;-&quot;??_);_(@_)">
                  <c:v>24870</c:v>
                </c:pt>
                <c:pt idx="19" formatCode="_(* #,##0_);_(* \(#,##0\);_(* &quot;-&quot;??_);_(@_)">
                  <c:v>2612</c:v>
                </c:pt>
                <c:pt idx="20" formatCode="_(* #,##0_);_(* \(#,##0\);_(* &quot;-&quot;??_);_(@_)">
                  <c:v>723</c:v>
                </c:pt>
                <c:pt idx="21" formatCode="_(* #,##0_);_(* \(#,##0\);_(* &quot;-&quot;??_);_(@_)">
                  <c:v>26550</c:v>
                </c:pt>
                <c:pt idx="22" formatCode="_(* #,##0_);_(* \(#,##0\);_(* &quot;-&quot;??_);_(@_)">
                  <c:v>195</c:v>
                </c:pt>
                <c:pt idx="23" formatCode="_(* #,##0_);_(* \(#,##0\);_(* &quot;-&quot;??_);_(@_)">
                  <c:v>1033</c:v>
                </c:pt>
                <c:pt idx="24" formatCode="_(* #,##0_);_(* \(#,##0\);_(* &quot;-&quot;??_);_(@_)">
                  <c:v>27637</c:v>
                </c:pt>
                <c:pt idx="25" formatCode="_(* #,##0_);_(* \(#,##0\);_(* &quot;-&quot;??_);_(@_)">
                  <c:v>1303</c:v>
                </c:pt>
                <c:pt idx="26" formatCode="_(* #,##0_);_(* \(#,##0\);_(* &quot;-&quot;??_);_(@_)">
                  <c:v>4384</c:v>
                </c:pt>
                <c:pt idx="27" formatCode="_(* #,##0_);_(* \(#,##0\);_(* &quot;-&quot;??_);_(@_)">
                  <c:v>16238</c:v>
                </c:pt>
                <c:pt idx="28" formatCode="_(* #,##0_);_(* \(#,##0\);_(* &quot;-&quot;??_);_(@_)">
                  <c:v>1438</c:v>
                </c:pt>
                <c:pt idx="29" formatCode="_(* #,##0_);_(* \(#,##0\);_(* &quot;-&quot;??_);_(@_)">
                  <c:v>1592</c:v>
                </c:pt>
                <c:pt idx="30" formatCode="_(* #,##0_);_(* \(#,##0\);_(* &quot;-&quot;??_);_(@_)">
                  <c:v>26720</c:v>
                </c:pt>
                <c:pt idx="31" formatCode="_(* #,##0_);_(* \(#,##0\);_(* &quot;-&quot;??_);_(@_)">
                  <c:v>5301</c:v>
                </c:pt>
                <c:pt idx="32" formatCode="_(* #,##0_);_(* \(#,##0\);_(* &quot;-&quot;??_);_(@_)">
                  <c:v>6164</c:v>
                </c:pt>
                <c:pt idx="33" formatCode="_(* #,##0_);_(* \(#,##0\);_(* &quot;-&quot;??_);_(@_)">
                  <c:v>49868</c:v>
                </c:pt>
                <c:pt idx="34" formatCode="_(* #,##0_);_(* \(#,##0\);_(* &quot;-&quot;??_);_(@_)">
                  <c:v>12270</c:v>
                </c:pt>
                <c:pt idx="35" formatCode="_(* #,##0_);_(* \(#,##0\);_(* &quot;-&quot;??_);_(@_)">
                  <c:v>20373</c:v>
                </c:pt>
                <c:pt idx="36" formatCode="_(* #,##0_);_(* \(#,##0\);_(* &quot;-&quot;??_);_(@_)">
                  <c:v>50407</c:v>
                </c:pt>
                <c:pt idx="37" formatCode="_(* #,##0_);_(* \(#,##0\);_(* &quot;-&quot;??_);_(@_)">
                  <c:v>20703</c:v>
                </c:pt>
                <c:pt idx="38" formatCode="_(* #,##0_);_(* \(#,##0\);_(* &quot;-&quot;??_);_(@_)">
                  <c:v>18539</c:v>
                </c:pt>
                <c:pt idx="39" formatCode="_(* #,##0_);_(* \(#,##0\);_(* &quot;-&quot;??_);_(@_)">
                  <c:v>39805</c:v>
                </c:pt>
                <c:pt idx="40" formatCode="_(* #,##0_);_(* \(#,##0\);_(* &quot;-&quot;??_);_(@_)">
                  <c:v>15663</c:v>
                </c:pt>
                <c:pt idx="41" formatCode="_(* #,##0_);_(* \(#,##0\);_(* &quot;-&quot;??_);_(@_)">
                  <c:v>21834</c:v>
                </c:pt>
                <c:pt idx="42" formatCode="_(* #,##0_);_(* \(#,##0\);_(* &quot;-&quot;??_);_(@_)">
                  <c:v>51135</c:v>
                </c:pt>
                <c:pt idx="43" formatCode="_(* #,##0_);_(* \(#,##0\);_(* &quot;-&quot;??_);_(@_)">
                  <c:v>8805</c:v>
                </c:pt>
                <c:pt idx="44" formatCode="_(* #,##0_);_(* \(#,##0\);_(* &quot;-&quot;??_);_(@_)">
                  <c:v>22681</c:v>
                </c:pt>
                <c:pt idx="45" formatCode="_(* #,##0_);_(* \(#,##0\);_(* &quot;-&quot;??_);_(@_)">
                  <c:v>43177</c:v>
                </c:pt>
              </c:numCache>
            </c:numRef>
          </c:val>
          <c:extLst>
            <c:ext xmlns:c16="http://schemas.microsoft.com/office/drawing/2014/chart" uri="{C3380CC4-5D6E-409C-BE32-E72D297353CC}">
              <c16:uniqueId val="{00000000-6EF5-4D01-BE87-D6ACFB0567FB}"/>
            </c:ext>
          </c:extLst>
        </c:ser>
        <c:ser>
          <c:idx val="1"/>
          <c:order val="1"/>
          <c:tx>
            <c:strRef>
              <c:f>'Vol Chart'!$C$3:$C$4</c:f>
              <c:strCache>
                <c:ptCount val="1"/>
                <c:pt idx="0">
                  <c:v>Bloomberg MSCI Euro Corporate SRI Index (FECX) Futures, Eurex</c:v>
                </c:pt>
              </c:strCache>
            </c:strRef>
          </c:tx>
          <c:spPr>
            <a:solidFill>
              <a:schemeClr val="accent5"/>
            </a:solidFill>
            <a:ln>
              <a:noFill/>
            </a:ln>
            <a:effectLst/>
          </c:spPr>
          <c:invertIfNegative val="0"/>
          <c:cat>
            <c:multiLvlStrRef>
              <c:f>'Vol Chart'!$A$5:$A$60</c:f>
              <c:multiLvlStrCache>
                <c:ptCount val="46"/>
                <c:lvl>
                  <c:pt idx="0">
                    <c:v>September</c:v>
                  </c:pt>
                  <c:pt idx="1">
                    <c:v>October</c:v>
                  </c:pt>
                  <c:pt idx="2">
                    <c:v>November</c:v>
                  </c:pt>
                  <c:pt idx="3">
                    <c:v>December</c:v>
                  </c:pt>
                  <c:pt idx="4">
                    <c:v>January</c:v>
                  </c:pt>
                  <c:pt idx="5">
                    <c:v>February</c:v>
                  </c:pt>
                  <c:pt idx="6">
                    <c:v>March</c:v>
                  </c:pt>
                  <c:pt idx="7">
                    <c:v>April</c:v>
                  </c:pt>
                  <c:pt idx="8">
                    <c:v>May</c:v>
                  </c:pt>
                  <c:pt idx="9">
                    <c:v>June</c:v>
                  </c:pt>
                  <c:pt idx="10">
                    <c:v>July</c:v>
                  </c:pt>
                  <c:pt idx="11">
                    <c:v>August</c:v>
                  </c:pt>
                  <c:pt idx="12">
                    <c:v>September</c:v>
                  </c:pt>
                  <c:pt idx="13">
                    <c:v>October</c:v>
                  </c:pt>
                  <c:pt idx="14">
                    <c:v>November</c:v>
                  </c:pt>
                  <c:pt idx="15">
                    <c:v>December</c:v>
                  </c:pt>
                  <c:pt idx="16">
                    <c:v>January</c:v>
                  </c:pt>
                  <c:pt idx="17">
                    <c:v>February</c:v>
                  </c:pt>
                  <c:pt idx="18">
                    <c:v>March</c:v>
                  </c:pt>
                  <c:pt idx="19">
                    <c:v>April</c:v>
                  </c:pt>
                  <c:pt idx="20">
                    <c:v>May</c:v>
                  </c:pt>
                  <c:pt idx="21">
                    <c:v>June</c:v>
                  </c:pt>
                  <c:pt idx="22">
                    <c:v>July</c:v>
                  </c:pt>
                  <c:pt idx="23">
                    <c:v>August</c:v>
                  </c:pt>
                  <c:pt idx="24">
                    <c:v>September</c:v>
                  </c:pt>
                  <c:pt idx="25">
                    <c:v>October</c:v>
                  </c:pt>
                  <c:pt idx="26">
                    <c:v>November</c:v>
                  </c:pt>
                  <c:pt idx="27">
                    <c:v>December</c:v>
                  </c:pt>
                  <c:pt idx="28">
                    <c:v>January</c:v>
                  </c:pt>
                  <c:pt idx="29">
                    <c:v>February</c:v>
                  </c:pt>
                  <c:pt idx="30">
                    <c:v>March</c:v>
                  </c:pt>
                  <c:pt idx="31">
                    <c:v>April</c:v>
                  </c:pt>
                  <c:pt idx="32">
                    <c:v>May</c:v>
                  </c:pt>
                  <c:pt idx="33">
                    <c:v>June</c:v>
                  </c:pt>
                  <c:pt idx="34">
                    <c:v>July</c:v>
                  </c:pt>
                  <c:pt idx="35">
                    <c:v>August</c:v>
                  </c:pt>
                  <c:pt idx="36">
                    <c:v>September</c:v>
                  </c:pt>
                  <c:pt idx="37">
                    <c:v>October</c:v>
                  </c:pt>
                  <c:pt idx="38">
                    <c:v>November</c:v>
                  </c:pt>
                  <c:pt idx="39">
                    <c:v>December</c:v>
                  </c:pt>
                  <c:pt idx="40">
                    <c:v>January</c:v>
                  </c:pt>
                  <c:pt idx="41">
                    <c:v>February</c:v>
                  </c:pt>
                  <c:pt idx="42">
                    <c:v>March</c:v>
                  </c:pt>
                  <c:pt idx="43">
                    <c:v>April</c:v>
                  </c:pt>
                  <c:pt idx="44">
                    <c:v>May</c:v>
                  </c:pt>
                  <c:pt idx="45">
                    <c:v>June</c:v>
                  </c:pt>
                </c:lvl>
                <c:lvl>
                  <c:pt idx="0">
                    <c:v>2021</c:v>
                  </c:pt>
                  <c:pt idx="4">
                    <c:v>2022</c:v>
                  </c:pt>
                  <c:pt idx="16">
                    <c:v>2023</c:v>
                  </c:pt>
                  <c:pt idx="28">
                    <c:v>2024</c:v>
                  </c:pt>
                  <c:pt idx="40">
                    <c:v>2025</c:v>
                  </c:pt>
                </c:lvl>
              </c:multiLvlStrCache>
            </c:multiLvlStrRef>
          </c:cat>
          <c:val>
            <c:numRef>
              <c:f>'Vol Chart'!$C$5:$C$60</c:f>
              <c:numCache>
                <c:formatCode>_(* #,##0_);_(* \(#,##0\);_(* "-"??_);_(@_)</c:formatCode>
                <c:ptCount val="46"/>
                <c:pt idx="0">
                  <c:v>6</c:v>
                </c:pt>
                <c:pt idx="1">
                  <c:v>582</c:v>
                </c:pt>
                <c:pt idx="2">
                  <c:v>477</c:v>
                </c:pt>
                <c:pt idx="3">
                  <c:v>935</c:v>
                </c:pt>
                <c:pt idx="4">
                  <c:v>2126</c:v>
                </c:pt>
                <c:pt idx="5">
                  <c:v>7215</c:v>
                </c:pt>
                <c:pt idx="6">
                  <c:v>14580</c:v>
                </c:pt>
                <c:pt idx="7">
                  <c:v>1940</c:v>
                </c:pt>
                <c:pt idx="8">
                  <c:v>5765</c:v>
                </c:pt>
                <c:pt idx="9">
                  <c:v>18540</c:v>
                </c:pt>
                <c:pt idx="10">
                  <c:v>3611</c:v>
                </c:pt>
                <c:pt idx="11">
                  <c:v>3297</c:v>
                </c:pt>
                <c:pt idx="12">
                  <c:v>14085</c:v>
                </c:pt>
                <c:pt idx="13">
                  <c:v>2922</c:v>
                </c:pt>
                <c:pt idx="14">
                  <c:v>4134</c:v>
                </c:pt>
                <c:pt idx="15">
                  <c:v>13053</c:v>
                </c:pt>
                <c:pt idx="16">
                  <c:v>1481</c:v>
                </c:pt>
                <c:pt idx="17">
                  <c:v>2284</c:v>
                </c:pt>
                <c:pt idx="18">
                  <c:v>20146</c:v>
                </c:pt>
                <c:pt idx="19">
                  <c:v>3562</c:v>
                </c:pt>
                <c:pt idx="20">
                  <c:v>1036</c:v>
                </c:pt>
                <c:pt idx="21">
                  <c:v>15732</c:v>
                </c:pt>
                <c:pt idx="22">
                  <c:v>1181</c:v>
                </c:pt>
                <c:pt idx="23">
                  <c:v>487</c:v>
                </c:pt>
                <c:pt idx="24">
                  <c:v>18136</c:v>
                </c:pt>
                <c:pt idx="25">
                  <c:v>1528</c:v>
                </c:pt>
                <c:pt idx="26">
                  <c:v>1781</c:v>
                </c:pt>
                <c:pt idx="27">
                  <c:v>11512</c:v>
                </c:pt>
                <c:pt idx="28">
                  <c:v>1024</c:v>
                </c:pt>
                <c:pt idx="29">
                  <c:v>1537</c:v>
                </c:pt>
                <c:pt idx="30">
                  <c:v>17621</c:v>
                </c:pt>
                <c:pt idx="31">
                  <c:v>5326</c:v>
                </c:pt>
                <c:pt idx="32">
                  <c:v>5963</c:v>
                </c:pt>
                <c:pt idx="33">
                  <c:v>44731</c:v>
                </c:pt>
                <c:pt idx="34">
                  <c:v>6582</c:v>
                </c:pt>
                <c:pt idx="35">
                  <c:v>22048</c:v>
                </c:pt>
                <c:pt idx="36">
                  <c:v>36094</c:v>
                </c:pt>
                <c:pt idx="37">
                  <c:v>18619</c:v>
                </c:pt>
                <c:pt idx="38">
                  <c:v>18458</c:v>
                </c:pt>
                <c:pt idx="39">
                  <c:v>24216</c:v>
                </c:pt>
                <c:pt idx="40">
                  <c:v>16943</c:v>
                </c:pt>
                <c:pt idx="41">
                  <c:v>15794</c:v>
                </c:pt>
                <c:pt idx="42">
                  <c:v>50484</c:v>
                </c:pt>
                <c:pt idx="43">
                  <c:v>10571</c:v>
                </c:pt>
                <c:pt idx="44">
                  <c:v>10477</c:v>
                </c:pt>
                <c:pt idx="45">
                  <c:v>31334</c:v>
                </c:pt>
              </c:numCache>
            </c:numRef>
          </c:val>
          <c:extLst>
            <c:ext xmlns:c16="http://schemas.microsoft.com/office/drawing/2014/chart" uri="{C3380CC4-5D6E-409C-BE32-E72D297353CC}">
              <c16:uniqueId val="{00000001-6EF5-4D01-BE87-D6ACFB0567FB}"/>
            </c:ext>
          </c:extLst>
        </c:ser>
        <c:ser>
          <c:idx val="2"/>
          <c:order val="2"/>
          <c:tx>
            <c:strRef>
              <c:f>'Vol Chart'!$D$3:$D$4</c:f>
              <c:strCache>
                <c:ptCount val="1"/>
                <c:pt idx="0">
                  <c:v>Bloomberg Emerging Market USD Sovereign and Sovereign Owned Index (FUEM) Futures, Eurex</c:v>
                </c:pt>
              </c:strCache>
            </c:strRef>
          </c:tx>
          <c:spPr>
            <a:solidFill>
              <a:schemeClr val="accent4"/>
            </a:solidFill>
            <a:ln>
              <a:noFill/>
            </a:ln>
            <a:effectLst/>
          </c:spPr>
          <c:invertIfNegative val="0"/>
          <c:cat>
            <c:multiLvlStrRef>
              <c:f>'Vol Chart'!$A$5:$A$60</c:f>
              <c:multiLvlStrCache>
                <c:ptCount val="46"/>
                <c:lvl>
                  <c:pt idx="0">
                    <c:v>September</c:v>
                  </c:pt>
                  <c:pt idx="1">
                    <c:v>October</c:v>
                  </c:pt>
                  <c:pt idx="2">
                    <c:v>November</c:v>
                  </c:pt>
                  <c:pt idx="3">
                    <c:v>December</c:v>
                  </c:pt>
                  <c:pt idx="4">
                    <c:v>January</c:v>
                  </c:pt>
                  <c:pt idx="5">
                    <c:v>February</c:v>
                  </c:pt>
                  <c:pt idx="6">
                    <c:v>March</c:v>
                  </c:pt>
                  <c:pt idx="7">
                    <c:v>April</c:v>
                  </c:pt>
                  <c:pt idx="8">
                    <c:v>May</c:v>
                  </c:pt>
                  <c:pt idx="9">
                    <c:v>June</c:v>
                  </c:pt>
                  <c:pt idx="10">
                    <c:v>July</c:v>
                  </c:pt>
                  <c:pt idx="11">
                    <c:v>August</c:v>
                  </c:pt>
                  <c:pt idx="12">
                    <c:v>September</c:v>
                  </c:pt>
                  <c:pt idx="13">
                    <c:v>October</c:v>
                  </c:pt>
                  <c:pt idx="14">
                    <c:v>November</c:v>
                  </c:pt>
                  <c:pt idx="15">
                    <c:v>December</c:v>
                  </c:pt>
                  <c:pt idx="16">
                    <c:v>January</c:v>
                  </c:pt>
                  <c:pt idx="17">
                    <c:v>February</c:v>
                  </c:pt>
                  <c:pt idx="18">
                    <c:v>March</c:v>
                  </c:pt>
                  <c:pt idx="19">
                    <c:v>April</c:v>
                  </c:pt>
                  <c:pt idx="20">
                    <c:v>May</c:v>
                  </c:pt>
                  <c:pt idx="21">
                    <c:v>June</c:v>
                  </c:pt>
                  <c:pt idx="22">
                    <c:v>July</c:v>
                  </c:pt>
                  <c:pt idx="23">
                    <c:v>August</c:v>
                  </c:pt>
                  <c:pt idx="24">
                    <c:v>September</c:v>
                  </c:pt>
                  <c:pt idx="25">
                    <c:v>October</c:v>
                  </c:pt>
                  <c:pt idx="26">
                    <c:v>November</c:v>
                  </c:pt>
                  <c:pt idx="27">
                    <c:v>December</c:v>
                  </c:pt>
                  <c:pt idx="28">
                    <c:v>January</c:v>
                  </c:pt>
                  <c:pt idx="29">
                    <c:v>February</c:v>
                  </c:pt>
                  <c:pt idx="30">
                    <c:v>March</c:v>
                  </c:pt>
                  <c:pt idx="31">
                    <c:v>April</c:v>
                  </c:pt>
                  <c:pt idx="32">
                    <c:v>May</c:v>
                  </c:pt>
                  <c:pt idx="33">
                    <c:v>June</c:v>
                  </c:pt>
                  <c:pt idx="34">
                    <c:v>July</c:v>
                  </c:pt>
                  <c:pt idx="35">
                    <c:v>August</c:v>
                  </c:pt>
                  <c:pt idx="36">
                    <c:v>September</c:v>
                  </c:pt>
                  <c:pt idx="37">
                    <c:v>October</c:v>
                  </c:pt>
                  <c:pt idx="38">
                    <c:v>November</c:v>
                  </c:pt>
                  <c:pt idx="39">
                    <c:v>December</c:v>
                  </c:pt>
                  <c:pt idx="40">
                    <c:v>January</c:v>
                  </c:pt>
                  <c:pt idx="41">
                    <c:v>February</c:v>
                  </c:pt>
                  <c:pt idx="42">
                    <c:v>March</c:v>
                  </c:pt>
                  <c:pt idx="43">
                    <c:v>April</c:v>
                  </c:pt>
                  <c:pt idx="44">
                    <c:v>May</c:v>
                  </c:pt>
                  <c:pt idx="45">
                    <c:v>June</c:v>
                  </c:pt>
                </c:lvl>
                <c:lvl>
                  <c:pt idx="0">
                    <c:v>2021</c:v>
                  </c:pt>
                  <c:pt idx="4">
                    <c:v>2022</c:v>
                  </c:pt>
                  <c:pt idx="16">
                    <c:v>2023</c:v>
                  </c:pt>
                  <c:pt idx="28">
                    <c:v>2024</c:v>
                  </c:pt>
                  <c:pt idx="40">
                    <c:v>2025</c:v>
                  </c:pt>
                </c:lvl>
              </c:multiLvlStrCache>
            </c:multiLvlStrRef>
          </c:cat>
          <c:val>
            <c:numRef>
              <c:f>'Vol Chart'!$D$5:$D$60</c:f>
              <c:numCache>
                <c:formatCode>General</c:formatCode>
                <c:ptCount val="46"/>
                <c:pt idx="29" formatCode="_(* #,##0_);_(* \(#,##0\);_(* &quot;-&quot;??_);_(@_)">
                  <c:v>205</c:v>
                </c:pt>
                <c:pt idx="30" formatCode="_(* #,##0_);_(* \(#,##0\);_(* &quot;-&quot;??_);_(@_)">
                  <c:v>4478</c:v>
                </c:pt>
                <c:pt idx="31" formatCode="_(* #,##0_);_(* \(#,##0\);_(* &quot;-&quot;??_);_(@_)">
                  <c:v>9210</c:v>
                </c:pt>
                <c:pt idx="32" formatCode="_(* #,##0_);_(* \(#,##0\);_(* &quot;-&quot;??_);_(@_)">
                  <c:v>11943</c:v>
                </c:pt>
                <c:pt idx="33" formatCode="_(* #,##0_);_(* \(#,##0\);_(* &quot;-&quot;??_);_(@_)">
                  <c:v>23452</c:v>
                </c:pt>
                <c:pt idx="34" formatCode="_(* #,##0_);_(* \(#,##0\);_(* &quot;-&quot;??_);_(@_)">
                  <c:v>20382</c:v>
                </c:pt>
                <c:pt idx="35" formatCode="_(* #,##0_);_(* \(#,##0\);_(* &quot;-&quot;??_);_(@_)">
                  <c:v>25278</c:v>
                </c:pt>
                <c:pt idx="36" formatCode="_(* #,##0_);_(* \(#,##0\);_(* &quot;-&quot;??_);_(@_)">
                  <c:v>36486</c:v>
                </c:pt>
                <c:pt idx="37" formatCode="_(* #,##0_);_(* \(#,##0\);_(* &quot;-&quot;??_);_(@_)">
                  <c:v>21087</c:v>
                </c:pt>
                <c:pt idx="38" formatCode="_(* #,##0_);_(* \(#,##0\);_(* &quot;-&quot;??_);_(@_)">
                  <c:v>21353</c:v>
                </c:pt>
                <c:pt idx="39" formatCode="_(* #,##0_);_(* \(#,##0\);_(* &quot;-&quot;??_);_(@_)">
                  <c:v>19978</c:v>
                </c:pt>
                <c:pt idx="40" formatCode="_(* #,##0_);_(* \(#,##0\);_(* &quot;-&quot;??_);_(@_)">
                  <c:v>26135</c:v>
                </c:pt>
                <c:pt idx="41" formatCode="_(* #,##0_);_(* \(#,##0\);_(* &quot;-&quot;??_);_(@_)">
                  <c:v>22132</c:v>
                </c:pt>
                <c:pt idx="42" formatCode="_(* #,##0_);_(* \(#,##0\);_(* &quot;-&quot;??_);_(@_)">
                  <c:v>35673</c:v>
                </c:pt>
                <c:pt idx="43" formatCode="_(* #,##0_);_(* \(#,##0\);_(* &quot;-&quot;??_);_(@_)">
                  <c:v>15462</c:v>
                </c:pt>
                <c:pt idx="44" formatCode="_(* #,##0_);_(* \(#,##0\);_(* &quot;-&quot;??_);_(@_)">
                  <c:v>16596</c:v>
                </c:pt>
                <c:pt idx="45" formatCode="_(* #,##0_);_(* \(#,##0\);_(* &quot;-&quot;??_);_(@_)">
                  <c:v>26698</c:v>
                </c:pt>
              </c:numCache>
            </c:numRef>
          </c:val>
          <c:extLst>
            <c:ext xmlns:c16="http://schemas.microsoft.com/office/drawing/2014/chart" uri="{C3380CC4-5D6E-409C-BE32-E72D297353CC}">
              <c16:uniqueId val="{00000002-6EF5-4D01-BE87-D6ACFB0567FB}"/>
            </c:ext>
          </c:extLst>
        </c:ser>
        <c:ser>
          <c:idx val="3"/>
          <c:order val="3"/>
          <c:tx>
            <c:strRef>
              <c:f>'Vol Chart'!$E$3:$E$4</c:f>
              <c:strCache>
                <c:ptCount val="1"/>
                <c:pt idx="0">
                  <c:v>Bloomberg US Corporate Index (FUIG) Futures, Eurex</c:v>
                </c:pt>
              </c:strCache>
            </c:strRef>
          </c:tx>
          <c:spPr>
            <a:solidFill>
              <a:schemeClr val="accent6">
                <a:lumMod val="60000"/>
              </a:schemeClr>
            </a:solidFill>
            <a:ln>
              <a:noFill/>
            </a:ln>
            <a:effectLst/>
          </c:spPr>
          <c:invertIfNegative val="0"/>
          <c:cat>
            <c:multiLvlStrRef>
              <c:f>'Vol Chart'!$A$5:$A$60</c:f>
              <c:multiLvlStrCache>
                <c:ptCount val="46"/>
                <c:lvl>
                  <c:pt idx="0">
                    <c:v>September</c:v>
                  </c:pt>
                  <c:pt idx="1">
                    <c:v>October</c:v>
                  </c:pt>
                  <c:pt idx="2">
                    <c:v>November</c:v>
                  </c:pt>
                  <c:pt idx="3">
                    <c:v>December</c:v>
                  </c:pt>
                  <c:pt idx="4">
                    <c:v>January</c:v>
                  </c:pt>
                  <c:pt idx="5">
                    <c:v>February</c:v>
                  </c:pt>
                  <c:pt idx="6">
                    <c:v>March</c:v>
                  </c:pt>
                  <c:pt idx="7">
                    <c:v>April</c:v>
                  </c:pt>
                  <c:pt idx="8">
                    <c:v>May</c:v>
                  </c:pt>
                  <c:pt idx="9">
                    <c:v>June</c:v>
                  </c:pt>
                  <c:pt idx="10">
                    <c:v>July</c:v>
                  </c:pt>
                  <c:pt idx="11">
                    <c:v>August</c:v>
                  </c:pt>
                  <c:pt idx="12">
                    <c:v>September</c:v>
                  </c:pt>
                  <c:pt idx="13">
                    <c:v>October</c:v>
                  </c:pt>
                  <c:pt idx="14">
                    <c:v>November</c:v>
                  </c:pt>
                  <c:pt idx="15">
                    <c:v>December</c:v>
                  </c:pt>
                  <c:pt idx="16">
                    <c:v>January</c:v>
                  </c:pt>
                  <c:pt idx="17">
                    <c:v>February</c:v>
                  </c:pt>
                  <c:pt idx="18">
                    <c:v>March</c:v>
                  </c:pt>
                  <c:pt idx="19">
                    <c:v>April</c:v>
                  </c:pt>
                  <c:pt idx="20">
                    <c:v>May</c:v>
                  </c:pt>
                  <c:pt idx="21">
                    <c:v>June</c:v>
                  </c:pt>
                  <c:pt idx="22">
                    <c:v>July</c:v>
                  </c:pt>
                  <c:pt idx="23">
                    <c:v>August</c:v>
                  </c:pt>
                  <c:pt idx="24">
                    <c:v>September</c:v>
                  </c:pt>
                  <c:pt idx="25">
                    <c:v>October</c:v>
                  </c:pt>
                  <c:pt idx="26">
                    <c:v>November</c:v>
                  </c:pt>
                  <c:pt idx="27">
                    <c:v>December</c:v>
                  </c:pt>
                  <c:pt idx="28">
                    <c:v>January</c:v>
                  </c:pt>
                  <c:pt idx="29">
                    <c:v>February</c:v>
                  </c:pt>
                  <c:pt idx="30">
                    <c:v>March</c:v>
                  </c:pt>
                  <c:pt idx="31">
                    <c:v>April</c:v>
                  </c:pt>
                  <c:pt idx="32">
                    <c:v>May</c:v>
                  </c:pt>
                  <c:pt idx="33">
                    <c:v>June</c:v>
                  </c:pt>
                  <c:pt idx="34">
                    <c:v>July</c:v>
                  </c:pt>
                  <c:pt idx="35">
                    <c:v>August</c:v>
                  </c:pt>
                  <c:pt idx="36">
                    <c:v>September</c:v>
                  </c:pt>
                  <c:pt idx="37">
                    <c:v>October</c:v>
                  </c:pt>
                  <c:pt idx="38">
                    <c:v>November</c:v>
                  </c:pt>
                  <c:pt idx="39">
                    <c:v>December</c:v>
                  </c:pt>
                  <c:pt idx="40">
                    <c:v>January</c:v>
                  </c:pt>
                  <c:pt idx="41">
                    <c:v>February</c:v>
                  </c:pt>
                  <c:pt idx="42">
                    <c:v>March</c:v>
                  </c:pt>
                  <c:pt idx="43">
                    <c:v>April</c:v>
                  </c:pt>
                  <c:pt idx="44">
                    <c:v>May</c:v>
                  </c:pt>
                  <c:pt idx="45">
                    <c:v>June</c:v>
                  </c:pt>
                </c:lvl>
                <c:lvl>
                  <c:pt idx="0">
                    <c:v>2021</c:v>
                  </c:pt>
                  <c:pt idx="4">
                    <c:v>2022</c:v>
                  </c:pt>
                  <c:pt idx="16">
                    <c:v>2023</c:v>
                  </c:pt>
                  <c:pt idx="28">
                    <c:v>2024</c:v>
                  </c:pt>
                  <c:pt idx="40">
                    <c:v>2025</c:v>
                  </c:pt>
                </c:lvl>
              </c:multiLvlStrCache>
            </c:multiLvlStrRef>
          </c:cat>
          <c:val>
            <c:numRef>
              <c:f>'Vol Chart'!$E$5:$E$60</c:f>
              <c:numCache>
                <c:formatCode>General</c:formatCode>
                <c:ptCount val="46"/>
                <c:pt idx="36" formatCode="_(* #,##0_);_(* \(#,##0\);_(* &quot;-&quot;??_);_(@_)">
                  <c:v>30</c:v>
                </c:pt>
                <c:pt idx="37" formatCode="_(* #,##0_);_(* \(#,##0\);_(* &quot;-&quot;??_);_(@_)">
                  <c:v>635</c:v>
                </c:pt>
                <c:pt idx="38" formatCode="_(* #,##0_);_(* \(#,##0\);_(* &quot;-&quot;??_);_(@_)">
                  <c:v>2672</c:v>
                </c:pt>
                <c:pt idx="39" formatCode="_(* #,##0_);_(* \(#,##0\);_(* &quot;-&quot;??_);_(@_)">
                  <c:v>8148</c:v>
                </c:pt>
                <c:pt idx="40" formatCode="_(* #,##0_);_(* \(#,##0\);_(* &quot;-&quot;??_);_(@_)">
                  <c:v>14267</c:v>
                </c:pt>
                <c:pt idx="41" formatCode="_(* #,##0_);_(* \(#,##0\);_(* &quot;-&quot;??_);_(@_)">
                  <c:v>21447</c:v>
                </c:pt>
                <c:pt idx="42" formatCode="_(* #,##0_);_(* \(#,##0\);_(* &quot;-&quot;??_);_(@_)">
                  <c:v>37010</c:v>
                </c:pt>
                <c:pt idx="43" formatCode="_(* #,##0_);_(* \(#,##0\);_(* &quot;-&quot;??_);_(@_)">
                  <c:v>13244</c:v>
                </c:pt>
                <c:pt idx="44" formatCode="_(* #,##0_);_(* \(#,##0\);_(* &quot;-&quot;??_);_(@_)">
                  <c:v>23167</c:v>
                </c:pt>
                <c:pt idx="45" formatCode="_(* #,##0_);_(* \(#,##0\);_(* &quot;-&quot;??_);_(@_)">
                  <c:v>38215</c:v>
                </c:pt>
              </c:numCache>
            </c:numRef>
          </c:val>
          <c:extLst>
            <c:ext xmlns:c16="http://schemas.microsoft.com/office/drawing/2014/chart" uri="{C3380CC4-5D6E-409C-BE32-E72D297353CC}">
              <c16:uniqueId val="{00000003-6EF5-4D01-BE87-D6ACFB0567FB}"/>
            </c:ext>
          </c:extLst>
        </c:ser>
        <c:ser>
          <c:idx val="4"/>
          <c:order val="4"/>
          <c:tx>
            <c:strRef>
              <c:f>'Vol Chart'!$F$3:$F$4</c:f>
              <c:strCache>
                <c:ptCount val="1"/>
                <c:pt idx="0">
                  <c:v>Bloomberg US High Yield Very Liquid Index (FUHY) Futures, Eurex</c:v>
                </c:pt>
              </c:strCache>
            </c:strRef>
          </c:tx>
          <c:spPr>
            <a:solidFill>
              <a:schemeClr val="accent5">
                <a:lumMod val="60000"/>
              </a:schemeClr>
            </a:solidFill>
            <a:ln>
              <a:noFill/>
            </a:ln>
            <a:effectLst/>
          </c:spPr>
          <c:invertIfNegative val="0"/>
          <c:cat>
            <c:multiLvlStrRef>
              <c:f>'Vol Chart'!$A$5:$A$60</c:f>
              <c:multiLvlStrCache>
                <c:ptCount val="46"/>
                <c:lvl>
                  <c:pt idx="0">
                    <c:v>September</c:v>
                  </c:pt>
                  <c:pt idx="1">
                    <c:v>October</c:v>
                  </c:pt>
                  <c:pt idx="2">
                    <c:v>November</c:v>
                  </c:pt>
                  <c:pt idx="3">
                    <c:v>December</c:v>
                  </c:pt>
                  <c:pt idx="4">
                    <c:v>January</c:v>
                  </c:pt>
                  <c:pt idx="5">
                    <c:v>February</c:v>
                  </c:pt>
                  <c:pt idx="6">
                    <c:v>March</c:v>
                  </c:pt>
                  <c:pt idx="7">
                    <c:v>April</c:v>
                  </c:pt>
                  <c:pt idx="8">
                    <c:v>May</c:v>
                  </c:pt>
                  <c:pt idx="9">
                    <c:v>June</c:v>
                  </c:pt>
                  <c:pt idx="10">
                    <c:v>July</c:v>
                  </c:pt>
                  <c:pt idx="11">
                    <c:v>August</c:v>
                  </c:pt>
                  <c:pt idx="12">
                    <c:v>September</c:v>
                  </c:pt>
                  <c:pt idx="13">
                    <c:v>October</c:v>
                  </c:pt>
                  <c:pt idx="14">
                    <c:v>November</c:v>
                  </c:pt>
                  <c:pt idx="15">
                    <c:v>December</c:v>
                  </c:pt>
                  <c:pt idx="16">
                    <c:v>January</c:v>
                  </c:pt>
                  <c:pt idx="17">
                    <c:v>February</c:v>
                  </c:pt>
                  <c:pt idx="18">
                    <c:v>March</c:v>
                  </c:pt>
                  <c:pt idx="19">
                    <c:v>April</c:v>
                  </c:pt>
                  <c:pt idx="20">
                    <c:v>May</c:v>
                  </c:pt>
                  <c:pt idx="21">
                    <c:v>June</c:v>
                  </c:pt>
                  <c:pt idx="22">
                    <c:v>July</c:v>
                  </c:pt>
                  <c:pt idx="23">
                    <c:v>August</c:v>
                  </c:pt>
                  <c:pt idx="24">
                    <c:v>September</c:v>
                  </c:pt>
                  <c:pt idx="25">
                    <c:v>October</c:v>
                  </c:pt>
                  <c:pt idx="26">
                    <c:v>November</c:v>
                  </c:pt>
                  <c:pt idx="27">
                    <c:v>December</c:v>
                  </c:pt>
                  <c:pt idx="28">
                    <c:v>January</c:v>
                  </c:pt>
                  <c:pt idx="29">
                    <c:v>February</c:v>
                  </c:pt>
                  <c:pt idx="30">
                    <c:v>March</c:v>
                  </c:pt>
                  <c:pt idx="31">
                    <c:v>April</c:v>
                  </c:pt>
                  <c:pt idx="32">
                    <c:v>May</c:v>
                  </c:pt>
                  <c:pt idx="33">
                    <c:v>June</c:v>
                  </c:pt>
                  <c:pt idx="34">
                    <c:v>July</c:v>
                  </c:pt>
                  <c:pt idx="35">
                    <c:v>August</c:v>
                  </c:pt>
                  <c:pt idx="36">
                    <c:v>September</c:v>
                  </c:pt>
                  <c:pt idx="37">
                    <c:v>October</c:v>
                  </c:pt>
                  <c:pt idx="38">
                    <c:v>November</c:v>
                  </c:pt>
                  <c:pt idx="39">
                    <c:v>December</c:v>
                  </c:pt>
                  <c:pt idx="40">
                    <c:v>January</c:v>
                  </c:pt>
                  <c:pt idx="41">
                    <c:v>February</c:v>
                  </c:pt>
                  <c:pt idx="42">
                    <c:v>March</c:v>
                  </c:pt>
                  <c:pt idx="43">
                    <c:v>April</c:v>
                  </c:pt>
                  <c:pt idx="44">
                    <c:v>May</c:v>
                  </c:pt>
                  <c:pt idx="45">
                    <c:v>June</c:v>
                  </c:pt>
                </c:lvl>
                <c:lvl>
                  <c:pt idx="0">
                    <c:v>2021</c:v>
                  </c:pt>
                  <c:pt idx="4">
                    <c:v>2022</c:v>
                  </c:pt>
                  <c:pt idx="16">
                    <c:v>2023</c:v>
                  </c:pt>
                  <c:pt idx="28">
                    <c:v>2024</c:v>
                  </c:pt>
                  <c:pt idx="40">
                    <c:v>2025</c:v>
                  </c:pt>
                </c:lvl>
              </c:multiLvlStrCache>
            </c:multiLvlStrRef>
          </c:cat>
          <c:val>
            <c:numRef>
              <c:f>'Vol Chart'!$F$5:$F$60</c:f>
              <c:numCache>
                <c:formatCode>General</c:formatCode>
                <c:ptCount val="46"/>
                <c:pt idx="36" formatCode="_(* #,##0_);_(* \(#,##0\);_(* &quot;-&quot;??_);_(@_)">
                  <c:v>9</c:v>
                </c:pt>
                <c:pt idx="37" formatCode="_(* #,##0_);_(* \(#,##0\);_(* &quot;-&quot;??_);_(@_)">
                  <c:v>222</c:v>
                </c:pt>
                <c:pt idx="38" formatCode="_(* #,##0_);_(* \(#,##0\);_(* &quot;-&quot;??_);_(@_)">
                  <c:v>1929</c:v>
                </c:pt>
                <c:pt idx="39" formatCode="_(* #,##0_);_(* \(#,##0\);_(* &quot;-&quot;??_);_(@_)">
                  <c:v>7315</c:v>
                </c:pt>
                <c:pt idx="40" formatCode="_(* #,##0_);_(* \(#,##0\);_(* &quot;-&quot;??_);_(@_)">
                  <c:v>13957</c:v>
                </c:pt>
                <c:pt idx="41" formatCode="_(* #,##0_);_(* \(#,##0\);_(* &quot;-&quot;??_);_(@_)">
                  <c:v>20436</c:v>
                </c:pt>
                <c:pt idx="42" formatCode="_(* #,##0_);_(* \(#,##0\);_(* &quot;-&quot;??_);_(@_)">
                  <c:v>36400</c:v>
                </c:pt>
                <c:pt idx="43" formatCode="_(* #,##0_);_(* \(#,##0\);_(* &quot;-&quot;??_);_(@_)">
                  <c:v>11990</c:v>
                </c:pt>
                <c:pt idx="44" formatCode="_(* #,##0_);_(* \(#,##0\);_(* &quot;-&quot;??_);_(@_)">
                  <c:v>22707</c:v>
                </c:pt>
                <c:pt idx="45" formatCode="_(* #,##0_);_(* \(#,##0\);_(* &quot;-&quot;??_);_(@_)">
                  <c:v>37211</c:v>
                </c:pt>
              </c:numCache>
            </c:numRef>
          </c:val>
          <c:extLst>
            <c:ext xmlns:c16="http://schemas.microsoft.com/office/drawing/2014/chart" uri="{C3380CC4-5D6E-409C-BE32-E72D297353CC}">
              <c16:uniqueId val="{00000004-6EF5-4D01-BE87-D6ACFB0567FB}"/>
            </c:ext>
          </c:extLst>
        </c:ser>
        <c:ser>
          <c:idx val="5"/>
          <c:order val="5"/>
          <c:tx>
            <c:strRef>
              <c:f>'Vol Chart'!$G$3:$G$4</c:f>
              <c:strCache>
                <c:ptCount val="1"/>
                <c:pt idx="0">
                  <c:v>Bloomberg IG Credit Index Futures, CBOT</c:v>
                </c:pt>
              </c:strCache>
            </c:strRef>
          </c:tx>
          <c:spPr>
            <a:solidFill>
              <a:schemeClr val="accent4">
                <a:lumMod val="60000"/>
              </a:schemeClr>
            </a:solidFill>
            <a:ln>
              <a:noFill/>
            </a:ln>
            <a:effectLst/>
          </c:spPr>
          <c:invertIfNegative val="0"/>
          <c:cat>
            <c:multiLvlStrRef>
              <c:f>'Vol Chart'!$A$5:$A$60</c:f>
              <c:multiLvlStrCache>
                <c:ptCount val="46"/>
                <c:lvl>
                  <c:pt idx="0">
                    <c:v>September</c:v>
                  </c:pt>
                  <c:pt idx="1">
                    <c:v>October</c:v>
                  </c:pt>
                  <c:pt idx="2">
                    <c:v>November</c:v>
                  </c:pt>
                  <c:pt idx="3">
                    <c:v>December</c:v>
                  </c:pt>
                  <c:pt idx="4">
                    <c:v>January</c:v>
                  </c:pt>
                  <c:pt idx="5">
                    <c:v>February</c:v>
                  </c:pt>
                  <c:pt idx="6">
                    <c:v>March</c:v>
                  </c:pt>
                  <c:pt idx="7">
                    <c:v>April</c:v>
                  </c:pt>
                  <c:pt idx="8">
                    <c:v>May</c:v>
                  </c:pt>
                  <c:pt idx="9">
                    <c:v>June</c:v>
                  </c:pt>
                  <c:pt idx="10">
                    <c:v>July</c:v>
                  </c:pt>
                  <c:pt idx="11">
                    <c:v>August</c:v>
                  </c:pt>
                  <c:pt idx="12">
                    <c:v>September</c:v>
                  </c:pt>
                  <c:pt idx="13">
                    <c:v>October</c:v>
                  </c:pt>
                  <c:pt idx="14">
                    <c:v>November</c:v>
                  </c:pt>
                  <c:pt idx="15">
                    <c:v>December</c:v>
                  </c:pt>
                  <c:pt idx="16">
                    <c:v>January</c:v>
                  </c:pt>
                  <c:pt idx="17">
                    <c:v>February</c:v>
                  </c:pt>
                  <c:pt idx="18">
                    <c:v>March</c:v>
                  </c:pt>
                  <c:pt idx="19">
                    <c:v>April</c:v>
                  </c:pt>
                  <c:pt idx="20">
                    <c:v>May</c:v>
                  </c:pt>
                  <c:pt idx="21">
                    <c:v>June</c:v>
                  </c:pt>
                  <c:pt idx="22">
                    <c:v>July</c:v>
                  </c:pt>
                  <c:pt idx="23">
                    <c:v>August</c:v>
                  </c:pt>
                  <c:pt idx="24">
                    <c:v>September</c:v>
                  </c:pt>
                  <c:pt idx="25">
                    <c:v>October</c:v>
                  </c:pt>
                  <c:pt idx="26">
                    <c:v>November</c:v>
                  </c:pt>
                  <c:pt idx="27">
                    <c:v>December</c:v>
                  </c:pt>
                  <c:pt idx="28">
                    <c:v>January</c:v>
                  </c:pt>
                  <c:pt idx="29">
                    <c:v>February</c:v>
                  </c:pt>
                  <c:pt idx="30">
                    <c:v>March</c:v>
                  </c:pt>
                  <c:pt idx="31">
                    <c:v>April</c:v>
                  </c:pt>
                  <c:pt idx="32">
                    <c:v>May</c:v>
                  </c:pt>
                  <c:pt idx="33">
                    <c:v>June</c:v>
                  </c:pt>
                  <c:pt idx="34">
                    <c:v>July</c:v>
                  </c:pt>
                  <c:pt idx="35">
                    <c:v>August</c:v>
                  </c:pt>
                  <c:pt idx="36">
                    <c:v>September</c:v>
                  </c:pt>
                  <c:pt idx="37">
                    <c:v>October</c:v>
                  </c:pt>
                  <c:pt idx="38">
                    <c:v>November</c:v>
                  </c:pt>
                  <c:pt idx="39">
                    <c:v>December</c:v>
                  </c:pt>
                  <c:pt idx="40">
                    <c:v>January</c:v>
                  </c:pt>
                  <c:pt idx="41">
                    <c:v>February</c:v>
                  </c:pt>
                  <c:pt idx="42">
                    <c:v>March</c:v>
                  </c:pt>
                  <c:pt idx="43">
                    <c:v>April</c:v>
                  </c:pt>
                  <c:pt idx="44">
                    <c:v>May</c:v>
                  </c:pt>
                  <c:pt idx="45">
                    <c:v>June</c:v>
                  </c:pt>
                </c:lvl>
                <c:lvl>
                  <c:pt idx="0">
                    <c:v>2021</c:v>
                  </c:pt>
                  <c:pt idx="4">
                    <c:v>2022</c:v>
                  </c:pt>
                  <c:pt idx="16">
                    <c:v>2023</c:v>
                  </c:pt>
                  <c:pt idx="28">
                    <c:v>2024</c:v>
                  </c:pt>
                  <c:pt idx="40">
                    <c:v>2025</c:v>
                  </c:pt>
                </c:lvl>
              </c:multiLvlStrCache>
            </c:multiLvlStrRef>
          </c:cat>
          <c:val>
            <c:numRef>
              <c:f>'Vol Chart'!$G$5:$G$60</c:f>
              <c:numCache>
                <c:formatCode>General</c:formatCode>
                <c:ptCount val="46"/>
                <c:pt idx="33" formatCode="_(* #,##0_);_(* \(#,##0\);_(* &quot;-&quot;??_);_(@_)">
                  <c:v>662</c:v>
                </c:pt>
                <c:pt idx="34" formatCode="_(* #,##0_);_(* \(#,##0\);_(* &quot;-&quot;??_);_(@_)">
                  <c:v>2668</c:v>
                </c:pt>
                <c:pt idx="35" formatCode="_(* #,##0_);_(* \(#,##0\);_(* &quot;-&quot;??_);_(@_)">
                  <c:v>3347</c:v>
                </c:pt>
                <c:pt idx="36" formatCode="_(* #,##0_);_(* \(#,##0\);_(* &quot;-&quot;??_);_(@_)">
                  <c:v>11040</c:v>
                </c:pt>
                <c:pt idx="37" formatCode="_(* #,##0_);_(* \(#,##0\);_(* &quot;-&quot;??_);_(@_)">
                  <c:v>2418</c:v>
                </c:pt>
                <c:pt idx="38" formatCode="_(* #,##0_);_(* \(#,##0\);_(* &quot;-&quot;??_);_(@_)">
                  <c:v>2207</c:v>
                </c:pt>
                <c:pt idx="39" formatCode="_(* #,##0_);_(* \(#,##0\);_(* &quot;-&quot;??_);_(@_)">
                  <c:v>19513</c:v>
                </c:pt>
                <c:pt idx="40" formatCode="_(* #,##0_);_(* \(#,##0\);_(* &quot;-&quot;??_);_(@_)">
                  <c:v>8593</c:v>
                </c:pt>
                <c:pt idx="41" formatCode="_(* #,##0_);_(* \(#,##0\);_(* &quot;-&quot;??_);_(@_)">
                  <c:v>13013</c:v>
                </c:pt>
                <c:pt idx="42" formatCode="_(* #,##0_);_(* \(#,##0\);_(* &quot;-&quot;??_);_(@_)">
                  <c:v>44496</c:v>
                </c:pt>
                <c:pt idx="43" formatCode="_(* #,##0_);_(* \(#,##0\);_(* &quot;-&quot;??_);_(@_)">
                  <c:v>15998</c:v>
                </c:pt>
                <c:pt idx="44" formatCode="_(* #,##0_);_(* \(#,##0\);_(* &quot;-&quot;??_);_(@_)">
                  <c:v>5338</c:v>
                </c:pt>
                <c:pt idx="45" formatCode="_(* #,##0_);_(* \(#,##0\);_(* &quot;-&quot;??_);_(@_)">
                  <c:v>8104</c:v>
                </c:pt>
              </c:numCache>
            </c:numRef>
          </c:val>
          <c:extLst>
            <c:ext xmlns:c16="http://schemas.microsoft.com/office/drawing/2014/chart" uri="{C3380CC4-5D6E-409C-BE32-E72D297353CC}">
              <c16:uniqueId val="{00000005-6EF5-4D01-BE87-D6ACFB0567FB}"/>
            </c:ext>
          </c:extLst>
        </c:ser>
        <c:ser>
          <c:idx val="6"/>
          <c:order val="6"/>
          <c:tx>
            <c:strRef>
              <c:f>'Vol Chart'!$H$3:$H$4</c:f>
              <c:strCache>
                <c:ptCount val="1"/>
                <c:pt idx="0">
                  <c:v>Bloomberg IG Duration-Hedged Credit Index Futures, CBOT</c:v>
                </c:pt>
              </c:strCache>
            </c:strRef>
          </c:tx>
          <c:spPr>
            <a:solidFill>
              <a:schemeClr val="accent6">
                <a:lumMod val="80000"/>
                <a:lumOff val="20000"/>
              </a:schemeClr>
            </a:solidFill>
            <a:ln>
              <a:noFill/>
            </a:ln>
            <a:effectLst/>
          </c:spPr>
          <c:invertIfNegative val="0"/>
          <c:cat>
            <c:multiLvlStrRef>
              <c:f>'Vol Chart'!$A$5:$A$60</c:f>
              <c:multiLvlStrCache>
                <c:ptCount val="46"/>
                <c:lvl>
                  <c:pt idx="0">
                    <c:v>September</c:v>
                  </c:pt>
                  <c:pt idx="1">
                    <c:v>October</c:v>
                  </c:pt>
                  <c:pt idx="2">
                    <c:v>November</c:v>
                  </c:pt>
                  <c:pt idx="3">
                    <c:v>December</c:v>
                  </c:pt>
                  <c:pt idx="4">
                    <c:v>January</c:v>
                  </c:pt>
                  <c:pt idx="5">
                    <c:v>February</c:v>
                  </c:pt>
                  <c:pt idx="6">
                    <c:v>March</c:v>
                  </c:pt>
                  <c:pt idx="7">
                    <c:v>April</c:v>
                  </c:pt>
                  <c:pt idx="8">
                    <c:v>May</c:v>
                  </c:pt>
                  <c:pt idx="9">
                    <c:v>June</c:v>
                  </c:pt>
                  <c:pt idx="10">
                    <c:v>July</c:v>
                  </c:pt>
                  <c:pt idx="11">
                    <c:v>August</c:v>
                  </c:pt>
                  <c:pt idx="12">
                    <c:v>September</c:v>
                  </c:pt>
                  <c:pt idx="13">
                    <c:v>October</c:v>
                  </c:pt>
                  <c:pt idx="14">
                    <c:v>November</c:v>
                  </c:pt>
                  <c:pt idx="15">
                    <c:v>December</c:v>
                  </c:pt>
                  <c:pt idx="16">
                    <c:v>January</c:v>
                  </c:pt>
                  <c:pt idx="17">
                    <c:v>February</c:v>
                  </c:pt>
                  <c:pt idx="18">
                    <c:v>March</c:v>
                  </c:pt>
                  <c:pt idx="19">
                    <c:v>April</c:v>
                  </c:pt>
                  <c:pt idx="20">
                    <c:v>May</c:v>
                  </c:pt>
                  <c:pt idx="21">
                    <c:v>June</c:v>
                  </c:pt>
                  <c:pt idx="22">
                    <c:v>July</c:v>
                  </c:pt>
                  <c:pt idx="23">
                    <c:v>August</c:v>
                  </c:pt>
                  <c:pt idx="24">
                    <c:v>September</c:v>
                  </c:pt>
                  <c:pt idx="25">
                    <c:v>October</c:v>
                  </c:pt>
                  <c:pt idx="26">
                    <c:v>November</c:v>
                  </c:pt>
                  <c:pt idx="27">
                    <c:v>December</c:v>
                  </c:pt>
                  <c:pt idx="28">
                    <c:v>January</c:v>
                  </c:pt>
                  <c:pt idx="29">
                    <c:v>February</c:v>
                  </c:pt>
                  <c:pt idx="30">
                    <c:v>March</c:v>
                  </c:pt>
                  <c:pt idx="31">
                    <c:v>April</c:v>
                  </c:pt>
                  <c:pt idx="32">
                    <c:v>May</c:v>
                  </c:pt>
                  <c:pt idx="33">
                    <c:v>June</c:v>
                  </c:pt>
                  <c:pt idx="34">
                    <c:v>July</c:v>
                  </c:pt>
                  <c:pt idx="35">
                    <c:v>August</c:v>
                  </c:pt>
                  <c:pt idx="36">
                    <c:v>September</c:v>
                  </c:pt>
                  <c:pt idx="37">
                    <c:v>October</c:v>
                  </c:pt>
                  <c:pt idx="38">
                    <c:v>November</c:v>
                  </c:pt>
                  <c:pt idx="39">
                    <c:v>December</c:v>
                  </c:pt>
                  <c:pt idx="40">
                    <c:v>January</c:v>
                  </c:pt>
                  <c:pt idx="41">
                    <c:v>February</c:v>
                  </c:pt>
                  <c:pt idx="42">
                    <c:v>March</c:v>
                  </c:pt>
                  <c:pt idx="43">
                    <c:v>April</c:v>
                  </c:pt>
                  <c:pt idx="44">
                    <c:v>May</c:v>
                  </c:pt>
                  <c:pt idx="45">
                    <c:v>June</c:v>
                  </c:pt>
                </c:lvl>
                <c:lvl>
                  <c:pt idx="0">
                    <c:v>2021</c:v>
                  </c:pt>
                  <c:pt idx="4">
                    <c:v>2022</c:v>
                  </c:pt>
                  <c:pt idx="16">
                    <c:v>2023</c:v>
                  </c:pt>
                  <c:pt idx="28">
                    <c:v>2024</c:v>
                  </c:pt>
                  <c:pt idx="40">
                    <c:v>2025</c:v>
                  </c:pt>
                </c:lvl>
              </c:multiLvlStrCache>
            </c:multiLvlStrRef>
          </c:cat>
          <c:val>
            <c:numRef>
              <c:f>'Vol Chart'!$H$5:$H$60</c:f>
              <c:numCache>
                <c:formatCode>General</c:formatCode>
                <c:ptCount val="46"/>
                <c:pt idx="33" formatCode="_(* #,##0_);_(* \(#,##0\);_(* &quot;-&quot;??_);_(@_)">
                  <c:v>383</c:v>
                </c:pt>
                <c:pt idx="34" formatCode="_(* #,##0_);_(* \(#,##0\);_(* &quot;-&quot;??_);_(@_)">
                  <c:v>9007</c:v>
                </c:pt>
                <c:pt idx="35" formatCode="_(* #,##0_);_(* \(#,##0\);_(* &quot;-&quot;??_);_(@_)">
                  <c:v>6076</c:v>
                </c:pt>
                <c:pt idx="36" formatCode="_(* #,##0_);_(* \(#,##0\);_(* &quot;-&quot;??_);_(@_)">
                  <c:v>10188</c:v>
                </c:pt>
                <c:pt idx="37" formatCode="_(* #,##0_);_(* \(#,##0\);_(* &quot;-&quot;??_);_(@_)">
                  <c:v>7620</c:v>
                </c:pt>
                <c:pt idx="38" formatCode="_(* #,##0_);_(* \(#,##0\);_(* &quot;-&quot;??_);_(@_)">
                  <c:v>5088</c:v>
                </c:pt>
                <c:pt idx="39" formatCode="_(* #,##0_);_(* \(#,##0\);_(* &quot;-&quot;??_);_(@_)">
                  <c:v>21977</c:v>
                </c:pt>
                <c:pt idx="40" formatCode="_(* #,##0_);_(* \(#,##0\);_(* &quot;-&quot;??_);_(@_)">
                  <c:v>10380</c:v>
                </c:pt>
                <c:pt idx="41" formatCode="_(* #,##0_);_(* \(#,##0\);_(* &quot;-&quot;??_);_(@_)">
                  <c:v>10971</c:v>
                </c:pt>
                <c:pt idx="42" formatCode="_(* #,##0_);_(* \(#,##0\);_(* &quot;-&quot;??_);_(@_)">
                  <c:v>32933</c:v>
                </c:pt>
                <c:pt idx="43" formatCode="_(* #,##0_);_(* \(#,##0\);_(* &quot;-&quot;??_);_(@_)">
                  <c:v>7068</c:v>
                </c:pt>
                <c:pt idx="44" formatCode="_(* #,##0_);_(* \(#,##0\);_(* &quot;-&quot;??_);_(@_)">
                  <c:v>4320</c:v>
                </c:pt>
                <c:pt idx="45" formatCode="_(* #,##0_);_(* \(#,##0\);_(* &quot;-&quot;??_);_(@_)">
                  <c:v>8405</c:v>
                </c:pt>
              </c:numCache>
            </c:numRef>
          </c:val>
          <c:extLst>
            <c:ext xmlns:c16="http://schemas.microsoft.com/office/drawing/2014/chart" uri="{C3380CC4-5D6E-409C-BE32-E72D297353CC}">
              <c16:uniqueId val="{00000006-6EF5-4D01-BE87-D6ACFB0567FB}"/>
            </c:ext>
          </c:extLst>
        </c:ser>
        <c:ser>
          <c:idx val="7"/>
          <c:order val="7"/>
          <c:tx>
            <c:strRef>
              <c:f>'Vol Chart'!$I$3:$I$4</c:f>
              <c:strCache>
                <c:ptCount val="1"/>
                <c:pt idx="0">
                  <c:v>Bloomberg Sterling Liquid Corporate Bond Index (FGBC) Futures, Eurex</c:v>
                </c:pt>
              </c:strCache>
            </c:strRef>
          </c:tx>
          <c:spPr>
            <a:solidFill>
              <a:schemeClr val="accent5">
                <a:lumMod val="80000"/>
                <a:lumOff val="20000"/>
              </a:schemeClr>
            </a:solidFill>
            <a:ln>
              <a:noFill/>
            </a:ln>
            <a:effectLst/>
          </c:spPr>
          <c:invertIfNegative val="0"/>
          <c:cat>
            <c:multiLvlStrRef>
              <c:f>'Vol Chart'!$A$5:$A$60</c:f>
              <c:multiLvlStrCache>
                <c:ptCount val="46"/>
                <c:lvl>
                  <c:pt idx="0">
                    <c:v>September</c:v>
                  </c:pt>
                  <c:pt idx="1">
                    <c:v>October</c:v>
                  </c:pt>
                  <c:pt idx="2">
                    <c:v>November</c:v>
                  </c:pt>
                  <c:pt idx="3">
                    <c:v>December</c:v>
                  </c:pt>
                  <c:pt idx="4">
                    <c:v>January</c:v>
                  </c:pt>
                  <c:pt idx="5">
                    <c:v>February</c:v>
                  </c:pt>
                  <c:pt idx="6">
                    <c:v>March</c:v>
                  </c:pt>
                  <c:pt idx="7">
                    <c:v>April</c:v>
                  </c:pt>
                  <c:pt idx="8">
                    <c:v>May</c:v>
                  </c:pt>
                  <c:pt idx="9">
                    <c:v>June</c:v>
                  </c:pt>
                  <c:pt idx="10">
                    <c:v>July</c:v>
                  </c:pt>
                  <c:pt idx="11">
                    <c:v>August</c:v>
                  </c:pt>
                  <c:pt idx="12">
                    <c:v>September</c:v>
                  </c:pt>
                  <c:pt idx="13">
                    <c:v>October</c:v>
                  </c:pt>
                  <c:pt idx="14">
                    <c:v>November</c:v>
                  </c:pt>
                  <c:pt idx="15">
                    <c:v>December</c:v>
                  </c:pt>
                  <c:pt idx="16">
                    <c:v>January</c:v>
                  </c:pt>
                  <c:pt idx="17">
                    <c:v>February</c:v>
                  </c:pt>
                  <c:pt idx="18">
                    <c:v>March</c:v>
                  </c:pt>
                  <c:pt idx="19">
                    <c:v>April</c:v>
                  </c:pt>
                  <c:pt idx="20">
                    <c:v>May</c:v>
                  </c:pt>
                  <c:pt idx="21">
                    <c:v>June</c:v>
                  </c:pt>
                  <c:pt idx="22">
                    <c:v>July</c:v>
                  </c:pt>
                  <c:pt idx="23">
                    <c:v>August</c:v>
                  </c:pt>
                  <c:pt idx="24">
                    <c:v>September</c:v>
                  </c:pt>
                  <c:pt idx="25">
                    <c:v>October</c:v>
                  </c:pt>
                  <c:pt idx="26">
                    <c:v>November</c:v>
                  </c:pt>
                  <c:pt idx="27">
                    <c:v>December</c:v>
                  </c:pt>
                  <c:pt idx="28">
                    <c:v>January</c:v>
                  </c:pt>
                  <c:pt idx="29">
                    <c:v>February</c:v>
                  </c:pt>
                  <c:pt idx="30">
                    <c:v>March</c:v>
                  </c:pt>
                  <c:pt idx="31">
                    <c:v>April</c:v>
                  </c:pt>
                  <c:pt idx="32">
                    <c:v>May</c:v>
                  </c:pt>
                  <c:pt idx="33">
                    <c:v>June</c:v>
                  </c:pt>
                  <c:pt idx="34">
                    <c:v>July</c:v>
                  </c:pt>
                  <c:pt idx="35">
                    <c:v>August</c:v>
                  </c:pt>
                  <c:pt idx="36">
                    <c:v>September</c:v>
                  </c:pt>
                  <c:pt idx="37">
                    <c:v>October</c:v>
                  </c:pt>
                  <c:pt idx="38">
                    <c:v>November</c:v>
                  </c:pt>
                  <c:pt idx="39">
                    <c:v>December</c:v>
                  </c:pt>
                  <c:pt idx="40">
                    <c:v>January</c:v>
                  </c:pt>
                  <c:pt idx="41">
                    <c:v>February</c:v>
                  </c:pt>
                  <c:pt idx="42">
                    <c:v>March</c:v>
                  </c:pt>
                  <c:pt idx="43">
                    <c:v>April</c:v>
                  </c:pt>
                  <c:pt idx="44">
                    <c:v>May</c:v>
                  </c:pt>
                  <c:pt idx="45">
                    <c:v>June</c:v>
                  </c:pt>
                </c:lvl>
                <c:lvl>
                  <c:pt idx="0">
                    <c:v>2021</c:v>
                  </c:pt>
                  <c:pt idx="4">
                    <c:v>2022</c:v>
                  </c:pt>
                  <c:pt idx="16">
                    <c:v>2023</c:v>
                  </c:pt>
                  <c:pt idx="28">
                    <c:v>2024</c:v>
                  </c:pt>
                  <c:pt idx="40">
                    <c:v>2025</c:v>
                  </c:pt>
                </c:lvl>
              </c:multiLvlStrCache>
            </c:multiLvlStrRef>
          </c:cat>
          <c:val>
            <c:numRef>
              <c:f>'Vol Chart'!$I$5:$I$60</c:f>
              <c:numCache>
                <c:formatCode>General</c:formatCode>
                <c:ptCount val="46"/>
                <c:pt idx="29" formatCode="_(* #,##0_);_(* \(#,##0\);_(* &quot;-&quot;??_);_(@_)">
                  <c:v>2</c:v>
                </c:pt>
                <c:pt idx="30" formatCode="_(* #,##0_);_(* \(#,##0\);_(* &quot;-&quot;??_);_(@_)">
                  <c:v>1357</c:v>
                </c:pt>
                <c:pt idx="31" formatCode="_(* #,##0_);_(* \(#,##0\);_(* &quot;-&quot;??_);_(@_)">
                  <c:v>1404</c:v>
                </c:pt>
                <c:pt idx="32" formatCode="_(* #,##0_);_(* \(#,##0\);_(* &quot;-&quot;??_);_(@_)">
                  <c:v>2957</c:v>
                </c:pt>
                <c:pt idx="33" formatCode="_(* #,##0_);_(* \(#,##0\);_(* &quot;-&quot;??_);_(@_)">
                  <c:v>3906</c:v>
                </c:pt>
                <c:pt idx="34" formatCode="_(* #,##0_);_(* \(#,##0\);_(* &quot;-&quot;??_);_(@_)">
                  <c:v>3494</c:v>
                </c:pt>
                <c:pt idx="35" formatCode="_(* #,##0_);_(* \(#,##0\);_(* &quot;-&quot;??_);_(@_)">
                  <c:v>17881</c:v>
                </c:pt>
                <c:pt idx="36" formatCode="_(* #,##0_);_(* \(#,##0\);_(* &quot;-&quot;??_);_(@_)">
                  <c:v>19890</c:v>
                </c:pt>
                <c:pt idx="37" formatCode="_(* #,##0_);_(* \(#,##0\);_(* &quot;-&quot;??_);_(@_)">
                  <c:v>16709</c:v>
                </c:pt>
                <c:pt idx="38" formatCode="_(* #,##0_);_(* \(#,##0\);_(* &quot;-&quot;??_);_(@_)">
                  <c:v>16124</c:v>
                </c:pt>
                <c:pt idx="39" formatCode="_(* #,##0_);_(* \(#,##0\);_(* &quot;-&quot;??_);_(@_)">
                  <c:v>11622</c:v>
                </c:pt>
                <c:pt idx="40" formatCode="_(* #,##0_);_(* \(#,##0\);_(* &quot;-&quot;??_);_(@_)">
                  <c:v>7588</c:v>
                </c:pt>
                <c:pt idx="41" formatCode="_(* #,##0_);_(* \(#,##0\);_(* &quot;-&quot;??_);_(@_)">
                  <c:v>8262</c:v>
                </c:pt>
                <c:pt idx="42" formatCode="_(* #,##0_);_(* \(#,##0\);_(* &quot;-&quot;??_);_(@_)">
                  <c:v>9306</c:v>
                </c:pt>
                <c:pt idx="43" formatCode="_(* #,##0_);_(* \(#,##0\);_(* &quot;-&quot;??_);_(@_)">
                  <c:v>64</c:v>
                </c:pt>
                <c:pt idx="44" formatCode="_(* #,##0_);_(* \(#,##0\);_(* &quot;-&quot;??_);_(@_)">
                  <c:v>4186</c:v>
                </c:pt>
                <c:pt idx="45" formatCode="_(* #,##0_);_(* \(#,##0\);_(* &quot;-&quot;??_);_(@_)">
                  <c:v>6321</c:v>
                </c:pt>
              </c:numCache>
            </c:numRef>
          </c:val>
          <c:extLst>
            <c:ext xmlns:c16="http://schemas.microsoft.com/office/drawing/2014/chart" uri="{C3380CC4-5D6E-409C-BE32-E72D297353CC}">
              <c16:uniqueId val="{00000007-6EF5-4D01-BE87-D6ACFB0567FB}"/>
            </c:ext>
          </c:extLst>
        </c:ser>
        <c:ser>
          <c:idx val="8"/>
          <c:order val="8"/>
          <c:tx>
            <c:strRef>
              <c:f>'Vol Chart'!$J$3:$J$4</c:f>
              <c:strCache>
                <c:ptCount val="1"/>
                <c:pt idx="0">
                  <c:v>Bloomberg HY Credit Index Futures, CBOT</c:v>
                </c:pt>
              </c:strCache>
            </c:strRef>
          </c:tx>
          <c:spPr>
            <a:solidFill>
              <a:schemeClr val="accent4">
                <a:lumMod val="80000"/>
                <a:lumOff val="20000"/>
              </a:schemeClr>
            </a:solidFill>
            <a:ln>
              <a:noFill/>
            </a:ln>
            <a:effectLst/>
          </c:spPr>
          <c:invertIfNegative val="0"/>
          <c:cat>
            <c:multiLvlStrRef>
              <c:f>'Vol Chart'!$A$5:$A$60</c:f>
              <c:multiLvlStrCache>
                <c:ptCount val="46"/>
                <c:lvl>
                  <c:pt idx="0">
                    <c:v>September</c:v>
                  </c:pt>
                  <c:pt idx="1">
                    <c:v>October</c:v>
                  </c:pt>
                  <c:pt idx="2">
                    <c:v>November</c:v>
                  </c:pt>
                  <c:pt idx="3">
                    <c:v>December</c:v>
                  </c:pt>
                  <c:pt idx="4">
                    <c:v>January</c:v>
                  </c:pt>
                  <c:pt idx="5">
                    <c:v>February</c:v>
                  </c:pt>
                  <c:pt idx="6">
                    <c:v>March</c:v>
                  </c:pt>
                  <c:pt idx="7">
                    <c:v>April</c:v>
                  </c:pt>
                  <c:pt idx="8">
                    <c:v>May</c:v>
                  </c:pt>
                  <c:pt idx="9">
                    <c:v>June</c:v>
                  </c:pt>
                  <c:pt idx="10">
                    <c:v>July</c:v>
                  </c:pt>
                  <c:pt idx="11">
                    <c:v>August</c:v>
                  </c:pt>
                  <c:pt idx="12">
                    <c:v>September</c:v>
                  </c:pt>
                  <c:pt idx="13">
                    <c:v>October</c:v>
                  </c:pt>
                  <c:pt idx="14">
                    <c:v>November</c:v>
                  </c:pt>
                  <c:pt idx="15">
                    <c:v>December</c:v>
                  </c:pt>
                  <c:pt idx="16">
                    <c:v>January</c:v>
                  </c:pt>
                  <c:pt idx="17">
                    <c:v>February</c:v>
                  </c:pt>
                  <c:pt idx="18">
                    <c:v>March</c:v>
                  </c:pt>
                  <c:pt idx="19">
                    <c:v>April</c:v>
                  </c:pt>
                  <c:pt idx="20">
                    <c:v>May</c:v>
                  </c:pt>
                  <c:pt idx="21">
                    <c:v>June</c:v>
                  </c:pt>
                  <c:pt idx="22">
                    <c:v>July</c:v>
                  </c:pt>
                  <c:pt idx="23">
                    <c:v>August</c:v>
                  </c:pt>
                  <c:pt idx="24">
                    <c:v>September</c:v>
                  </c:pt>
                  <c:pt idx="25">
                    <c:v>October</c:v>
                  </c:pt>
                  <c:pt idx="26">
                    <c:v>November</c:v>
                  </c:pt>
                  <c:pt idx="27">
                    <c:v>December</c:v>
                  </c:pt>
                  <c:pt idx="28">
                    <c:v>January</c:v>
                  </c:pt>
                  <c:pt idx="29">
                    <c:v>February</c:v>
                  </c:pt>
                  <c:pt idx="30">
                    <c:v>March</c:v>
                  </c:pt>
                  <c:pt idx="31">
                    <c:v>April</c:v>
                  </c:pt>
                  <c:pt idx="32">
                    <c:v>May</c:v>
                  </c:pt>
                  <c:pt idx="33">
                    <c:v>June</c:v>
                  </c:pt>
                  <c:pt idx="34">
                    <c:v>July</c:v>
                  </c:pt>
                  <c:pt idx="35">
                    <c:v>August</c:v>
                  </c:pt>
                  <c:pt idx="36">
                    <c:v>September</c:v>
                  </c:pt>
                  <c:pt idx="37">
                    <c:v>October</c:v>
                  </c:pt>
                  <c:pt idx="38">
                    <c:v>November</c:v>
                  </c:pt>
                  <c:pt idx="39">
                    <c:v>December</c:v>
                  </c:pt>
                  <c:pt idx="40">
                    <c:v>January</c:v>
                  </c:pt>
                  <c:pt idx="41">
                    <c:v>February</c:v>
                  </c:pt>
                  <c:pt idx="42">
                    <c:v>March</c:v>
                  </c:pt>
                  <c:pt idx="43">
                    <c:v>April</c:v>
                  </c:pt>
                  <c:pt idx="44">
                    <c:v>May</c:v>
                  </c:pt>
                  <c:pt idx="45">
                    <c:v>June</c:v>
                  </c:pt>
                </c:lvl>
                <c:lvl>
                  <c:pt idx="0">
                    <c:v>2021</c:v>
                  </c:pt>
                  <c:pt idx="4">
                    <c:v>2022</c:v>
                  </c:pt>
                  <c:pt idx="16">
                    <c:v>2023</c:v>
                  </c:pt>
                  <c:pt idx="28">
                    <c:v>2024</c:v>
                  </c:pt>
                  <c:pt idx="40">
                    <c:v>2025</c:v>
                  </c:pt>
                </c:lvl>
              </c:multiLvlStrCache>
            </c:multiLvlStrRef>
          </c:cat>
          <c:val>
            <c:numRef>
              <c:f>'Vol Chart'!$J$5:$J$60</c:f>
              <c:numCache>
                <c:formatCode>General</c:formatCode>
                <c:ptCount val="46"/>
                <c:pt idx="33" formatCode="_(* #,##0_);_(* \(#,##0\);_(* &quot;-&quot;??_);_(@_)">
                  <c:v>398</c:v>
                </c:pt>
                <c:pt idx="34" formatCode="_(* #,##0_);_(* \(#,##0\);_(* &quot;-&quot;??_);_(@_)">
                  <c:v>1369</c:v>
                </c:pt>
                <c:pt idx="35" formatCode="_(* #,##0_);_(* \(#,##0\);_(* &quot;-&quot;??_);_(@_)">
                  <c:v>615</c:v>
                </c:pt>
                <c:pt idx="36" formatCode="_(* #,##0_);_(* \(#,##0\);_(* &quot;-&quot;??_);_(@_)">
                  <c:v>2672</c:v>
                </c:pt>
                <c:pt idx="37" formatCode="_(* #,##0_);_(* \(#,##0\);_(* &quot;-&quot;??_);_(@_)">
                  <c:v>1202</c:v>
                </c:pt>
                <c:pt idx="38" formatCode="_(* #,##0_);_(* \(#,##0\);_(* &quot;-&quot;??_);_(@_)">
                  <c:v>1295</c:v>
                </c:pt>
                <c:pt idx="39" formatCode="_(* #,##0_);_(* \(#,##0\);_(* &quot;-&quot;??_);_(@_)">
                  <c:v>21072</c:v>
                </c:pt>
                <c:pt idx="40" formatCode="_(* #,##0_);_(* \(#,##0\);_(* &quot;-&quot;??_);_(@_)">
                  <c:v>11412</c:v>
                </c:pt>
                <c:pt idx="41" formatCode="_(* #,##0_);_(* \(#,##0\);_(* &quot;-&quot;??_);_(@_)">
                  <c:v>10732</c:v>
                </c:pt>
                <c:pt idx="42" formatCode="_(* #,##0_);_(* \(#,##0\);_(* &quot;-&quot;??_);_(@_)">
                  <c:v>27570</c:v>
                </c:pt>
                <c:pt idx="43" formatCode="_(* #,##0_);_(* \(#,##0\);_(* &quot;-&quot;??_);_(@_)">
                  <c:v>6469</c:v>
                </c:pt>
                <c:pt idx="44" formatCode="_(* #,##0_);_(* \(#,##0\);_(* &quot;-&quot;??_);_(@_)">
                  <c:v>2821</c:v>
                </c:pt>
                <c:pt idx="45" formatCode="_(* #,##0_);_(* \(#,##0\);_(* &quot;-&quot;??_);_(@_)">
                  <c:v>7072</c:v>
                </c:pt>
              </c:numCache>
            </c:numRef>
          </c:val>
          <c:extLst>
            <c:ext xmlns:c16="http://schemas.microsoft.com/office/drawing/2014/chart" uri="{C3380CC4-5D6E-409C-BE32-E72D297353CC}">
              <c16:uniqueId val="{00000008-6EF5-4D01-BE87-D6ACFB0567FB}"/>
            </c:ext>
          </c:extLst>
        </c:ser>
        <c:dLbls>
          <c:showLegendKey val="0"/>
          <c:showVal val="0"/>
          <c:showCatName val="0"/>
          <c:showSerName val="0"/>
          <c:showPercent val="0"/>
          <c:showBubbleSize val="0"/>
        </c:dLbls>
        <c:gapWidth val="150"/>
        <c:overlap val="100"/>
        <c:axId val="1394186224"/>
        <c:axId val="1394187664"/>
      </c:barChart>
      <c:catAx>
        <c:axId val="1394186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rgbClr val="204663"/>
                </a:solidFill>
                <a:latin typeface="Lato" panose="020F0502020204030203" pitchFamily="34" charset="0"/>
                <a:ea typeface="+mn-ea"/>
                <a:cs typeface="+mn-cs"/>
              </a:defRPr>
            </a:pPr>
            <a:endParaRPr lang="en-US"/>
          </a:p>
        </c:txPr>
        <c:crossAx val="1394187664"/>
        <c:crosses val="autoZero"/>
        <c:auto val="1"/>
        <c:lblAlgn val="ctr"/>
        <c:lblOffset val="100"/>
        <c:noMultiLvlLbl val="0"/>
      </c:catAx>
      <c:valAx>
        <c:axId val="13941876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rgbClr val="204663"/>
                    </a:solidFill>
                    <a:latin typeface="Lato" panose="020F0502020204030203" pitchFamily="34" charset="0"/>
                    <a:ea typeface="+mn-ea"/>
                    <a:cs typeface="+mn-cs"/>
                  </a:defRPr>
                </a:pPr>
                <a:r>
                  <a:rPr lang="en-US"/>
                  <a:t>Volume (lots traded)</a:t>
                </a:r>
              </a:p>
            </c:rich>
          </c:tx>
          <c:overlay val="0"/>
          <c:spPr>
            <a:noFill/>
            <a:ln>
              <a:noFill/>
            </a:ln>
            <a:effectLst/>
          </c:spPr>
          <c:txPr>
            <a:bodyPr rot="-5400000" spcFirstLastPara="1" vertOverflow="ellipsis" vert="horz" wrap="square" anchor="ctr" anchorCtr="1"/>
            <a:lstStyle/>
            <a:p>
              <a:pPr>
                <a:defRPr sz="1100" b="0" i="0" u="none" strike="noStrike" kern="1200" baseline="0">
                  <a:solidFill>
                    <a:srgbClr val="204663"/>
                  </a:solidFill>
                  <a:latin typeface="Lato" panose="020F0502020204030203" pitchFamily="34" charset="0"/>
                  <a:ea typeface="+mn-ea"/>
                  <a:cs typeface="+mn-cs"/>
                </a:defRPr>
              </a:pPr>
              <a:endParaRPr lang="en-US"/>
            </a:p>
          </c:txPr>
        </c:title>
        <c:numFmt formatCode="[&gt;999999.999]\ #.0,,&quot;M&quot;;[&gt;999.999]#,&quot;K&quot;;#,##0\ _K"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rgbClr val="204663"/>
                </a:solidFill>
                <a:latin typeface="Lato" panose="020F0502020204030203" pitchFamily="34" charset="0"/>
                <a:ea typeface="+mn-ea"/>
                <a:cs typeface="+mn-cs"/>
              </a:defRPr>
            </a:pPr>
            <a:endParaRPr lang="en-US"/>
          </a:p>
        </c:txPr>
        <c:crossAx val="1394186224"/>
        <c:crosses val="autoZero"/>
        <c:crossBetween val="between"/>
      </c:valAx>
      <c:spPr>
        <a:noFill/>
        <a:ln>
          <a:noFill/>
        </a:ln>
        <a:effectLst/>
      </c:spPr>
    </c:plotArea>
    <c:legend>
      <c:legendPos val="r"/>
      <c:layout>
        <c:manualLayout>
          <c:xMode val="edge"/>
          <c:yMode val="edge"/>
          <c:x val="0.65956930655407209"/>
          <c:y val="7.935467205719253E-2"/>
          <c:w val="0.33318431663433373"/>
          <c:h val="0.89335923800909056"/>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204663"/>
              </a:solidFill>
              <a:latin typeface="Lato" panose="020F0502020204030203"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baseline="0">
          <a:solidFill>
            <a:srgbClr val="204663"/>
          </a:solidFill>
          <a:latin typeface="Lato" panose="020F0502020204030203"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[22) Credit Index Futures.xlsx]OI Chart!PivotTable2</c:name>
    <c:fmtId val="7"/>
  </c:pivotSource>
  <c:chart>
    <c:title>
      <c:tx>
        <c:rich>
          <a:bodyPr rot="0" spcFirstLastPara="1" vertOverflow="ellipsis" vert="horz" wrap="square" anchor="ctr" anchorCtr="1"/>
          <a:lstStyle/>
          <a:p>
            <a:pPr>
              <a:defRPr sz="1400" b="0" i="0" u="none" strike="noStrike" kern="1200" spc="0" baseline="0">
                <a:solidFill>
                  <a:schemeClr val="tx2">
                    <a:lumMod val="50000"/>
                  </a:schemeClr>
                </a:solidFill>
                <a:latin typeface="Lato" panose="020F0502020204030203" pitchFamily="34" charset="0"/>
                <a:ea typeface="+mn-ea"/>
                <a:cs typeface="+mn-cs"/>
              </a:defRPr>
            </a:pPr>
            <a:r>
              <a:rPr lang="en-US" dirty="0"/>
              <a:t>Credit Index Futures Open Interest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2">
                  <a:lumMod val="50000"/>
                </a:schemeClr>
              </a:solidFill>
              <a:latin typeface="Lato" panose="020F0502020204030203" pitchFamily="34" charset="0"/>
              <a:ea typeface="+mn-ea"/>
              <a:cs typeface="+mn-cs"/>
            </a:defRPr>
          </a:pPr>
          <a:endParaRPr lang="en-US"/>
        </a:p>
      </c:txPr>
    </c:title>
    <c:autoTitleDeleted val="0"/>
    <c:pivotFmts>
      <c:pivotFmt>
        <c:idx val="0"/>
        <c:spPr>
          <a:solidFill>
            <a:schemeClr val="accent6"/>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6"/>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6"/>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6"/>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6"/>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6"/>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6"/>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6"/>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6"/>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6"/>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9"/>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2"/>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3"/>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4"/>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7"/>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8"/>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9"/>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0"/>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1"/>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2"/>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3"/>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4"/>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5"/>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6"/>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7"/>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8"/>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9"/>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0"/>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1"/>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2"/>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3"/>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4"/>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5"/>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6"/>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7"/>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areaChart>
        <c:grouping val="stacked"/>
        <c:varyColors val="0"/>
        <c:ser>
          <c:idx val="0"/>
          <c:order val="0"/>
          <c:tx>
            <c:strRef>
              <c:f>'OI Chart'!$B$3:$B$4</c:f>
              <c:strCache>
                <c:ptCount val="1"/>
                <c:pt idx="0">
                  <c:v>Bloomberg Liquidity Screened Euro High Yield Bond Index (FEHY) Futures, Eurex</c:v>
                </c:pt>
              </c:strCache>
            </c:strRef>
          </c:tx>
          <c:spPr>
            <a:solidFill>
              <a:schemeClr val="accent6"/>
            </a:solidFill>
            <a:ln>
              <a:noFill/>
            </a:ln>
            <a:effectLst/>
          </c:spPr>
          <c:cat>
            <c:multiLvlStrRef>
              <c:f>'OI Chart'!$A$5:$A$60</c:f>
              <c:multiLvlStrCache>
                <c:ptCount val="46"/>
                <c:lvl>
                  <c:pt idx="0">
                    <c:v>September</c:v>
                  </c:pt>
                  <c:pt idx="1">
                    <c:v>October</c:v>
                  </c:pt>
                  <c:pt idx="2">
                    <c:v>November</c:v>
                  </c:pt>
                  <c:pt idx="3">
                    <c:v>December</c:v>
                  </c:pt>
                  <c:pt idx="4">
                    <c:v>January</c:v>
                  </c:pt>
                  <c:pt idx="5">
                    <c:v>February</c:v>
                  </c:pt>
                  <c:pt idx="6">
                    <c:v>March</c:v>
                  </c:pt>
                  <c:pt idx="7">
                    <c:v>April</c:v>
                  </c:pt>
                  <c:pt idx="8">
                    <c:v>May</c:v>
                  </c:pt>
                  <c:pt idx="9">
                    <c:v>June</c:v>
                  </c:pt>
                  <c:pt idx="10">
                    <c:v>July</c:v>
                  </c:pt>
                  <c:pt idx="11">
                    <c:v>August</c:v>
                  </c:pt>
                  <c:pt idx="12">
                    <c:v>September</c:v>
                  </c:pt>
                  <c:pt idx="13">
                    <c:v>October</c:v>
                  </c:pt>
                  <c:pt idx="14">
                    <c:v>November</c:v>
                  </c:pt>
                  <c:pt idx="15">
                    <c:v>December</c:v>
                  </c:pt>
                  <c:pt idx="16">
                    <c:v>January</c:v>
                  </c:pt>
                  <c:pt idx="17">
                    <c:v>February</c:v>
                  </c:pt>
                  <c:pt idx="18">
                    <c:v>March</c:v>
                  </c:pt>
                  <c:pt idx="19">
                    <c:v>April</c:v>
                  </c:pt>
                  <c:pt idx="20">
                    <c:v>May</c:v>
                  </c:pt>
                  <c:pt idx="21">
                    <c:v>June</c:v>
                  </c:pt>
                  <c:pt idx="22">
                    <c:v>July</c:v>
                  </c:pt>
                  <c:pt idx="23">
                    <c:v>August</c:v>
                  </c:pt>
                  <c:pt idx="24">
                    <c:v>September</c:v>
                  </c:pt>
                  <c:pt idx="25">
                    <c:v>October</c:v>
                  </c:pt>
                  <c:pt idx="26">
                    <c:v>November</c:v>
                  </c:pt>
                  <c:pt idx="27">
                    <c:v>December</c:v>
                  </c:pt>
                  <c:pt idx="28">
                    <c:v>January</c:v>
                  </c:pt>
                  <c:pt idx="29">
                    <c:v>February</c:v>
                  </c:pt>
                  <c:pt idx="30">
                    <c:v>March</c:v>
                  </c:pt>
                  <c:pt idx="31">
                    <c:v>April</c:v>
                  </c:pt>
                  <c:pt idx="32">
                    <c:v>May</c:v>
                  </c:pt>
                  <c:pt idx="33">
                    <c:v>June</c:v>
                  </c:pt>
                  <c:pt idx="34">
                    <c:v>July</c:v>
                  </c:pt>
                  <c:pt idx="35">
                    <c:v>August</c:v>
                  </c:pt>
                  <c:pt idx="36">
                    <c:v>September</c:v>
                  </c:pt>
                  <c:pt idx="37">
                    <c:v>October</c:v>
                  </c:pt>
                  <c:pt idx="38">
                    <c:v>November</c:v>
                  </c:pt>
                  <c:pt idx="39">
                    <c:v>December</c:v>
                  </c:pt>
                  <c:pt idx="40">
                    <c:v>January</c:v>
                  </c:pt>
                  <c:pt idx="41">
                    <c:v>February</c:v>
                  </c:pt>
                  <c:pt idx="42">
                    <c:v>March</c:v>
                  </c:pt>
                  <c:pt idx="43">
                    <c:v>April</c:v>
                  </c:pt>
                  <c:pt idx="44">
                    <c:v>May</c:v>
                  </c:pt>
                  <c:pt idx="45">
                    <c:v>June</c:v>
                  </c:pt>
                </c:lvl>
                <c:lvl>
                  <c:pt idx="0">
                    <c:v>2021</c:v>
                  </c:pt>
                  <c:pt idx="4">
                    <c:v>2022</c:v>
                  </c:pt>
                  <c:pt idx="16">
                    <c:v>2023</c:v>
                  </c:pt>
                  <c:pt idx="28">
                    <c:v>2024</c:v>
                  </c:pt>
                  <c:pt idx="40">
                    <c:v>2025</c:v>
                  </c:pt>
                </c:lvl>
              </c:multiLvlStrCache>
            </c:multiLvlStrRef>
          </c:cat>
          <c:val>
            <c:numRef>
              <c:f>'OI Chart'!$B$5:$B$60</c:f>
              <c:numCache>
                <c:formatCode>General</c:formatCode>
                <c:ptCount val="46"/>
                <c:pt idx="13" formatCode="_(* #,##0_);_(* \(#,##0\);_(* &quot;-&quot;??_);_(@_)">
                  <c:v>232</c:v>
                </c:pt>
                <c:pt idx="14" formatCode="_(* #,##0_);_(* \(#,##0\);_(* &quot;-&quot;??_);_(@_)">
                  <c:v>422</c:v>
                </c:pt>
                <c:pt idx="15" formatCode="_(* #,##0_);_(* \(#,##0\);_(* &quot;-&quot;??_);_(@_)">
                  <c:v>4905</c:v>
                </c:pt>
                <c:pt idx="16" formatCode="_(* #,##0_);_(* \(#,##0\);_(* &quot;-&quot;??_);_(@_)">
                  <c:v>5580</c:v>
                </c:pt>
                <c:pt idx="17" formatCode="_(* #,##0_);_(* \(#,##0\);_(* &quot;-&quot;??_);_(@_)">
                  <c:v>5595</c:v>
                </c:pt>
                <c:pt idx="18" formatCode="_(* #,##0_);_(* \(#,##0\);_(* &quot;-&quot;??_);_(@_)">
                  <c:v>9353</c:v>
                </c:pt>
                <c:pt idx="19" formatCode="_(* #,##0_);_(* \(#,##0\);_(* &quot;-&quot;??_);_(@_)">
                  <c:v>11540</c:v>
                </c:pt>
                <c:pt idx="20" formatCode="_(* #,##0_);_(* \(#,##0\);_(* &quot;-&quot;??_);_(@_)">
                  <c:v>11631</c:v>
                </c:pt>
                <c:pt idx="21" formatCode="_(* #,##0_);_(* \(#,##0\);_(* &quot;-&quot;??_);_(@_)">
                  <c:v>10731</c:v>
                </c:pt>
                <c:pt idx="22" formatCode="_(* #,##0_);_(* \(#,##0\);_(* &quot;-&quot;??_);_(@_)">
                  <c:v>10876</c:v>
                </c:pt>
                <c:pt idx="23" formatCode="_(* #,##0_);_(* \(#,##0\);_(* &quot;-&quot;??_);_(@_)">
                  <c:v>10854</c:v>
                </c:pt>
                <c:pt idx="24" formatCode="_(* #,##0_);_(* \(#,##0\);_(* &quot;-&quot;??_);_(@_)">
                  <c:v>9667</c:v>
                </c:pt>
                <c:pt idx="25" formatCode="_(* #,##0_);_(* \(#,##0\);_(* &quot;-&quot;??_);_(@_)">
                  <c:v>9771</c:v>
                </c:pt>
                <c:pt idx="26" formatCode="_(* #,##0_);_(* \(#,##0\);_(* &quot;-&quot;??_);_(@_)">
                  <c:v>6171</c:v>
                </c:pt>
                <c:pt idx="27" formatCode="_(* #,##0_);_(* \(#,##0\);_(* &quot;-&quot;??_);_(@_)">
                  <c:v>5979</c:v>
                </c:pt>
                <c:pt idx="28" formatCode="_(* #,##0_);_(* \(#,##0\);_(* &quot;-&quot;??_);_(@_)">
                  <c:v>6702</c:v>
                </c:pt>
                <c:pt idx="29" formatCode="_(* #,##0_);_(* \(#,##0\);_(* &quot;-&quot;??_);_(@_)">
                  <c:v>6925</c:v>
                </c:pt>
                <c:pt idx="30" formatCode="_(* #,##0_);_(* \(#,##0\);_(* &quot;-&quot;??_);_(@_)">
                  <c:v>8848</c:v>
                </c:pt>
                <c:pt idx="31" formatCode="_(* #,##0_);_(* \(#,##0\);_(* &quot;-&quot;??_);_(@_)">
                  <c:v>10690</c:v>
                </c:pt>
                <c:pt idx="32" formatCode="_(* #,##0_);_(* \(#,##0\);_(* &quot;-&quot;??_);_(@_)">
                  <c:v>11197</c:v>
                </c:pt>
                <c:pt idx="33" formatCode="_(* #,##0_);_(* \(#,##0\);_(* &quot;-&quot;??_);_(@_)">
                  <c:v>11521</c:v>
                </c:pt>
                <c:pt idx="34" formatCode="_(* #,##0_);_(* \(#,##0\);_(* &quot;-&quot;??_);_(@_)">
                  <c:v>12066</c:v>
                </c:pt>
                <c:pt idx="35" formatCode="_(* #,##0_);_(* \(#,##0\);_(* &quot;-&quot;??_);_(@_)">
                  <c:v>12096</c:v>
                </c:pt>
                <c:pt idx="36" formatCode="_(* #,##0_);_(* \(#,##0\);_(* &quot;-&quot;??_);_(@_)">
                  <c:v>12454</c:v>
                </c:pt>
                <c:pt idx="37" formatCode="_(* #,##0_);_(* \(#,##0\);_(* &quot;-&quot;??_);_(@_)">
                  <c:v>11819</c:v>
                </c:pt>
                <c:pt idx="38" formatCode="_(* #,##0_);_(* \(#,##0\);_(* &quot;-&quot;??_);_(@_)">
                  <c:v>12248</c:v>
                </c:pt>
                <c:pt idx="39" formatCode="_(* #,##0_);_(* \(#,##0\);_(* &quot;-&quot;??_);_(@_)">
                  <c:v>11408</c:v>
                </c:pt>
                <c:pt idx="40" formatCode="_(* #,##0_);_(* \(#,##0\);_(* &quot;-&quot;??_);_(@_)">
                  <c:v>11395</c:v>
                </c:pt>
                <c:pt idx="41" formatCode="_(* #,##0_);_(* \(#,##0\);_(* &quot;-&quot;??_);_(@_)">
                  <c:v>10030</c:v>
                </c:pt>
                <c:pt idx="42" formatCode="_(* #,##0_);_(* \(#,##0\);_(* &quot;-&quot;??_);_(@_)">
                  <c:v>7277</c:v>
                </c:pt>
                <c:pt idx="43" formatCode="_(* #,##0_);_(* \(#,##0\);_(* &quot;-&quot;??_);_(@_)">
                  <c:v>6683</c:v>
                </c:pt>
                <c:pt idx="44" formatCode="_(* #,##0_);_(* \(#,##0\);_(* &quot;-&quot;??_);_(@_)">
                  <c:v>6488</c:v>
                </c:pt>
                <c:pt idx="45" formatCode="_(* #,##0_);_(* \(#,##0\);_(* &quot;-&quot;??_);_(@_)">
                  <c:v>6885</c:v>
                </c:pt>
              </c:numCache>
            </c:numRef>
          </c:val>
          <c:extLst>
            <c:ext xmlns:c16="http://schemas.microsoft.com/office/drawing/2014/chart" uri="{C3380CC4-5D6E-409C-BE32-E72D297353CC}">
              <c16:uniqueId val="{00000000-9186-4FBA-BF49-1DA9A28FD867}"/>
            </c:ext>
          </c:extLst>
        </c:ser>
        <c:ser>
          <c:idx val="1"/>
          <c:order val="1"/>
          <c:tx>
            <c:strRef>
              <c:f>'OI Chart'!$C$3:$C$4</c:f>
              <c:strCache>
                <c:ptCount val="1"/>
                <c:pt idx="0">
                  <c:v>Bloomberg MSCI Euro Corporate SRI Index (FECX) Futures, Eurex</c:v>
                </c:pt>
              </c:strCache>
            </c:strRef>
          </c:tx>
          <c:spPr>
            <a:solidFill>
              <a:schemeClr val="accent5"/>
            </a:solidFill>
            <a:ln>
              <a:noFill/>
            </a:ln>
            <a:effectLst/>
          </c:spPr>
          <c:cat>
            <c:multiLvlStrRef>
              <c:f>'OI Chart'!$A$5:$A$60</c:f>
              <c:multiLvlStrCache>
                <c:ptCount val="46"/>
                <c:lvl>
                  <c:pt idx="0">
                    <c:v>September</c:v>
                  </c:pt>
                  <c:pt idx="1">
                    <c:v>October</c:v>
                  </c:pt>
                  <c:pt idx="2">
                    <c:v>November</c:v>
                  </c:pt>
                  <c:pt idx="3">
                    <c:v>December</c:v>
                  </c:pt>
                  <c:pt idx="4">
                    <c:v>January</c:v>
                  </c:pt>
                  <c:pt idx="5">
                    <c:v>February</c:v>
                  </c:pt>
                  <c:pt idx="6">
                    <c:v>March</c:v>
                  </c:pt>
                  <c:pt idx="7">
                    <c:v>April</c:v>
                  </c:pt>
                  <c:pt idx="8">
                    <c:v>May</c:v>
                  </c:pt>
                  <c:pt idx="9">
                    <c:v>June</c:v>
                  </c:pt>
                  <c:pt idx="10">
                    <c:v>July</c:v>
                  </c:pt>
                  <c:pt idx="11">
                    <c:v>August</c:v>
                  </c:pt>
                  <c:pt idx="12">
                    <c:v>September</c:v>
                  </c:pt>
                  <c:pt idx="13">
                    <c:v>October</c:v>
                  </c:pt>
                  <c:pt idx="14">
                    <c:v>November</c:v>
                  </c:pt>
                  <c:pt idx="15">
                    <c:v>December</c:v>
                  </c:pt>
                  <c:pt idx="16">
                    <c:v>January</c:v>
                  </c:pt>
                  <c:pt idx="17">
                    <c:v>February</c:v>
                  </c:pt>
                  <c:pt idx="18">
                    <c:v>March</c:v>
                  </c:pt>
                  <c:pt idx="19">
                    <c:v>April</c:v>
                  </c:pt>
                  <c:pt idx="20">
                    <c:v>May</c:v>
                  </c:pt>
                  <c:pt idx="21">
                    <c:v>June</c:v>
                  </c:pt>
                  <c:pt idx="22">
                    <c:v>July</c:v>
                  </c:pt>
                  <c:pt idx="23">
                    <c:v>August</c:v>
                  </c:pt>
                  <c:pt idx="24">
                    <c:v>September</c:v>
                  </c:pt>
                  <c:pt idx="25">
                    <c:v>October</c:v>
                  </c:pt>
                  <c:pt idx="26">
                    <c:v>November</c:v>
                  </c:pt>
                  <c:pt idx="27">
                    <c:v>December</c:v>
                  </c:pt>
                  <c:pt idx="28">
                    <c:v>January</c:v>
                  </c:pt>
                  <c:pt idx="29">
                    <c:v>February</c:v>
                  </c:pt>
                  <c:pt idx="30">
                    <c:v>March</c:v>
                  </c:pt>
                  <c:pt idx="31">
                    <c:v>April</c:v>
                  </c:pt>
                  <c:pt idx="32">
                    <c:v>May</c:v>
                  </c:pt>
                  <c:pt idx="33">
                    <c:v>June</c:v>
                  </c:pt>
                  <c:pt idx="34">
                    <c:v>July</c:v>
                  </c:pt>
                  <c:pt idx="35">
                    <c:v>August</c:v>
                  </c:pt>
                  <c:pt idx="36">
                    <c:v>September</c:v>
                  </c:pt>
                  <c:pt idx="37">
                    <c:v>October</c:v>
                  </c:pt>
                  <c:pt idx="38">
                    <c:v>November</c:v>
                  </c:pt>
                  <c:pt idx="39">
                    <c:v>December</c:v>
                  </c:pt>
                  <c:pt idx="40">
                    <c:v>January</c:v>
                  </c:pt>
                  <c:pt idx="41">
                    <c:v>February</c:v>
                  </c:pt>
                  <c:pt idx="42">
                    <c:v>March</c:v>
                  </c:pt>
                  <c:pt idx="43">
                    <c:v>April</c:v>
                  </c:pt>
                  <c:pt idx="44">
                    <c:v>May</c:v>
                  </c:pt>
                  <c:pt idx="45">
                    <c:v>June</c:v>
                  </c:pt>
                </c:lvl>
                <c:lvl>
                  <c:pt idx="0">
                    <c:v>2021</c:v>
                  </c:pt>
                  <c:pt idx="4">
                    <c:v>2022</c:v>
                  </c:pt>
                  <c:pt idx="16">
                    <c:v>2023</c:v>
                  </c:pt>
                  <c:pt idx="28">
                    <c:v>2024</c:v>
                  </c:pt>
                  <c:pt idx="40">
                    <c:v>2025</c:v>
                  </c:pt>
                </c:lvl>
              </c:multiLvlStrCache>
            </c:multiLvlStrRef>
          </c:cat>
          <c:val>
            <c:numRef>
              <c:f>'OI Chart'!$C$5:$C$60</c:f>
              <c:numCache>
                <c:formatCode>_(* #,##0_);_(* \(#,##0\);_(* "-"??_);_(@_)</c:formatCode>
                <c:ptCount val="46"/>
                <c:pt idx="0">
                  <c:v>3</c:v>
                </c:pt>
                <c:pt idx="1">
                  <c:v>480</c:v>
                </c:pt>
                <c:pt idx="2">
                  <c:v>485</c:v>
                </c:pt>
                <c:pt idx="3">
                  <c:v>150</c:v>
                </c:pt>
                <c:pt idx="4">
                  <c:v>1717</c:v>
                </c:pt>
                <c:pt idx="5">
                  <c:v>4881</c:v>
                </c:pt>
                <c:pt idx="6">
                  <c:v>3495</c:v>
                </c:pt>
                <c:pt idx="7">
                  <c:v>2942</c:v>
                </c:pt>
                <c:pt idx="8">
                  <c:v>6421</c:v>
                </c:pt>
                <c:pt idx="9">
                  <c:v>8769</c:v>
                </c:pt>
                <c:pt idx="10">
                  <c:v>8230</c:v>
                </c:pt>
                <c:pt idx="11">
                  <c:v>6385</c:v>
                </c:pt>
                <c:pt idx="12">
                  <c:v>5729</c:v>
                </c:pt>
                <c:pt idx="13">
                  <c:v>6317</c:v>
                </c:pt>
                <c:pt idx="14">
                  <c:v>6089</c:v>
                </c:pt>
                <c:pt idx="15">
                  <c:v>4494</c:v>
                </c:pt>
                <c:pt idx="16">
                  <c:v>5191</c:v>
                </c:pt>
                <c:pt idx="17">
                  <c:v>4877</c:v>
                </c:pt>
                <c:pt idx="18">
                  <c:v>4997</c:v>
                </c:pt>
                <c:pt idx="19">
                  <c:v>6947</c:v>
                </c:pt>
                <c:pt idx="20">
                  <c:v>7188</c:v>
                </c:pt>
                <c:pt idx="21">
                  <c:v>7678</c:v>
                </c:pt>
                <c:pt idx="22">
                  <c:v>7874</c:v>
                </c:pt>
                <c:pt idx="23">
                  <c:v>7521</c:v>
                </c:pt>
                <c:pt idx="24">
                  <c:v>6064</c:v>
                </c:pt>
                <c:pt idx="25">
                  <c:v>6360</c:v>
                </c:pt>
                <c:pt idx="26">
                  <c:v>5325</c:v>
                </c:pt>
                <c:pt idx="27">
                  <c:v>5310</c:v>
                </c:pt>
                <c:pt idx="28">
                  <c:v>5316</c:v>
                </c:pt>
                <c:pt idx="29">
                  <c:v>5483</c:v>
                </c:pt>
                <c:pt idx="30">
                  <c:v>5661</c:v>
                </c:pt>
                <c:pt idx="31">
                  <c:v>5757</c:v>
                </c:pt>
                <c:pt idx="32">
                  <c:v>5931</c:v>
                </c:pt>
                <c:pt idx="33">
                  <c:v>6870</c:v>
                </c:pt>
                <c:pt idx="34">
                  <c:v>6728</c:v>
                </c:pt>
                <c:pt idx="35">
                  <c:v>7132</c:v>
                </c:pt>
                <c:pt idx="36">
                  <c:v>6932</c:v>
                </c:pt>
                <c:pt idx="37">
                  <c:v>6594</c:v>
                </c:pt>
                <c:pt idx="38">
                  <c:v>5799</c:v>
                </c:pt>
                <c:pt idx="39">
                  <c:v>5443</c:v>
                </c:pt>
                <c:pt idx="40">
                  <c:v>7002</c:v>
                </c:pt>
                <c:pt idx="41">
                  <c:v>8502</c:v>
                </c:pt>
                <c:pt idx="42">
                  <c:v>7694</c:v>
                </c:pt>
                <c:pt idx="43">
                  <c:v>8860</c:v>
                </c:pt>
                <c:pt idx="44">
                  <c:v>8129</c:v>
                </c:pt>
                <c:pt idx="45">
                  <c:v>8249</c:v>
                </c:pt>
              </c:numCache>
            </c:numRef>
          </c:val>
          <c:extLst>
            <c:ext xmlns:c16="http://schemas.microsoft.com/office/drawing/2014/chart" uri="{C3380CC4-5D6E-409C-BE32-E72D297353CC}">
              <c16:uniqueId val="{00000001-9186-4FBA-BF49-1DA9A28FD867}"/>
            </c:ext>
          </c:extLst>
        </c:ser>
        <c:ser>
          <c:idx val="2"/>
          <c:order val="2"/>
          <c:tx>
            <c:strRef>
              <c:f>'OI Chart'!$D$3:$D$4</c:f>
              <c:strCache>
                <c:ptCount val="1"/>
                <c:pt idx="0">
                  <c:v>Bloomberg Emerging Market USD Sovereign and Sovereign Owned Index (FUEM) Futures, Eurex</c:v>
                </c:pt>
              </c:strCache>
            </c:strRef>
          </c:tx>
          <c:spPr>
            <a:solidFill>
              <a:schemeClr val="accent4"/>
            </a:solidFill>
            <a:ln>
              <a:noFill/>
            </a:ln>
            <a:effectLst/>
          </c:spPr>
          <c:cat>
            <c:multiLvlStrRef>
              <c:f>'OI Chart'!$A$5:$A$60</c:f>
              <c:multiLvlStrCache>
                <c:ptCount val="46"/>
                <c:lvl>
                  <c:pt idx="0">
                    <c:v>September</c:v>
                  </c:pt>
                  <c:pt idx="1">
                    <c:v>October</c:v>
                  </c:pt>
                  <c:pt idx="2">
                    <c:v>November</c:v>
                  </c:pt>
                  <c:pt idx="3">
                    <c:v>December</c:v>
                  </c:pt>
                  <c:pt idx="4">
                    <c:v>January</c:v>
                  </c:pt>
                  <c:pt idx="5">
                    <c:v>February</c:v>
                  </c:pt>
                  <c:pt idx="6">
                    <c:v>March</c:v>
                  </c:pt>
                  <c:pt idx="7">
                    <c:v>April</c:v>
                  </c:pt>
                  <c:pt idx="8">
                    <c:v>May</c:v>
                  </c:pt>
                  <c:pt idx="9">
                    <c:v>June</c:v>
                  </c:pt>
                  <c:pt idx="10">
                    <c:v>July</c:v>
                  </c:pt>
                  <c:pt idx="11">
                    <c:v>August</c:v>
                  </c:pt>
                  <c:pt idx="12">
                    <c:v>September</c:v>
                  </c:pt>
                  <c:pt idx="13">
                    <c:v>October</c:v>
                  </c:pt>
                  <c:pt idx="14">
                    <c:v>November</c:v>
                  </c:pt>
                  <c:pt idx="15">
                    <c:v>December</c:v>
                  </c:pt>
                  <c:pt idx="16">
                    <c:v>January</c:v>
                  </c:pt>
                  <c:pt idx="17">
                    <c:v>February</c:v>
                  </c:pt>
                  <c:pt idx="18">
                    <c:v>March</c:v>
                  </c:pt>
                  <c:pt idx="19">
                    <c:v>April</c:v>
                  </c:pt>
                  <c:pt idx="20">
                    <c:v>May</c:v>
                  </c:pt>
                  <c:pt idx="21">
                    <c:v>June</c:v>
                  </c:pt>
                  <c:pt idx="22">
                    <c:v>July</c:v>
                  </c:pt>
                  <c:pt idx="23">
                    <c:v>August</c:v>
                  </c:pt>
                  <c:pt idx="24">
                    <c:v>September</c:v>
                  </c:pt>
                  <c:pt idx="25">
                    <c:v>October</c:v>
                  </c:pt>
                  <c:pt idx="26">
                    <c:v>November</c:v>
                  </c:pt>
                  <c:pt idx="27">
                    <c:v>December</c:v>
                  </c:pt>
                  <c:pt idx="28">
                    <c:v>January</c:v>
                  </c:pt>
                  <c:pt idx="29">
                    <c:v>February</c:v>
                  </c:pt>
                  <c:pt idx="30">
                    <c:v>March</c:v>
                  </c:pt>
                  <c:pt idx="31">
                    <c:v>April</c:v>
                  </c:pt>
                  <c:pt idx="32">
                    <c:v>May</c:v>
                  </c:pt>
                  <c:pt idx="33">
                    <c:v>June</c:v>
                  </c:pt>
                  <c:pt idx="34">
                    <c:v>July</c:v>
                  </c:pt>
                  <c:pt idx="35">
                    <c:v>August</c:v>
                  </c:pt>
                  <c:pt idx="36">
                    <c:v>September</c:v>
                  </c:pt>
                  <c:pt idx="37">
                    <c:v>October</c:v>
                  </c:pt>
                  <c:pt idx="38">
                    <c:v>November</c:v>
                  </c:pt>
                  <c:pt idx="39">
                    <c:v>December</c:v>
                  </c:pt>
                  <c:pt idx="40">
                    <c:v>January</c:v>
                  </c:pt>
                  <c:pt idx="41">
                    <c:v>February</c:v>
                  </c:pt>
                  <c:pt idx="42">
                    <c:v>March</c:v>
                  </c:pt>
                  <c:pt idx="43">
                    <c:v>April</c:v>
                  </c:pt>
                  <c:pt idx="44">
                    <c:v>May</c:v>
                  </c:pt>
                  <c:pt idx="45">
                    <c:v>June</c:v>
                  </c:pt>
                </c:lvl>
                <c:lvl>
                  <c:pt idx="0">
                    <c:v>2021</c:v>
                  </c:pt>
                  <c:pt idx="4">
                    <c:v>2022</c:v>
                  </c:pt>
                  <c:pt idx="16">
                    <c:v>2023</c:v>
                  </c:pt>
                  <c:pt idx="28">
                    <c:v>2024</c:v>
                  </c:pt>
                  <c:pt idx="40">
                    <c:v>2025</c:v>
                  </c:pt>
                </c:lvl>
              </c:multiLvlStrCache>
            </c:multiLvlStrRef>
          </c:cat>
          <c:val>
            <c:numRef>
              <c:f>'OI Chart'!$D$5:$D$60</c:f>
              <c:numCache>
                <c:formatCode>General</c:formatCode>
                <c:ptCount val="46"/>
                <c:pt idx="29" formatCode="_(* #,##0_);_(* \(#,##0\);_(* &quot;-&quot;??_);_(@_)">
                  <c:v>185</c:v>
                </c:pt>
                <c:pt idx="30" formatCode="_(* #,##0_);_(* \(#,##0\);_(* &quot;-&quot;??_);_(@_)">
                  <c:v>2184</c:v>
                </c:pt>
                <c:pt idx="31" formatCode="_(* #,##0_);_(* \(#,##0\);_(* &quot;-&quot;??_);_(@_)">
                  <c:v>2934</c:v>
                </c:pt>
                <c:pt idx="32" formatCode="_(* #,##0_);_(* \(#,##0\);_(* &quot;-&quot;??_);_(@_)">
                  <c:v>3243</c:v>
                </c:pt>
                <c:pt idx="33" formatCode="_(* #,##0_);_(* \(#,##0\);_(* &quot;-&quot;??_);_(@_)">
                  <c:v>4077</c:v>
                </c:pt>
                <c:pt idx="34" formatCode="_(* #,##0_);_(* \(#,##0\);_(* &quot;-&quot;??_);_(@_)">
                  <c:v>1903</c:v>
                </c:pt>
                <c:pt idx="35" formatCode="_(* #,##0_);_(* \(#,##0\);_(* &quot;-&quot;??_);_(@_)">
                  <c:v>3679</c:v>
                </c:pt>
                <c:pt idx="36" formatCode="_(* #,##0_);_(* \(#,##0\);_(* &quot;-&quot;??_);_(@_)">
                  <c:v>3688</c:v>
                </c:pt>
                <c:pt idx="37" formatCode="_(* #,##0_);_(* \(#,##0\);_(* &quot;-&quot;??_);_(@_)">
                  <c:v>4011</c:v>
                </c:pt>
                <c:pt idx="38" formatCode="_(* #,##0_);_(* \(#,##0\);_(* &quot;-&quot;??_);_(@_)">
                  <c:v>3909</c:v>
                </c:pt>
                <c:pt idx="39" formatCode="_(* #,##0_);_(* \(#,##0\);_(* &quot;-&quot;??_);_(@_)">
                  <c:v>3274</c:v>
                </c:pt>
                <c:pt idx="40" formatCode="_(* #,##0_);_(* \(#,##0\);_(* &quot;-&quot;??_);_(@_)">
                  <c:v>4693</c:v>
                </c:pt>
                <c:pt idx="41" formatCode="_(* #,##0_);_(* \(#,##0\);_(* &quot;-&quot;??_);_(@_)">
                  <c:v>5778</c:v>
                </c:pt>
                <c:pt idx="42" formatCode="_(* #,##0_);_(* \(#,##0\);_(* &quot;-&quot;??_);_(@_)">
                  <c:v>4427</c:v>
                </c:pt>
                <c:pt idx="43" formatCode="_(* #,##0_);_(* \(#,##0\);_(* &quot;-&quot;??_);_(@_)">
                  <c:v>5986</c:v>
                </c:pt>
                <c:pt idx="44" formatCode="_(* #,##0_);_(* \(#,##0\);_(* &quot;-&quot;??_);_(@_)">
                  <c:v>6169</c:v>
                </c:pt>
                <c:pt idx="45" formatCode="_(* #,##0_);_(* \(#,##0\);_(* &quot;-&quot;??_);_(@_)">
                  <c:v>4589</c:v>
                </c:pt>
              </c:numCache>
            </c:numRef>
          </c:val>
          <c:extLst>
            <c:ext xmlns:c16="http://schemas.microsoft.com/office/drawing/2014/chart" uri="{C3380CC4-5D6E-409C-BE32-E72D297353CC}">
              <c16:uniqueId val="{00000002-9186-4FBA-BF49-1DA9A28FD867}"/>
            </c:ext>
          </c:extLst>
        </c:ser>
        <c:ser>
          <c:idx val="3"/>
          <c:order val="3"/>
          <c:tx>
            <c:strRef>
              <c:f>'OI Chart'!$E$3:$E$4</c:f>
              <c:strCache>
                <c:ptCount val="1"/>
                <c:pt idx="0">
                  <c:v>Bloomberg US High Yield Very Liquid Index (FUHY) Futures, Eurex</c:v>
                </c:pt>
              </c:strCache>
            </c:strRef>
          </c:tx>
          <c:spPr>
            <a:solidFill>
              <a:schemeClr val="accent6">
                <a:lumMod val="60000"/>
              </a:schemeClr>
            </a:solidFill>
            <a:ln>
              <a:noFill/>
            </a:ln>
            <a:effectLst/>
          </c:spPr>
          <c:cat>
            <c:multiLvlStrRef>
              <c:f>'OI Chart'!$A$5:$A$60</c:f>
              <c:multiLvlStrCache>
                <c:ptCount val="46"/>
                <c:lvl>
                  <c:pt idx="0">
                    <c:v>September</c:v>
                  </c:pt>
                  <c:pt idx="1">
                    <c:v>October</c:v>
                  </c:pt>
                  <c:pt idx="2">
                    <c:v>November</c:v>
                  </c:pt>
                  <c:pt idx="3">
                    <c:v>December</c:v>
                  </c:pt>
                  <c:pt idx="4">
                    <c:v>January</c:v>
                  </c:pt>
                  <c:pt idx="5">
                    <c:v>February</c:v>
                  </c:pt>
                  <c:pt idx="6">
                    <c:v>March</c:v>
                  </c:pt>
                  <c:pt idx="7">
                    <c:v>April</c:v>
                  </c:pt>
                  <c:pt idx="8">
                    <c:v>May</c:v>
                  </c:pt>
                  <c:pt idx="9">
                    <c:v>June</c:v>
                  </c:pt>
                  <c:pt idx="10">
                    <c:v>July</c:v>
                  </c:pt>
                  <c:pt idx="11">
                    <c:v>August</c:v>
                  </c:pt>
                  <c:pt idx="12">
                    <c:v>September</c:v>
                  </c:pt>
                  <c:pt idx="13">
                    <c:v>October</c:v>
                  </c:pt>
                  <c:pt idx="14">
                    <c:v>November</c:v>
                  </c:pt>
                  <c:pt idx="15">
                    <c:v>December</c:v>
                  </c:pt>
                  <c:pt idx="16">
                    <c:v>January</c:v>
                  </c:pt>
                  <c:pt idx="17">
                    <c:v>February</c:v>
                  </c:pt>
                  <c:pt idx="18">
                    <c:v>March</c:v>
                  </c:pt>
                  <c:pt idx="19">
                    <c:v>April</c:v>
                  </c:pt>
                  <c:pt idx="20">
                    <c:v>May</c:v>
                  </c:pt>
                  <c:pt idx="21">
                    <c:v>June</c:v>
                  </c:pt>
                  <c:pt idx="22">
                    <c:v>July</c:v>
                  </c:pt>
                  <c:pt idx="23">
                    <c:v>August</c:v>
                  </c:pt>
                  <c:pt idx="24">
                    <c:v>September</c:v>
                  </c:pt>
                  <c:pt idx="25">
                    <c:v>October</c:v>
                  </c:pt>
                  <c:pt idx="26">
                    <c:v>November</c:v>
                  </c:pt>
                  <c:pt idx="27">
                    <c:v>December</c:v>
                  </c:pt>
                  <c:pt idx="28">
                    <c:v>January</c:v>
                  </c:pt>
                  <c:pt idx="29">
                    <c:v>February</c:v>
                  </c:pt>
                  <c:pt idx="30">
                    <c:v>March</c:v>
                  </c:pt>
                  <c:pt idx="31">
                    <c:v>April</c:v>
                  </c:pt>
                  <c:pt idx="32">
                    <c:v>May</c:v>
                  </c:pt>
                  <c:pt idx="33">
                    <c:v>June</c:v>
                  </c:pt>
                  <c:pt idx="34">
                    <c:v>July</c:v>
                  </c:pt>
                  <c:pt idx="35">
                    <c:v>August</c:v>
                  </c:pt>
                  <c:pt idx="36">
                    <c:v>September</c:v>
                  </c:pt>
                  <c:pt idx="37">
                    <c:v>October</c:v>
                  </c:pt>
                  <c:pt idx="38">
                    <c:v>November</c:v>
                  </c:pt>
                  <c:pt idx="39">
                    <c:v>December</c:v>
                  </c:pt>
                  <c:pt idx="40">
                    <c:v>January</c:v>
                  </c:pt>
                  <c:pt idx="41">
                    <c:v>February</c:v>
                  </c:pt>
                  <c:pt idx="42">
                    <c:v>March</c:v>
                  </c:pt>
                  <c:pt idx="43">
                    <c:v>April</c:v>
                  </c:pt>
                  <c:pt idx="44">
                    <c:v>May</c:v>
                  </c:pt>
                  <c:pt idx="45">
                    <c:v>June</c:v>
                  </c:pt>
                </c:lvl>
                <c:lvl>
                  <c:pt idx="0">
                    <c:v>2021</c:v>
                  </c:pt>
                  <c:pt idx="4">
                    <c:v>2022</c:v>
                  </c:pt>
                  <c:pt idx="16">
                    <c:v>2023</c:v>
                  </c:pt>
                  <c:pt idx="28">
                    <c:v>2024</c:v>
                  </c:pt>
                  <c:pt idx="40">
                    <c:v>2025</c:v>
                  </c:pt>
                </c:lvl>
              </c:multiLvlStrCache>
            </c:multiLvlStrRef>
          </c:cat>
          <c:val>
            <c:numRef>
              <c:f>'OI Chart'!$E$5:$E$60</c:f>
              <c:numCache>
                <c:formatCode>General</c:formatCode>
                <c:ptCount val="46"/>
                <c:pt idx="36" formatCode="_(* #,##0_);_(* \(#,##0\);_(* &quot;-&quot;??_);_(@_)">
                  <c:v>5</c:v>
                </c:pt>
                <c:pt idx="37" formatCode="_(* #,##0_);_(* \(#,##0\);_(* &quot;-&quot;??_);_(@_)">
                  <c:v>14</c:v>
                </c:pt>
                <c:pt idx="38" formatCode="_(* #,##0_);_(* \(#,##0\);_(* &quot;-&quot;??_);_(@_)">
                  <c:v>356</c:v>
                </c:pt>
                <c:pt idx="39" formatCode="_(* #,##0_);_(* \(#,##0\);_(* &quot;-&quot;??_);_(@_)">
                  <c:v>139</c:v>
                </c:pt>
                <c:pt idx="40" formatCode="_(* #,##0_);_(* \(#,##0\);_(* &quot;-&quot;??_);_(@_)">
                  <c:v>1113</c:v>
                </c:pt>
                <c:pt idx="41" formatCode="_(* #,##0_);_(* \(#,##0\);_(* &quot;-&quot;??_);_(@_)">
                  <c:v>1504</c:v>
                </c:pt>
                <c:pt idx="42" formatCode="_(* #,##0_);_(* \(#,##0\);_(* &quot;-&quot;??_);_(@_)">
                  <c:v>1546</c:v>
                </c:pt>
                <c:pt idx="43" formatCode="_(* #,##0_);_(* \(#,##0\);_(* &quot;-&quot;??_);_(@_)">
                  <c:v>2130</c:v>
                </c:pt>
                <c:pt idx="44" formatCode="_(* #,##0_);_(* \(#,##0\);_(* &quot;-&quot;??_);_(@_)">
                  <c:v>2390</c:v>
                </c:pt>
                <c:pt idx="45" formatCode="_(* #,##0_);_(* \(#,##0\);_(* &quot;-&quot;??_);_(@_)">
                  <c:v>1980</c:v>
                </c:pt>
              </c:numCache>
            </c:numRef>
          </c:val>
          <c:extLst>
            <c:ext xmlns:c16="http://schemas.microsoft.com/office/drawing/2014/chart" uri="{C3380CC4-5D6E-409C-BE32-E72D297353CC}">
              <c16:uniqueId val="{00000003-9186-4FBA-BF49-1DA9A28FD867}"/>
            </c:ext>
          </c:extLst>
        </c:ser>
        <c:ser>
          <c:idx val="4"/>
          <c:order val="4"/>
          <c:tx>
            <c:strRef>
              <c:f>'OI Chart'!$F$3:$F$4</c:f>
              <c:strCache>
                <c:ptCount val="1"/>
                <c:pt idx="0">
                  <c:v>Bloomberg IG Credit Index Futures, CBOT</c:v>
                </c:pt>
              </c:strCache>
            </c:strRef>
          </c:tx>
          <c:spPr>
            <a:solidFill>
              <a:schemeClr val="accent5">
                <a:lumMod val="60000"/>
              </a:schemeClr>
            </a:solidFill>
            <a:ln>
              <a:noFill/>
            </a:ln>
            <a:effectLst/>
          </c:spPr>
          <c:cat>
            <c:multiLvlStrRef>
              <c:f>'OI Chart'!$A$5:$A$60</c:f>
              <c:multiLvlStrCache>
                <c:ptCount val="46"/>
                <c:lvl>
                  <c:pt idx="0">
                    <c:v>September</c:v>
                  </c:pt>
                  <c:pt idx="1">
                    <c:v>October</c:v>
                  </c:pt>
                  <c:pt idx="2">
                    <c:v>November</c:v>
                  </c:pt>
                  <c:pt idx="3">
                    <c:v>December</c:v>
                  </c:pt>
                  <c:pt idx="4">
                    <c:v>January</c:v>
                  </c:pt>
                  <c:pt idx="5">
                    <c:v>February</c:v>
                  </c:pt>
                  <c:pt idx="6">
                    <c:v>March</c:v>
                  </c:pt>
                  <c:pt idx="7">
                    <c:v>April</c:v>
                  </c:pt>
                  <c:pt idx="8">
                    <c:v>May</c:v>
                  </c:pt>
                  <c:pt idx="9">
                    <c:v>June</c:v>
                  </c:pt>
                  <c:pt idx="10">
                    <c:v>July</c:v>
                  </c:pt>
                  <c:pt idx="11">
                    <c:v>August</c:v>
                  </c:pt>
                  <c:pt idx="12">
                    <c:v>September</c:v>
                  </c:pt>
                  <c:pt idx="13">
                    <c:v>October</c:v>
                  </c:pt>
                  <c:pt idx="14">
                    <c:v>November</c:v>
                  </c:pt>
                  <c:pt idx="15">
                    <c:v>December</c:v>
                  </c:pt>
                  <c:pt idx="16">
                    <c:v>January</c:v>
                  </c:pt>
                  <c:pt idx="17">
                    <c:v>February</c:v>
                  </c:pt>
                  <c:pt idx="18">
                    <c:v>March</c:v>
                  </c:pt>
                  <c:pt idx="19">
                    <c:v>April</c:v>
                  </c:pt>
                  <c:pt idx="20">
                    <c:v>May</c:v>
                  </c:pt>
                  <c:pt idx="21">
                    <c:v>June</c:v>
                  </c:pt>
                  <c:pt idx="22">
                    <c:v>July</c:v>
                  </c:pt>
                  <c:pt idx="23">
                    <c:v>August</c:v>
                  </c:pt>
                  <c:pt idx="24">
                    <c:v>September</c:v>
                  </c:pt>
                  <c:pt idx="25">
                    <c:v>October</c:v>
                  </c:pt>
                  <c:pt idx="26">
                    <c:v>November</c:v>
                  </c:pt>
                  <c:pt idx="27">
                    <c:v>December</c:v>
                  </c:pt>
                  <c:pt idx="28">
                    <c:v>January</c:v>
                  </c:pt>
                  <c:pt idx="29">
                    <c:v>February</c:v>
                  </c:pt>
                  <c:pt idx="30">
                    <c:v>March</c:v>
                  </c:pt>
                  <c:pt idx="31">
                    <c:v>April</c:v>
                  </c:pt>
                  <c:pt idx="32">
                    <c:v>May</c:v>
                  </c:pt>
                  <c:pt idx="33">
                    <c:v>June</c:v>
                  </c:pt>
                  <c:pt idx="34">
                    <c:v>July</c:v>
                  </c:pt>
                  <c:pt idx="35">
                    <c:v>August</c:v>
                  </c:pt>
                  <c:pt idx="36">
                    <c:v>September</c:v>
                  </c:pt>
                  <c:pt idx="37">
                    <c:v>October</c:v>
                  </c:pt>
                  <c:pt idx="38">
                    <c:v>November</c:v>
                  </c:pt>
                  <c:pt idx="39">
                    <c:v>December</c:v>
                  </c:pt>
                  <c:pt idx="40">
                    <c:v>January</c:v>
                  </c:pt>
                  <c:pt idx="41">
                    <c:v>February</c:v>
                  </c:pt>
                  <c:pt idx="42">
                    <c:v>March</c:v>
                  </c:pt>
                  <c:pt idx="43">
                    <c:v>April</c:v>
                  </c:pt>
                  <c:pt idx="44">
                    <c:v>May</c:v>
                  </c:pt>
                  <c:pt idx="45">
                    <c:v>June</c:v>
                  </c:pt>
                </c:lvl>
                <c:lvl>
                  <c:pt idx="0">
                    <c:v>2021</c:v>
                  </c:pt>
                  <c:pt idx="4">
                    <c:v>2022</c:v>
                  </c:pt>
                  <c:pt idx="16">
                    <c:v>2023</c:v>
                  </c:pt>
                  <c:pt idx="28">
                    <c:v>2024</c:v>
                  </c:pt>
                  <c:pt idx="40">
                    <c:v>2025</c:v>
                  </c:pt>
                </c:lvl>
              </c:multiLvlStrCache>
            </c:multiLvlStrRef>
          </c:cat>
          <c:val>
            <c:numRef>
              <c:f>'OI Chart'!$F$5:$F$60</c:f>
              <c:numCache>
                <c:formatCode>General</c:formatCode>
                <c:ptCount val="46"/>
                <c:pt idx="33" formatCode="_(* #,##0_);_(* \(#,##0\);_(* &quot;-&quot;??_);_(@_)">
                  <c:v>37</c:v>
                </c:pt>
                <c:pt idx="34" formatCode="_(* #,##0_);_(* \(#,##0\);_(* &quot;-&quot;??_);_(@_)">
                  <c:v>151</c:v>
                </c:pt>
                <c:pt idx="35" formatCode="_(* #,##0_);_(* \(#,##0\);_(* &quot;-&quot;??_);_(@_)">
                  <c:v>428</c:v>
                </c:pt>
                <c:pt idx="36" formatCode="_(* #,##0_);_(* \(#,##0\);_(* &quot;-&quot;??_);_(@_)">
                  <c:v>385</c:v>
                </c:pt>
                <c:pt idx="37" formatCode="_(* #,##0_);_(* \(#,##0\);_(* &quot;-&quot;??_);_(@_)">
                  <c:v>359</c:v>
                </c:pt>
                <c:pt idx="38" formatCode="_(* #,##0_);_(* \(#,##0\);_(* &quot;-&quot;??_);_(@_)">
                  <c:v>513</c:v>
                </c:pt>
                <c:pt idx="39" formatCode="_(* #,##0_);_(* \(#,##0\);_(* &quot;-&quot;??_);_(@_)">
                  <c:v>367</c:v>
                </c:pt>
                <c:pt idx="40" formatCode="_(* #,##0_);_(* \(#,##0\);_(* &quot;-&quot;??_);_(@_)">
                  <c:v>642</c:v>
                </c:pt>
                <c:pt idx="41" formatCode="_(* #,##0_);_(* \(#,##0\);_(* &quot;-&quot;??_);_(@_)">
                  <c:v>893</c:v>
                </c:pt>
                <c:pt idx="42" formatCode="_(* #,##0_);_(* \(#,##0\);_(* &quot;-&quot;??_);_(@_)">
                  <c:v>1134</c:v>
                </c:pt>
                <c:pt idx="43" formatCode="_(* #,##0_);_(* \(#,##0\);_(* &quot;-&quot;??_);_(@_)">
                  <c:v>1003</c:v>
                </c:pt>
                <c:pt idx="44" formatCode="_(* #,##0_);_(* \(#,##0\);_(* &quot;-&quot;??_);_(@_)">
                  <c:v>1231</c:v>
                </c:pt>
                <c:pt idx="45" formatCode="_(* #,##0_);_(* \(#,##0\);_(* &quot;-&quot;??_);_(@_)">
                  <c:v>941</c:v>
                </c:pt>
              </c:numCache>
            </c:numRef>
          </c:val>
          <c:extLst>
            <c:ext xmlns:c16="http://schemas.microsoft.com/office/drawing/2014/chart" uri="{C3380CC4-5D6E-409C-BE32-E72D297353CC}">
              <c16:uniqueId val="{00000004-9186-4FBA-BF49-1DA9A28FD867}"/>
            </c:ext>
          </c:extLst>
        </c:ser>
        <c:ser>
          <c:idx val="5"/>
          <c:order val="5"/>
          <c:tx>
            <c:strRef>
              <c:f>'OI Chart'!$G$3:$G$4</c:f>
              <c:strCache>
                <c:ptCount val="1"/>
                <c:pt idx="0">
                  <c:v>Bloomberg US Corporate Index (FUIG) Futures, Eurex</c:v>
                </c:pt>
              </c:strCache>
            </c:strRef>
          </c:tx>
          <c:spPr>
            <a:solidFill>
              <a:schemeClr val="accent4">
                <a:lumMod val="60000"/>
              </a:schemeClr>
            </a:solidFill>
            <a:ln>
              <a:noFill/>
            </a:ln>
            <a:effectLst/>
          </c:spPr>
          <c:cat>
            <c:multiLvlStrRef>
              <c:f>'OI Chart'!$A$5:$A$60</c:f>
              <c:multiLvlStrCache>
                <c:ptCount val="46"/>
                <c:lvl>
                  <c:pt idx="0">
                    <c:v>September</c:v>
                  </c:pt>
                  <c:pt idx="1">
                    <c:v>October</c:v>
                  </c:pt>
                  <c:pt idx="2">
                    <c:v>November</c:v>
                  </c:pt>
                  <c:pt idx="3">
                    <c:v>December</c:v>
                  </c:pt>
                  <c:pt idx="4">
                    <c:v>January</c:v>
                  </c:pt>
                  <c:pt idx="5">
                    <c:v>February</c:v>
                  </c:pt>
                  <c:pt idx="6">
                    <c:v>March</c:v>
                  </c:pt>
                  <c:pt idx="7">
                    <c:v>April</c:v>
                  </c:pt>
                  <c:pt idx="8">
                    <c:v>May</c:v>
                  </c:pt>
                  <c:pt idx="9">
                    <c:v>June</c:v>
                  </c:pt>
                  <c:pt idx="10">
                    <c:v>July</c:v>
                  </c:pt>
                  <c:pt idx="11">
                    <c:v>August</c:v>
                  </c:pt>
                  <c:pt idx="12">
                    <c:v>September</c:v>
                  </c:pt>
                  <c:pt idx="13">
                    <c:v>October</c:v>
                  </c:pt>
                  <c:pt idx="14">
                    <c:v>November</c:v>
                  </c:pt>
                  <c:pt idx="15">
                    <c:v>December</c:v>
                  </c:pt>
                  <c:pt idx="16">
                    <c:v>January</c:v>
                  </c:pt>
                  <c:pt idx="17">
                    <c:v>February</c:v>
                  </c:pt>
                  <c:pt idx="18">
                    <c:v>March</c:v>
                  </c:pt>
                  <c:pt idx="19">
                    <c:v>April</c:v>
                  </c:pt>
                  <c:pt idx="20">
                    <c:v>May</c:v>
                  </c:pt>
                  <c:pt idx="21">
                    <c:v>June</c:v>
                  </c:pt>
                  <c:pt idx="22">
                    <c:v>July</c:v>
                  </c:pt>
                  <c:pt idx="23">
                    <c:v>August</c:v>
                  </c:pt>
                  <c:pt idx="24">
                    <c:v>September</c:v>
                  </c:pt>
                  <c:pt idx="25">
                    <c:v>October</c:v>
                  </c:pt>
                  <c:pt idx="26">
                    <c:v>November</c:v>
                  </c:pt>
                  <c:pt idx="27">
                    <c:v>December</c:v>
                  </c:pt>
                  <c:pt idx="28">
                    <c:v>January</c:v>
                  </c:pt>
                  <c:pt idx="29">
                    <c:v>February</c:v>
                  </c:pt>
                  <c:pt idx="30">
                    <c:v>March</c:v>
                  </c:pt>
                  <c:pt idx="31">
                    <c:v>April</c:v>
                  </c:pt>
                  <c:pt idx="32">
                    <c:v>May</c:v>
                  </c:pt>
                  <c:pt idx="33">
                    <c:v>June</c:v>
                  </c:pt>
                  <c:pt idx="34">
                    <c:v>July</c:v>
                  </c:pt>
                  <c:pt idx="35">
                    <c:v>August</c:v>
                  </c:pt>
                  <c:pt idx="36">
                    <c:v>September</c:v>
                  </c:pt>
                  <c:pt idx="37">
                    <c:v>October</c:v>
                  </c:pt>
                  <c:pt idx="38">
                    <c:v>November</c:v>
                  </c:pt>
                  <c:pt idx="39">
                    <c:v>December</c:v>
                  </c:pt>
                  <c:pt idx="40">
                    <c:v>January</c:v>
                  </c:pt>
                  <c:pt idx="41">
                    <c:v>February</c:v>
                  </c:pt>
                  <c:pt idx="42">
                    <c:v>March</c:v>
                  </c:pt>
                  <c:pt idx="43">
                    <c:v>April</c:v>
                  </c:pt>
                  <c:pt idx="44">
                    <c:v>May</c:v>
                  </c:pt>
                  <c:pt idx="45">
                    <c:v>June</c:v>
                  </c:pt>
                </c:lvl>
                <c:lvl>
                  <c:pt idx="0">
                    <c:v>2021</c:v>
                  </c:pt>
                  <c:pt idx="4">
                    <c:v>2022</c:v>
                  </c:pt>
                  <c:pt idx="16">
                    <c:v>2023</c:v>
                  </c:pt>
                  <c:pt idx="28">
                    <c:v>2024</c:v>
                  </c:pt>
                  <c:pt idx="40">
                    <c:v>2025</c:v>
                  </c:pt>
                </c:lvl>
              </c:multiLvlStrCache>
            </c:multiLvlStrRef>
          </c:cat>
          <c:val>
            <c:numRef>
              <c:f>'OI Chart'!$G$5:$G$60</c:f>
              <c:numCache>
                <c:formatCode>General</c:formatCode>
                <c:ptCount val="46"/>
                <c:pt idx="36" formatCode="_(* #,##0_);_(* \(#,##0\);_(* &quot;-&quot;??_);_(@_)">
                  <c:v>20</c:v>
                </c:pt>
                <c:pt idx="37" formatCode="_(* #,##0_);_(* \(#,##0\);_(* &quot;-&quot;??_);_(@_)">
                  <c:v>142</c:v>
                </c:pt>
                <c:pt idx="38" formatCode="_(* #,##0_);_(* \(#,##0\);_(* &quot;-&quot;??_);_(@_)">
                  <c:v>792</c:v>
                </c:pt>
                <c:pt idx="39" formatCode="_(* #,##0_);_(* \(#,##0\);_(* &quot;-&quot;??_);_(@_)">
                  <c:v>169</c:v>
                </c:pt>
                <c:pt idx="40" formatCode="_(* #,##0_);_(* \(#,##0\);_(* &quot;-&quot;??_);_(@_)">
                  <c:v>690</c:v>
                </c:pt>
                <c:pt idx="41" formatCode="_(* #,##0_);_(* \(#,##0\);_(* &quot;-&quot;??_);_(@_)">
                  <c:v>879</c:v>
                </c:pt>
                <c:pt idx="42" formatCode="_(* #,##0_);_(* \(#,##0\);_(* &quot;-&quot;??_);_(@_)">
                  <c:v>919</c:v>
                </c:pt>
                <c:pt idx="43" formatCode="_(* #,##0_);_(* \(#,##0\);_(* &quot;-&quot;??_);_(@_)">
                  <c:v>1162</c:v>
                </c:pt>
                <c:pt idx="44" formatCode="_(* #,##0_);_(* \(#,##0\);_(* &quot;-&quot;??_);_(@_)">
                  <c:v>1581</c:v>
                </c:pt>
                <c:pt idx="45" formatCode="_(* #,##0_);_(* \(#,##0\);_(* &quot;-&quot;??_);_(@_)">
                  <c:v>955</c:v>
                </c:pt>
              </c:numCache>
            </c:numRef>
          </c:val>
          <c:extLst>
            <c:ext xmlns:c16="http://schemas.microsoft.com/office/drawing/2014/chart" uri="{C3380CC4-5D6E-409C-BE32-E72D297353CC}">
              <c16:uniqueId val="{00000005-9186-4FBA-BF49-1DA9A28FD867}"/>
            </c:ext>
          </c:extLst>
        </c:ser>
        <c:ser>
          <c:idx val="6"/>
          <c:order val="6"/>
          <c:tx>
            <c:strRef>
              <c:f>'OI Chart'!$H$3:$H$4</c:f>
              <c:strCache>
                <c:ptCount val="1"/>
                <c:pt idx="0">
                  <c:v>Bloomberg Sterling Liquid Corporate Bond Index (FGBC) Futures, Eurex</c:v>
                </c:pt>
              </c:strCache>
            </c:strRef>
          </c:tx>
          <c:spPr>
            <a:solidFill>
              <a:schemeClr val="accent6">
                <a:lumMod val="80000"/>
                <a:lumOff val="20000"/>
              </a:schemeClr>
            </a:solidFill>
            <a:ln>
              <a:noFill/>
            </a:ln>
            <a:effectLst/>
          </c:spPr>
          <c:cat>
            <c:multiLvlStrRef>
              <c:f>'OI Chart'!$A$5:$A$60</c:f>
              <c:multiLvlStrCache>
                <c:ptCount val="46"/>
                <c:lvl>
                  <c:pt idx="0">
                    <c:v>September</c:v>
                  </c:pt>
                  <c:pt idx="1">
                    <c:v>October</c:v>
                  </c:pt>
                  <c:pt idx="2">
                    <c:v>November</c:v>
                  </c:pt>
                  <c:pt idx="3">
                    <c:v>December</c:v>
                  </c:pt>
                  <c:pt idx="4">
                    <c:v>January</c:v>
                  </c:pt>
                  <c:pt idx="5">
                    <c:v>February</c:v>
                  </c:pt>
                  <c:pt idx="6">
                    <c:v>March</c:v>
                  </c:pt>
                  <c:pt idx="7">
                    <c:v>April</c:v>
                  </c:pt>
                  <c:pt idx="8">
                    <c:v>May</c:v>
                  </c:pt>
                  <c:pt idx="9">
                    <c:v>June</c:v>
                  </c:pt>
                  <c:pt idx="10">
                    <c:v>July</c:v>
                  </c:pt>
                  <c:pt idx="11">
                    <c:v>August</c:v>
                  </c:pt>
                  <c:pt idx="12">
                    <c:v>September</c:v>
                  </c:pt>
                  <c:pt idx="13">
                    <c:v>October</c:v>
                  </c:pt>
                  <c:pt idx="14">
                    <c:v>November</c:v>
                  </c:pt>
                  <c:pt idx="15">
                    <c:v>December</c:v>
                  </c:pt>
                  <c:pt idx="16">
                    <c:v>January</c:v>
                  </c:pt>
                  <c:pt idx="17">
                    <c:v>February</c:v>
                  </c:pt>
                  <c:pt idx="18">
                    <c:v>March</c:v>
                  </c:pt>
                  <c:pt idx="19">
                    <c:v>April</c:v>
                  </c:pt>
                  <c:pt idx="20">
                    <c:v>May</c:v>
                  </c:pt>
                  <c:pt idx="21">
                    <c:v>June</c:v>
                  </c:pt>
                  <c:pt idx="22">
                    <c:v>July</c:v>
                  </c:pt>
                  <c:pt idx="23">
                    <c:v>August</c:v>
                  </c:pt>
                  <c:pt idx="24">
                    <c:v>September</c:v>
                  </c:pt>
                  <c:pt idx="25">
                    <c:v>October</c:v>
                  </c:pt>
                  <c:pt idx="26">
                    <c:v>November</c:v>
                  </c:pt>
                  <c:pt idx="27">
                    <c:v>December</c:v>
                  </c:pt>
                  <c:pt idx="28">
                    <c:v>January</c:v>
                  </c:pt>
                  <c:pt idx="29">
                    <c:v>February</c:v>
                  </c:pt>
                  <c:pt idx="30">
                    <c:v>March</c:v>
                  </c:pt>
                  <c:pt idx="31">
                    <c:v>April</c:v>
                  </c:pt>
                  <c:pt idx="32">
                    <c:v>May</c:v>
                  </c:pt>
                  <c:pt idx="33">
                    <c:v>June</c:v>
                  </c:pt>
                  <c:pt idx="34">
                    <c:v>July</c:v>
                  </c:pt>
                  <c:pt idx="35">
                    <c:v>August</c:v>
                  </c:pt>
                  <c:pt idx="36">
                    <c:v>September</c:v>
                  </c:pt>
                  <c:pt idx="37">
                    <c:v>October</c:v>
                  </c:pt>
                  <c:pt idx="38">
                    <c:v>November</c:v>
                  </c:pt>
                  <c:pt idx="39">
                    <c:v>December</c:v>
                  </c:pt>
                  <c:pt idx="40">
                    <c:v>January</c:v>
                  </c:pt>
                  <c:pt idx="41">
                    <c:v>February</c:v>
                  </c:pt>
                  <c:pt idx="42">
                    <c:v>March</c:v>
                  </c:pt>
                  <c:pt idx="43">
                    <c:v>April</c:v>
                  </c:pt>
                  <c:pt idx="44">
                    <c:v>May</c:v>
                  </c:pt>
                  <c:pt idx="45">
                    <c:v>June</c:v>
                  </c:pt>
                </c:lvl>
                <c:lvl>
                  <c:pt idx="0">
                    <c:v>2021</c:v>
                  </c:pt>
                  <c:pt idx="4">
                    <c:v>2022</c:v>
                  </c:pt>
                  <c:pt idx="16">
                    <c:v>2023</c:v>
                  </c:pt>
                  <c:pt idx="28">
                    <c:v>2024</c:v>
                  </c:pt>
                  <c:pt idx="40">
                    <c:v>2025</c:v>
                  </c:pt>
                </c:lvl>
              </c:multiLvlStrCache>
            </c:multiLvlStrRef>
          </c:cat>
          <c:val>
            <c:numRef>
              <c:f>'OI Chart'!$H$5:$H$60</c:f>
              <c:numCache>
                <c:formatCode>General</c:formatCode>
                <c:ptCount val="46"/>
                <c:pt idx="29" formatCode="_(* #,##0_);_(* \(#,##0\);_(* &quot;-&quot;??_);_(@_)">
                  <c:v>1</c:v>
                </c:pt>
                <c:pt idx="30" formatCode="_(* #,##0_);_(* \(#,##0\);_(* &quot;-&quot;??_);_(@_)">
                  <c:v>15</c:v>
                </c:pt>
                <c:pt idx="31" formatCode="_(* #,##0_);_(* \(#,##0\);_(* &quot;-&quot;??_);_(@_)">
                  <c:v>31</c:v>
                </c:pt>
                <c:pt idx="32" formatCode="_(* #,##0_);_(* \(#,##0\);_(* &quot;-&quot;??_);_(@_)">
                  <c:v>49</c:v>
                </c:pt>
                <c:pt idx="33" formatCode="_(* #,##0_);_(* \(#,##0\);_(* &quot;-&quot;??_);_(@_)">
                  <c:v>1</c:v>
                </c:pt>
                <c:pt idx="34" formatCode="_(* #,##0_);_(* \(#,##0\);_(* &quot;-&quot;??_);_(@_)">
                  <c:v>35</c:v>
                </c:pt>
                <c:pt idx="35" formatCode="_(* #,##0_);_(* \(#,##0\);_(* &quot;-&quot;??_);_(@_)">
                  <c:v>777</c:v>
                </c:pt>
                <c:pt idx="36" formatCode="_(* #,##0_);_(* \(#,##0\);_(* &quot;-&quot;??_);_(@_)">
                  <c:v>647</c:v>
                </c:pt>
                <c:pt idx="37" formatCode="_(* #,##0_);_(* \(#,##0\);_(* &quot;-&quot;??_);_(@_)">
                  <c:v>929</c:v>
                </c:pt>
                <c:pt idx="38" formatCode="_(* #,##0_);_(* \(#,##0\);_(* &quot;-&quot;??_);_(@_)">
                  <c:v>991</c:v>
                </c:pt>
                <c:pt idx="39" formatCode="_(* #,##0_);_(* \(#,##0\);_(* &quot;-&quot;??_);_(@_)">
                  <c:v>405</c:v>
                </c:pt>
                <c:pt idx="40" formatCode="_(* #,##0_);_(* \(#,##0\);_(* &quot;-&quot;??_);_(@_)">
                  <c:v>569</c:v>
                </c:pt>
                <c:pt idx="41" formatCode="_(* #,##0_);_(* \(#,##0\);_(* &quot;-&quot;??_);_(@_)">
                  <c:v>418</c:v>
                </c:pt>
                <c:pt idx="42" formatCode="_(* #,##0_);_(* \(#,##0\);_(* &quot;-&quot;??_);_(@_)">
                  <c:v>260</c:v>
                </c:pt>
                <c:pt idx="43" formatCode="_(* #,##0_);_(* \(#,##0\);_(* &quot;-&quot;??_);_(@_)">
                  <c:v>261</c:v>
                </c:pt>
                <c:pt idx="44" formatCode="_(* #,##0_);_(* \(#,##0\);_(* &quot;-&quot;??_);_(@_)">
                  <c:v>217</c:v>
                </c:pt>
                <c:pt idx="45" formatCode="_(* #,##0_);_(* \(#,##0\);_(* &quot;-&quot;??_);_(@_)">
                  <c:v>272</c:v>
                </c:pt>
              </c:numCache>
            </c:numRef>
          </c:val>
          <c:extLst>
            <c:ext xmlns:c16="http://schemas.microsoft.com/office/drawing/2014/chart" uri="{C3380CC4-5D6E-409C-BE32-E72D297353CC}">
              <c16:uniqueId val="{00000006-9186-4FBA-BF49-1DA9A28FD867}"/>
            </c:ext>
          </c:extLst>
        </c:ser>
        <c:ser>
          <c:idx val="7"/>
          <c:order val="7"/>
          <c:tx>
            <c:strRef>
              <c:f>'OI Chart'!$I$3:$I$4</c:f>
              <c:strCache>
                <c:ptCount val="1"/>
                <c:pt idx="0">
                  <c:v>Bloomberg IG Duration-Hedged Credit Index Futures, CBOT</c:v>
                </c:pt>
              </c:strCache>
            </c:strRef>
          </c:tx>
          <c:spPr>
            <a:solidFill>
              <a:schemeClr val="accent5">
                <a:lumMod val="80000"/>
                <a:lumOff val="20000"/>
              </a:schemeClr>
            </a:solidFill>
            <a:ln>
              <a:noFill/>
            </a:ln>
            <a:effectLst/>
          </c:spPr>
          <c:cat>
            <c:multiLvlStrRef>
              <c:f>'OI Chart'!$A$5:$A$60</c:f>
              <c:multiLvlStrCache>
                <c:ptCount val="46"/>
                <c:lvl>
                  <c:pt idx="0">
                    <c:v>September</c:v>
                  </c:pt>
                  <c:pt idx="1">
                    <c:v>October</c:v>
                  </c:pt>
                  <c:pt idx="2">
                    <c:v>November</c:v>
                  </c:pt>
                  <c:pt idx="3">
                    <c:v>December</c:v>
                  </c:pt>
                  <c:pt idx="4">
                    <c:v>January</c:v>
                  </c:pt>
                  <c:pt idx="5">
                    <c:v>February</c:v>
                  </c:pt>
                  <c:pt idx="6">
                    <c:v>March</c:v>
                  </c:pt>
                  <c:pt idx="7">
                    <c:v>April</c:v>
                  </c:pt>
                  <c:pt idx="8">
                    <c:v>May</c:v>
                  </c:pt>
                  <c:pt idx="9">
                    <c:v>June</c:v>
                  </c:pt>
                  <c:pt idx="10">
                    <c:v>July</c:v>
                  </c:pt>
                  <c:pt idx="11">
                    <c:v>August</c:v>
                  </c:pt>
                  <c:pt idx="12">
                    <c:v>September</c:v>
                  </c:pt>
                  <c:pt idx="13">
                    <c:v>October</c:v>
                  </c:pt>
                  <c:pt idx="14">
                    <c:v>November</c:v>
                  </c:pt>
                  <c:pt idx="15">
                    <c:v>December</c:v>
                  </c:pt>
                  <c:pt idx="16">
                    <c:v>January</c:v>
                  </c:pt>
                  <c:pt idx="17">
                    <c:v>February</c:v>
                  </c:pt>
                  <c:pt idx="18">
                    <c:v>March</c:v>
                  </c:pt>
                  <c:pt idx="19">
                    <c:v>April</c:v>
                  </c:pt>
                  <c:pt idx="20">
                    <c:v>May</c:v>
                  </c:pt>
                  <c:pt idx="21">
                    <c:v>June</c:v>
                  </c:pt>
                  <c:pt idx="22">
                    <c:v>July</c:v>
                  </c:pt>
                  <c:pt idx="23">
                    <c:v>August</c:v>
                  </c:pt>
                  <c:pt idx="24">
                    <c:v>September</c:v>
                  </c:pt>
                  <c:pt idx="25">
                    <c:v>October</c:v>
                  </c:pt>
                  <c:pt idx="26">
                    <c:v>November</c:v>
                  </c:pt>
                  <c:pt idx="27">
                    <c:v>December</c:v>
                  </c:pt>
                  <c:pt idx="28">
                    <c:v>January</c:v>
                  </c:pt>
                  <c:pt idx="29">
                    <c:v>February</c:v>
                  </c:pt>
                  <c:pt idx="30">
                    <c:v>March</c:v>
                  </c:pt>
                  <c:pt idx="31">
                    <c:v>April</c:v>
                  </c:pt>
                  <c:pt idx="32">
                    <c:v>May</c:v>
                  </c:pt>
                  <c:pt idx="33">
                    <c:v>June</c:v>
                  </c:pt>
                  <c:pt idx="34">
                    <c:v>July</c:v>
                  </c:pt>
                  <c:pt idx="35">
                    <c:v>August</c:v>
                  </c:pt>
                  <c:pt idx="36">
                    <c:v>September</c:v>
                  </c:pt>
                  <c:pt idx="37">
                    <c:v>October</c:v>
                  </c:pt>
                  <c:pt idx="38">
                    <c:v>November</c:v>
                  </c:pt>
                  <c:pt idx="39">
                    <c:v>December</c:v>
                  </c:pt>
                  <c:pt idx="40">
                    <c:v>January</c:v>
                  </c:pt>
                  <c:pt idx="41">
                    <c:v>February</c:v>
                  </c:pt>
                  <c:pt idx="42">
                    <c:v>March</c:v>
                  </c:pt>
                  <c:pt idx="43">
                    <c:v>April</c:v>
                  </c:pt>
                  <c:pt idx="44">
                    <c:v>May</c:v>
                  </c:pt>
                  <c:pt idx="45">
                    <c:v>June</c:v>
                  </c:pt>
                </c:lvl>
                <c:lvl>
                  <c:pt idx="0">
                    <c:v>2021</c:v>
                  </c:pt>
                  <c:pt idx="4">
                    <c:v>2022</c:v>
                  </c:pt>
                  <c:pt idx="16">
                    <c:v>2023</c:v>
                  </c:pt>
                  <c:pt idx="28">
                    <c:v>2024</c:v>
                  </c:pt>
                  <c:pt idx="40">
                    <c:v>2025</c:v>
                  </c:pt>
                </c:lvl>
              </c:multiLvlStrCache>
            </c:multiLvlStrRef>
          </c:cat>
          <c:val>
            <c:numRef>
              <c:f>'OI Chart'!$I$5:$I$60</c:f>
              <c:numCache>
                <c:formatCode>General</c:formatCode>
                <c:ptCount val="46"/>
                <c:pt idx="33" formatCode="_(* #,##0_);_(* \(#,##0\);_(* &quot;-&quot;??_);_(@_)">
                  <c:v>21</c:v>
                </c:pt>
                <c:pt idx="34" formatCode="_(* #,##0_);_(* \(#,##0\);_(* &quot;-&quot;??_);_(@_)">
                  <c:v>139</c:v>
                </c:pt>
                <c:pt idx="35" formatCode="_(* #,##0_);_(* \(#,##0\);_(* &quot;-&quot;??_);_(@_)">
                  <c:v>346</c:v>
                </c:pt>
                <c:pt idx="36" formatCode="_(* #,##0_);_(* \(#,##0\);_(* &quot;-&quot;??_);_(@_)">
                  <c:v>337</c:v>
                </c:pt>
                <c:pt idx="37" formatCode="_(* #,##0_);_(* \(#,##0\);_(* &quot;-&quot;??_);_(@_)">
                  <c:v>330</c:v>
                </c:pt>
                <c:pt idx="38" formatCode="_(* #,##0_);_(* \(#,##0\);_(* &quot;-&quot;??_);_(@_)">
                  <c:v>331</c:v>
                </c:pt>
                <c:pt idx="39" formatCode="_(* #,##0_);_(* \(#,##0\);_(* &quot;-&quot;??_);_(@_)">
                  <c:v>269</c:v>
                </c:pt>
                <c:pt idx="40" formatCode="_(* #,##0_);_(* \(#,##0\);_(* &quot;-&quot;??_);_(@_)">
                  <c:v>211</c:v>
                </c:pt>
                <c:pt idx="41" formatCode="_(* #,##0_);_(* \(#,##0\);_(* &quot;-&quot;??_);_(@_)">
                  <c:v>277</c:v>
                </c:pt>
                <c:pt idx="42" formatCode="_(* #,##0_);_(* \(#,##0\);_(* &quot;-&quot;??_);_(@_)">
                  <c:v>524</c:v>
                </c:pt>
                <c:pt idx="43" formatCode="_(* #,##0_);_(* \(#,##0\);_(* &quot;-&quot;??_);_(@_)">
                  <c:v>772</c:v>
                </c:pt>
                <c:pt idx="44" formatCode="_(* #,##0_);_(* \(#,##0\);_(* &quot;-&quot;??_);_(@_)">
                  <c:v>729</c:v>
                </c:pt>
                <c:pt idx="45" formatCode="_(* #,##0_);_(* \(#,##0\);_(* &quot;-&quot;??_);_(@_)">
                  <c:v>633</c:v>
                </c:pt>
              </c:numCache>
            </c:numRef>
          </c:val>
          <c:extLst>
            <c:ext xmlns:c16="http://schemas.microsoft.com/office/drawing/2014/chart" uri="{C3380CC4-5D6E-409C-BE32-E72D297353CC}">
              <c16:uniqueId val="{00000007-9186-4FBA-BF49-1DA9A28FD867}"/>
            </c:ext>
          </c:extLst>
        </c:ser>
        <c:ser>
          <c:idx val="8"/>
          <c:order val="8"/>
          <c:tx>
            <c:strRef>
              <c:f>'OI Chart'!$J$3:$J$4</c:f>
              <c:strCache>
                <c:ptCount val="1"/>
                <c:pt idx="0">
                  <c:v>Bloomberg HY Credit Index Futures, CBOT</c:v>
                </c:pt>
              </c:strCache>
            </c:strRef>
          </c:tx>
          <c:spPr>
            <a:solidFill>
              <a:schemeClr val="accent4">
                <a:lumMod val="80000"/>
                <a:lumOff val="20000"/>
              </a:schemeClr>
            </a:solidFill>
            <a:ln>
              <a:noFill/>
            </a:ln>
            <a:effectLst/>
          </c:spPr>
          <c:cat>
            <c:multiLvlStrRef>
              <c:f>'OI Chart'!$A$5:$A$60</c:f>
              <c:multiLvlStrCache>
                <c:ptCount val="46"/>
                <c:lvl>
                  <c:pt idx="0">
                    <c:v>September</c:v>
                  </c:pt>
                  <c:pt idx="1">
                    <c:v>October</c:v>
                  </c:pt>
                  <c:pt idx="2">
                    <c:v>November</c:v>
                  </c:pt>
                  <c:pt idx="3">
                    <c:v>December</c:v>
                  </c:pt>
                  <c:pt idx="4">
                    <c:v>January</c:v>
                  </c:pt>
                  <c:pt idx="5">
                    <c:v>February</c:v>
                  </c:pt>
                  <c:pt idx="6">
                    <c:v>March</c:v>
                  </c:pt>
                  <c:pt idx="7">
                    <c:v>April</c:v>
                  </c:pt>
                  <c:pt idx="8">
                    <c:v>May</c:v>
                  </c:pt>
                  <c:pt idx="9">
                    <c:v>June</c:v>
                  </c:pt>
                  <c:pt idx="10">
                    <c:v>July</c:v>
                  </c:pt>
                  <c:pt idx="11">
                    <c:v>August</c:v>
                  </c:pt>
                  <c:pt idx="12">
                    <c:v>September</c:v>
                  </c:pt>
                  <c:pt idx="13">
                    <c:v>October</c:v>
                  </c:pt>
                  <c:pt idx="14">
                    <c:v>November</c:v>
                  </c:pt>
                  <c:pt idx="15">
                    <c:v>December</c:v>
                  </c:pt>
                  <c:pt idx="16">
                    <c:v>January</c:v>
                  </c:pt>
                  <c:pt idx="17">
                    <c:v>February</c:v>
                  </c:pt>
                  <c:pt idx="18">
                    <c:v>March</c:v>
                  </c:pt>
                  <c:pt idx="19">
                    <c:v>April</c:v>
                  </c:pt>
                  <c:pt idx="20">
                    <c:v>May</c:v>
                  </c:pt>
                  <c:pt idx="21">
                    <c:v>June</c:v>
                  </c:pt>
                  <c:pt idx="22">
                    <c:v>July</c:v>
                  </c:pt>
                  <c:pt idx="23">
                    <c:v>August</c:v>
                  </c:pt>
                  <c:pt idx="24">
                    <c:v>September</c:v>
                  </c:pt>
                  <c:pt idx="25">
                    <c:v>October</c:v>
                  </c:pt>
                  <c:pt idx="26">
                    <c:v>November</c:v>
                  </c:pt>
                  <c:pt idx="27">
                    <c:v>December</c:v>
                  </c:pt>
                  <c:pt idx="28">
                    <c:v>January</c:v>
                  </c:pt>
                  <c:pt idx="29">
                    <c:v>February</c:v>
                  </c:pt>
                  <c:pt idx="30">
                    <c:v>March</c:v>
                  </c:pt>
                  <c:pt idx="31">
                    <c:v>April</c:v>
                  </c:pt>
                  <c:pt idx="32">
                    <c:v>May</c:v>
                  </c:pt>
                  <c:pt idx="33">
                    <c:v>June</c:v>
                  </c:pt>
                  <c:pt idx="34">
                    <c:v>July</c:v>
                  </c:pt>
                  <c:pt idx="35">
                    <c:v>August</c:v>
                  </c:pt>
                  <c:pt idx="36">
                    <c:v>September</c:v>
                  </c:pt>
                  <c:pt idx="37">
                    <c:v>October</c:v>
                  </c:pt>
                  <c:pt idx="38">
                    <c:v>November</c:v>
                  </c:pt>
                  <c:pt idx="39">
                    <c:v>December</c:v>
                  </c:pt>
                  <c:pt idx="40">
                    <c:v>January</c:v>
                  </c:pt>
                  <c:pt idx="41">
                    <c:v>February</c:v>
                  </c:pt>
                  <c:pt idx="42">
                    <c:v>March</c:v>
                  </c:pt>
                  <c:pt idx="43">
                    <c:v>April</c:v>
                  </c:pt>
                  <c:pt idx="44">
                    <c:v>May</c:v>
                  </c:pt>
                  <c:pt idx="45">
                    <c:v>June</c:v>
                  </c:pt>
                </c:lvl>
                <c:lvl>
                  <c:pt idx="0">
                    <c:v>2021</c:v>
                  </c:pt>
                  <c:pt idx="4">
                    <c:v>2022</c:v>
                  </c:pt>
                  <c:pt idx="16">
                    <c:v>2023</c:v>
                  </c:pt>
                  <c:pt idx="28">
                    <c:v>2024</c:v>
                  </c:pt>
                  <c:pt idx="40">
                    <c:v>2025</c:v>
                  </c:pt>
                </c:lvl>
              </c:multiLvlStrCache>
            </c:multiLvlStrRef>
          </c:cat>
          <c:val>
            <c:numRef>
              <c:f>'OI Chart'!$J$5:$J$60</c:f>
              <c:numCache>
                <c:formatCode>General</c:formatCode>
                <c:ptCount val="46"/>
                <c:pt idx="33" formatCode="_(* #,##0_);_(* \(#,##0\);_(* &quot;-&quot;??_);_(@_)">
                  <c:v>72</c:v>
                </c:pt>
                <c:pt idx="34" formatCode="_(* #,##0_);_(* \(#,##0\);_(* &quot;-&quot;??_);_(@_)">
                  <c:v>65</c:v>
                </c:pt>
                <c:pt idx="35" formatCode="_(* #,##0_);_(* \(#,##0\);_(* &quot;-&quot;??_);_(@_)">
                  <c:v>123</c:v>
                </c:pt>
                <c:pt idx="36" formatCode="_(* #,##0_);_(* \(#,##0\);_(* &quot;-&quot;??_);_(@_)">
                  <c:v>98</c:v>
                </c:pt>
                <c:pt idx="37" formatCode="_(* #,##0_);_(* \(#,##0\);_(* &quot;-&quot;??_);_(@_)">
                  <c:v>158</c:v>
                </c:pt>
                <c:pt idx="38" formatCode="_(* #,##0_);_(* \(#,##0\);_(* &quot;-&quot;??_);_(@_)">
                  <c:v>224</c:v>
                </c:pt>
                <c:pt idx="39" formatCode="_(* #,##0_);_(* \(#,##0\);_(* &quot;-&quot;??_);_(@_)">
                  <c:v>210</c:v>
                </c:pt>
                <c:pt idx="40" formatCode="_(* #,##0_);_(* \(#,##0\);_(* &quot;-&quot;??_);_(@_)">
                  <c:v>347</c:v>
                </c:pt>
                <c:pt idx="41" formatCode="_(* #,##0_);_(* \(#,##0\);_(* &quot;-&quot;??_);_(@_)">
                  <c:v>431</c:v>
                </c:pt>
                <c:pt idx="42" formatCode="_(* #,##0_);_(* \(#,##0\);_(* &quot;-&quot;??_);_(@_)">
                  <c:v>644</c:v>
                </c:pt>
                <c:pt idx="43" formatCode="_(* #,##0_);_(* \(#,##0\);_(* &quot;-&quot;??_);_(@_)">
                  <c:v>936</c:v>
                </c:pt>
                <c:pt idx="44" formatCode="_(* #,##0_);_(* \(#,##0\);_(* &quot;-&quot;??_);_(@_)">
                  <c:v>683</c:v>
                </c:pt>
                <c:pt idx="45" formatCode="_(* #,##0_);_(* \(#,##0\);_(* &quot;-&quot;??_);_(@_)">
                  <c:v>598</c:v>
                </c:pt>
              </c:numCache>
            </c:numRef>
          </c:val>
          <c:extLst>
            <c:ext xmlns:c16="http://schemas.microsoft.com/office/drawing/2014/chart" uri="{C3380CC4-5D6E-409C-BE32-E72D297353CC}">
              <c16:uniqueId val="{00000008-9186-4FBA-BF49-1DA9A28FD867}"/>
            </c:ext>
          </c:extLst>
        </c:ser>
        <c:dLbls>
          <c:showLegendKey val="0"/>
          <c:showVal val="0"/>
          <c:showCatName val="0"/>
          <c:showSerName val="0"/>
          <c:showPercent val="0"/>
          <c:showBubbleSize val="0"/>
        </c:dLbls>
        <c:axId val="1394186224"/>
        <c:axId val="1394187664"/>
      </c:areaChart>
      <c:catAx>
        <c:axId val="1394186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lumMod val="50000"/>
                  </a:schemeClr>
                </a:solidFill>
                <a:latin typeface="Lato" panose="020F0502020204030203" pitchFamily="34" charset="0"/>
                <a:ea typeface="+mn-ea"/>
                <a:cs typeface="+mn-cs"/>
              </a:defRPr>
            </a:pPr>
            <a:endParaRPr lang="en-US"/>
          </a:p>
        </c:txPr>
        <c:crossAx val="1394187664"/>
        <c:crosses val="autoZero"/>
        <c:auto val="1"/>
        <c:lblAlgn val="ctr"/>
        <c:lblOffset val="100"/>
        <c:noMultiLvlLbl val="0"/>
      </c:catAx>
      <c:valAx>
        <c:axId val="13941876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2">
                        <a:lumMod val="50000"/>
                      </a:schemeClr>
                    </a:solidFill>
                    <a:latin typeface="Lato" panose="020F0502020204030203" pitchFamily="34" charset="0"/>
                    <a:ea typeface="+mn-ea"/>
                    <a:cs typeface="+mn-cs"/>
                  </a:defRPr>
                </a:pPr>
                <a:r>
                  <a:rPr lang="en-US"/>
                  <a:t>Open Interest (lots outstanding)</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2">
                      <a:lumMod val="50000"/>
                    </a:schemeClr>
                  </a:solidFill>
                  <a:latin typeface="Lato" panose="020F0502020204030203" pitchFamily="34" charset="0"/>
                  <a:ea typeface="+mn-ea"/>
                  <a:cs typeface="+mn-cs"/>
                </a:defRPr>
              </a:pPr>
              <a:endParaRPr lang="en-US"/>
            </a:p>
          </c:txPr>
        </c:title>
        <c:numFmt formatCode="[&gt;999999.999]\ #.0,,&quot;M&quot;;[&gt;999.999]#,&quot;K&quot;;#,##0\ _K"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lumMod val="50000"/>
                  </a:schemeClr>
                </a:solidFill>
                <a:latin typeface="Lato" panose="020F0502020204030203" pitchFamily="34" charset="0"/>
                <a:ea typeface="+mn-ea"/>
                <a:cs typeface="+mn-cs"/>
              </a:defRPr>
            </a:pPr>
            <a:endParaRPr lang="en-US"/>
          </a:p>
        </c:txPr>
        <c:crossAx val="1394186224"/>
        <c:crosses val="autoZero"/>
        <c:crossBetween val="midCat"/>
      </c:valAx>
      <c:spPr>
        <a:noFill/>
        <a:ln>
          <a:noFill/>
        </a:ln>
        <a:effectLst/>
      </c:spPr>
    </c:plotArea>
    <c:legend>
      <c:legendPos val="r"/>
      <c:layout>
        <c:manualLayout>
          <c:xMode val="edge"/>
          <c:yMode val="edge"/>
          <c:x val="0.65660437825706575"/>
          <c:y val="7.2921708219402859E-2"/>
          <c:w val="0.33614924493134013"/>
          <c:h val="0.8243864301049470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2">
                  <a:lumMod val="50000"/>
                </a:schemeClr>
              </a:solidFill>
              <a:latin typeface="Lato" panose="020F0502020204030203"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aseline="0">
          <a:solidFill>
            <a:schemeClr val="tx2">
              <a:lumMod val="50000"/>
            </a:schemeClr>
          </a:solidFill>
          <a:latin typeface="Lato" panose="020F0502020204030203"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[12) Bitcoin.xlsx]CME Bitcoin!PivotTable2</c:name>
    <c:fmtId val="-1"/>
  </c:pivotSource>
  <c:chart>
    <c:title>
      <c:tx>
        <c:rich>
          <a:bodyPr rot="0" spcFirstLastPara="1" vertOverflow="ellipsis" vert="horz" wrap="square" anchor="ctr" anchorCtr="1"/>
          <a:lstStyle/>
          <a:p>
            <a:pPr>
              <a:defRPr sz="1400" b="0" i="0" u="none" strike="noStrike" kern="1200" spc="0" baseline="0">
                <a:solidFill>
                  <a:srgbClr val="204663"/>
                </a:solidFill>
                <a:latin typeface="Lato" panose="020F0502020204030203" pitchFamily="34" charset="0"/>
                <a:ea typeface="+mn-ea"/>
                <a:cs typeface="+mn-cs"/>
              </a:defRPr>
            </a:pPr>
            <a:r>
              <a:rPr lang="en-US"/>
              <a:t>CME Bitcoin Futures</a:t>
            </a: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204663"/>
              </a:solidFill>
              <a:latin typeface="Lato" panose="020F0502020204030203" pitchFamily="34" charset="0"/>
              <a:ea typeface="+mn-ea"/>
              <a:cs typeface="+mn-cs"/>
            </a:defRPr>
          </a:pPr>
          <a:endParaRPr lang="en-US"/>
        </a:p>
      </c:txPr>
    </c:title>
    <c:autoTitleDeleted val="0"/>
    <c:pivotFmts>
      <c:pivotFmt>
        <c:idx val="0"/>
        <c:spPr>
          <a:solidFill>
            <a:srgbClr val="00A4E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rgbClr val="F9A51A"/>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rgbClr val="00A4E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rgbClr val="F9A51A"/>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rgbClr val="00A4E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rgbClr val="F9A51A"/>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'CME Bitcoin'!$B$3</c:f>
              <c:strCache>
                <c:ptCount val="1"/>
                <c:pt idx="0">
                  <c:v>Adjusted Volume</c:v>
                </c:pt>
              </c:strCache>
            </c:strRef>
          </c:tx>
          <c:spPr>
            <a:solidFill>
              <a:srgbClr val="00A4E7"/>
            </a:solidFill>
            <a:ln>
              <a:noFill/>
            </a:ln>
            <a:effectLst/>
          </c:spPr>
          <c:invertIfNegative val="0"/>
          <c:cat>
            <c:multiLvlStrRef>
              <c:f>'CME Bitcoin'!$A$4:$A$36</c:f>
              <c:multiLvlStrCache>
                <c:ptCount val="30"/>
                <c:lvl>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pt idx="12">
                    <c:v>January</c:v>
                  </c:pt>
                  <c:pt idx="13">
                    <c:v>February</c:v>
                  </c:pt>
                  <c:pt idx="14">
                    <c:v>March</c:v>
                  </c:pt>
                  <c:pt idx="15">
                    <c:v>April</c:v>
                  </c:pt>
                  <c:pt idx="16">
                    <c:v>May</c:v>
                  </c:pt>
                  <c:pt idx="17">
                    <c:v>June</c:v>
                  </c:pt>
                  <c:pt idx="18">
                    <c:v>July</c:v>
                  </c:pt>
                  <c:pt idx="19">
                    <c:v>August</c:v>
                  </c:pt>
                  <c:pt idx="20">
                    <c:v>September</c:v>
                  </c:pt>
                  <c:pt idx="21">
                    <c:v>October</c:v>
                  </c:pt>
                  <c:pt idx="22">
                    <c:v>November</c:v>
                  </c:pt>
                  <c:pt idx="23">
                    <c:v>December</c:v>
                  </c:pt>
                  <c:pt idx="24">
                    <c:v>January</c:v>
                  </c:pt>
                  <c:pt idx="25">
                    <c:v>February</c:v>
                  </c:pt>
                  <c:pt idx="26">
                    <c:v>March</c:v>
                  </c:pt>
                  <c:pt idx="27">
                    <c:v>April</c:v>
                  </c:pt>
                  <c:pt idx="28">
                    <c:v>May</c:v>
                  </c:pt>
                  <c:pt idx="29">
                    <c:v>June</c:v>
                  </c:pt>
                </c:lvl>
                <c:lvl>
                  <c:pt idx="0">
                    <c:v>2023</c:v>
                  </c:pt>
                  <c:pt idx="12">
                    <c:v>2024</c:v>
                  </c:pt>
                  <c:pt idx="24">
                    <c:v>2025</c:v>
                  </c:pt>
                </c:lvl>
              </c:multiLvlStrCache>
            </c:multiLvlStrRef>
          </c:cat>
          <c:val>
            <c:numRef>
              <c:f>'CME Bitcoin'!$B$4:$B$36</c:f>
              <c:numCache>
                <c:formatCode>_(* #,##0_);_(* \(#,##0\);_(* "-"??_);_(@_)</c:formatCode>
                <c:ptCount val="30"/>
                <c:pt idx="0">
                  <c:v>991670</c:v>
                </c:pt>
                <c:pt idx="1">
                  <c:v>1061805</c:v>
                </c:pt>
                <c:pt idx="2">
                  <c:v>1382710</c:v>
                </c:pt>
                <c:pt idx="3">
                  <c:v>922755</c:v>
                </c:pt>
                <c:pt idx="4">
                  <c:v>1076915</c:v>
                </c:pt>
                <c:pt idx="5">
                  <c:v>1321615</c:v>
                </c:pt>
                <c:pt idx="6">
                  <c:v>1045710</c:v>
                </c:pt>
                <c:pt idx="7">
                  <c:v>1193690</c:v>
                </c:pt>
                <c:pt idx="8">
                  <c:v>963100</c:v>
                </c:pt>
                <c:pt idx="9">
                  <c:v>1432695</c:v>
                </c:pt>
                <c:pt idx="10">
                  <c:v>1403190</c:v>
                </c:pt>
                <c:pt idx="11">
                  <c:v>1217750</c:v>
                </c:pt>
                <c:pt idx="12">
                  <c:v>1716060</c:v>
                </c:pt>
                <c:pt idx="13">
                  <c:v>1418065</c:v>
                </c:pt>
                <c:pt idx="14">
                  <c:v>1807695</c:v>
                </c:pt>
                <c:pt idx="15">
                  <c:v>1540400</c:v>
                </c:pt>
                <c:pt idx="16">
                  <c:v>1371620</c:v>
                </c:pt>
                <c:pt idx="17">
                  <c:v>1265000</c:v>
                </c:pt>
                <c:pt idx="18">
                  <c:v>1609950</c:v>
                </c:pt>
                <c:pt idx="19">
                  <c:v>1774350</c:v>
                </c:pt>
                <c:pt idx="20">
                  <c:v>1743175</c:v>
                </c:pt>
                <c:pt idx="21">
                  <c:v>3007640</c:v>
                </c:pt>
                <c:pt idx="22">
                  <c:v>3345230</c:v>
                </c:pt>
                <c:pt idx="23">
                  <c:v>2865075</c:v>
                </c:pt>
                <c:pt idx="24">
                  <c:v>2555355</c:v>
                </c:pt>
                <c:pt idx="25">
                  <c:v>2703530</c:v>
                </c:pt>
                <c:pt idx="26">
                  <c:v>2262360</c:v>
                </c:pt>
                <c:pt idx="27">
                  <c:v>2384990</c:v>
                </c:pt>
                <c:pt idx="28">
                  <c:v>1801650</c:v>
                </c:pt>
                <c:pt idx="29">
                  <c:v>1631640</c:v>
                </c:pt>
              </c:numCache>
            </c:numRef>
          </c:val>
          <c:extLst>
            <c:ext xmlns:c16="http://schemas.microsoft.com/office/drawing/2014/chart" uri="{C3380CC4-5D6E-409C-BE32-E72D297353CC}">
              <c16:uniqueId val="{00000000-BED7-46BF-ACE9-AA9F2FFDCA29}"/>
            </c:ext>
          </c:extLst>
        </c:ser>
        <c:dLbls>
          <c:showLegendKey val="0"/>
          <c:showVal val="0"/>
          <c:showCatName val="0"/>
          <c:showSerName val="0"/>
          <c:showPercent val="0"/>
          <c:showBubbleSize val="0"/>
        </c:dLbls>
        <c:gapWidth val="219"/>
        <c:overlap val="-27"/>
        <c:axId val="970318303"/>
        <c:axId val="970311583"/>
      </c:barChart>
      <c:lineChart>
        <c:grouping val="standard"/>
        <c:varyColors val="0"/>
        <c:ser>
          <c:idx val="1"/>
          <c:order val="1"/>
          <c:tx>
            <c:strRef>
              <c:f>'CME Bitcoin'!$C$3</c:f>
              <c:strCache>
                <c:ptCount val="1"/>
                <c:pt idx="0">
                  <c:v>Adjusted OI</c:v>
                </c:pt>
              </c:strCache>
            </c:strRef>
          </c:tx>
          <c:spPr>
            <a:ln w="28575" cap="rnd">
              <a:solidFill>
                <a:srgbClr val="F9A51A"/>
              </a:solidFill>
              <a:round/>
            </a:ln>
            <a:effectLst/>
          </c:spPr>
          <c:marker>
            <c:symbol val="none"/>
          </c:marker>
          <c:cat>
            <c:multiLvlStrRef>
              <c:f>'CME Bitcoin'!$A$4:$A$36</c:f>
              <c:multiLvlStrCache>
                <c:ptCount val="30"/>
                <c:lvl>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pt idx="12">
                    <c:v>January</c:v>
                  </c:pt>
                  <c:pt idx="13">
                    <c:v>February</c:v>
                  </c:pt>
                  <c:pt idx="14">
                    <c:v>March</c:v>
                  </c:pt>
                  <c:pt idx="15">
                    <c:v>April</c:v>
                  </c:pt>
                  <c:pt idx="16">
                    <c:v>May</c:v>
                  </c:pt>
                  <c:pt idx="17">
                    <c:v>June</c:v>
                  </c:pt>
                  <c:pt idx="18">
                    <c:v>July</c:v>
                  </c:pt>
                  <c:pt idx="19">
                    <c:v>August</c:v>
                  </c:pt>
                  <c:pt idx="20">
                    <c:v>September</c:v>
                  </c:pt>
                  <c:pt idx="21">
                    <c:v>October</c:v>
                  </c:pt>
                  <c:pt idx="22">
                    <c:v>November</c:v>
                  </c:pt>
                  <c:pt idx="23">
                    <c:v>December</c:v>
                  </c:pt>
                  <c:pt idx="24">
                    <c:v>January</c:v>
                  </c:pt>
                  <c:pt idx="25">
                    <c:v>February</c:v>
                  </c:pt>
                  <c:pt idx="26">
                    <c:v>March</c:v>
                  </c:pt>
                  <c:pt idx="27">
                    <c:v>April</c:v>
                  </c:pt>
                  <c:pt idx="28">
                    <c:v>May</c:v>
                  </c:pt>
                  <c:pt idx="29">
                    <c:v>June</c:v>
                  </c:pt>
                </c:lvl>
                <c:lvl>
                  <c:pt idx="0">
                    <c:v>2023</c:v>
                  </c:pt>
                  <c:pt idx="12">
                    <c:v>2024</c:v>
                  </c:pt>
                  <c:pt idx="24">
                    <c:v>2025</c:v>
                  </c:pt>
                </c:lvl>
              </c:multiLvlStrCache>
            </c:multiLvlStrRef>
          </c:cat>
          <c:val>
            <c:numRef>
              <c:f>'CME Bitcoin'!$C$4:$C$36</c:f>
              <c:numCache>
                <c:formatCode>_(* #,##0_);_(* \(#,##0\);_(* "-"??_);_(@_)</c:formatCode>
                <c:ptCount val="30"/>
                <c:pt idx="0">
                  <c:v>87710</c:v>
                </c:pt>
                <c:pt idx="1">
                  <c:v>75805</c:v>
                </c:pt>
                <c:pt idx="2">
                  <c:v>79175</c:v>
                </c:pt>
                <c:pt idx="3">
                  <c:v>67060</c:v>
                </c:pt>
                <c:pt idx="4">
                  <c:v>61445</c:v>
                </c:pt>
                <c:pt idx="5">
                  <c:v>91320</c:v>
                </c:pt>
                <c:pt idx="6">
                  <c:v>78785</c:v>
                </c:pt>
                <c:pt idx="7">
                  <c:v>75800</c:v>
                </c:pt>
                <c:pt idx="8">
                  <c:v>75070</c:v>
                </c:pt>
                <c:pt idx="9">
                  <c:v>98015</c:v>
                </c:pt>
                <c:pt idx="10">
                  <c:v>107925</c:v>
                </c:pt>
                <c:pt idx="11">
                  <c:v>113455</c:v>
                </c:pt>
                <c:pt idx="12">
                  <c:v>102870</c:v>
                </c:pt>
                <c:pt idx="13">
                  <c:v>127905</c:v>
                </c:pt>
                <c:pt idx="14">
                  <c:v>159625</c:v>
                </c:pt>
                <c:pt idx="15">
                  <c:v>124405</c:v>
                </c:pt>
                <c:pt idx="16">
                  <c:v>147490</c:v>
                </c:pt>
                <c:pt idx="17">
                  <c:v>145375</c:v>
                </c:pt>
                <c:pt idx="18">
                  <c:v>140715</c:v>
                </c:pt>
                <c:pt idx="19">
                  <c:v>142765</c:v>
                </c:pt>
                <c:pt idx="20">
                  <c:v>197950</c:v>
                </c:pt>
                <c:pt idx="21">
                  <c:v>216905</c:v>
                </c:pt>
                <c:pt idx="22">
                  <c:v>215355</c:v>
                </c:pt>
                <c:pt idx="23">
                  <c:v>171270</c:v>
                </c:pt>
                <c:pt idx="24">
                  <c:v>174975</c:v>
                </c:pt>
                <c:pt idx="25">
                  <c:v>156650</c:v>
                </c:pt>
                <c:pt idx="26">
                  <c:v>142870</c:v>
                </c:pt>
                <c:pt idx="27">
                  <c:v>138660</c:v>
                </c:pt>
                <c:pt idx="28">
                  <c:v>165885</c:v>
                </c:pt>
                <c:pt idx="29">
                  <c:v>152780</c:v>
                </c:pt>
              </c:numCache>
            </c:numRef>
          </c:val>
          <c:smooth val="0"/>
          <c:extLst>
            <c:ext xmlns:c16="http://schemas.microsoft.com/office/drawing/2014/chart" uri="{C3380CC4-5D6E-409C-BE32-E72D297353CC}">
              <c16:uniqueId val="{00000001-BED7-46BF-ACE9-AA9F2FFDCA29}"/>
            </c:ext>
          </c:extLst>
        </c:ser>
        <c:dLbls>
          <c:showLegendKey val="0"/>
          <c:showVal val="0"/>
          <c:showCatName val="0"/>
          <c:showSerName val="0"/>
          <c:showPercent val="0"/>
          <c:showBubbleSize val="0"/>
        </c:dLbls>
        <c:marker val="1"/>
        <c:smooth val="0"/>
        <c:axId val="979712703"/>
        <c:axId val="979732863"/>
      </c:lineChart>
      <c:catAx>
        <c:axId val="9703183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204663"/>
                </a:solidFill>
                <a:latin typeface="Lato" panose="020F0502020204030203" pitchFamily="34" charset="0"/>
                <a:ea typeface="+mn-ea"/>
                <a:cs typeface="+mn-cs"/>
              </a:defRPr>
            </a:pPr>
            <a:endParaRPr lang="en-US"/>
          </a:p>
        </c:txPr>
        <c:crossAx val="970311583"/>
        <c:crosses val="autoZero"/>
        <c:auto val="1"/>
        <c:lblAlgn val="ctr"/>
        <c:lblOffset val="100"/>
        <c:noMultiLvlLbl val="0"/>
      </c:catAx>
      <c:valAx>
        <c:axId val="97031158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rgbClr val="204663"/>
                    </a:solidFill>
                    <a:latin typeface="Lato" panose="020F0502020204030203" pitchFamily="34" charset="0"/>
                    <a:ea typeface="+mn-ea"/>
                    <a:cs typeface="+mn-cs"/>
                  </a:defRPr>
                </a:pPr>
                <a:r>
                  <a:rPr lang="en-US"/>
                  <a:t>Volume (bitcoin traded)</a:t>
                </a:r>
              </a:p>
            </c:rich>
          </c:tx>
          <c:overlay val="0"/>
          <c:spPr>
            <a:noFill/>
            <a:ln>
              <a:noFill/>
            </a:ln>
            <a:effectLst/>
          </c:spPr>
          <c:txPr>
            <a:bodyPr rot="-5400000" spcFirstLastPara="1" vertOverflow="ellipsis" vert="horz" wrap="square" anchor="ctr" anchorCtr="1"/>
            <a:lstStyle/>
            <a:p>
              <a:pPr>
                <a:defRPr sz="1000" b="0" i="0" u="none" strike="noStrike" kern="1200" baseline="0">
                  <a:solidFill>
                    <a:srgbClr val="204663"/>
                  </a:solidFill>
                  <a:latin typeface="Lato" panose="020F0502020204030203" pitchFamily="34" charset="0"/>
                  <a:ea typeface="+mn-ea"/>
                  <a:cs typeface="+mn-cs"/>
                </a:defRPr>
              </a:pPr>
              <a:endParaRPr lang="en-US"/>
            </a:p>
          </c:txPr>
        </c:title>
        <c:numFmt formatCode="[&gt;999999.999]\ #.0,,&quot;M&quot;;[&gt;999.999]#,&quot;K&quot;;#,##0\ _K"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204663"/>
                </a:solidFill>
                <a:latin typeface="Lato" panose="020F0502020204030203" pitchFamily="34" charset="0"/>
                <a:ea typeface="+mn-ea"/>
                <a:cs typeface="+mn-cs"/>
              </a:defRPr>
            </a:pPr>
            <a:endParaRPr lang="en-US"/>
          </a:p>
        </c:txPr>
        <c:crossAx val="970318303"/>
        <c:crosses val="autoZero"/>
        <c:crossBetween val="between"/>
      </c:valAx>
      <c:valAx>
        <c:axId val="979732863"/>
        <c:scaling>
          <c:orientation val="minMax"/>
        </c:scaling>
        <c:delete val="0"/>
        <c:axPos val="r"/>
        <c:title>
          <c:tx>
            <c:rich>
              <a:bodyPr rot="5400000" spcFirstLastPara="1" vertOverflow="ellipsis" wrap="square" anchor="ctr" anchorCtr="1"/>
              <a:lstStyle/>
              <a:p>
                <a:pPr>
                  <a:defRPr sz="1000" b="0" i="0" u="none" strike="noStrike" kern="1200" baseline="0">
                    <a:solidFill>
                      <a:srgbClr val="204663"/>
                    </a:solidFill>
                    <a:latin typeface="Lato" panose="020F0502020204030203" pitchFamily="34" charset="0"/>
                    <a:ea typeface="+mn-ea"/>
                    <a:cs typeface="+mn-cs"/>
                  </a:defRPr>
                </a:pPr>
                <a:r>
                  <a:rPr lang="en-US"/>
                  <a:t>Open Interest (bitcoin outstanding)</a:t>
                </a:r>
              </a:p>
            </c:rich>
          </c:tx>
          <c:overlay val="0"/>
          <c:spPr>
            <a:noFill/>
            <a:ln>
              <a:noFill/>
            </a:ln>
            <a:effectLst/>
          </c:spPr>
          <c:txPr>
            <a:bodyPr rot="5400000" spcFirstLastPara="1" vertOverflow="ellipsis" wrap="square" anchor="ctr" anchorCtr="1"/>
            <a:lstStyle/>
            <a:p>
              <a:pPr>
                <a:defRPr sz="1000" b="0" i="0" u="none" strike="noStrike" kern="1200" baseline="0">
                  <a:solidFill>
                    <a:srgbClr val="204663"/>
                  </a:solidFill>
                  <a:latin typeface="Lato" panose="020F0502020204030203" pitchFamily="34" charset="0"/>
                  <a:ea typeface="+mn-ea"/>
                  <a:cs typeface="+mn-cs"/>
                </a:defRPr>
              </a:pPr>
              <a:endParaRPr lang="en-US"/>
            </a:p>
          </c:txPr>
        </c:title>
        <c:numFmt formatCode="[&gt;999999.999]\ #.0,,&quot;M&quot;;[&gt;999.999]#,&quot;K&quot;;#,##0\ _K"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204663"/>
                </a:solidFill>
                <a:latin typeface="Lato" panose="020F0502020204030203" pitchFamily="34" charset="0"/>
                <a:ea typeface="+mn-ea"/>
                <a:cs typeface="+mn-cs"/>
              </a:defRPr>
            </a:pPr>
            <a:endParaRPr lang="en-US"/>
          </a:p>
        </c:txPr>
        <c:crossAx val="979712703"/>
        <c:crosses val="max"/>
        <c:crossBetween val="between"/>
      </c:valAx>
      <c:catAx>
        <c:axId val="979712703"/>
        <c:scaling>
          <c:orientation val="minMax"/>
        </c:scaling>
        <c:delete val="1"/>
        <c:axPos val="b"/>
        <c:numFmt formatCode="General" sourceLinked="1"/>
        <c:majorTickMark val="out"/>
        <c:minorTickMark val="none"/>
        <c:tickLblPos val="nextTo"/>
        <c:crossAx val="979732863"/>
        <c:crosses val="autoZero"/>
        <c:auto val="1"/>
        <c:lblAlgn val="ctr"/>
        <c:lblOffset val="100"/>
        <c:noMultiLvlLbl val="0"/>
      </c:cat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rgbClr val="204663"/>
              </a:solidFill>
              <a:latin typeface="Lato" panose="020F0502020204030203"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aseline="0">
          <a:solidFill>
            <a:srgbClr val="204663"/>
          </a:solidFill>
          <a:latin typeface="Lato" panose="020F0502020204030203"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[17) CME Eurex SGX FX Futures.xlsx]Exchange Chart!PivotTable4</c:name>
    <c:fmtId val="10"/>
  </c:pivotSource>
  <c:chart>
    <c:title>
      <c:tx>
        <c:rich>
          <a:bodyPr rot="0" spcFirstLastPara="1" vertOverflow="ellipsis" vert="horz" wrap="square" anchor="ctr" anchorCtr="1"/>
          <a:lstStyle/>
          <a:p>
            <a:pPr>
              <a:defRPr sz="1400" b="0" i="0" u="none" strike="noStrike" kern="1200" spc="0" baseline="0">
                <a:solidFill>
                  <a:schemeClr val="tx2">
                    <a:lumMod val="50000"/>
                  </a:schemeClr>
                </a:solidFill>
                <a:latin typeface="Lato" panose="020F0502020204030203" pitchFamily="34" charset="0"/>
                <a:ea typeface="+mn-ea"/>
                <a:cs typeface="+mn-cs"/>
              </a:defRPr>
            </a:pPr>
            <a:r>
              <a:rPr lang="en-US"/>
              <a:t>SGX FX Futures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2">
                  <a:lumMod val="50000"/>
                </a:schemeClr>
              </a:solidFill>
              <a:latin typeface="Lato" panose="020F0502020204030203" pitchFamily="34" charset="0"/>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stacked"/>
        <c:varyColors val="0"/>
        <c:ser>
          <c:idx val="0"/>
          <c:order val="0"/>
          <c:tx>
            <c:strRef>
              <c:f>'Exchange Chart'!$B$3:$B$5</c:f>
              <c:strCache>
                <c:ptCount val="1"/>
                <c:pt idx="0">
                  <c:v>Monthly Volume - SGX</c:v>
                </c:pt>
              </c:strCache>
            </c:strRef>
          </c:tx>
          <c:spPr>
            <a:solidFill>
              <a:schemeClr val="accent1"/>
            </a:solidFill>
            <a:ln>
              <a:noFill/>
            </a:ln>
            <a:effectLst/>
          </c:spPr>
          <c:invertIfNegative val="0"/>
          <c:cat>
            <c:multiLvlStrRef>
              <c:f>'Exchange Chart'!$A$6:$A$116</c:f>
              <c:multiLvlStrCache>
                <c:ptCount val="102"/>
                <c:lvl>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pt idx="12">
                    <c:v>January</c:v>
                  </c:pt>
                  <c:pt idx="13">
                    <c:v>February</c:v>
                  </c:pt>
                  <c:pt idx="14">
                    <c:v>March</c:v>
                  </c:pt>
                  <c:pt idx="15">
                    <c:v>April</c:v>
                  </c:pt>
                  <c:pt idx="16">
                    <c:v>May</c:v>
                  </c:pt>
                  <c:pt idx="17">
                    <c:v>June</c:v>
                  </c:pt>
                  <c:pt idx="18">
                    <c:v>July</c:v>
                  </c:pt>
                  <c:pt idx="19">
                    <c:v>August</c:v>
                  </c:pt>
                  <c:pt idx="20">
                    <c:v>September</c:v>
                  </c:pt>
                  <c:pt idx="21">
                    <c:v>October</c:v>
                  </c:pt>
                  <c:pt idx="22">
                    <c:v>November</c:v>
                  </c:pt>
                  <c:pt idx="23">
                    <c:v>December</c:v>
                  </c:pt>
                  <c:pt idx="24">
                    <c:v>January</c:v>
                  </c:pt>
                  <c:pt idx="25">
                    <c:v>February</c:v>
                  </c:pt>
                  <c:pt idx="26">
                    <c:v>March</c:v>
                  </c:pt>
                  <c:pt idx="27">
                    <c:v>April</c:v>
                  </c:pt>
                  <c:pt idx="28">
                    <c:v>May</c:v>
                  </c:pt>
                  <c:pt idx="29">
                    <c:v>June</c:v>
                  </c:pt>
                  <c:pt idx="30">
                    <c:v>July</c:v>
                  </c:pt>
                  <c:pt idx="31">
                    <c:v>August</c:v>
                  </c:pt>
                  <c:pt idx="32">
                    <c:v>September</c:v>
                  </c:pt>
                  <c:pt idx="33">
                    <c:v>October</c:v>
                  </c:pt>
                  <c:pt idx="34">
                    <c:v>November</c:v>
                  </c:pt>
                  <c:pt idx="35">
                    <c:v>December</c:v>
                  </c:pt>
                  <c:pt idx="36">
                    <c:v>January</c:v>
                  </c:pt>
                  <c:pt idx="37">
                    <c:v>February</c:v>
                  </c:pt>
                  <c:pt idx="38">
                    <c:v>March</c:v>
                  </c:pt>
                  <c:pt idx="39">
                    <c:v>April</c:v>
                  </c:pt>
                  <c:pt idx="40">
                    <c:v>May</c:v>
                  </c:pt>
                  <c:pt idx="41">
                    <c:v>June</c:v>
                  </c:pt>
                  <c:pt idx="42">
                    <c:v>July</c:v>
                  </c:pt>
                  <c:pt idx="43">
                    <c:v>August</c:v>
                  </c:pt>
                  <c:pt idx="44">
                    <c:v>September</c:v>
                  </c:pt>
                  <c:pt idx="45">
                    <c:v>October</c:v>
                  </c:pt>
                  <c:pt idx="46">
                    <c:v>November</c:v>
                  </c:pt>
                  <c:pt idx="47">
                    <c:v>December</c:v>
                  </c:pt>
                  <c:pt idx="48">
                    <c:v>January</c:v>
                  </c:pt>
                  <c:pt idx="49">
                    <c:v>February</c:v>
                  </c:pt>
                  <c:pt idx="50">
                    <c:v>March</c:v>
                  </c:pt>
                  <c:pt idx="51">
                    <c:v>April</c:v>
                  </c:pt>
                  <c:pt idx="52">
                    <c:v>May</c:v>
                  </c:pt>
                  <c:pt idx="53">
                    <c:v>June</c:v>
                  </c:pt>
                  <c:pt idx="54">
                    <c:v>July</c:v>
                  </c:pt>
                  <c:pt idx="55">
                    <c:v>August</c:v>
                  </c:pt>
                  <c:pt idx="56">
                    <c:v>September</c:v>
                  </c:pt>
                  <c:pt idx="57">
                    <c:v>October</c:v>
                  </c:pt>
                  <c:pt idx="58">
                    <c:v>November</c:v>
                  </c:pt>
                  <c:pt idx="59">
                    <c:v>December</c:v>
                  </c:pt>
                  <c:pt idx="60">
                    <c:v>January</c:v>
                  </c:pt>
                  <c:pt idx="61">
                    <c:v>February</c:v>
                  </c:pt>
                  <c:pt idx="62">
                    <c:v>March</c:v>
                  </c:pt>
                  <c:pt idx="63">
                    <c:v>April</c:v>
                  </c:pt>
                  <c:pt idx="64">
                    <c:v>May</c:v>
                  </c:pt>
                  <c:pt idx="65">
                    <c:v>June</c:v>
                  </c:pt>
                  <c:pt idx="66">
                    <c:v>July</c:v>
                  </c:pt>
                  <c:pt idx="67">
                    <c:v>August</c:v>
                  </c:pt>
                  <c:pt idx="68">
                    <c:v>September</c:v>
                  </c:pt>
                  <c:pt idx="69">
                    <c:v>October</c:v>
                  </c:pt>
                  <c:pt idx="70">
                    <c:v>November</c:v>
                  </c:pt>
                  <c:pt idx="71">
                    <c:v>December</c:v>
                  </c:pt>
                  <c:pt idx="72">
                    <c:v>January</c:v>
                  </c:pt>
                  <c:pt idx="73">
                    <c:v>February</c:v>
                  </c:pt>
                  <c:pt idx="74">
                    <c:v>March</c:v>
                  </c:pt>
                  <c:pt idx="75">
                    <c:v>April</c:v>
                  </c:pt>
                  <c:pt idx="76">
                    <c:v>May</c:v>
                  </c:pt>
                  <c:pt idx="77">
                    <c:v>June</c:v>
                  </c:pt>
                  <c:pt idx="78">
                    <c:v>July</c:v>
                  </c:pt>
                  <c:pt idx="79">
                    <c:v>August</c:v>
                  </c:pt>
                  <c:pt idx="80">
                    <c:v>September</c:v>
                  </c:pt>
                  <c:pt idx="81">
                    <c:v>October</c:v>
                  </c:pt>
                  <c:pt idx="82">
                    <c:v>November</c:v>
                  </c:pt>
                  <c:pt idx="83">
                    <c:v>December</c:v>
                  </c:pt>
                  <c:pt idx="84">
                    <c:v>January</c:v>
                  </c:pt>
                  <c:pt idx="85">
                    <c:v>February</c:v>
                  </c:pt>
                  <c:pt idx="86">
                    <c:v>March</c:v>
                  </c:pt>
                  <c:pt idx="87">
                    <c:v>April</c:v>
                  </c:pt>
                  <c:pt idx="88">
                    <c:v>May</c:v>
                  </c:pt>
                  <c:pt idx="89">
                    <c:v>June</c:v>
                  </c:pt>
                  <c:pt idx="90">
                    <c:v>July</c:v>
                  </c:pt>
                  <c:pt idx="91">
                    <c:v>August</c:v>
                  </c:pt>
                  <c:pt idx="92">
                    <c:v>September</c:v>
                  </c:pt>
                  <c:pt idx="93">
                    <c:v>October</c:v>
                  </c:pt>
                  <c:pt idx="94">
                    <c:v>November</c:v>
                  </c:pt>
                  <c:pt idx="95">
                    <c:v>December</c:v>
                  </c:pt>
                  <c:pt idx="96">
                    <c:v>January</c:v>
                  </c:pt>
                  <c:pt idx="97">
                    <c:v>February</c:v>
                  </c:pt>
                  <c:pt idx="98">
                    <c:v>March</c:v>
                  </c:pt>
                  <c:pt idx="99">
                    <c:v>April</c:v>
                  </c:pt>
                  <c:pt idx="100">
                    <c:v>May</c:v>
                  </c:pt>
                  <c:pt idx="101">
                    <c:v>June</c:v>
                  </c:pt>
                </c:lvl>
                <c:lvl>
                  <c:pt idx="0">
                    <c:v>2017</c:v>
                  </c:pt>
                  <c:pt idx="12">
                    <c:v>2018</c:v>
                  </c:pt>
                  <c:pt idx="24">
                    <c:v>2019</c:v>
                  </c:pt>
                  <c:pt idx="36">
                    <c:v>2020</c:v>
                  </c:pt>
                  <c:pt idx="48">
                    <c:v>2021</c:v>
                  </c:pt>
                  <c:pt idx="60">
                    <c:v>2022</c:v>
                  </c:pt>
                  <c:pt idx="72">
                    <c:v>2023</c:v>
                  </c:pt>
                  <c:pt idx="84">
                    <c:v>2024</c:v>
                  </c:pt>
                  <c:pt idx="96">
                    <c:v>2025</c:v>
                  </c:pt>
                </c:lvl>
              </c:multiLvlStrCache>
            </c:multiLvlStrRef>
          </c:cat>
          <c:val>
            <c:numRef>
              <c:f>'Exchange Chart'!$B$6:$B$116</c:f>
              <c:numCache>
                <c:formatCode>_(* #,##0_);_(* \(#,##0\);_(* "-"??_);_(@_)</c:formatCode>
                <c:ptCount val="102"/>
                <c:pt idx="0">
                  <c:v>584307</c:v>
                </c:pt>
                <c:pt idx="1">
                  <c:v>588331</c:v>
                </c:pt>
                <c:pt idx="2">
                  <c:v>744327</c:v>
                </c:pt>
                <c:pt idx="3">
                  <c:v>575660</c:v>
                </c:pt>
                <c:pt idx="4">
                  <c:v>749143</c:v>
                </c:pt>
                <c:pt idx="5">
                  <c:v>715186</c:v>
                </c:pt>
                <c:pt idx="6">
                  <c:v>759983</c:v>
                </c:pt>
                <c:pt idx="7">
                  <c:v>800350</c:v>
                </c:pt>
                <c:pt idx="8">
                  <c:v>1293796</c:v>
                </c:pt>
                <c:pt idx="9">
                  <c:v>1041417</c:v>
                </c:pt>
                <c:pt idx="10">
                  <c:v>1206247</c:v>
                </c:pt>
                <c:pt idx="11">
                  <c:v>937888</c:v>
                </c:pt>
                <c:pt idx="12">
                  <c:v>1443367</c:v>
                </c:pt>
                <c:pt idx="13">
                  <c:v>1172395</c:v>
                </c:pt>
                <c:pt idx="14">
                  <c:v>1009012</c:v>
                </c:pt>
                <c:pt idx="15">
                  <c:v>1085624</c:v>
                </c:pt>
                <c:pt idx="16">
                  <c:v>1684211</c:v>
                </c:pt>
                <c:pt idx="17">
                  <c:v>1846823</c:v>
                </c:pt>
                <c:pt idx="18">
                  <c:v>1701416</c:v>
                </c:pt>
                <c:pt idx="19">
                  <c:v>1652824</c:v>
                </c:pt>
                <c:pt idx="20">
                  <c:v>1635127</c:v>
                </c:pt>
                <c:pt idx="21">
                  <c:v>1662202</c:v>
                </c:pt>
                <c:pt idx="22">
                  <c:v>1719162</c:v>
                </c:pt>
                <c:pt idx="23">
                  <c:v>1757544</c:v>
                </c:pt>
                <c:pt idx="24">
                  <c:v>1872510</c:v>
                </c:pt>
                <c:pt idx="25">
                  <c:v>1603575</c:v>
                </c:pt>
                <c:pt idx="26">
                  <c:v>1876329</c:v>
                </c:pt>
                <c:pt idx="27">
                  <c:v>1518815</c:v>
                </c:pt>
                <c:pt idx="28">
                  <c:v>1846816</c:v>
                </c:pt>
                <c:pt idx="29">
                  <c:v>2001678</c:v>
                </c:pt>
                <c:pt idx="30">
                  <c:v>2090410</c:v>
                </c:pt>
                <c:pt idx="31">
                  <c:v>2623893</c:v>
                </c:pt>
                <c:pt idx="32">
                  <c:v>2272683</c:v>
                </c:pt>
                <c:pt idx="33">
                  <c:v>1850649</c:v>
                </c:pt>
                <c:pt idx="34">
                  <c:v>1875458</c:v>
                </c:pt>
                <c:pt idx="35">
                  <c:v>2074716</c:v>
                </c:pt>
                <c:pt idx="36">
                  <c:v>2340737</c:v>
                </c:pt>
                <c:pt idx="37">
                  <c:v>2440375</c:v>
                </c:pt>
                <c:pt idx="38">
                  <c:v>2972857</c:v>
                </c:pt>
                <c:pt idx="39">
                  <c:v>1714406</c:v>
                </c:pt>
                <c:pt idx="40">
                  <c:v>1998469</c:v>
                </c:pt>
                <c:pt idx="41">
                  <c:v>2189704</c:v>
                </c:pt>
                <c:pt idx="42">
                  <c:v>1669400</c:v>
                </c:pt>
                <c:pt idx="43">
                  <c:v>1785598</c:v>
                </c:pt>
                <c:pt idx="44">
                  <c:v>2246890</c:v>
                </c:pt>
                <c:pt idx="45">
                  <c:v>1923186</c:v>
                </c:pt>
                <c:pt idx="46">
                  <c:v>2105889</c:v>
                </c:pt>
                <c:pt idx="47">
                  <c:v>2078646</c:v>
                </c:pt>
                <c:pt idx="48">
                  <c:v>2134890</c:v>
                </c:pt>
                <c:pt idx="49">
                  <c:v>2287324</c:v>
                </c:pt>
                <c:pt idx="50">
                  <c:v>2898907</c:v>
                </c:pt>
                <c:pt idx="51">
                  <c:v>2236145</c:v>
                </c:pt>
                <c:pt idx="52">
                  <c:v>2040872</c:v>
                </c:pt>
                <c:pt idx="53">
                  <c:v>2392525</c:v>
                </c:pt>
                <c:pt idx="54">
                  <c:v>2175133</c:v>
                </c:pt>
                <c:pt idx="55">
                  <c:v>2001191</c:v>
                </c:pt>
                <c:pt idx="56">
                  <c:v>2309262</c:v>
                </c:pt>
                <c:pt idx="57">
                  <c:v>2184763</c:v>
                </c:pt>
                <c:pt idx="58">
                  <c:v>1963479</c:v>
                </c:pt>
                <c:pt idx="59">
                  <c:v>1940322</c:v>
                </c:pt>
                <c:pt idx="60">
                  <c:v>1908390</c:v>
                </c:pt>
                <c:pt idx="61">
                  <c:v>2105677</c:v>
                </c:pt>
                <c:pt idx="62">
                  <c:v>2828973</c:v>
                </c:pt>
                <c:pt idx="63">
                  <c:v>2836579</c:v>
                </c:pt>
                <c:pt idx="64">
                  <c:v>3315042</c:v>
                </c:pt>
                <c:pt idx="65">
                  <c:v>2905672</c:v>
                </c:pt>
                <c:pt idx="66">
                  <c:v>2521891</c:v>
                </c:pt>
                <c:pt idx="67">
                  <c:v>2616637</c:v>
                </c:pt>
                <c:pt idx="68">
                  <c:v>3415223</c:v>
                </c:pt>
                <c:pt idx="69">
                  <c:v>3250498</c:v>
                </c:pt>
                <c:pt idx="70">
                  <c:v>4002059</c:v>
                </c:pt>
                <c:pt idx="71">
                  <c:v>2778418</c:v>
                </c:pt>
                <c:pt idx="72">
                  <c:v>2716060</c:v>
                </c:pt>
                <c:pt idx="73">
                  <c:v>2928963</c:v>
                </c:pt>
                <c:pt idx="74">
                  <c:v>3652345</c:v>
                </c:pt>
                <c:pt idx="75">
                  <c:v>2455838</c:v>
                </c:pt>
                <c:pt idx="76">
                  <c:v>2945274</c:v>
                </c:pt>
                <c:pt idx="77">
                  <c:v>3311345</c:v>
                </c:pt>
                <c:pt idx="78">
                  <c:v>3340017</c:v>
                </c:pt>
                <c:pt idx="79">
                  <c:v>4204816</c:v>
                </c:pt>
                <c:pt idx="80">
                  <c:v>4105613</c:v>
                </c:pt>
                <c:pt idx="81">
                  <c:v>3267005</c:v>
                </c:pt>
                <c:pt idx="82">
                  <c:v>4073118</c:v>
                </c:pt>
                <c:pt idx="83">
                  <c:v>4011489</c:v>
                </c:pt>
                <c:pt idx="84">
                  <c:v>4268175</c:v>
                </c:pt>
                <c:pt idx="85">
                  <c:v>3574306</c:v>
                </c:pt>
                <c:pt idx="86">
                  <c:v>4286481</c:v>
                </c:pt>
                <c:pt idx="87">
                  <c:v>4793079</c:v>
                </c:pt>
                <c:pt idx="88">
                  <c:v>4742020</c:v>
                </c:pt>
                <c:pt idx="89">
                  <c:v>4479994</c:v>
                </c:pt>
                <c:pt idx="90">
                  <c:v>4814175</c:v>
                </c:pt>
                <c:pt idx="91">
                  <c:v>5574587</c:v>
                </c:pt>
                <c:pt idx="92">
                  <c:v>5535335</c:v>
                </c:pt>
                <c:pt idx="93">
                  <c:v>5322123</c:v>
                </c:pt>
                <c:pt idx="94">
                  <c:v>6115980</c:v>
                </c:pt>
                <c:pt idx="95">
                  <c:v>5601075</c:v>
                </c:pt>
                <c:pt idx="96">
                  <c:v>5764084</c:v>
                </c:pt>
                <c:pt idx="97">
                  <c:v>6133286</c:v>
                </c:pt>
                <c:pt idx="98">
                  <c:v>6562982</c:v>
                </c:pt>
                <c:pt idx="99">
                  <c:v>8158915</c:v>
                </c:pt>
                <c:pt idx="100">
                  <c:v>7282187</c:v>
                </c:pt>
                <c:pt idx="101">
                  <c:v>6698923</c:v>
                </c:pt>
              </c:numCache>
            </c:numRef>
          </c:val>
          <c:extLst>
            <c:ext xmlns:c16="http://schemas.microsoft.com/office/drawing/2014/chart" uri="{C3380CC4-5D6E-409C-BE32-E72D297353CC}">
              <c16:uniqueId val="{00000000-82A5-44C8-B9DD-F444B5B9885E}"/>
            </c:ext>
          </c:extLst>
        </c:ser>
        <c:dLbls>
          <c:showLegendKey val="0"/>
          <c:showVal val="0"/>
          <c:showCatName val="0"/>
          <c:showSerName val="0"/>
          <c:showPercent val="0"/>
          <c:showBubbleSize val="0"/>
        </c:dLbls>
        <c:gapWidth val="219"/>
        <c:overlap val="100"/>
        <c:axId val="554529592"/>
        <c:axId val="554531944"/>
      </c:barChart>
      <c:lineChart>
        <c:grouping val="standard"/>
        <c:varyColors val="0"/>
        <c:ser>
          <c:idx val="1"/>
          <c:order val="1"/>
          <c:tx>
            <c:strRef>
              <c:f>'Exchange Chart'!$C$3:$C$5</c:f>
              <c:strCache>
                <c:ptCount val="1"/>
                <c:pt idx="0">
                  <c:v>Month-End Open Interest - SGX</c:v>
                </c:pt>
              </c:strCache>
            </c:strRef>
          </c:tx>
          <c:spPr>
            <a:ln w="28575" cap="rnd">
              <a:solidFill>
                <a:schemeClr val="accent2"/>
              </a:solidFill>
              <a:round/>
            </a:ln>
            <a:effectLst/>
          </c:spPr>
          <c:marker>
            <c:symbol val="none"/>
          </c:marker>
          <c:cat>
            <c:multiLvlStrRef>
              <c:f>'Exchange Chart'!$A$6:$A$116</c:f>
              <c:multiLvlStrCache>
                <c:ptCount val="102"/>
                <c:lvl>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pt idx="12">
                    <c:v>January</c:v>
                  </c:pt>
                  <c:pt idx="13">
                    <c:v>February</c:v>
                  </c:pt>
                  <c:pt idx="14">
                    <c:v>March</c:v>
                  </c:pt>
                  <c:pt idx="15">
                    <c:v>April</c:v>
                  </c:pt>
                  <c:pt idx="16">
                    <c:v>May</c:v>
                  </c:pt>
                  <c:pt idx="17">
                    <c:v>June</c:v>
                  </c:pt>
                  <c:pt idx="18">
                    <c:v>July</c:v>
                  </c:pt>
                  <c:pt idx="19">
                    <c:v>August</c:v>
                  </c:pt>
                  <c:pt idx="20">
                    <c:v>September</c:v>
                  </c:pt>
                  <c:pt idx="21">
                    <c:v>October</c:v>
                  </c:pt>
                  <c:pt idx="22">
                    <c:v>November</c:v>
                  </c:pt>
                  <c:pt idx="23">
                    <c:v>December</c:v>
                  </c:pt>
                  <c:pt idx="24">
                    <c:v>January</c:v>
                  </c:pt>
                  <c:pt idx="25">
                    <c:v>February</c:v>
                  </c:pt>
                  <c:pt idx="26">
                    <c:v>March</c:v>
                  </c:pt>
                  <c:pt idx="27">
                    <c:v>April</c:v>
                  </c:pt>
                  <c:pt idx="28">
                    <c:v>May</c:v>
                  </c:pt>
                  <c:pt idx="29">
                    <c:v>June</c:v>
                  </c:pt>
                  <c:pt idx="30">
                    <c:v>July</c:v>
                  </c:pt>
                  <c:pt idx="31">
                    <c:v>August</c:v>
                  </c:pt>
                  <c:pt idx="32">
                    <c:v>September</c:v>
                  </c:pt>
                  <c:pt idx="33">
                    <c:v>October</c:v>
                  </c:pt>
                  <c:pt idx="34">
                    <c:v>November</c:v>
                  </c:pt>
                  <c:pt idx="35">
                    <c:v>December</c:v>
                  </c:pt>
                  <c:pt idx="36">
                    <c:v>January</c:v>
                  </c:pt>
                  <c:pt idx="37">
                    <c:v>February</c:v>
                  </c:pt>
                  <c:pt idx="38">
                    <c:v>March</c:v>
                  </c:pt>
                  <c:pt idx="39">
                    <c:v>April</c:v>
                  </c:pt>
                  <c:pt idx="40">
                    <c:v>May</c:v>
                  </c:pt>
                  <c:pt idx="41">
                    <c:v>June</c:v>
                  </c:pt>
                  <c:pt idx="42">
                    <c:v>July</c:v>
                  </c:pt>
                  <c:pt idx="43">
                    <c:v>August</c:v>
                  </c:pt>
                  <c:pt idx="44">
                    <c:v>September</c:v>
                  </c:pt>
                  <c:pt idx="45">
                    <c:v>October</c:v>
                  </c:pt>
                  <c:pt idx="46">
                    <c:v>November</c:v>
                  </c:pt>
                  <c:pt idx="47">
                    <c:v>December</c:v>
                  </c:pt>
                  <c:pt idx="48">
                    <c:v>January</c:v>
                  </c:pt>
                  <c:pt idx="49">
                    <c:v>February</c:v>
                  </c:pt>
                  <c:pt idx="50">
                    <c:v>March</c:v>
                  </c:pt>
                  <c:pt idx="51">
                    <c:v>April</c:v>
                  </c:pt>
                  <c:pt idx="52">
                    <c:v>May</c:v>
                  </c:pt>
                  <c:pt idx="53">
                    <c:v>June</c:v>
                  </c:pt>
                  <c:pt idx="54">
                    <c:v>July</c:v>
                  </c:pt>
                  <c:pt idx="55">
                    <c:v>August</c:v>
                  </c:pt>
                  <c:pt idx="56">
                    <c:v>September</c:v>
                  </c:pt>
                  <c:pt idx="57">
                    <c:v>October</c:v>
                  </c:pt>
                  <c:pt idx="58">
                    <c:v>November</c:v>
                  </c:pt>
                  <c:pt idx="59">
                    <c:v>December</c:v>
                  </c:pt>
                  <c:pt idx="60">
                    <c:v>January</c:v>
                  </c:pt>
                  <c:pt idx="61">
                    <c:v>February</c:v>
                  </c:pt>
                  <c:pt idx="62">
                    <c:v>March</c:v>
                  </c:pt>
                  <c:pt idx="63">
                    <c:v>April</c:v>
                  </c:pt>
                  <c:pt idx="64">
                    <c:v>May</c:v>
                  </c:pt>
                  <c:pt idx="65">
                    <c:v>June</c:v>
                  </c:pt>
                  <c:pt idx="66">
                    <c:v>July</c:v>
                  </c:pt>
                  <c:pt idx="67">
                    <c:v>August</c:v>
                  </c:pt>
                  <c:pt idx="68">
                    <c:v>September</c:v>
                  </c:pt>
                  <c:pt idx="69">
                    <c:v>October</c:v>
                  </c:pt>
                  <c:pt idx="70">
                    <c:v>November</c:v>
                  </c:pt>
                  <c:pt idx="71">
                    <c:v>December</c:v>
                  </c:pt>
                  <c:pt idx="72">
                    <c:v>January</c:v>
                  </c:pt>
                  <c:pt idx="73">
                    <c:v>February</c:v>
                  </c:pt>
                  <c:pt idx="74">
                    <c:v>March</c:v>
                  </c:pt>
                  <c:pt idx="75">
                    <c:v>April</c:v>
                  </c:pt>
                  <c:pt idx="76">
                    <c:v>May</c:v>
                  </c:pt>
                  <c:pt idx="77">
                    <c:v>June</c:v>
                  </c:pt>
                  <c:pt idx="78">
                    <c:v>July</c:v>
                  </c:pt>
                  <c:pt idx="79">
                    <c:v>August</c:v>
                  </c:pt>
                  <c:pt idx="80">
                    <c:v>September</c:v>
                  </c:pt>
                  <c:pt idx="81">
                    <c:v>October</c:v>
                  </c:pt>
                  <c:pt idx="82">
                    <c:v>November</c:v>
                  </c:pt>
                  <c:pt idx="83">
                    <c:v>December</c:v>
                  </c:pt>
                  <c:pt idx="84">
                    <c:v>January</c:v>
                  </c:pt>
                  <c:pt idx="85">
                    <c:v>February</c:v>
                  </c:pt>
                  <c:pt idx="86">
                    <c:v>March</c:v>
                  </c:pt>
                  <c:pt idx="87">
                    <c:v>April</c:v>
                  </c:pt>
                  <c:pt idx="88">
                    <c:v>May</c:v>
                  </c:pt>
                  <c:pt idx="89">
                    <c:v>June</c:v>
                  </c:pt>
                  <c:pt idx="90">
                    <c:v>July</c:v>
                  </c:pt>
                  <c:pt idx="91">
                    <c:v>August</c:v>
                  </c:pt>
                  <c:pt idx="92">
                    <c:v>September</c:v>
                  </c:pt>
                  <c:pt idx="93">
                    <c:v>October</c:v>
                  </c:pt>
                  <c:pt idx="94">
                    <c:v>November</c:v>
                  </c:pt>
                  <c:pt idx="95">
                    <c:v>December</c:v>
                  </c:pt>
                  <c:pt idx="96">
                    <c:v>January</c:v>
                  </c:pt>
                  <c:pt idx="97">
                    <c:v>February</c:v>
                  </c:pt>
                  <c:pt idx="98">
                    <c:v>March</c:v>
                  </c:pt>
                  <c:pt idx="99">
                    <c:v>April</c:v>
                  </c:pt>
                  <c:pt idx="100">
                    <c:v>May</c:v>
                  </c:pt>
                  <c:pt idx="101">
                    <c:v>June</c:v>
                  </c:pt>
                </c:lvl>
                <c:lvl>
                  <c:pt idx="0">
                    <c:v>2017</c:v>
                  </c:pt>
                  <c:pt idx="12">
                    <c:v>2018</c:v>
                  </c:pt>
                  <c:pt idx="24">
                    <c:v>2019</c:v>
                  </c:pt>
                  <c:pt idx="36">
                    <c:v>2020</c:v>
                  </c:pt>
                  <c:pt idx="48">
                    <c:v>2021</c:v>
                  </c:pt>
                  <c:pt idx="60">
                    <c:v>2022</c:v>
                  </c:pt>
                  <c:pt idx="72">
                    <c:v>2023</c:v>
                  </c:pt>
                  <c:pt idx="84">
                    <c:v>2024</c:v>
                  </c:pt>
                  <c:pt idx="96">
                    <c:v>2025</c:v>
                  </c:pt>
                </c:lvl>
              </c:multiLvlStrCache>
            </c:multiLvlStrRef>
          </c:cat>
          <c:val>
            <c:numRef>
              <c:f>'Exchange Chart'!$C$6:$C$116</c:f>
              <c:numCache>
                <c:formatCode>_(* #,##0_);_(* \(#,##0\);_(* "-"??_);_(@_)</c:formatCode>
                <c:ptCount val="102"/>
                <c:pt idx="0">
                  <c:v>40803</c:v>
                </c:pt>
                <c:pt idx="1">
                  <c:v>65680</c:v>
                </c:pt>
                <c:pt idx="2">
                  <c:v>53632</c:v>
                </c:pt>
                <c:pt idx="3">
                  <c:v>45970</c:v>
                </c:pt>
                <c:pt idx="4">
                  <c:v>42755</c:v>
                </c:pt>
                <c:pt idx="5">
                  <c:v>48988</c:v>
                </c:pt>
                <c:pt idx="6">
                  <c:v>60105</c:v>
                </c:pt>
                <c:pt idx="7">
                  <c:v>55442</c:v>
                </c:pt>
                <c:pt idx="8">
                  <c:v>46867</c:v>
                </c:pt>
                <c:pt idx="9">
                  <c:v>59106</c:v>
                </c:pt>
                <c:pt idx="10">
                  <c:v>72693</c:v>
                </c:pt>
                <c:pt idx="11">
                  <c:v>94191</c:v>
                </c:pt>
                <c:pt idx="12">
                  <c:v>80631</c:v>
                </c:pt>
                <c:pt idx="13">
                  <c:v>73918</c:v>
                </c:pt>
                <c:pt idx="14">
                  <c:v>58450</c:v>
                </c:pt>
                <c:pt idx="15">
                  <c:v>79794</c:v>
                </c:pt>
                <c:pt idx="16">
                  <c:v>66450</c:v>
                </c:pt>
                <c:pt idx="17">
                  <c:v>70141</c:v>
                </c:pt>
                <c:pt idx="18">
                  <c:v>56093</c:v>
                </c:pt>
                <c:pt idx="19">
                  <c:v>97711</c:v>
                </c:pt>
                <c:pt idx="20">
                  <c:v>74199</c:v>
                </c:pt>
                <c:pt idx="21">
                  <c:v>61320</c:v>
                </c:pt>
                <c:pt idx="22">
                  <c:v>63698</c:v>
                </c:pt>
                <c:pt idx="23">
                  <c:v>71095</c:v>
                </c:pt>
                <c:pt idx="24">
                  <c:v>77968</c:v>
                </c:pt>
                <c:pt idx="25">
                  <c:v>87354</c:v>
                </c:pt>
                <c:pt idx="26">
                  <c:v>124083</c:v>
                </c:pt>
                <c:pt idx="27">
                  <c:v>123264</c:v>
                </c:pt>
                <c:pt idx="28">
                  <c:v>119446</c:v>
                </c:pt>
                <c:pt idx="29">
                  <c:v>146762</c:v>
                </c:pt>
                <c:pt idx="30">
                  <c:v>144895</c:v>
                </c:pt>
                <c:pt idx="31">
                  <c:v>126020</c:v>
                </c:pt>
                <c:pt idx="32">
                  <c:v>141246</c:v>
                </c:pt>
                <c:pt idx="33">
                  <c:v>142362</c:v>
                </c:pt>
                <c:pt idx="34">
                  <c:v>118042</c:v>
                </c:pt>
                <c:pt idx="35">
                  <c:v>143921</c:v>
                </c:pt>
                <c:pt idx="36">
                  <c:v>136820</c:v>
                </c:pt>
                <c:pt idx="37">
                  <c:v>155494</c:v>
                </c:pt>
                <c:pt idx="38">
                  <c:v>113854</c:v>
                </c:pt>
                <c:pt idx="39">
                  <c:v>129058</c:v>
                </c:pt>
                <c:pt idx="40">
                  <c:v>146732</c:v>
                </c:pt>
                <c:pt idx="41">
                  <c:v>109247</c:v>
                </c:pt>
                <c:pt idx="42">
                  <c:v>112013</c:v>
                </c:pt>
                <c:pt idx="43">
                  <c:v>127480</c:v>
                </c:pt>
                <c:pt idx="44">
                  <c:v>144267</c:v>
                </c:pt>
                <c:pt idx="45">
                  <c:v>145386</c:v>
                </c:pt>
                <c:pt idx="46">
                  <c:v>132730</c:v>
                </c:pt>
                <c:pt idx="47">
                  <c:v>132670</c:v>
                </c:pt>
                <c:pt idx="48">
                  <c:v>128829</c:v>
                </c:pt>
                <c:pt idx="49">
                  <c:v>171852</c:v>
                </c:pt>
                <c:pt idx="50">
                  <c:v>163035</c:v>
                </c:pt>
                <c:pt idx="51">
                  <c:v>136586</c:v>
                </c:pt>
                <c:pt idx="52">
                  <c:v>172389</c:v>
                </c:pt>
                <c:pt idx="53">
                  <c:v>184845</c:v>
                </c:pt>
                <c:pt idx="54">
                  <c:v>162170</c:v>
                </c:pt>
                <c:pt idx="55">
                  <c:v>227210</c:v>
                </c:pt>
                <c:pt idx="56">
                  <c:v>219499</c:v>
                </c:pt>
                <c:pt idx="57">
                  <c:v>164134</c:v>
                </c:pt>
                <c:pt idx="58">
                  <c:v>179511</c:v>
                </c:pt>
                <c:pt idx="59">
                  <c:v>151334</c:v>
                </c:pt>
                <c:pt idx="60">
                  <c:v>200645</c:v>
                </c:pt>
                <c:pt idx="61">
                  <c:v>186992</c:v>
                </c:pt>
                <c:pt idx="62">
                  <c:v>176855</c:v>
                </c:pt>
                <c:pt idx="63">
                  <c:v>222465</c:v>
                </c:pt>
                <c:pt idx="64">
                  <c:v>212421</c:v>
                </c:pt>
                <c:pt idx="65">
                  <c:v>190132</c:v>
                </c:pt>
                <c:pt idx="66">
                  <c:v>141178</c:v>
                </c:pt>
                <c:pt idx="67">
                  <c:v>172185</c:v>
                </c:pt>
                <c:pt idx="68">
                  <c:v>203594</c:v>
                </c:pt>
                <c:pt idx="69">
                  <c:v>192879</c:v>
                </c:pt>
                <c:pt idx="70">
                  <c:v>199563</c:v>
                </c:pt>
                <c:pt idx="71">
                  <c:v>154320</c:v>
                </c:pt>
                <c:pt idx="72">
                  <c:v>176311</c:v>
                </c:pt>
                <c:pt idx="73">
                  <c:v>174772</c:v>
                </c:pt>
                <c:pt idx="74">
                  <c:v>201574</c:v>
                </c:pt>
                <c:pt idx="75">
                  <c:v>230576</c:v>
                </c:pt>
                <c:pt idx="76">
                  <c:v>233871</c:v>
                </c:pt>
                <c:pt idx="77">
                  <c:v>255428</c:v>
                </c:pt>
                <c:pt idx="78">
                  <c:v>245841</c:v>
                </c:pt>
                <c:pt idx="79">
                  <c:v>246572</c:v>
                </c:pt>
                <c:pt idx="80">
                  <c:v>256923</c:v>
                </c:pt>
                <c:pt idx="81">
                  <c:v>245268</c:v>
                </c:pt>
                <c:pt idx="82">
                  <c:v>238314</c:v>
                </c:pt>
                <c:pt idx="83">
                  <c:v>196366</c:v>
                </c:pt>
                <c:pt idx="84">
                  <c:v>320845</c:v>
                </c:pt>
                <c:pt idx="85">
                  <c:v>400081</c:v>
                </c:pt>
                <c:pt idx="86">
                  <c:v>373775</c:v>
                </c:pt>
                <c:pt idx="87">
                  <c:v>406707</c:v>
                </c:pt>
                <c:pt idx="88">
                  <c:v>490011</c:v>
                </c:pt>
                <c:pt idx="89">
                  <c:v>507493</c:v>
                </c:pt>
                <c:pt idx="90">
                  <c:v>504049</c:v>
                </c:pt>
                <c:pt idx="91">
                  <c:v>392489</c:v>
                </c:pt>
                <c:pt idx="92">
                  <c:v>379076</c:v>
                </c:pt>
                <c:pt idx="93">
                  <c:v>396375</c:v>
                </c:pt>
                <c:pt idx="94">
                  <c:v>353981</c:v>
                </c:pt>
                <c:pt idx="95">
                  <c:v>382482</c:v>
                </c:pt>
                <c:pt idx="96">
                  <c:v>341531</c:v>
                </c:pt>
                <c:pt idx="97">
                  <c:v>377842</c:v>
                </c:pt>
                <c:pt idx="98">
                  <c:v>379422</c:v>
                </c:pt>
                <c:pt idx="99">
                  <c:v>369647</c:v>
                </c:pt>
                <c:pt idx="100">
                  <c:v>384561</c:v>
                </c:pt>
                <c:pt idx="101">
                  <c:v>345627</c:v>
                </c:pt>
              </c:numCache>
            </c:numRef>
          </c:val>
          <c:smooth val="0"/>
          <c:extLst>
            <c:ext xmlns:c16="http://schemas.microsoft.com/office/drawing/2014/chart" uri="{C3380CC4-5D6E-409C-BE32-E72D297353CC}">
              <c16:uniqueId val="{00000001-82A5-44C8-B9DD-F444B5B9885E}"/>
            </c:ext>
          </c:extLst>
        </c:ser>
        <c:dLbls>
          <c:showLegendKey val="0"/>
          <c:showVal val="0"/>
          <c:showCatName val="0"/>
          <c:showSerName val="0"/>
          <c:showPercent val="0"/>
          <c:showBubbleSize val="0"/>
        </c:dLbls>
        <c:marker val="1"/>
        <c:smooth val="0"/>
        <c:axId val="1413997423"/>
        <c:axId val="1413999343"/>
      </c:lineChart>
      <c:catAx>
        <c:axId val="554529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lumMod val="50000"/>
                  </a:schemeClr>
                </a:solidFill>
                <a:latin typeface="Lato" panose="020F0502020204030203" pitchFamily="34" charset="0"/>
                <a:ea typeface="+mn-ea"/>
                <a:cs typeface="+mn-cs"/>
              </a:defRPr>
            </a:pPr>
            <a:endParaRPr lang="en-US"/>
          </a:p>
        </c:txPr>
        <c:crossAx val="554531944"/>
        <c:crosses val="autoZero"/>
        <c:auto val="1"/>
        <c:lblAlgn val="ctr"/>
        <c:lblOffset val="100"/>
        <c:noMultiLvlLbl val="0"/>
      </c:catAx>
      <c:valAx>
        <c:axId val="5545319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2">
                        <a:lumMod val="50000"/>
                      </a:schemeClr>
                    </a:solidFill>
                    <a:latin typeface="Lato" panose="020F0502020204030203" pitchFamily="34" charset="0"/>
                    <a:ea typeface="+mn-ea"/>
                    <a:cs typeface="+mn-cs"/>
                  </a:defRPr>
                </a:pPr>
                <a:r>
                  <a:rPr lang="en-US"/>
                  <a:t>Volume (lots traded)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2">
                      <a:lumMod val="50000"/>
                    </a:schemeClr>
                  </a:solidFill>
                  <a:latin typeface="Lato" panose="020F0502020204030203" pitchFamily="34" charset="0"/>
                  <a:ea typeface="+mn-ea"/>
                  <a:cs typeface="+mn-cs"/>
                </a:defRPr>
              </a:pPr>
              <a:endParaRPr lang="en-US"/>
            </a:p>
          </c:txPr>
        </c:title>
        <c:numFmt formatCode="[&gt;999999.999]\ #,,&quot;M&quot;;[&gt;999.999]#,&quot;K&quot;;#,##0\ _K"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lumMod val="50000"/>
                  </a:schemeClr>
                </a:solidFill>
                <a:latin typeface="Lato" panose="020F0502020204030203" pitchFamily="34" charset="0"/>
                <a:ea typeface="+mn-ea"/>
                <a:cs typeface="+mn-cs"/>
              </a:defRPr>
            </a:pPr>
            <a:endParaRPr lang="en-US"/>
          </a:p>
        </c:txPr>
        <c:crossAx val="554529592"/>
        <c:crosses val="autoZero"/>
        <c:crossBetween val="between"/>
      </c:valAx>
      <c:valAx>
        <c:axId val="1413999343"/>
        <c:scaling>
          <c:orientation val="minMax"/>
        </c:scaling>
        <c:delete val="0"/>
        <c:axPos val="r"/>
        <c:title>
          <c:tx>
            <c:rich>
              <a:bodyPr rot="5400000" spcFirstLastPara="1" vertOverflow="ellipsis" wrap="square" anchor="ctr" anchorCtr="1"/>
              <a:lstStyle/>
              <a:p>
                <a:pPr>
                  <a:defRPr sz="1000" b="0" i="0" u="none" strike="noStrike" kern="1200" baseline="0">
                    <a:solidFill>
                      <a:schemeClr val="tx2">
                        <a:lumMod val="50000"/>
                      </a:schemeClr>
                    </a:solidFill>
                    <a:latin typeface="Lato" panose="020F0502020204030203" pitchFamily="34" charset="0"/>
                    <a:ea typeface="+mn-ea"/>
                    <a:cs typeface="+mn-cs"/>
                  </a:defRPr>
                </a:pPr>
                <a:r>
                  <a:rPr lang="en-US"/>
                  <a:t>Open Interest</a:t>
                </a:r>
              </a:p>
            </c:rich>
          </c:tx>
          <c:overlay val="0"/>
          <c:spPr>
            <a:noFill/>
            <a:ln>
              <a:noFill/>
            </a:ln>
            <a:effectLst/>
          </c:spPr>
          <c:txPr>
            <a:bodyPr rot="5400000" spcFirstLastPara="1" vertOverflow="ellipsis" wrap="square" anchor="ctr" anchorCtr="1"/>
            <a:lstStyle/>
            <a:p>
              <a:pPr>
                <a:defRPr sz="1000" b="0" i="0" u="none" strike="noStrike" kern="1200" baseline="0">
                  <a:solidFill>
                    <a:schemeClr val="tx2">
                      <a:lumMod val="50000"/>
                    </a:schemeClr>
                  </a:solidFill>
                  <a:latin typeface="Lato" panose="020F0502020204030203" pitchFamily="34" charset="0"/>
                  <a:ea typeface="+mn-ea"/>
                  <a:cs typeface="+mn-cs"/>
                </a:defRPr>
              </a:pPr>
              <a:endParaRPr lang="en-US"/>
            </a:p>
          </c:txPr>
        </c:title>
        <c:numFmt formatCode="[&gt;999999.999]\ #.0,,&quot;M&quot;;[&gt;999.999]#,&quot;K&quot;;#,##0\ _K"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lumMod val="50000"/>
                  </a:schemeClr>
                </a:solidFill>
                <a:latin typeface="Lato" panose="020F0502020204030203" pitchFamily="34" charset="0"/>
                <a:ea typeface="+mn-ea"/>
                <a:cs typeface="+mn-cs"/>
              </a:defRPr>
            </a:pPr>
            <a:endParaRPr lang="en-US"/>
          </a:p>
        </c:txPr>
        <c:crossAx val="1413997423"/>
        <c:crosses val="max"/>
        <c:crossBetween val="between"/>
        <c:majorUnit val="100000"/>
      </c:valAx>
      <c:catAx>
        <c:axId val="1413997423"/>
        <c:scaling>
          <c:orientation val="minMax"/>
        </c:scaling>
        <c:delete val="1"/>
        <c:axPos val="b"/>
        <c:numFmt formatCode="General" sourceLinked="1"/>
        <c:majorTickMark val="out"/>
        <c:minorTickMark val="none"/>
        <c:tickLblPos val="nextTo"/>
        <c:crossAx val="1413999343"/>
        <c:crosses val="autoZero"/>
        <c:auto val="1"/>
        <c:lblAlgn val="ctr"/>
        <c:lblOffset val="100"/>
        <c:noMultiLvlLbl val="0"/>
      </c:cat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2">
                  <a:lumMod val="50000"/>
                </a:schemeClr>
              </a:solidFill>
              <a:latin typeface="Lato" panose="020F0502020204030203" pitchFamily="34" charset="0"/>
              <a:ea typeface="+mn-ea"/>
              <a:cs typeface="+mn-cs"/>
            </a:defRPr>
          </a:pPr>
          <a:endParaRPr lang="en-US"/>
        </a:p>
      </c:txPr>
    </c:legend>
    <c:plotVisOnly val="1"/>
    <c:dispBlanksAs val="gap"/>
    <c:showDLblsOverMax val="0"/>
  </c:chart>
  <c:spPr>
    <a:noFill/>
    <a:ln>
      <a:noFill/>
    </a:ln>
    <a:effectLst/>
  </c:spPr>
  <c:txPr>
    <a:bodyPr/>
    <a:lstStyle/>
    <a:p>
      <a:pPr>
        <a:defRPr baseline="0">
          <a:solidFill>
            <a:schemeClr val="tx2">
              <a:lumMod val="50000"/>
            </a:schemeClr>
          </a:solidFill>
          <a:latin typeface="Lato" panose="020F0502020204030203"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[Quarterly Data - 2015 to 2025.xlsx]Commodity Volume!PivotTable2</c:name>
    <c:fmtId val="4"/>
  </c:pivotSource>
  <c:chart>
    <c:title>
      <c:tx>
        <c:rich>
          <a:bodyPr rot="0" spcFirstLastPara="1" vertOverflow="ellipsis" vert="horz" wrap="square" anchor="ctr" anchorCtr="1"/>
          <a:lstStyle/>
          <a:p>
            <a:pPr>
              <a:defRPr sz="1400" b="0" i="0" u="none" strike="noStrike" kern="1200" spc="0" baseline="0">
                <a:solidFill>
                  <a:schemeClr val="tx1"/>
                </a:solidFill>
                <a:latin typeface="Lato" panose="020F0502020204030203" pitchFamily="34" charset="0"/>
                <a:ea typeface="+mn-ea"/>
                <a:cs typeface="+mn-cs"/>
              </a:defRPr>
            </a:pPr>
            <a:r>
              <a:rPr lang="en-US" dirty="0"/>
              <a:t>Commodity Quarterly Volume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Lato" panose="020F0502020204030203" pitchFamily="34" charset="0"/>
              <a:ea typeface="+mn-ea"/>
              <a:cs typeface="+mn-cs"/>
            </a:defRPr>
          </a:pPr>
          <a:endParaRPr lang="en-US"/>
        </a:p>
      </c:txPr>
    </c:title>
    <c:autoTitleDeleted val="0"/>
    <c:pivotFmts>
      <c:pivotFmt>
        <c:idx val="0"/>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stacked"/>
        <c:varyColors val="0"/>
        <c:ser>
          <c:idx val="0"/>
          <c:order val="0"/>
          <c:tx>
            <c:strRef>
              <c:f>'Commodity Volume'!$B$5:$B$6</c:f>
              <c:strCache>
                <c:ptCount val="1"/>
                <c:pt idx="0">
                  <c:v>Energy</c:v>
                </c:pt>
              </c:strCache>
            </c:strRef>
          </c:tx>
          <c:spPr>
            <a:solidFill>
              <a:schemeClr val="accent2"/>
            </a:solidFill>
            <a:ln>
              <a:noFill/>
            </a:ln>
            <a:effectLst/>
          </c:spPr>
          <c:invertIfNegative val="0"/>
          <c:cat>
            <c:multiLvlStrRef>
              <c:f>'Commodity Volume'!$A$7:$A$70</c:f>
              <c:multiLvlStrCache>
                <c:ptCount val="42"/>
                <c:lvl>
                  <c:pt idx="0">
                    <c:v>1</c:v>
                  </c:pt>
                  <c:pt idx="1">
                    <c:v>2</c:v>
                  </c:pt>
                  <c:pt idx="2">
                    <c:v>3</c:v>
                  </c:pt>
                  <c:pt idx="3">
                    <c:v>4</c:v>
                  </c:pt>
                  <c:pt idx="4">
                    <c:v>1</c:v>
                  </c:pt>
                  <c:pt idx="5">
                    <c:v>2</c:v>
                  </c:pt>
                  <c:pt idx="6">
                    <c:v>3</c:v>
                  </c:pt>
                  <c:pt idx="7">
                    <c:v>4</c:v>
                  </c:pt>
                  <c:pt idx="8">
                    <c:v>1</c:v>
                  </c:pt>
                  <c:pt idx="9">
                    <c:v>2</c:v>
                  </c:pt>
                  <c:pt idx="10">
                    <c:v>3</c:v>
                  </c:pt>
                  <c:pt idx="11">
                    <c:v>4</c:v>
                  </c:pt>
                  <c:pt idx="12">
                    <c:v>1</c:v>
                  </c:pt>
                  <c:pt idx="13">
                    <c:v>2</c:v>
                  </c:pt>
                  <c:pt idx="14">
                    <c:v>3</c:v>
                  </c:pt>
                  <c:pt idx="15">
                    <c:v>4</c:v>
                  </c:pt>
                  <c:pt idx="16">
                    <c:v>1</c:v>
                  </c:pt>
                  <c:pt idx="17">
                    <c:v>2</c:v>
                  </c:pt>
                  <c:pt idx="18">
                    <c:v>3</c:v>
                  </c:pt>
                  <c:pt idx="19">
                    <c:v>4</c:v>
                  </c:pt>
                  <c:pt idx="20">
                    <c:v>1</c:v>
                  </c:pt>
                  <c:pt idx="21">
                    <c:v>2</c:v>
                  </c:pt>
                  <c:pt idx="22">
                    <c:v>3</c:v>
                  </c:pt>
                  <c:pt idx="23">
                    <c:v>4</c:v>
                  </c:pt>
                  <c:pt idx="24">
                    <c:v>1</c:v>
                  </c:pt>
                  <c:pt idx="25">
                    <c:v>2</c:v>
                  </c:pt>
                  <c:pt idx="26">
                    <c:v>3</c:v>
                  </c:pt>
                  <c:pt idx="27">
                    <c:v>4</c:v>
                  </c:pt>
                  <c:pt idx="28">
                    <c:v>1</c:v>
                  </c:pt>
                  <c:pt idx="29">
                    <c:v>2</c:v>
                  </c:pt>
                  <c:pt idx="30">
                    <c:v>3</c:v>
                  </c:pt>
                  <c:pt idx="31">
                    <c:v>4</c:v>
                  </c:pt>
                  <c:pt idx="32">
                    <c:v>1</c:v>
                  </c:pt>
                  <c:pt idx="33">
                    <c:v>2</c:v>
                  </c:pt>
                  <c:pt idx="34">
                    <c:v>3</c:v>
                  </c:pt>
                  <c:pt idx="35">
                    <c:v>4</c:v>
                  </c:pt>
                  <c:pt idx="36">
                    <c:v>1</c:v>
                  </c:pt>
                  <c:pt idx="37">
                    <c:v>2</c:v>
                  </c:pt>
                  <c:pt idx="38">
                    <c:v>3</c:v>
                  </c:pt>
                  <c:pt idx="39">
                    <c:v>4</c:v>
                  </c:pt>
                  <c:pt idx="40">
                    <c:v>1</c:v>
                  </c:pt>
                  <c:pt idx="41">
                    <c:v>2</c:v>
                  </c:pt>
                </c:lvl>
                <c:lvl>
                  <c:pt idx="0">
                    <c:v>2015</c:v>
                  </c:pt>
                  <c:pt idx="4">
                    <c:v>2016</c:v>
                  </c:pt>
                  <c:pt idx="8">
                    <c:v>2017</c:v>
                  </c:pt>
                  <c:pt idx="12">
                    <c:v>2018</c:v>
                  </c:pt>
                  <c:pt idx="16">
                    <c:v>2019</c:v>
                  </c:pt>
                  <c:pt idx="20">
                    <c:v>2020</c:v>
                  </c:pt>
                  <c:pt idx="24">
                    <c:v>2021</c:v>
                  </c:pt>
                  <c:pt idx="28">
                    <c:v>2022</c:v>
                  </c:pt>
                  <c:pt idx="32">
                    <c:v>2023</c:v>
                  </c:pt>
                  <c:pt idx="36">
                    <c:v>2024</c:v>
                  </c:pt>
                  <c:pt idx="40">
                    <c:v>2025</c:v>
                  </c:pt>
                </c:lvl>
              </c:multiLvlStrCache>
            </c:multiLvlStrRef>
          </c:cat>
          <c:val>
            <c:numRef>
              <c:f>'Commodity Volume'!$B$7:$B$70</c:f>
              <c:numCache>
                <c:formatCode>_(* #,##0_);_(* \(#,##0\);_(* "-"??_);_(@_)</c:formatCode>
                <c:ptCount val="42"/>
                <c:pt idx="0">
                  <c:v>348053858</c:v>
                </c:pt>
                <c:pt idx="1">
                  <c:v>305317203</c:v>
                </c:pt>
                <c:pt idx="2">
                  <c:v>354368089</c:v>
                </c:pt>
                <c:pt idx="3">
                  <c:v>396969534</c:v>
                </c:pt>
                <c:pt idx="4">
                  <c:v>547852777</c:v>
                </c:pt>
                <c:pt idx="5">
                  <c:v>535315266</c:v>
                </c:pt>
                <c:pt idx="6">
                  <c:v>531854384</c:v>
                </c:pt>
                <c:pt idx="7">
                  <c:v>595376604</c:v>
                </c:pt>
                <c:pt idx="8">
                  <c:v>505353441</c:v>
                </c:pt>
                <c:pt idx="9">
                  <c:v>536249795</c:v>
                </c:pt>
                <c:pt idx="10">
                  <c:v>582734871</c:v>
                </c:pt>
                <c:pt idx="11">
                  <c:v>542984995</c:v>
                </c:pt>
                <c:pt idx="12">
                  <c:v>527932308</c:v>
                </c:pt>
                <c:pt idx="13">
                  <c:v>547889527</c:v>
                </c:pt>
                <c:pt idx="14">
                  <c:v>503303055</c:v>
                </c:pt>
                <c:pt idx="15">
                  <c:v>654753073</c:v>
                </c:pt>
                <c:pt idx="16">
                  <c:v>583727603</c:v>
                </c:pt>
                <c:pt idx="17">
                  <c:v>613482030</c:v>
                </c:pt>
                <c:pt idx="18">
                  <c:v>719437604</c:v>
                </c:pt>
                <c:pt idx="19">
                  <c:v>626130941</c:v>
                </c:pt>
                <c:pt idx="20">
                  <c:v>892709560</c:v>
                </c:pt>
                <c:pt idx="21">
                  <c:v>943542207</c:v>
                </c:pt>
                <c:pt idx="22">
                  <c:v>626930429</c:v>
                </c:pt>
                <c:pt idx="23">
                  <c:v>687925476</c:v>
                </c:pt>
                <c:pt idx="24">
                  <c:v>720652048</c:v>
                </c:pt>
                <c:pt idx="25">
                  <c:v>647760224</c:v>
                </c:pt>
                <c:pt idx="26">
                  <c:v>700662600</c:v>
                </c:pt>
                <c:pt idx="27">
                  <c:v>641676910</c:v>
                </c:pt>
                <c:pt idx="28">
                  <c:v>580487950</c:v>
                </c:pt>
                <c:pt idx="29">
                  <c:v>465347986</c:v>
                </c:pt>
                <c:pt idx="30">
                  <c:v>510163400</c:v>
                </c:pt>
                <c:pt idx="31">
                  <c:v>498365492</c:v>
                </c:pt>
                <c:pt idx="32">
                  <c:v>614955764</c:v>
                </c:pt>
                <c:pt idx="33">
                  <c:v>656820378</c:v>
                </c:pt>
                <c:pt idx="34">
                  <c:v>713477022</c:v>
                </c:pt>
                <c:pt idx="35">
                  <c:v>774306159</c:v>
                </c:pt>
                <c:pt idx="36">
                  <c:v>853565922</c:v>
                </c:pt>
                <c:pt idx="37">
                  <c:v>869117218</c:v>
                </c:pt>
                <c:pt idx="38">
                  <c:v>972747538</c:v>
                </c:pt>
                <c:pt idx="39">
                  <c:v>785717408</c:v>
                </c:pt>
                <c:pt idx="40">
                  <c:v>856001368</c:v>
                </c:pt>
                <c:pt idx="41">
                  <c:v>957514207</c:v>
                </c:pt>
              </c:numCache>
            </c:numRef>
          </c:val>
          <c:extLst>
            <c:ext xmlns:c16="http://schemas.microsoft.com/office/drawing/2014/chart" uri="{C3380CC4-5D6E-409C-BE32-E72D297353CC}">
              <c16:uniqueId val="{00000000-19D9-49DC-8787-E73B4845B4EF}"/>
            </c:ext>
          </c:extLst>
        </c:ser>
        <c:ser>
          <c:idx val="1"/>
          <c:order val="1"/>
          <c:tx>
            <c:strRef>
              <c:f>'Commodity Volume'!$C$5:$C$6</c:f>
              <c:strCache>
                <c:ptCount val="1"/>
                <c:pt idx="0">
                  <c:v>Agriculture</c:v>
                </c:pt>
              </c:strCache>
            </c:strRef>
          </c:tx>
          <c:spPr>
            <a:solidFill>
              <a:schemeClr val="accent4"/>
            </a:solidFill>
            <a:ln>
              <a:noFill/>
            </a:ln>
            <a:effectLst/>
          </c:spPr>
          <c:invertIfNegative val="0"/>
          <c:cat>
            <c:multiLvlStrRef>
              <c:f>'Commodity Volume'!$A$7:$A$70</c:f>
              <c:multiLvlStrCache>
                <c:ptCount val="42"/>
                <c:lvl>
                  <c:pt idx="0">
                    <c:v>1</c:v>
                  </c:pt>
                  <c:pt idx="1">
                    <c:v>2</c:v>
                  </c:pt>
                  <c:pt idx="2">
                    <c:v>3</c:v>
                  </c:pt>
                  <c:pt idx="3">
                    <c:v>4</c:v>
                  </c:pt>
                  <c:pt idx="4">
                    <c:v>1</c:v>
                  </c:pt>
                  <c:pt idx="5">
                    <c:v>2</c:v>
                  </c:pt>
                  <c:pt idx="6">
                    <c:v>3</c:v>
                  </c:pt>
                  <c:pt idx="7">
                    <c:v>4</c:v>
                  </c:pt>
                  <c:pt idx="8">
                    <c:v>1</c:v>
                  </c:pt>
                  <c:pt idx="9">
                    <c:v>2</c:v>
                  </c:pt>
                  <c:pt idx="10">
                    <c:v>3</c:v>
                  </c:pt>
                  <c:pt idx="11">
                    <c:v>4</c:v>
                  </c:pt>
                  <c:pt idx="12">
                    <c:v>1</c:v>
                  </c:pt>
                  <c:pt idx="13">
                    <c:v>2</c:v>
                  </c:pt>
                  <c:pt idx="14">
                    <c:v>3</c:v>
                  </c:pt>
                  <c:pt idx="15">
                    <c:v>4</c:v>
                  </c:pt>
                  <c:pt idx="16">
                    <c:v>1</c:v>
                  </c:pt>
                  <c:pt idx="17">
                    <c:v>2</c:v>
                  </c:pt>
                  <c:pt idx="18">
                    <c:v>3</c:v>
                  </c:pt>
                  <c:pt idx="19">
                    <c:v>4</c:v>
                  </c:pt>
                  <c:pt idx="20">
                    <c:v>1</c:v>
                  </c:pt>
                  <c:pt idx="21">
                    <c:v>2</c:v>
                  </c:pt>
                  <c:pt idx="22">
                    <c:v>3</c:v>
                  </c:pt>
                  <c:pt idx="23">
                    <c:v>4</c:v>
                  </c:pt>
                  <c:pt idx="24">
                    <c:v>1</c:v>
                  </c:pt>
                  <c:pt idx="25">
                    <c:v>2</c:v>
                  </c:pt>
                  <c:pt idx="26">
                    <c:v>3</c:v>
                  </c:pt>
                  <c:pt idx="27">
                    <c:v>4</c:v>
                  </c:pt>
                  <c:pt idx="28">
                    <c:v>1</c:v>
                  </c:pt>
                  <c:pt idx="29">
                    <c:v>2</c:v>
                  </c:pt>
                  <c:pt idx="30">
                    <c:v>3</c:v>
                  </c:pt>
                  <c:pt idx="31">
                    <c:v>4</c:v>
                  </c:pt>
                  <c:pt idx="32">
                    <c:v>1</c:v>
                  </c:pt>
                  <c:pt idx="33">
                    <c:v>2</c:v>
                  </c:pt>
                  <c:pt idx="34">
                    <c:v>3</c:v>
                  </c:pt>
                  <c:pt idx="35">
                    <c:v>4</c:v>
                  </c:pt>
                  <c:pt idx="36">
                    <c:v>1</c:v>
                  </c:pt>
                  <c:pt idx="37">
                    <c:v>2</c:v>
                  </c:pt>
                  <c:pt idx="38">
                    <c:v>3</c:v>
                  </c:pt>
                  <c:pt idx="39">
                    <c:v>4</c:v>
                  </c:pt>
                  <c:pt idx="40">
                    <c:v>1</c:v>
                  </c:pt>
                  <c:pt idx="41">
                    <c:v>2</c:v>
                  </c:pt>
                </c:lvl>
                <c:lvl>
                  <c:pt idx="0">
                    <c:v>2015</c:v>
                  </c:pt>
                  <c:pt idx="4">
                    <c:v>2016</c:v>
                  </c:pt>
                  <c:pt idx="8">
                    <c:v>2017</c:v>
                  </c:pt>
                  <c:pt idx="12">
                    <c:v>2018</c:v>
                  </c:pt>
                  <c:pt idx="16">
                    <c:v>2019</c:v>
                  </c:pt>
                  <c:pt idx="20">
                    <c:v>2020</c:v>
                  </c:pt>
                  <c:pt idx="24">
                    <c:v>2021</c:v>
                  </c:pt>
                  <c:pt idx="28">
                    <c:v>2022</c:v>
                  </c:pt>
                  <c:pt idx="32">
                    <c:v>2023</c:v>
                  </c:pt>
                  <c:pt idx="36">
                    <c:v>2024</c:v>
                  </c:pt>
                  <c:pt idx="40">
                    <c:v>2025</c:v>
                  </c:pt>
                </c:lvl>
              </c:multiLvlStrCache>
            </c:multiLvlStrRef>
          </c:cat>
          <c:val>
            <c:numRef>
              <c:f>'Commodity Volume'!$C$7:$C$70</c:f>
              <c:numCache>
                <c:formatCode>_(* #,##0_);_(* \(#,##0\);_(* "-"??_);_(@_)</c:formatCode>
                <c:ptCount val="42"/>
                <c:pt idx="0">
                  <c:v>353867858</c:v>
                </c:pt>
                <c:pt idx="1">
                  <c:v>405823623</c:v>
                </c:pt>
                <c:pt idx="2">
                  <c:v>453775179</c:v>
                </c:pt>
                <c:pt idx="3">
                  <c:v>426906554</c:v>
                </c:pt>
                <c:pt idx="4">
                  <c:v>395839796</c:v>
                </c:pt>
                <c:pt idx="5">
                  <c:v>633621502</c:v>
                </c:pt>
                <c:pt idx="6">
                  <c:v>482793221</c:v>
                </c:pt>
                <c:pt idx="7">
                  <c:v>420070776</c:v>
                </c:pt>
                <c:pt idx="8">
                  <c:v>354223716</c:v>
                </c:pt>
                <c:pt idx="9">
                  <c:v>353301487</c:v>
                </c:pt>
                <c:pt idx="10">
                  <c:v>337804427</c:v>
                </c:pt>
                <c:pt idx="11">
                  <c:v>260983512</c:v>
                </c:pt>
                <c:pt idx="12">
                  <c:v>309204702</c:v>
                </c:pt>
                <c:pt idx="13">
                  <c:v>460673631</c:v>
                </c:pt>
                <c:pt idx="14">
                  <c:v>375565285</c:v>
                </c:pt>
                <c:pt idx="15">
                  <c:v>342619699</c:v>
                </c:pt>
                <c:pt idx="16">
                  <c:v>333218977</c:v>
                </c:pt>
                <c:pt idx="17">
                  <c:v>482584212</c:v>
                </c:pt>
                <c:pt idx="18">
                  <c:v>439701063</c:v>
                </c:pt>
                <c:pt idx="19">
                  <c:v>513614726</c:v>
                </c:pt>
                <c:pt idx="20">
                  <c:v>563027819</c:v>
                </c:pt>
                <c:pt idx="21">
                  <c:v>522234093</c:v>
                </c:pt>
                <c:pt idx="22">
                  <c:v>718461321</c:v>
                </c:pt>
                <c:pt idx="23">
                  <c:v>766934092</c:v>
                </c:pt>
                <c:pt idx="24">
                  <c:v>729354691</c:v>
                </c:pt>
                <c:pt idx="25">
                  <c:v>714526588</c:v>
                </c:pt>
                <c:pt idx="26">
                  <c:v>697428551</c:v>
                </c:pt>
                <c:pt idx="27">
                  <c:v>678799752</c:v>
                </c:pt>
                <c:pt idx="28">
                  <c:v>629055633</c:v>
                </c:pt>
                <c:pt idx="29">
                  <c:v>520929050</c:v>
                </c:pt>
                <c:pt idx="30">
                  <c:v>625603003</c:v>
                </c:pt>
                <c:pt idx="31">
                  <c:v>618897889</c:v>
                </c:pt>
                <c:pt idx="32">
                  <c:v>574696407</c:v>
                </c:pt>
                <c:pt idx="33">
                  <c:v>876228547</c:v>
                </c:pt>
                <c:pt idx="34">
                  <c:v>901927001</c:v>
                </c:pt>
                <c:pt idx="35">
                  <c:v>763704067</c:v>
                </c:pt>
                <c:pt idx="36">
                  <c:v>637940350</c:v>
                </c:pt>
                <c:pt idx="37">
                  <c:v>753180205</c:v>
                </c:pt>
                <c:pt idx="38">
                  <c:v>878463728</c:v>
                </c:pt>
                <c:pt idx="39">
                  <c:v>780292070</c:v>
                </c:pt>
                <c:pt idx="40">
                  <c:v>795201869</c:v>
                </c:pt>
                <c:pt idx="41">
                  <c:v>729832654</c:v>
                </c:pt>
              </c:numCache>
            </c:numRef>
          </c:val>
          <c:extLst>
            <c:ext xmlns:c16="http://schemas.microsoft.com/office/drawing/2014/chart" uri="{C3380CC4-5D6E-409C-BE32-E72D297353CC}">
              <c16:uniqueId val="{00000001-19D9-49DC-8787-E73B4845B4EF}"/>
            </c:ext>
          </c:extLst>
        </c:ser>
        <c:ser>
          <c:idx val="2"/>
          <c:order val="2"/>
          <c:tx>
            <c:strRef>
              <c:f>'Commodity Volume'!$D$5:$D$6</c:f>
              <c:strCache>
                <c:ptCount val="1"/>
                <c:pt idx="0">
                  <c:v>Metals</c:v>
                </c:pt>
              </c:strCache>
            </c:strRef>
          </c:tx>
          <c:spPr>
            <a:solidFill>
              <a:schemeClr val="accent6"/>
            </a:solidFill>
            <a:ln>
              <a:noFill/>
            </a:ln>
            <a:effectLst/>
          </c:spPr>
          <c:invertIfNegative val="0"/>
          <c:cat>
            <c:multiLvlStrRef>
              <c:f>'Commodity Volume'!$A$7:$A$70</c:f>
              <c:multiLvlStrCache>
                <c:ptCount val="42"/>
                <c:lvl>
                  <c:pt idx="0">
                    <c:v>1</c:v>
                  </c:pt>
                  <c:pt idx="1">
                    <c:v>2</c:v>
                  </c:pt>
                  <c:pt idx="2">
                    <c:v>3</c:v>
                  </c:pt>
                  <c:pt idx="3">
                    <c:v>4</c:v>
                  </c:pt>
                  <c:pt idx="4">
                    <c:v>1</c:v>
                  </c:pt>
                  <c:pt idx="5">
                    <c:v>2</c:v>
                  </c:pt>
                  <c:pt idx="6">
                    <c:v>3</c:v>
                  </c:pt>
                  <c:pt idx="7">
                    <c:v>4</c:v>
                  </c:pt>
                  <c:pt idx="8">
                    <c:v>1</c:v>
                  </c:pt>
                  <c:pt idx="9">
                    <c:v>2</c:v>
                  </c:pt>
                  <c:pt idx="10">
                    <c:v>3</c:v>
                  </c:pt>
                  <c:pt idx="11">
                    <c:v>4</c:v>
                  </c:pt>
                  <c:pt idx="12">
                    <c:v>1</c:v>
                  </c:pt>
                  <c:pt idx="13">
                    <c:v>2</c:v>
                  </c:pt>
                  <c:pt idx="14">
                    <c:v>3</c:v>
                  </c:pt>
                  <c:pt idx="15">
                    <c:v>4</c:v>
                  </c:pt>
                  <c:pt idx="16">
                    <c:v>1</c:v>
                  </c:pt>
                  <c:pt idx="17">
                    <c:v>2</c:v>
                  </c:pt>
                  <c:pt idx="18">
                    <c:v>3</c:v>
                  </c:pt>
                  <c:pt idx="19">
                    <c:v>4</c:v>
                  </c:pt>
                  <c:pt idx="20">
                    <c:v>1</c:v>
                  </c:pt>
                  <c:pt idx="21">
                    <c:v>2</c:v>
                  </c:pt>
                  <c:pt idx="22">
                    <c:v>3</c:v>
                  </c:pt>
                  <c:pt idx="23">
                    <c:v>4</c:v>
                  </c:pt>
                  <c:pt idx="24">
                    <c:v>1</c:v>
                  </c:pt>
                  <c:pt idx="25">
                    <c:v>2</c:v>
                  </c:pt>
                  <c:pt idx="26">
                    <c:v>3</c:v>
                  </c:pt>
                  <c:pt idx="27">
                    <c:v>4</c:v>
                  </c:pt>
                  <c:pt idx="28">
                    <c:v>1</c:v>
                  </c:pt>
                  <c:pt idx="29">
                    <c:v>2</c:v>
                  </c:pt>
                  <c:pt idx="30">
                    <c:v>3</c:v>
                  </c:pt>
                  <c:pt idx="31">
                    <c:v>4</c:v>
                  </c:pt>
                  <c:pt idx="32">
                    <c:v>1</c:v>
                  </c:pt>
                  <c:pt idx="33">
                    <c:v>2</c:v>
                  </c:pt>
                  <c:pt idx="34">
                    <c:v>3</c:v>
                  </c:pt>
                  <c:pt idx="35">
                    <c:v>4</c:v>
                  </c:pt>
                  <c:pt idx="36">
                    <c:v>1</c:v>
                  </c:pt>
                  <c:pt idx="37">
                    <c:v>2</c:v>
                  </c:pt>
                  <c:pt idx="38">
                    <c:v>3</c:v>
                  </c:pt>
                  <c:pt idx="39">
                    <c:v>4</c:v>
                  </c:pt>
                  <c:pt idx="40">
                    <c:v>1</c:v>
                  </c:pt>
                  <c:pt idx="41">
                    <c:v>2</c:v>
                  </c:pt>
                </c:lvl>
                <c:lvl>
                  <c:pt idx="0">
                    <c:v>2015</c:v>
                  </c:pt>
                  <c:pt idx="4">
                    <c:v>2016</c:v>
                  </c:pt>
                  <c:pt idx="8">
                    <c:v>2017</c:v>
                  </c:pt>
                  <c:pt idx="12">
                    <c:v>2018</c:v>
                  </c:pt>
                  <c:pt idx="16">
                    <c:v>2019</c:v>
                  </c:pt>
                  <c:pt idx="20">
                    <c:v>2020</c:v>
                  </c:pt>
                  <c:pt idx="24">
                    <c:v>2021</c:v>
                  </c:pt>
                  <c:pt idx="28">
                    <c:v>2022</c:v>
                  </c:pt>
                  <c:pt idx="32">
                    <c:v>2023</c:v>
                  </c:pt>
                  <c:pt idx="36">
                    <c:v>2024</c:v>
                  </c:pt>
                  <c:pt idx="40">
                    <c:v>2025</c:v>
                  </c:pt>
                </c:lvl>
              </c:multiLvlStrCache>
            </c:multiLvlStrRef>
          </c:cat>
          <c:val>
            <c:numRef>
              <c:f>'Commodity Volume'!$D$7:$D$70</c:f>
              <c:numCache>
                <c:formatCode>_(* #,##0_);_(* \(#,##0\);_(* "-"??_);_(@_)</c:formatCode>
                <c:ptCount val="42"/>
                <c:pt idx="0">
                  <c:v>311855000</c:v>
                </c:pt>
                <c:pt idx="1">
                  <c:v>387841071</c:v>
                </c:pt>
                <c:pt idx="2">
                  <c:v>467558817</c:v>
                </c:pt>
                <c:pt idx="3">
                  <c:v>430365974</c:v>
                </c:pt>
                <c:pt idx="4">
                  <c:v>606210049</c:v>
                </c:pt>
                <c:pt idx="5">
                  <c:v>622652937</c:v>
                </c:pt>
                <c:pt idx="6">
                  <c:v>498802379</c:v>
                </c:pt>
                <c:pt idx="7">
                  <c:v>461832916</c:v>
                </c:pt>
                <c:pt idx="8">
                  <c:v>390344901</c:v>
                </c:pt>
                <c:pt idx="9">
                  <c:v>524269383</c:v>
                </c:pt>
                <c:pt idx="10">
                  <c:v>594738918</c:v>
                </c:pt>
                <c:pt idx="11">
                  <c:v>510321473</c:v>
                </c:pt>
                <c:pt idx="12">
                  <c:v>437439417</c:v>
                </c:pt>
                <c:pt idx="13">
                  <c:v>484471796</c:v>
                </c:pt>
                <c:pt idx="14">
                  <c:v>458148898</c:v>
                </c:pt>
                <c:pt idx="15">
                  <c:v>435933406</c:v>
                </c:pt>
                <c:pt idx="16">
                  <c:v>398581216</c:v>
                </c:pt>
                <c:pt idx="17">
                  <c:v>458318934</c:v>
                </c:pt>
                <c:pt idx="18">
                  <c:v>597604418</c:v>
                </c:pt>
                <c:pt idx="19">
                  <c:v>487835850</c:v>
                </c:pt>
                <c:pt idx="20">
                  <c:v>493696819</c:v>
                </c:pt>
                <c:pt idx="21">
                  <c:v>517070390</c:v>
                </c:pt>
                <c:pt idx="22">
                  <c:v>736678688</c:v>
                </c:pt>
                <c:pt idx="23">
                  <c:v>651085708</c:v>
                </c:pt>
                <c:pt idx="24">
                  <c:v>680041992</c:v>
                </c:pt>
                <c:pt idx="25">
                  <c:v>689434793</c:v>
                </c:pt>
                <c:pt idx="26">
                  <c:v>664787132</c:v>
                </c:pt>
                <c:pt idx="27">
                  <c:v>731270586</c:v>
                </c:pt>
                <c:pt idx="28">
                  <c:v>527035322</c:v>
                </c:pt>
                <c:pt idx="29">
                  <c:v>484514396</c:v>
                </c:pt>
                <c:pt idx="30">
                  <c:v>595299230</c:v>
                </c:pt>
                <c:pt idx="31">
                  <c:v>587776094</c:v>
                </c:pt>
                <c:pt idx="32">
                  <c:v>575401703</c:v>
                </c:pt>
                <c:pt idx="33">
                  <c:v>671330897</c:v>
                </c:pt>
                <c:pt idx="34">
                  <c:v>672604446</c:v>
                </c:pt>
                <c:pt idx="35">
                  <c:v>653865147</c:v>
                </c:pt>
                <c:pt idx="36">
                  <c:v>549038027</c:v>
                </c:pt>
                <c:pt idx="37">
                  <c:v>907719661</c:v>
                </c:pt>
                <c:pt idx="38">
                  <c:v>914598618</c:v>
                </c:pt>
                <c:pt idx="39">
                  <c:v>785111122</c:v>
                </c:pt>
                <c:pt idx="40">
                  <c:v>673629167</c:v>
                </c:pt>
                <c:pt idx="41">
                  <c:v>876018027</c:v>
                </c:pt>
              </c:numCache>
            </c:numRef>
          </c:val>
          <c:extLst>
            <c:ext xmlns:c16="http://schemas.microsoft.com/office/drawing/2014/chart" uri="{C3380CC4-5D6E-409C-BE32-E72D297353CC}">
              <c16:uniqueId val="{00000002-19D9-49DC-8787-E73B4845B4EF}"/>
            </c:ext>
          </c:extLst>
        </c:ser>
        <c:ser>
          <c:idx val="3"/>
          <c:order val="3"/>
          <c:tx>
            <c:strRef>
              <c:f>'Commodity Volume'!$E$5:$E$6</c:f>
              <c:strCache>
                <c:ptCount val="1"/>
                <c:pt idx="0">
                  <c:v>Other</c:v>
                </c:pt>
              </c:strCache>
            </c:strRef>
          </c:tx>
          <c:spPr>
            <a:solidFill>
              <a:schemeClr val="accent2">
                <a:lumMod val="60000"/>
              </a:schemeClr>
            </a:solidFill>
            <a:ln>
              <a:noFill/>
            </a:ln>
            <a:effectLst/>
          </c:spPr>
          <c:invertIfNegative val="0"/>
          <c:cat>
            <c:multiLvlStrRef>
              <c:f>'Commodity Volume'!$A$7:$A$70</c:f>
              <c:multiLvlStrCache>
                <c:ptCount val="42"/>
                <c:lvl>
                  <c:pt idx="0">
                    <c:v>1</c:v>
                  </c:pt>
                  <c:pt idx="1">
                    <c:v>2</c:v>
                  </c:pt>
                  <c:pt idx="2">
                    <c:v>3</c:v>
                  </c:pt>
                  <c:pt idx="3">
                    <c:v>4</c:v>
                  </c:pt>
                  <c:pt idx="4">
                    <c:v>1</c:v>
                  </c:pt>
                  <c:pt idx="5">
                    <c:v>2</c:v>
                  </c:pt>
                  <c:pt idx="6">
                    <c:v>3</c:v>
                  </c:pt>
                  <c:pt idx="7">
                    <c:v>4</c:v>
                  </c:pt>
                  <c:pt idx="8">
                    <c:v>1</c:v>
                  </c:pt>
                  <c:pt idx="9">
                    <c:v>2</c:v>
                  </c:pt>
                  <c:pt idx="10">
                    <c:v>3</c:v>
                  </c:pt>
                  <c:pt idx="11">
                    <c:v>4</c:v>
                  </c:pt>
                  <c:pt idx="12">
                    <c:v>1</c:v>
                  </c:pt>
                  <c:pt idx="13">
                    <c:v>2</c:v>
                  </c:pt>
                  <c:pt idx="14">
                    <c:v>3</c:v>
                  </c:pt>
                  <c:pt idx="15">
                    <c:v>4</c:v>
                  </c:pt>
                  <c:pt idx="16">
                    <c:v>1</c:v>
                  </c:pt>
                  <c:pt idx="17">
                    <c:v>2</c:v>
                  </c:pt>
                  <c:pt idx="18">
                    <c:v>3</c:v>
                  </c:pt>
                  <c:pt idx="19">
                    <c:v>4</c:v>
                  </c:pt>
                  <c:pt idx="20">
                    <c:v>1</c:v>
                  </c:pt>
                  <c:pt idx="21">
                    <c:v>2</c:v>
                  </c:pt>
                  <c:pt idx="22">
                    <c:v>3</c:v>
                  </c:pt>
                  <c:pt idx="23">
                    <c:v>4</c:v>
                  </c:pt>
                  <c:pt idx="24">
                    <c:v>1</c:v>
                  </c:pt>
                  <c:pt idx="25">
                    <c:v>2</c:v>
                  </c:pt>
                  <c:pt idx="26">
                    <c:v>3</c:v>
                  </c:pt>
                  <c:pt idx="27">
                    <c:v>4</c:v>
                  </c:pt>
                  <c:pt idx="28">
                    <c:v>1</c:v>
                  </c:pt>
                  <c:pt idx="29">
                    <c:v>2</c:v>
                  </c:pt>
                  <c:pt idx="30">
                    <c:v>3</c:v>
                  </c:pt>
                  <c:pt idx="31">
                    <c:v>4</c:v>
                  </c:pt>
                  <c:pt idx="32">
                    <c:v>1</c:v>
                  </c:pt>
                  <c:pt idx="33">
                    <c:v>2</c:v>
                  </c:pt>
                  <c:pt idx="34">
                    <c:v>3</c:v>
                  </c:pt>
                  <c:pt idx="35">
                    <c:v>4</c:v>
                  </c:pt>
                  <c:pt idx="36">
                    <c:v>1</c:v>
                  </c:pt>
                  <c:pt idx="37">
                    <c:v>2</c:v>
                  </c:pt>
                  <c:pt idx="38">
                    <c:v>3</c:v>
                  </c:pt>
                  <c:pt idx="39">
                    <c:v>4</c:v>
                  </c:pt>
                  <c:pt idx="40">
                    <c:v>1</c:v>
                  </c:pt>
                  <c:pt idx="41">
                    <c:v>2</c:v>
                  </c:pt>
                </c:lvl>
                <c:lvl>
                  <c:pt idx="0">
                    <c:v>2015</c:v>
                  </c:pt>
                  <c:pt idx="4">
                    <c:v>2016</c:v>
                  </c:pt>
                  <c:pt idx="8">
                    <c:v>2017</c:v>
                  </c:pt>
                  <c:pt idx="12">
                    <c:v>2018</c:v>
                  </c:pt>
                  <c:pt idx="16">
                    <c:v>2019</c:v>
                  </c:pt>
                  <c:pt idx="20">
                    <c:v>2020</c:v>
                  </c:pt>
                  <c:pt idx="24">
                    <c:v>2021</c:v>
                  </c:pt>
                  <c:pt idx="28">
                    <c:v>2022</c:v>
                  </c:pt>
                  <c:pt idx="32">
                    <c:v>2023</c:v>
                  </c:pt>
                  <c:pt idx="36">
                    <c:v>2024</c:v>
                  </c:pt>
                  <c:pt idx="40">
                    <c:v>2025</c:v>
                  </c:pt>
                </c:lvl>
              </c:multiLvlStrCache>
            </c:multiLvlStrRef>
          </c:cat>
          <c:val>
            <c:numRef>
              <c:f>'Commodity Volume'!$E$7:$E$70</c:f>
              <c:numCache>
                <c:formatCode>_(* #,##0_);_(* \(#,##0\);_(* "-"??_);_(@_)</c:formatCode>
                <c:ptCount val="42"/>
                <c:pt idx="0">
                  <c:v>231996969</c:v>
                </c:pt>
                <c:pt idx="1">
                  <c:v>204217336</c:v>
                </c:pt>
                <c:pt idx="2">
                  <c:v>192637878</c:v>
                </c:pt>
                <c:pt idx="3">
                  <c:v>196270175</c:v>
                </c:pt>
                <c:pt idx="4">
                  <c:v>187535290</c:v>
                </c:pt>
                <c:pt idx="5">
                  <c:v>154704634</c:v>
                </c:pt>
                <c:pt idx="6">
                  <c:v>126126018</c:v>
                </c:pt>
                <c:pt idx="7">
                  <c:v>153098879</c:v>
                </c:pt>
                <c:pt idx="8">
                  <c:v>117901874</c:v>
                </c:pt>
                <c:pt idx="9">
                  <c:v>112422622</c:v>
                </c:pt>
                <c:pt idx="10">
                  <c:v>133934238</c:v>
                </c:pt>
                <c:pt idx="11">
                  <c:v>123614105</c:v>
                </c:pt>
                <c:pt idx="12">
                  <c:v>99193599</c:v>
                </c:pt>
                <c:pt idx="13">
                  <c:v>85633746</c:v>
                </c:pt>
                <c:pt idx="14">
                  <c:v>163905683</c:v>
                </c:pt>
                <c:pt idx="15">
                  <c:v>179581434</c:v>
                </c:pt>
                <c:pt idx="16">
                  <c:v>214076653</c:v>
                </c:pt>
                <c:pt idx="17">
                  <c:v>243315438</c:v>
                </c:pt>
                <c:pt idx="18">
                  <c:v>301829605</c:v>
                </c:pt>
                <c:pt idx="19">
                  <c:v>226906666</c:v>
                </c:pt>
                <c:pt idx="20">
                  <c:v>216739980</c:v>
                </c:pt>
                <c:pt idx="21">
                  <c:v>336393004</c:v>
                </c:pt>
                <c:pt idx="22">
                  <c:v>399660760</c:v>
                </c:pt>
                <c:pt idx="23">
                  <c:v>531880507</c:v>
                </c:pt>
                <c:pt idx="24">
                  <c:v>528497215</c:v>
                </c:pt>
                <c:pt idx="25">
                  <c:v>543915115</c:v>
                </c:pt>
                <c:pt idx="26">
                  <c:v>564177556</c:v>
                </c:pt>
                <c:pt idx="27">
                  <c:v>662022654</c:v>
                </c:pt>
                <c:pt idx="28">
                  <c:v>521679476</c:v>
                </c:pt>
                <c:pt idx="29">
                  <c:v>583224864</c:v>
                </c:pt>
                <c:pt idx="30">
                  <c:v>728146447</c:v>
                </c:pt>
                <c:pt idx="31">
                  <c:v>678094307</c:v>
                </c:pt>
                <c:pt idx="32">
                  <c:v>628117747</c:v>
                </c:pt>
                <c:pt idx="33">
                  <c:v>878036453</c:v>
                </c:pt>
                <c:pt idx="34">
                  <c:v>1015848054</c:v>
                </c:pt>
                <c:pt idx="35">
                  <c:v>729403340</c:v>
                </c:pt>
                <c:pt idx="36">
                  <c:v>481154261</c:v>
                </c:pt>
                <c:pt idx="37">
                  <c:v>548795943</c:v>
                </c:pt>
                <c:pt idx="38">
                  <c:v>647641616</c:v>
                </c:pt>
                <c:pt idx="39">
                  <c:v>617569224</c:v>
                </c:pt>
                <c:pt idx="40">
                  <c:v>547035378</c:v>
                </c:pt>
                <c:pt idx="41">
                  <c:v>792553499</c:v>
                </c:pt>
              </c:numCache>
            </c:numRef>
          </c:val>
          <c:extLst>
            <c:ext xmlns:c16="http://schemas.microsoft.com/office/drawing/2014/chart" uri="{C3380CC4-5D6E-409C-BE32-E72D297353CC}">
              <c16:uniqueId val="{00000003-19D9-49DC-8787-E73B4845B4EF}"/>
            </c:ext>
          </c:extLst>
        </c:ser>
        <c:dLbls>
          <c:showLegendKey val="0"/>
          <c:showVal val="0"/>
          <c:showCatName val="0"/>
          <c:showSerName val="0"/>
          <c:showPercent val="0"/>
          <c:showBubbleSize val="0"/>
        </c:dLbls>
        <c:gapWidth val="150"/>
        <c:overlap val="100"/>
        <c:axId val="811855152"/>
        <c:axId val="811854192"/>
      </c:barChart>
      <c:catAx>
        <c:axId val="811855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crossAx val="811854192"/>
        <c:crosses val="autoZero"/>
        <c:auto val="1"/>
        <c:lblAlgn val="ctr"/>
        <c:lblOffset val="100"/>
        <c:noMultiLvlLbl val="0"/>
      </c:catAx>
      <c:valAx>
        <c:axId val="8118541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Lato" panose="020F0502020204030203" pitchFamily="34" charset="0"/>
                    <a:ea typeface="+mn-ea"/>
                    <a:cs typeface="+mn-cs"/>
                  </a:defRPr>
                </a:pPr>
                <a:r>
                  <a:rPr lang="en-US"/>
                  <a:t>Volume (lots traded)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Lato" panose="020F0502020204030203" pitchFamily="34" charset="0"/>
                  <a:ea typeface="+mn-ea"/>
                  <a:cs typeface="+mn-cs"/>
                </a:defRPr>
              </a:pPr>
              <a:endParaRPr lang="en-US"/>
            </a:p>
          </c:txPr>
        </c:title>
        <c:numFmt formatCode="[&gt;999999999.999]\ #.0,,,&quot;B&quot;;[&gt;999999.999]#,,&quot;M&quot;;#,##0\ _M"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crossAx val="81185515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aseline="0">
          <a:solidFill>
            <a:schemeClr val="tx1"/>
          </a:solidFill>
          <a:latin typeface="Lato" panose="020F0502020204030203"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[Quarterly Data - 2015 to 2025.xlsx]Commodity OI!PivotTable2</c:name>
    <c:fmtId val="5"/>
  </c:pivotSource>
  <c:chart>
    <c:title>
      <c:tx>
        <c:rich>
          <a:bodyPr rot="0" spcFirstLastPara="1" vertOverflow="ellipsis" vert="horz" wrap="square" anchor="ctr" anchorCtr="1"/>
          <a:lstStyle/>
          <a:p>
            <a:pPr>
              <a:defRPr sz="1400" b="0" i="0" u="none" strike="noStrike" kern="1200" spc="0" baseline="0">
                <a:solidFill>
                  <a:schemeClr val="tx1"/>
                </a:solidFill>
                <a:latin typeface="Lato" panose="020F0502020204030203" pitchFamily="34" charset="0"/>
                <a:ea typeface="+mn-ea"/>
                <a:cs typeface="+mn-cs"/>
              </a:defRPr>
            </a:pPr>
            <a:r>
              <a:rPr lang="en-US" dirty="0"/>
              <a:t>Commodity Quarter-End OI</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Lato" panose="020F0502020204030203" pitchFamily="34" charset="0"/>
              <a:ea typeface="+mn-ea"/>
              <a:cs typeface="+mn-cs"/>
            </a:defRPr>
          </a:pPr>
          <a:endParaRPr lang="en-US"/>
        </a:p>
      </c:txPr>
    </c:title>
    <c:autoTitleDeleted val="0"/>
    <c:pivotFmts>
      <c:pivotFmt>
        <c:idx val="0"/>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areaChart>
        <c:grouping val="stacked"/>
        <c:varyColors val="0"/>
        <c:ser>
          <c:idx val="0"/>
          <c:order val="0"/>
          <c:tx>
            <c:strRef>
              <c:f>'Commodity OI'!$B$5:$B$6</c:f>
              <c:strCache>
                <c:ptCount val="1"/>
                <c:pt idx="0">
                  <c:v>Energy</c:v>
                </c:pt>
              </c:strCache>
            </c:strRef>
          </c:tx>
          <c:spPr>
            <a:solidFill>
              <a:schemeClr val="accent6"/>
            </a:solidFill>
            <a:ln>
              <a:noFill/>
            </a:ln>
            <a:effectLst/>
          </c:spPr>
          <c:cat>
            <c:multiLvlStrRef>
              <c:f>'Commodity OI'!$A$7:$A$70</c:f>
              <c:multiLvlStrCache>
                <c:ptCount val="42"/>
                <c:lvl>
                  <c:pt idx="0">
                    <c:v>1</c:v>
                  </c:pt>
                  <c:pt idx="1">
                    <c:v>2</c:v>
                  </c:pt>
                  <c:pt idx="2">
                    <c:v>3</c:v>
                  </c:pt>
                  <c:pt idx="3">
                    <c:v>4</c:v>
                  </c:pt>
                  <c:pt idx="4">
                    <c:v>1</c:v>
                  </c:pt>
                  <c:pt idx="5">
                    <c:v>2</c:v>
                  </c:pt>
                  <c:pt idx="6">
                    <c:v>3</c:v>
                  </c:pt>
                  <c:pt idx="7">
                    <c:v>4</c:v>
                  </c:pt>
                  <c:pt idx="8">
                    <c:v>1</c:v>
                  </c:pt>
                  <c:pt idx="9">
                    <c:v>2</c:v>
                  </c:pt>
                  <c:pt idx="10">
                    <c:v>3</c:v>
                  </c:pt>
                  <c:pt idx="11">
                    <c:v>4</c:v>
                  </c:pt>
                  <c:pt idx="12">
                    <c:v>1</c:v>
                  </c:pt>
                  <c:pt idx="13">
                    <c:v>2</c:v>
                  </c:pt>
                  <c:pt idx="14">
                    <c:v>3</c:v>
                  </c:pt>
                  <c:pt idx="15">
                    <c:v>4</c:v>
                  </c:pt>
                  <c:pt idx="16">
                    <c:v>1</c:v>
                  </c:pt>
                  <c:pt idx="17">
                    <c:v>2</c:v>
                  </c:pt>
                  <c:pt idx="18">
                    <c:v>3</c:v>
                  </c:pt>
                  <c:pt idx="19">
                    <c:v>4</c:v>
                  </c:pt>
                  <c:pt idx="20">
                    <c:v>1</c:v>
                  </c:pt>
                  <c:pt idx="21">
                    <c:v>2</c:v>
                  </c:pt>
                  <c:pt idx="22">
                    <c:v>3</c:v>
                  </c:pt>
                  <c:pt idx="23">
                    <c:v>4</c:v>
                  </c:pt>
                  <c:pt idx="24">
                    <c:v>1</c:v>
                  </c:pt>
                  <c:pt idx="25">
                    <c:v>2</c:v>
                  </c:pt>
                  <c:pt idx="26">
                    <c:v>3</c:v>
                  </c:pt>
                  <c:pt idx="27">
                    <c:v>4</c:v>
                  </c:pt>
                  <c:pt idx="28">
                    <c:v>1</c:v>
                  </c:pt>
                  <c:pt idx="29">
                    <c:v>2</c:v>
                  </c:pt>
                  <c:pt idx="30">
                    <c:v>3</c:v>
                  </c:pt>
                  <c:pt idx="31">
                    <c:v>4</c:v>
                  </c:pt>
                  <c:pt idx="32">
                    <c:v>1</c:v>
                  </c:pt>
                  <c:pt idx="33">
                    <c:v>2</c:v>
                  </c:pt>
                  <c:pt idx="34">
                    <c:v>3</c:v>
                  </c:pt>
                  <c:pt idx="35">
                    <c:v>4</c:v>
                  </c:pt>
                  <c:pt idx="36">
                    <c:v>1</c:v>
                  </c:pt>
                  <c:pt idx="37">
                    <c:v>2</c:v>
                  </c:pt>
                  <c:pt idx="38">
                    <c:v>3</c:v>
                  </c:pt>
                  <c:pt idx="39">
                    <c:v>4</c:v>
                  </c:pt>
                  <c:pt idx="40">
                    <c:v>1</c:v>
                  </c:pt>
                  <c:pt idx="41">
                    <c:v>2</c:v>
                  </c:pt>
                </c:lvl>
                <c:lvl>
                  <c:pt idx="0">
                    <c:v>2015</c:v>
                  </c:pt>
                  <c:pt idx="4">
                    <c:v>2016</c:v>
                  </c:pt>
                  <c:pt idx="8">
                    <c:v>2017</c:v>
                  </c:pt>
                  <c:pt idx="12">
                    <c:v>2018</c:v>
                  </c:pt>
                  <c:pt idx="16">
                    <c:v>2019</c:v>
                  </c:pt>
                  <c:pt idx="20">
                    <c:v>2020</c:v>
                  </c:pt>
                  <c:pt idx="24">
                    <c:v>2021</c:v>
                  </c:pt>
                  <c:pt idx="28">
                    <c:v>2022</c:v>
                  </c:pt>
                  <c:pt idx="32">
                    <c:v>2023</c:v>
                  </c:pt>
                  <c:pt idx="36">
                    <c:v>2024</c:v>
                  </c:pt>
                  <c:pt idx="40">
                    <c:v>2025</c:v>
                  </c:pt>
                </c:lvl>
              </c:multiLvlStrCache>
            </c:multiLvlStrRef>
          </c:cat>
          <c:val>
            <c:numRef>
              <c:f>'Commodity OI'!$B$7:$B$70</c:f>
              <c:numCache>
                <c:formatCode>_(* #,##0_);_(* \(#,##0\);_(* "-"??_);_(@_)</c:formatCode>
                <c:ptCount val="42"/>
                <c:pt idx="0">
                  <c:v>67813245</c:v>
                </c:pt>
                <c:pt idx="1">
                  <c:v>65374741</c:v>
                </c:pt>
                <c:pt idx="2">
                  <c:v>65864611</c:v>
                </c:pt>
                <c:pt idx="3">
                  <c:v>64419183</c:v>
                </c:pt>
                <c:pt idx="4">
                  <c:v>69866916</c:v>
                </c:pt>
                <c:pt idx="5">
                  <c:v>68982253</c:v>
                </c:pt>
                <c:pt idx="6">
                  <c:v>67502481</c:v>
                </c:pt>
                <c:pt idx="7">
                  <c:v>65643216</c:v>
                </c:pt>
                <c:pt idx="8">
                  <c:v>70736528</c:v>
                </c:pt>
                <c:pt idx="9">
                  <c:v>68336419</c:v>
                </c:pt>
                <c:pt idx="10">
                  <c:v>65611350</c:v>
                </c:pt>
                <c:pt idx="11">
                  <c:v>62845433</c:v>
                </c:pt>
                <c:pt idx="12">
                  <c:v>64007030</c:v>
                </c:pt>
                <c:pt idx="13">
                  <c:v>65813676</c:v>
                </c:pt>
                <c:pt idx="14">
                  <c:v>64239262</c:v>
                </c:pt>
                <c:pt idx="15">
                  <c:v>62615774</c:v>
                </c:pt>
                <c:pt idx="16">
                  <c:v>62961538</c:v>
                </c:pt>
                <c:pt idx="17">
                  <c:v>61813006</c:v>
                </c:pt>
                <c:pt idx="18">
                  <c:v>65161520</c:v>
                </c:pt>
                <c:pt idx="19">
                  <c:v>63642115</c:v>
                </c:pt>
                <c:pt idx="20">
                  <c:v>68452144</c:v>
                </c:pt>
                <c:pt idx="21">
                  <c:v>67578409</c:v>
                </c:pt>
                <c:pt idx="22">
                  <c:v>63467123</c:v>
                </c:pt>
                <c:pt idx="23">
                  <c:v>61463956</c:v>
                </c:pt>
                <c:pt idx="24">
                  <c:v>64552112</c:v>
                </c:pt>
                <c:pt idx="25">
                  <c:v>66612703</c:v>
                </c:pt>
                <c:pt idx="26">
                  <c:v>65777163</c:v>
                </c:pt>
                <c:pt idx="27">
                  <c:v>61400627</c:v>
                </c:pt>
                <c:pt idx="28">
                  <c:v>64683776</c:v>
                </c:pt>
                <c:pt idx="29">
                  <c:v>65453985</c:v>
                </c:pt>
                <c:pt idx="30">
                  <c:v>63315187</c:v>
                </c:pt>
                <c:pt idx="31">
                  <c:v>63569666</c:v>
                </c:pt>
                <c:pt idx="32">
                  <c:v>71320084</c:v>
                </c:pt>
                <c:pt idx="33">
                  <c:v>73335635</c:v>
                </c:pt>
                <c:pt idx="34">
                  <c:v>72930833</c:v>
                </c:pt>
                <c:pt idx="35">
                  <c:v>77290691</c:v>
                </c:pt>
                <c:pt idx="36">
                  <c:v>84441051</c:v>
                </c:pt>
                <c:pt idx="37">
                  <c:v>88448655</c:v>
                </c:pt>
                <c:pt idx="38">
                  <c:v>83933029</c:v>
                </c:pt>
                <c:pt idx="39">
                  <c:v>84865881</c:v>
                </c:pt>
                <c:pt idx="40">
                  <c:v>91184583</c:v>
                </c:pt>
                <c:pt idx="41">
                  <c:v>92192983</c:v>
                </c:pt>
              </c:numCache>
            </c:numRef>
          </c:val>
          <c:extLst>
            <c:ext xmlns:c16="http://schemas.microsoft.com/office/drawing/2014/chart" uri="{C3380CC4-5D6E-409C-BE32-E72D297353CC}">
              <c16:uniqueId val="{00000000-2182-4AE2-A771-8324391E4921}"/>
            </c:ext>
          </c:extLst>
        </c:ser>
        <c:ser>
          <c:idx val="1"/>
          <c:order val="1"/>
          <c:tx>
            <c:strRef>
              <c:f>'Commodity OI'!$C$5:$C$6</c:f>
              <c:strCache>
                <c:ptCount val="1"/>
                <c:pt idx="0">
                  <c:v>Agriculture</c:v>
                </c:pt>
              </c:strCache>
            </c:strRef>
          </c:tx>
          <c:spPr>
            <a:solidFill>
              <a:schemeClr val="accent5"/>
            </a:solidFill>
            <a:ln>
              <a:noFill/>
            </a:ln>
            <a:effectLst/>
          </c:spPr>
          <c:cat>
            <c:multiLvlStrRef>
              <c:f>'Commodity OI'!$A$7:$A$70</c:f>
              <c:multiLvlStrCache>
                <c:ptCount val="42"/>
                <c:lvl>
                  <c:pt idx="0">
                    <c:v>1</c:v>
                  </c:pt>
                  <c:pt idx="1">
                    <c:v>2</c:v>
                  </c:pt>
                  <c:pt idx="2">
                    <c:v>3</c:v>
                  </c:pt>
                  <c:pt idx="3">
                    <c:v>4</c:v>
                  </c:pt>
                  <c:pt idx="4">
                    <c:v>1</c:v>
                  </c:pt>
                  <c:pt idx="5">
                    <c:v>2</c:v>
                  </c:pt>
                  <c:pt idx="6">
                    <c:v>3</c:v>
                  </c:pt>
                  <c:pt idx="7">
                    <c:v>4</c:v>
                  </c:pt>
                  <c:pt idx="8">
                    <c:v>1</c:v>
                  </c:pt>
                  <c:pt idx="9">
                    <c:v>2</c:v>
                  </c:pt>
                  <c:pt idx="10">
                    <c:v>3</c:v>
                  </c:pt>
                  <c:pt idx="11">
                    <c:v>4</c:v>
                  </c:pt>
                  <c:pt idx="12">
                    <c:v>1</c:v>
                  </c:pt>
                  <c:pt idx="13">
                    <c:v>2</c:v>
                  </c:pt>
                  <c:pt idx="14">
                    <c:v>3</c:v>
                  </c:pt>
                  <c:pt idx="15">
                    <c:v>4</c:v>
                  </c:pt>
                  <c:pt idx="16">
                    <c:v>1</c:v>
                  </c:pt>
                  <c:pt idx="17">
                    <c:v>2</c:v>
                  </c:pt>
                  <c:pt idx="18">
                    <c:v>3</c:v>
                  </c:pt>
                  <c:pt idx="19">
                    <c:v>4</c:v>
                  </c:pt>
                  <c:pt idx="20">
                    <c:v>1</c:v>
                  </c:pt>
                  <c:pt idx="21">
                    <c:v>2</c:v>
                  </c:pt>
                  <c:pt idx="22">
                    <c:v>3</c:v>
                  </c:pt>
                  <c:pt idx="23">
                    <c:v>4</c:v>
                  </c:pt>
                  <c:pt idx="24">
                    <c:v>1</c:v>
                  </c:pt>
                  <c:pt idx="25">
                    <c:v>2</c:v>
                  </c:pt>
                  <c:pt idx="26">
                    <c:v>3</c:v>
                  </c:pt>
                  <c:pt idx="27">
                    <c:v>4</c:v>
                  </c:pt>
                  <c:pt idx="28">
                    <c:v>1</c:v>
                  </c:pt>
                  <c:pt idx="29">
                    <c:v>2</c:v>
                  </c:pt>
                  <c:pt idx="30">
                    <c:v>3</c:v>
                  </c:pt>
                  <c:pt idx="31">
                    <c:v>4</c:v>
                  </c:pt>
                  <c:pt idx="32">
                    <c:v>1</c:v>
                  </c:pt>
                  <c:pt idx="33">
                    <c:v>2</c:v>
                  </c:pt>
                  <c:pt idx="34">
                    <c:v>3</c:v>
                  </c:pt>
                  <c:pt idx="35">
                    <c:v>4</c:v>
                  </c:pt>
                  <c:pt idx="36">
                    <c:v>1</c:v>
                  </c:pt>
                  <c:pt idx="37">
                    <c:v>2</c:v>
                  </c:pt>
                  <c:pt idx="38">
                    <c:v>3</c:v>
                  </c:pt>
                  <c:pt idx="39">
                    <c:v>4</c:v>
                  </c:pt>
                  <c:pt idx="40">
                    <c:v>1</c:v>
                  </c:pt>
                  <c:pt idx="41">
                    <c:v>2</c:v>
                  </c:pt>
                </c:lvl>
                <c:lvl>
                  <c:pt idx="0">
                    <c:v>2015</c:v>
                  </c:pt>
                  <c:pt idx="4">
                    <c:v>2016</c:v>
                  </c:pt>
                  <c:pt idx="8">
                    <c:v>2017</c:v>
                  </c:pt>
                  <c:pt idx="12">
                    <c:v>2018</c:v>
                  </c:pt>
                  <c:pt idx="16">
                    <c:v>2019</c:v>
                  </c:pt>
                  <c:pt idx="20">
                    <c:v>2020</c:v>
                  </c:pt>
                  <c:pt idx="24">
                    <c:v>2021</c:v>
                  </c:pt>
                  <c:pt idx="28">
                    <c:v>2022</c:v>
                  </c:pt>
                  <c:pt idx="32">
                    <c:v>2023</c:v>
                  </c:pt>
                  <c:pt idx="36">
                    <c:v>2024</c:v>
                  </c:pt>
                  <c:pt idx="40">
                    <c:v>2025</c:v>
                  </c:pt>
                </c:lvl>
              </c:multiLvlStrCache>
            </c:multiLvlStrRef>
          </c:cat>
          <c:val>
            <c:numRef>
              <c:f>'Commodity OI'!$C$7:$C$70</c:f>
              <c:numCache>
                <c:formatCode>_(* #,##0_);_(* \(#,##0\);_(* "-"??_);_(@_)</c:formatCode>
                <c:ptCount val="42"/>
                <c:pt idx="0">
                  <c:v>18855827</c:v>
                </c:pt>
                <c:pt idx="1">
                  <c:v>18308308</c:v>
                </c:pt>
                <c:pt idx="2">
                  <c:v>17608705</c:v>
                </c:pt>
                <c:pt idx="3">
                  <c:v>18681038</c:v>
                </c:pt>
                <c:pt idx="4">
                  <c:v>20239687</c:v>
                </c:pt>
                <c:pt idx="5">
                  <c:v>19877606</c:v>
                </c:pt>
                <c:pt idx="6">
                  <c:v>18681637</c:v>
                </c:pt>
                <c:pt idx="7">
                  <c:v>16857516</c:v>
                </c:pt>
                <c:pt idx="8">
                  <c:v>20333014</c:v>
                </c:pt>
                <c:pt idx="9">
                  <c:v>19715114</c:v>
                </c:pt>
                <c:pt idx="10">
                  <c:v>17119380</c:v>
                </c:pt>
                <c:pt idx="11">
                  <c:v>16879620</c:v>
                </c:pt>
                <c:pt idx="12">
                  <c:v>20912378</c:v>
                </c:pt>
                <c:pt idx="13">
                  <c:v>21132370</c:v>
                </c:pt>
                <c:pt idx="14">
                  <c:v>20821280</c:v>
                </c:pt>
                <c:pt idx="15">
                  <c:v>17148425</c:v>
                </c:pt>
                <c:pt idx="16">
                  <c:v>20678434</c:v>
                </c:pt>
                <c:pt idx="17">
                  <c:v>20323489</c:v>
                </c:pt>
                <c:pt idx="18">
                  <c:v>19818304</c:v>
                </c:pt>
                <c:pt idx="19">
                  <c:v>22442755</c:v>
                </c:pt>
                <c:pt idx="20">
                  <c:v>22308017</c:v>
                </c:pt>
                <c:pt idx="21">
                  <c:v>21714481</c:v>
                </c:pt>
                <c:pt idx="22">
                  <c:v>22714439</c:v>
                </c:pt>
                <c:pt idx="23">
                  <c:v>22988651</c:v>
                </c:pt>
                <c:pt idx="24">
                  <c:v>25804797</c:v>
                </c:pt>
                <c:pt idx="25">
                  <c:v>23566473</c:v>
                </c:pt>
                <c:pt idx="26">
                  <c:v>23500601</c:v>
                </c:pt>
                <c:pt idx="27">
                  <c:v>23622220</c:v>
                </c:pt>
                <c:pt idx="28">
                  <c:v>26644600</c:v>
                </c:pt>
                <c:pt idx="29">
                  <c:v>24076672</c:v>
                </c:pt>
                <c:pt idx="30">
                  <c:v>25041086</c:v>
                </c:pt>
                <c:pt idx="31">
                  <c:v>23286699</c:v>
                </c:pt>
                <c:pt idx="32">
                  <c:v>28094733</c:v>
                </c:pt>
                <c:pt idx="33">
                  <c:v>29174317</c:v>
                </c:pt>
                <c:pt idx="34">
                  <c:v>29339037</c:v>
                </c:pt>
                <c:pt idx="35">
                  <c:v>27061118</c:v>
                </c:pt>
                <c:pt idx="36">
                  <c:v>29957676</c:v>
                </c:pt>
                <c:pt idx="37">
                  <c:v>29764297</c:v>
                </c:pt>
                <c:pt idx="38">
                  <c:v>28602519</c:v>
                </c:pt>
                <c:pt idx="39">
                  <c:v>29827643</c:v>
                </c:pt>
                <c:pt idx="40">
                  <c:v>34962808</c:v>
                </c:pt>
                <c:pt idx="41">
                  <c:v>30547504</c:v>
                </c:pt>
              </c:numCache>
            </c:numRef>
          </c:val>
          <c:extLst>
            <c:ext xmlns:c16="http://schemas.microsoft.com/office/drawing/2014/chart" uri="{C3380CC4-5D6E-409C-BE32-E72D297353CC}">
              <c16:uniqueId val="{00000001-2182-4AE2-A771-8324391E4921}"/>
            </c:ext>
          </c:extLst>
        </c:ser>
        <c:ser>
          <c:idx val="2"/>
          <c:order val="2"/>
          <c:tx>
            <c:strRef>
              <c:f>'Commodity OI'!$D$5:$D$6</c:f>
              <c:strCache>
                <c:ptCount val="1"/>
                <c:pt idx="0">
                  <c:v>Metals</c:v>
                </c:pt>
              </c:strCache>
            </c:strRef>
          </c:tx>
          <c:spPr>
            <a:solidFill>
              <a:schemeClr val="accent4"/>
            </a:solidFill>
            <a:ln>
              <a:noFill/>
            </a:ln>
            <a:effectLst/>
          </c:spPr>
          <c:cat>
            <c:multiLvlStrRef>
              <c:f>'Commodity OI'!$A$7:$A$70</c:f>
              <c:multiLvlStrCache>
                <c:ptCount val="42"/>
                <c:lvl>
                  <c:pt idx="0">
                    <c:v>1</c:v>
                  </c:pt>
                  <c:pt idx="1">
                    <c:v>2</c:v>
                  </c:pt>
                  <c:pt idx="2">
                    <c:v>3</c:v>
                  </c:pt>
                  <c:pt idx="3">
                    <c:v>4</c:v>
                  </c:pt>
                  <c:pt idx="4">
                    <c:v>1</c:v>
                  </c:pt>
                  <c:pt idx="5">
                    <c:v>2</c:v>
                  </c:pt>
                  <c:pt idx="6">
                    <c:v>3</c:v>
                  </c:pt>
                  <c:pt idx="7">
                    <c:v>4</c:v>
                  </c:pt>
                  <c:pt idx="8">
                    <c:v>1</c:v>
                  </c:pt>
                  <c:pt idx="9">
                    <c:v>2</c:v>
                  </c:pt>
                  <c:pt idx="10">
                    <c:v>3</c:v>
                  </c:pt>
                  <c:pt idx="11">
                    <c:v>4</c:v>
                  </c:pt>
                  <c:pt idx="12">
                    <c:v>1</c:v>
                  </c:pt>
                  <c:pt idx="13">
                    <c:v>2</c:v>
                  </c:pt>
                  <c:pt idx="14">
                    <c:v>3</c:v>
                  </c:pt>
                  <c:pt idx="15">
                    <c:v>4</c:v>
                  </c:pt>
                  <c:pt idx="16">
                    <c:v>1</c:v>
                  </c:pt>
                  <c:pt idx="17">
                    <c:v>2</c:v>
                  </c:pt>
                  <c:pt idx="18">
                    <c:v>3</c:v>
                  </c:pt>
                  <c:pt idx="19">
                    <c:v>4</c:v>
                  </c:pt>
                  <c:pt idx="20">
                    <c:v>1</c:v>
                  </c:pt>
                  <c:pt idx="21">
                    <c:v>2</c:v>
                  </c:pt>
                  <c:pt idx="22">
                    <c:v>3</c:v>
                  </c:pt>
                  <c:pt idx="23">
                    <c:v>4</c:v>
                  </c:pt>
                  <c:pt idx="24">
                    <c:v>1</c:v>
                  </c:pt>
                  <c:pt idx="25">
                    <c:v>2</c:v>
                  </c:pt>
                  <c:pt idx="26">
                    <c:v>3</c:v>
                  </c:pt>
                  <c:pt idx="27">
                    <c:v>4</c:v>
                  </c:pt>
                  <c:pt idx="28">
                    <c:v>1</c:v>
                  </c:pt>
                  <c:pt idx="29">
                    <c:v>2</c:v>
                  </c:pt>
                  <c:pt idx="30">
                    <c:v>3</c:v>
                  </c:pt>
                  <c:pt idx="31">
                    <c:v>4</c:v>
                  </c:pt>
                  <c:pt idx="32">
                    <c:v>1</c:v>
                  </c:pt>
                  <c:pt idx="33">
                    <c:v>2</c:v>
                  </c:pt>
                  <c:pt idx="34">
                    <c:v>3</c:v>
                  </c:pt>
                  <c:pt idx="35">
                    <c:v>4</c:v>
                  </c:pt>
                  <c:pt idx="36">
                    <c:v>1</c:v>
                  </c:pt>
                  <c:pt idx="37">
                    <c:v>2</c:v>
                  </c:pt>
                  <c:pt idx="38">
                    <c:v>3</c:v>
                  </c:pt>
                  <c:pt idx="39">
                    <c:v>4</c:v>
                  </c:pt>
                  <c:pt idx="40">
                    <c:v>1</c:v>
                  </c:pt>
                  <c:pt idx="41">
                    <c:v>2</c:v>
                  </c:pt>
                </c:lvl>
                <c:lvl>
                  <c:pt idx="0">
                    <c:v>2015</c:v>
                  </c:pt>
                  <c:pt idx="4">
                    <c:v>2016</c:v>
                  </c:pt>
                  <c:pt idx="8">
                    <c:v>2017</c:v>
                  </c:pt>
                  <c:pt idx="12">
                    <c:v>2018</c:v>
                  </c:pt>
                  <c:pt idx="16">
                    <c:v>2019</c:v>
                  </c:pt>
                  <c:pt idx="20">
                    <c:v>2020</c:v>
                  </c:pt>
                  <c:pt idx="24">
                    <c:v>2021</c:v>
                  </c:pt>
                  <c:pt idx="28">
                    <c:v>2022</c:v>
                  </c:pt>
                  <c:pt idx="32">
                    <c:v>2023</c:v>
                  </c:pt>
                  <c:pt idx="36">
                    <c:v>2024</c:v>
                  </c:pt>
                  <c:pt idx="40">
                    <c:v>2025</c:v>
                  </c:pt>
                </c:lvl>
              </c:multiLvlStrCache>
            </c:multiLvlStrRef>
          </c:cat>
          <c:val>
            <c:numRef>
              <c:f>'Commodity OI'!$D$7:$D$70</c:f>
              <c:numCache>
                <c:formatCode>_(* #,##0_);_(* \(#,##0\);_(* "-"??_);_(@_)</c:formatCode>
                <c:ptCount val="42"/>
                <c:pt idx="0">
                  <c:v>9840880</c:v>
                </c:pt>
                <c:pt idx="1">
                  <c:v>10812319</c:v>
                </c:pt>
                <c:pt idx="2">
                  <c:v>11014963</c:v>
                </c:pt>
                <c:pt idx="3">
                  <c:v>11086286</c:v>
                </c:pt>
                <c:pt idx="4">
                  <c:v>11971756</c:v>
                </c:pt>
                <c:pt idx="5">
                  <c:v>11875394</c:v>
                </c:pt>
                <c:pt idx="6">
                  <c:v>11531113</c:v>
                </c:pt>
                <c:pt idx="7">
                  <c:v>10802454</c:v>
                </c:pt>
                <c:pt idx="8">
                  <c:v>12252396</c:v>
                </c:pt>
                <c:pt idx="9">
                  <c:v>13594893</c:v>
                </c:pt>
                <c:pt idx="10">
                  <c:v>13244910</c:v>
                </c:pt>
                <c:pt idx="11">
                  <c:v>11928483</c:v>
                </c:pt>
                <c:pt idx="12">
                  <c:v>13192186</c:v>
                </c:pt>
                <c:pt idx="13">
                  <c:v>12997169</c:v>
                </c:pt>
                <c:pt idx="14">
                  <c:v>11934847</c:v>
                </c:pt>
                <c:pt idx="15">
                  <c:v>11680517</c:v>
                </c:pt>
                <c:pt idx="16">
                  <c:v>13892043</c:v>
                </c:pt>
                <c:pt idx="17">
                  <c:v>14599729</c:v>
                </c:pt>
                <c:pt idx="18">
                  <c:v>15442449</c:v>
                </c:pt>
                <c:pt idx="19">
                  <c:v>14019853</c:v>
                </c:pt>
                <c:pt idx="20">
                  <c:v>15913615</c:v>
                </c:pt>
                <c:pt idx="21">
                  <c:v>15708666</c:v>
                </c:pt>
                <c:pt idx="22">
                  <c:v>15439347</c:v>
                </c:pt>
                <c:pt idx="23">
                  <c:v>14268665</c:v>
                </c:pt>
                <c:pt idx="24">
                  <c:v>15094717</c:v>
                </c:pt>
                <c:pt idx="25">
                  <c:v>15427232</c:v>
                </c:pt>
                <c:pt idx="26">
                  <c:v>14271423</c:v>
                </c:pt>
                <c:pt idx="27">
                  <c:v>15227170</c:v>
                </c:pt>
                <c:pt idx="28">
                  <c:v>15888348</c:v>
                </c:pt>
                <c:pt idx="29">
                  <c:v>16312158</c:v>
                </c:pt>
                <c:pt idx="30">
                  <c:v>15748745</c:v>
                </c:pt>
                <c:pt idx="31">
                  <c:v>16540430</c:v>
                </c:pt>
                <c:pt idx="32">
                  <c:v>19387327</c:v>
                </c:pt>
                <c:pt idx="33">
                  <c:v>20191385</c:v>
                </c:pt>
                <c:pt idx="34">
                  <c:v>21275542</c:v>
                </c:pt>
                <c:pt idx="35">
                  <c:v>20624914</c:v>
                </c:pt>
                <c:pt idx="36">
                  <c:v>23909314</c:v>
                </c:pt>
                <c:pt idx="37">
                  <c:v>25195881</c:v>
                </c:pt>
                <c:pt idx="38">
                  <c:v>24799679</c:v>
                </c:pt>
                <c:pt idx="39">
                  <c:v>20807749</c:v>
                </c:pt>
                <c:pt idx="40">
                  <c:v>24989009</c:v>
                </c:pt>
                <c:pt idx="41">
                  <c:v>25091781</c:v>
                </c:pt>
              </c:numCache>
            </c:numRef>
          </c:val>
          <c:extLst>
            <c:ext xmlns:c16="http://schemas.microsoft.com/office/drawing/2014/chart" uri="{C3380CC4-5D6E-409C-BE32-E72D297353CC}">
              <c16:uniqueId val="{00000002-2182-4AE2-A771-8324391E4921}"/>
            </c:ext>
          </c:extLst>
        </c:ser>
        <c:ser>
          <c:idx val="3"/>
          <c:order val="3"/>
          <c:tx>
            <c:strRef>
              <c:f>'Commodity OI'!$E$5:$E$6</c:f>
              <c:strCache>
                <c:ptCount val="1"/>
                <c:pt idx="0">
                  <c:v>Other</c:v>
                </c:pt>
              </c:strCache>
            </c:strRef>
          </c:tx>
          <c:spPr>
            <a:solidFill>
              <a:schemeClr val="accent6">
                <a:lumMod val="60000"/>
              </a:schemeClr>
            </a:solidFill>
            <a:ln>
              <a:noFill/>
            </a:ln>
            <a:effectLst/>
          </c:spPr>
          <c:cat>
            <c:multiLvlStrRef>
              <c:f>'Commodity OI'!$A$7:$A$70</c:f>
              <c:multiLvlStrCache>
                <c:ptCount val="42"/>
                <c:lvl>
                  <c:pt idx="0">
                    <c:v>1</c:v>
                  </c:pt>
                  <c:pt idx="1">
                    <c:v>2</c:v>
                  </c:pt>
                  <c:pt idx="2">
                    <c:v>3</c:v>
                  </c:pt>
                  <c:pt idx="3">
                    <c:v>4</c:v>
                  </c:pt>
                  <c:pt idx="4">
                    <c:v>1</c:v>
                  </c:pt>
                  <c:pt idx="5">
                    <c:v>2</c:v>
                  </c:pt>
                  <c:pt idx="6">
                    <c:v>3</c:v>
                  </c:pt>
                  <c:pt idx="7">
                    <c:v>4</c:v>
                  </c:pt>
                  <c:pt idx="8">
                    <c:v>1</c:v>
                  </c:pt>
                  <c:pt idx="9">
                    <c:v>2</c:v>
                  </c:pt>
                  <c:pt idx="10">
                    <c:v>3</c:v>
                  </c:pt>
                  <c:pt idx="11">
                    <c:v>4</c:v>
                  </c:pt>
                  <c:pt idx="12">
                    <c:v>1</c:v>
                  </c:pt>
                  <c:pt idx="13">
                    <c:v>2</c:v>
                  </c:pt>
                  <c:pt idx="14">
                    <c:v>3</c:v>
                  </c:pt>
                  <c:pt idx="15">
                    <c:v>4</c:v>
                  </c:pt>
                  <c:pt idx="16">
                    <c:v>1</c:v>
                  </c:pt>
                  <c:pt idx="17">
                    <c:v>2</c:v>
                  </c:pt>
                  <c:pt idx="18">
                    <c:v>3</c:v>
                  </c:pt>
                  <c:pt idx="19">
                    <c:v>4</c:v>
                  </c:pt>
                  <c:pt idx="20">
                    <c:v>1</c:v>
                  </c:pt>
                  <c:pt idx="21">
                    <c:v>2</c:v>
                  </c:pt>
                  <c:pt idx="22">
                    <c:v>3</c:v>
                  </c:pt>
                  <c:pt idx="23">
                    <c:v>4</c:v>
                  </c:pt>
                  <c:pt idx="24">
                    <c:v>1</c:v>
                  </c:pt>
                  <c:pt idx="25">
                    <c:v>2</c:v>
                  </c:pt>
                  <c:pt idx="26">
                    <c:v>3</c:v>
                  </c:pt>
                  <c:pt idx="27">
                    <c:v>4</c:v>
                  </c:pt>
                  <c:pt idx="28">
                    <c:v>1</c:v>
                  </c:pt>
                  <c:pt idx="29">
                    <c:v>2</c:v>
                  </c:pt>
                  <c:pt idx="30">
                    <c:v>3</c:v>
                  </c:pt>
                  <c:pt idx="31">
                    <c:v>4</c:v>
                  </c:pt>
                  <c:pt idx="32">
                    <c:v>1</c:v>
                  </c:pt>
                  <c:pt idx="33">
                    <c:v>2</c:v>
                  </c:pt>
                  <c:pt idx="34">
                    <c:v>3</c:v>
                  </c:pt>
                  <c:pt idx="35">
                    <c:v>4</c:v>
                  </c:pt>
                  <c:pt idx="36">
                    <c:v>1</c:v>
                  </c:pt>
                  <c:pt idx="37">
                    <c:v>2</c:v>
                  </c:pt>
                  <c:pt idx="38">
                    <c:v>3</c:v>
                  </c:pt>
                  <c:pt idx="39">
                    <c:v>4</c:v>
                  </c:pt>
                  <c:pt idx="40">
                    <c:v>1</c:v>
                  </c:pt>
                  <c:pt idx="41">
                    <c:v>2</c:v>
                  </c:pt>
                </c:lvl>
                <c:lvl>
                  <c:pt idx="0">
                    <c:v>2015</c:v>
                  </c:pt>
                  <c:pt idx="4">
                    <c:v>2016</c:v>
                  </c:pt>
                  <c:pt idx="8">
                    <c:v>2017</c:v>
                  </c:pt>
                  <c:pt idx="12">
                    <c:v>2018</c:v>
                  </c:pt>
                  <c:pt idx="16">
                    <c:v>2019</c:v>
                  </c:pt>
                  <c:pt idx="20">
                    <c:v>2020</c:v>
                  </c:pt>
                  <c:pt idx="24">
                    <c:v>2021</c:v>
                  </c:pt>
                  <c:pt idx="28">
                    <c:v>2022</c:v>
                  </c:pt>
                  <c:pt idx="32">
                    <c:v>2023</c:v>
                  </c:pt>
                  <c:pt idx="36">
                    <c:v>2024</c:v>
                  </c:pt>
                  <c:pt idx="40">
                    <c:v>2025</c:v>
                  </c:pt>
                </c:lvl>
              </c:multiLvlStrCache>
            </c:multiLvlStrRef>
          </c:cat>
          <c:val>
            <c:numRef>
              <c:f>'Commodity OI'!$E$7:$E$70</c:f>
              <c:numCache>
                <c:formatCode>_(* #,##0_);_(* \(#,##0\);_(* "-"??_);_(@_)</c:formatCode>
                <c:ptCount val="42"/>
                <c:pt idx="0">
                  <c:v>4039422</c:v>
                </c:pt>
                <c:pt idx="1">
                  <c:v>3365645</c:v>
                </c:pt>
                <c:pt idx="2">
                  <c:v>3317609</c:v>
                </c:pt>
                <c:pt idx="3">
                  <c:v>3175836</c:v>
                </c:pt>
                <c:pt idx="4">
                  <c:v>3530830</c:v>
                </c:pt>
                <c:pt idx="5">
                  <c:v>3869756</c:v>
                </c:pt>
                <c:pt idx="6">
                  <c:v>3822663</c:v>
                </c:pt>
                <c:pt idx="7">
                  <c:v>3379802</c:v>
                </c:pt>
                <c:pt idx="8">
                  <c:v>3762003</c:v>
                </c:pt>
                <c:pt idx="9">
                  <c:v>3858665</c:v>
                </c:pt>
                <c:pt idx="10">
                  <c:v>3545039</c:v>
                </c:pt>
                <c:pt idx="11">
                  <c:v>3510732</c:v>
                </c:pt>
                <c:pt idx="12">
                  <c:v>4400445</c:v>
                </c:pt>
                <c:pt idx="13">
                  <c:v>4941464</c:v>
                </c:pt>
                <c:pt idx="14">
                  <c:v>5621401</c:v>
                </c:pt>
                <c:pt idx="15">
                  <c:v>4341789</c:v>
                </c:pt>
                <c:pt idx="16">
                  <c:v>5724517</c:v>
                </c:pt>
                <c:pt idx="17">
                  <c:v>6684479</c:v>
                </c:pt>
                <c:pt idx="18">
                  <c:v>5769023</c:v>
                </c:pt>
                <c:pt idx="19">
                  <c:v>5273251</c:v>
                </c:pt>
                <c:pt idx="20">
                  <c:v>7476350</c:v>
                </c:pt>
                <c:pt idx="21">
                  <c:v>8007302</c:v>
                </c:pt>
                <c:pt idx="22">
                  <c:v>7822252</c:v>
                </c:pt>
                <c:pt idx="23">
                  <c:v>8893555</c:v>
                </c:pt>
                <c:pt idx="24">
                  <c:v>10422384</c:v>
                </c:pt>
                <c:pt idx="25">
                  <c:v>11841833</c:v>
                </c:pt>
                <c:pt idx="26">
                  <c:v>10892532</c:v>
                </c:pt>
                <c:pt idx="27">
                  <c:v>9829871</c:v>
                </c:pt>
                <c:pt idx="28">
                  <c:v>10589236</c:v>
                </c:pt>
                <c:pt idx="29">
                  <c:v>13158810</c:v>
                </c:pt>
                <c:pt idx="30">
                  <c:v>14074195</c:v>
                </c:pt>
                <c:pt idx="31">
                  <c:v>15042689</c:v>
                </c:pt>
                <c:pt idx="32">
                  <c:v>17685934</c:v>
                </c:pt>
                <c:pt idx="33">
                  <c:v>21586183</c:v>
                </c:pt>
                <c:pt idx="34">
                  <c:v>15922577</c:v>
                </c:pt>
                <c:pt idx="35">
                  <c:v>14452875</c:v>
                </c:pt>
                <c:pt idx="36">
                  <c:v>14537227</c:v>
                </c:pt>
                <c:pt idx="37">
                  <c:v>14053878</c:v>
                </c:pt>
                <c:pt idx="38">
                  <c:v>13816794</c:v>
                </c:pt>
                <c:pt idx="39">
                  <c:v>13779078</c:v>
                </c:pt>
                <c:pt idx="40">
                  <c:v>19192469</c:v>
                </c:pt>
                <c:pt idx="41">
                  <c:v>18658793</c:v>
                </c:pt>
              </c:numCache>
            </c:numRef>
          </c:val>
          <c:extLst>
            <c:ext xmlns:c16="http://schemas.microsoft.com/office/drawing/2014/chart" uri="{C3380CC4-5D6E-409C-BE32-E72D297353CC}">
              <c16:uniqueId val="{00000003-2182-4AE2-A771-8324391E4921}"/>
            </c:ext>
          </c:extLst>
        </c:ser>
        <c:dLbls>
          <c:showLegendKey val="0"/>
          <c:showVal val="0"/>
          <c:showCatName val="0"/>
          <c:showSerName val="0"/>
          <c:showPercent val="0"/>
          <c:showBubbleSize val="0"/>
        </c:dLbls>
        <c:axId val="811855152"/>
        <c:axId val="811854192"/>
      </c:areaChart>
      <c:catAx>
        <c:axId val="811855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crossAx val="811854192"/>
        <c:crosses val="autoZero"/>
        <c:auto val="1"/>
        <c:lblAlgn val="ctr"/>
        <c:lblOffset val="100"/>
        <c:noMultiLvlLbl val="0"/>
      </c:catAx>
      <c:valAx>
        <c:axId val="8118541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Lato" panose="020F0502020204030203" pitchFamily="34" charset="0"/>
                    <a:ea typeface="+mn-ea"/>
                    <a:cs typeface="+mn-cs"/>
                  </a:defRPr>
                </a:pPr>
                <a:r>
                  <a:rPr lang="en-US"/>
                  <a:t>Open Interest (lots outstanding)</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Lato" panose="020F0502020204030203" pitchFamily="34" charset="0"/>
                  <a:ea typeface="+mn-ea"/>
                  <a:cs typeface="+mn-cs"/>
                </a:defRPr>
              </a:pPr>
              <a:endParaRPr lang="en-US"/>
            </a:p>
          </c:txPr>
        </c:title>
        <c:numFmt formatCode="[&gt;999999999.999]\ #.0,,,&quot;B&quot;;[&gt;999999.999]#,,&quot;M&quot;;#,##0\ _M"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crossAx val="811855152"/>
        <c:crosses val="autoZero"/>
        <c:crossBetween val="midCat"/>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aseline="0">
          <a:solidFill>
            <a:schemeClr val="tx1"/>
          </a:solidFill>
          <a:latin typeface="Lato" panose="020F0502020204030203"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[e) US Commodity Futures vs Options.xlsx]Open Interest!PivotTable2</c:name>
    <c:fmtId val="-1"/>
  </c:pivotSource>
  <c:chart>
    <c:title>
      <c:tx>
        <c:rich>
          <a:bodyPr rot="0" spcFirstLastPara="1" vertOverflow="ellipsis" vert="horz" wrap="square" anchor="ctr" anchorCtr="1"/>
          <a:lstStyle/>
          <a:p>
            <a:pPr>
              <a:defRPr sz="1400" b="0" i="0" u="none" strike="noStrike" kern="1200" spc="0" baseline="0">
                <a:solidFill>
                  <a:srgbClr val="204663"/>
                </a:solidFill>
                <a:latin typeface="Lato" panose="020F0502020204030203" pitchFamily="34" charset="0"/>
                <a:ea typeface="+mn-ea"/>
                <a:cs typeface="+mn-cs"/>
              </a:defRPr>
            </a:pPr>
            <a:r>
              <a:rPr lang="en-US"/>
              <a:t>US Commodity Futures vs Options</a:t>
            </a:r>
          </a:p>
          <a:p>
            <a:pPr>
              <a:defRPr/>
            </a:pPr>
            <a:r>
              <a:rPr lang="en-US"/>
              <a:t>Quarter-End Open Interest</a:t>
            </a: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204663"/>
              </a:solidFill>
              <a:latin typeface="Lato" panose="020F0502020204030203" pitchFamily="34" charset="0"/>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'Open Interest'!$B$3:$B$4</c:f>
              <c:strCache>
                <c:ptCount val="1"/>
                <c:pt idx="0">
                  <c:v>Future</c:v>
                </c:pt>
              </c:strCache>
            </c:strRef>
          </c:tx>
          <c:spPr>
            <a:solidFill>
              <a:schemeClr val="accent1"/>
            </a:solidFill>
            <a:ln>
              <a:noFill/>
            </a:ln>
            <a:effectLst/>
          </c:spPr>
          <c:invertIfNegative val="0"/>
          <c:cat>
            <c:multiLvlStrRef>
              <c:f>'Open Interest'!$A$5:$A$42</c:f>
              <c:multiLvlStrCache>
                <c:ptCount val="30"/>
                <c:lvl>
                  <c:pt idx="0">
                    <c:v>1</c:v>
                  </c:pt>
                  <c:pt idx="1">
                    <c:v>2</c:v>
                  </c:pt>
                  <c:pt idx="2">
                    <c:v>3</c:v>
                  </c:pt>
                  <c:pt idx="3">
                    <c:v>4</c:v>
                  </c:pt>
                  <c:pt idx="4">
                    <c:v>1</c:v>
                  </c:pt>
                  <c:pt idx="5">
                    <c:v>2</c:v>
                  </c:pt>
                  <c:pt idx="6">
                    <c:v>3</c:v>
                  </c:pt>
                  <c:pt idx="7">
                    <c:v>4</c:v>
                  </c:pt>
                  <c:pt idx="8">
                    <c:v>1</c:v>
                  </c:pt>
                  <c:pt idx="9">
                    <c:v>2</c:v>
                  </c:pt>
                  <c:pt idx="10">
                    <c:v>3</c:v>
                  </c:pt>
                  <c:pt idx="11">
                    <c:v>4</c:v>
                  </c:pt>
                  <c:pt idx="12">
                    <c:v>1</c:v>
                  </c:pt>
                  <c:pt idx="13">
                    <c:v>2</c:v>
                  </c:pt>
                  <c:pt idx="14">
                    <c:v>3</c:v>
                  </c:pt>
                  <c:pt idx="15">
                    <c:v>4</c:v>
                  </c:pt>
                  <c:pt idx="16">
                    <c:v>1</c:v>
                  </c:pt>
                  <c:pt idx="17">
                    <c:v>2</c:v>
                  </c:pt>
                  <c:pt idx="18">
                    <c:v>3</c:v>
                  </c:pt>
                  <c:pt idx="19">
                    <c:v>4</c:v>
                  </c:pt>
                  <c:pt idx="20">
                    <c:v>1</c:v>
                  </c:pt>
                  <c:pt idx="21">
                    <c:v>2</c:v>
                  </c:pt>
                  <c:pt idx="22">
                    <c:v>3</c:v>
                  </c:pt>
                  <c:pt idx="23">
                    <c:v>4</c:v>
                  </c:pt>
                  <c:pt idx="24">
                    <c:v>1</c:v>
                  </c:pt>
                  <c:pt idx="25">
                    <c:v>2</c:v>
                  </c:pt>
                  <c:pt idx="26">
                    <c:v>3</c:v>
                  </c:pt>
                  <c:pt idx="27">
                    <c:v>4</c:v>
                  </c:pt>
                  <c:pt idx="28">
                    <c:v>1</c:v>
                  </c:pt>
                  <c:pt idx="29">
                    <c:v>2</c:v>
                  </c:pt>
                </c:lvl>
                <c:lvl>
                  <c:pt idx="0">
                    <c:v>2018</c:v>
                  </c:pt>
                  <c:pt idx="4">
                    <c:v>2019</c:v>
                  </c:pt>
                  <c:pt idx="8">
                    <c:v>2020</c:v>
                  </c:pt>
                  <c:pt idx="12">
                    <c:v>2021</c:v>
                  </c:pt>
                  <c:pt idx="16">
                    <c:v>2022</c:v>
                  </c:pt>
                  <c:pt idx="20">
                    <c:v>2023</c:v>
                  </c:pt>
                  <c:pt idx="24">
                    <c:v>2024</c:v>
                  </c:pt>
                  <c:pt idx="28">
                    <c:v>2025</c:v>
                  </c:pt>
                </c:lvl>
              </c:multiLvlStrCache>
            </c:multiLvlStrRef>
          </c:cat>
          <c:val>
            <c:numRef>
              <c:f>'Open Interest'!$B$5:$B$42</c:f>
              <c:numCache>
                <c:formatCode>_(* #,##0_);_(* \(#,##0\);_(* "-"??_);_(@_)</c:formatCode>
                <c:ptCount val="30"/>
                <c:pt idx="0">
                  <c:v>45227394</c:v>
                </c:pt>
                <c:pt idx="1">
                  <c:v>45339813</c:v>
                </c:pt>
                <c:pt idx="2">
                  <c:v>44292389</c:v>
                </c:pt>
                <c:pt idx="3">
                  <c:v>41940444</c:v>
                </c:pt>
                <c:pt idx="4">
                  <c:v>42031481</c:v>
                </c:pt>
                <c:pt idx="5">
                  <c:v>41860466</c:v>
                </c:pt>
                <c:pt idx="6">
                  <c:v>42276361</c:v>
                </c:pt>
                <c:pt idx="7">
                  <c:v>41508873</c:v>
                </c:pt>
                <c:pt idx="8">
                  <c:v>39390888</c:v>
                </c:pt>
                <c:pt idx="9">
                  <c:v>39899681</c:v>
                </c:pt>
                <c:pt idx="10">
                  <c:v>39690598</c:v>
                </c:pt>
                <c:pt idx="11">
                  <c:v>39159478</c:v>
                </c:pt>
                <c:pt idx="12">
                  <c:v>39404663</c:v>
                </c:pt>
                <c:pt idx="13">
                  <c:v>39808493</c:v>
                </c:pt>
                <c:pt idx="14">
                  <c:v>38879835</c:v>
                </c:pt>
                <c:pt idx="15">
                  <c:v>37218025</c:v>
                </c:pt>
                <c:pt idx="16">
                  <c:v>38737482</c:v>
                </c:pt>
                <c:pt idx="17">
                  <c:v>37772879</c:v>
                </c:pt>
                <c:pt idx="18">
                  <c:v>36937132</c:v>
                </c:pt>
                <c:pt idx="19">
                  <c:v>36321568</c:v>
                </c:pt>
                <c:pt idx="20">
                  <c:v>40079868</c:v>
                </c:pt>
                <c:pt idx="21">
                  <c:v>40135602</c:v>
                </c:pt>
                <c:pt idx="22">
                  <c:v>40035586</c:v>
                </c:pt>
                <c:pt idx="23">
                  <c:v>40131464</c:v>
                </c:pt>
                <c:pt idx="24">
                  <c:v>42602777</c:v>
                </c:pt>
                <c:pt idx="25">
                  <c:v>43769778</c:v>
                </c:pt>
                <c:pt idx="26">
                  <c:v>43313989</c:v>
                </c:pt>
                <c:pt idx="27">
                  <c:v>43903916</c:v>
                </c:pt>
                <c:pt idx="28">
                  <c:v>46906516</c:v>
                </c:pt>
                <c:pt idx="29">
                  <c:v>45870802</c:v>
                </c:pt>
              </c:numCache>
            </c:numRef>
          </c:val>
          <c:extLst>
            <c:ext xmlns:c16="http://schemas.microsoft.com/office/drawing/2014/chart" uri="{C3380CC4-5D6E-409C-BE32-E72D297353CC}">
              <c16:uniqueId val="{00000000-E244-4CE4-892E-A32190FC745E}"/>
            </c:ext>
          </c:extLst>
        </c:ser>
        <c:ser>
          <c:idx val="1"/>
          <c:order val="1"/>
          <c:tx>
            <c:strRef>
              <c:f>'Open Interest'!$C$3:$C$4</c:f>
              <c:strCache>
                <c:ptCount val="1"/>
                <c:pt idx="0">
                  <c:v>Option</c:v>
                </c:pt>
              </c:strCache>
            </c:strRef>
          </c:tx>
          <c:spPr>
            <a:solidFill>
              <a:schemeClr val="accent2"/>
            </a:solidFill>
            <a:ln>
              <a:noFill/>
            </a:ln>
            <a:effectLst/>
          </c:spPr>
          <c:invertIfNegative val="0"/>
          <c:cat>
            <c:multiLvlStrRef>
              <c:f>'Open Interest'!$A$5:$A$42</c:f>
              <c:multiLvlStrCache>
                <c:ptCount val="30"/>
                <c:lvl>
                  <c:pt idx="0">
                    <c:v>1</c:v>
                  </c:pt>
                  <c:pt idx="1">
                    <c:v>2</c:v>
                  </c:pt>
                  <c:pt idx="2">
                    <c:v>3</c:v>
                  </c:pt>
                  <c:pt idx="3">
                    <c:v>4</c:v>
                  </c:pt>
                  <c:pt idx="4">
                    <c:v>1</c:v>
                  </c:pt>
                  <c:pt idx="5">
                    <c:v>2</c:v>
                  </c:pt>
                  <c:pt idx="6">
                    <c:v>3</c:v>
                  </c:pt>
                  <c:pt idx="7">
                    <c:v>4</c:v>
                  </c:pt>
                  <c:pt idx="8">
                    <c:v>1</c:v>
                  </c:pt>
                  <c:pt idx="9">
                    <c:v>2</c:v>
                  </c:pt>
                  <c:pt idx="10">
                    <c:v>3</c:v>
                  </c:pt>
                  <c:pt idx="11">
                    <c:v>4</c:v>
                  </c:pt>
                  <c:pt idx="12">
                    <c:v>1</c:v>
                  </c:pt>
                  <c:pt idx="13">
                    <c:v>2</c:v>
                  </c:pt>
                  <c:pt idx="14">
                    <c:v>3</c:v>
                  </c:pt>
                  <c:pt idx="15">
                    <c:v>4</c:v>
                  </c:pt>
                  <c:pt idx="16">
                    <c:v>1</c:v>
                  </c:pt>
                  <c:pt idx="17">
                    <c:v>2</c:v>
                  </c:pt>
                  <c:pt idx="18">
                    <c:v>3</c:v>
                  </c:pt>
                  <c:pt idx="19">
                    <c:v>4</c:v>
                  </c:pt>
                  <c:pt idx="20">
                    <c:v>1</c:v>
                  </c:pt>
                  <c:pt idx="21">
                    <c:v>2</c:v>
                  </c:pt>
                  <c:pt idx="22">
                    <c:v>3</c:v>
                  </c:pt>
                  <c:pt idx="23">
                    <c:v>4</c:v>
                  </c:pt>
                  <c:pt idx="24">
                    <c:v>1</c:v>
                  </c:pt>
                  <c:pt idx="25">
                    <c:v>2</c:v>
                  </c:pt>
                  <c:pt idx="26">
                    <c:v>3</c:v>
                  </c:pt>
                  <c:pt idx="27">
                    <c:v>4</c:v>
                  </c:pt>
                  <c:pt idx="28">
                    <c:v>1</c:v>
                  </c:pt>
                  <c:pt idx="29">
                    <c:v>2</c:v>
                  </c:pt>
                </c:lvl>
                <c:lvl>
                  <c:pt idx="0">
                    <c:v>2018</c:v>
                  </c:pt>
                  <c:pt idx="4">
                    <c:v>2019</c:v>
                  </c:pt>
                  <c:pt idx="8">
                    <c:v>2020</c:v>
                  </c:pt>
                  <c:pt idx="12">
                    <c:v>2021</c:v>
                  </c:pt>
                  <c:pt idx="16">
                    <c:v>2022</c:v>
                  </c:pt>
                  <c:pt idx="20">
                    <c:v>2023</c:v>
                  </c:pt>
                  <c:pt idx="24">
                    <c:v>2024</c:v>
                  </c:pt>
                  <c:pt idx="28">
                    <c:v>2025</c:v>
                  </c:pt>
                </c:lvl>
              </c:multiLvlStrCache>
            </c:multiLvlStrRef>
          </c:cat>
          <c:val>
            <c:numRef>
              <c:f>'Open Interest'!$C$5:$C$42</c:f>
              <c:numCache>
                <c:formatCode>_(* #,##0_);_(* \(#,##0\);_(* "-"??_);_(@_)</c:formatCode>
                <c:ptCount val="30"/>
                <c:pt idx="0">
                  <c:v>16549020</c:v>
                </c:pt>
                <c:pt idx="1">
                  <c:v>17126282</c:v>
                </c:pt>
                <c:pt idx="2">
                  <c:v>17475121</c:v>
                </c:pt>
                <c:pt idx="3">
                  <c:v>16139739</c:v>
                </c:pt>
                <c:pt idx="4">
                  <c:v>15324614</c:v>
                </c:pt>
                <c:pt idx="5">
                  <c:v>16597182</c:v>
                </c:pt>
                <c:pt idx="6">
                  <c:v>16036304</c:v>
                </c:pt>
                <c:pt idx="7">
                  <c:v>14836249</c:v>
                </c:pt>
                <c:pt idx="8">
                  <c:v>19039839</c:v>
                </c:pt>
                <c:pt idx="9">
                  <c:v>17662829</c:v>
                </c:pt>
                <c:pt idx="10">
                  <c:v>16088328</c:v>
                </c:pt>
                <c:pt idx="11">
                  <c:v>15943796</c:v>
                </c:pt>
                <c:pt idx="12">
                  <c:v>18069439</c:v>
                </c:pt>
                <c:pt idx="13">
                  <c:v>18300778</c:v>
                </c:pt>
                <c:pt idx="14">
                  <c:v>19218872</c:v>
                </c:pt>
                <c:pt idx="15">
                  <c:v>16208095</c:v>
                </c:pt>
                <c:pt idx="16">
                  <c:v>20840978</c:v>
                </c:pt>
                <c:pt idx="17">
                  <c:v>21745470</c:v>
                </c:pt>
                <c:pt idx="18">
                  <c:v>21762058</c:v>
                </c:pt>
                <c:pt idx="19">
                  <c:v>20785085</c:v>
                </c:pt>
                <c:pt idx="20">
                  <c:v>23574157</c:v>
                </c:pt>
                <c:pt idx="21">
                  <c:v>24209892</c:v>
                </c:pt>
                <c:pt idx="22">
                  <c:v>22861668</c:v>
                </c:pt>
                <c:pt idx="23">
                  <c:v>25075583</c:v>
                </c:pt>
                <c:pt idx="24">
                  <c:v>30199076</c:v>
                </c:pt>
                <c:pt idx="25">
                  <c:v>31507304</c:v>
                </c:pt>
                <c:pt idx="26">
                  <c:v>28902379</c:v>
                </c:pt>
                <c:pt idx="27">
                  <c:v>28632302</c:v>
                </c:pt>
                <c:pt idx="28">
                  <c:v>32596541</c:v>
                </c:pt>
                <c:pt idx="29">
                  <c:v>30872378</c:v>
                </c:pt>
              </c:numCache>
            </c:numRef>
          </c:val>
          <c:extLst>
            <c:ext xmlns:c16="http://schemas.microsoft.com/office/drawing/2014/chart" uri="{C3380CC4-5D6E-409C-BE32-E72D297353CC}">
              <c16:uniqueId val="{00000001-E244-4CE4-892E-A32190FC745E}"/>
            </c:ext>
          </c:extLst>
        </c:ser>
        <c:dLbls>
          <c:showLegendKey val="0"/>
          <c:showVal val="0"/>
          <c:showCatName val="0"/>
          <c:showSerName val="0"/>
          <c:showPercent val="0"/>
          <c:showBubbleSize val="0"/>
        </c:dLbls>
        <c:gapWidth val="219"/>
        <c:overlap val="-27"/>
        <c:axId val="1323945935"/>
        <c:axId val="1323946415"/>
      </c:barChart>
      <c:catAx>
        <c:axId val="13239459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204663"/>
                </a:solidFill>
                <a:latin typeface="Lato" panose="020F0502020204030203" pitchFamily="34" charset="0"/>
                <a:ea typeface="+mn-ea"/>
                <a:cs typeface="+mn-cs"/>
              </a:defRPr>
            </a:pPr>
            <a:endParaRPr lang="en-US"/>
          </a:p>
        </c:txPr>
        <c:crossAx val="1323946415"/>
        <c:crosses val="autoZero"/>
        <c:auto val="1"/>
        <c:lblAlgn val="ctr"/>
        <c:lblOffset val="100"/>
        <c:noMultiLvlLbl val="0"/>
      </c:catAx>
      <c:valAx>
        <c:axId val="132394641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rgbClr val="204663"/>
                    </a:solidFill>
                    <a:latin typeface="Lato" panose="020F0502020204030203" pitchFamily="34" charset="0"/>
                    <a:ea typeface="+mn-ea"/>
                    <a:cs typeface="+mn-cs"/>
                  </a:defRPr>
                </a:pPr>
                <a:r>
                  <a:rPr lang="en-US"/>
                  <a:t>Open Interest (lots outstanding)</a:t>
                </a:r>
              </a:p>
            </c:rich>
          </c:tx>
          <c:overlay val="0"/>
          <c:spPr>
            <a:noFill/>
            <a:ln>
              <a:noFill/>
            </a:ln>
            <a:effectLst/>
          </c:spPr>
          <c:txPr>
            <a:bodyPr rot="-5400000" spcFirstLastPara="1" vertOverflow="ellipsis" vert="horz" wrap="square" anchor="ctr" anchorCtr="1"/>
            <a:lstStyle/>
            <a:p>
              <a:pPr>
                <a:defRPr sz="1000" b="0" i="0" u="none" strike="noStrike" kern="1200" baseline="0">
                  <a:solidFill>
                    <a:srgbClr val="204663"/>
                  </a:solidFill>
                  <a:latin typeface="Lato" panose="020F0502020204030203" pitchFamily="34" charset="0"/>
                  <a:ea typeface="+mn-ea"/>
                  <a:cs typeface="+mn-cs"/>
                </a:defRPr>
              </a:pPr>
              <a:endParaRPr lang="en-US"/>
            </a:p>
          </c:txPr>
        </c:title>
        <c:numFmt formatCode="[&gt;999999999.999]\ #,,,&quot;B&quot;;[&gt;999999.999]#,,&quot;M&quot;;#,##0\ _M"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204663"/>
                </a:solidFill>
                <a:latin typeface="Lato" panose="020F0502020204030203" pitchFamily="34" charset="0"/>
                <a:ea typeface="+mn-ea"/>
                <a:cs typeface="+mn-cs"/>
              </a:defRPr>
            </a:pPr>
            <a:endParaRPr lang="en-US"/>
          </a:p>
        </c:txPr>
        <c:crossAx val="13239459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rgbClr val="204663"/>
              </a:solidFill>
              <a:latin typeface="Lato" panose="020F0502020204030203"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aseline="0">
          <a:solidFill>
            <a:srgbClr val="204663"/>
          </a:solidFill>
          <a:latin typeface="Lato" panose="020F0502020204030203"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[Book1]Sheet4!PivotTable5</c:name>
    <c:fmtId val="5"/>
  </c:pivotSource>
  <c:chart>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Sheet4!$B$1</c:f>
              <c:strCache>
                <c:ptCount val="1"/>
                <c:pt idx="0">
                  <c:v>Options Volume Ratio</c:v>
                </c:pt>
              </c:strCache>
            </c:strRef>
          </c:tx>
          <c:spPr>
            <a:ln w="28575" cap="rnd">
              <a:solidFill>
                <a:schemeClr val="accent1"/>
              </a:solidFill>
              <a:round/>
            </a:ln>
            <a:effectLst/>
          </c:spPr>
          <c:marker>
            <c:symbol val="none"/>
          </c:marker>
          <c:cat>
            <c:multiLvlStrRef>
              <c:f>Sheet4!$A$2:$A$40</c:f>
              <c:multiLvlStrCache>
                <c:ptCount val="30"/>
                <c:lvl>
                  <c:pt idx="0">
                    <c:v>1</c:v>
                  </c:pt>
                  <c:pt idx="1">
                    <c:v>2</c:v>
                  </c:pt>
                  <c:pt idx="2">
                    <c:v>3</c:v>
                  </c:pt>
                  <c:pt idx="3">
                    <c:v>4</c:v>
                  </c:pt>
                  <c:pt idx="4">
                    <c:v>1</c:v>
                  </c:pt>
                  <c:pt idx="5">
                    <c:v>2</c:v>
                  </c:pt>
                  <c:pt idx="6">
                    <c:v>3</c:v>
                  </c:pt>
                  <c:pt idx="7">
                    <c:v>4</c:v>
                  </c:pt>
                  <c:pt idx="8">
                    <c:v>1</c:v>
                  </c:pt>
                  <c:pt idx="9">
                    <c:v>2</c:v>
                  </c:pt>
                  <c:pt idx="10">
                    <c:v>3</c:v>
                  </c:pt>
                  <c:pt idx="11">
                    <c:v>4</c:v>
                  </c:pt>
                  <c:pt idx="12">
                    <c:v>1</c:v>
                  </c:pt>
                  <c:pt idx="13">
                    <c:v>2</c:v>
                  </c:pt>
                  <c:pt idx="14">
                    <c:v>3</c:v>
                  </c:pt>
                  <c:pt idx="15">
                    <c:v>4</c:v>
                  </c:pt>
                  <c:pt idx="16">
                    <c:v>1</c:v>
                  </c:pt>
                  <c:pt idx="17">
                    <c:v>2</c:v>
                  </c:pt>
                  <c:pt idx="18">
                    <c:v>3</c:v>
                  </c:pt>
                  <c:pt idx="19">
                    <c:v>4</c:v>
                  </c:pt>
                  <c:pt idx="20">
                    <c:v>1</c:v>
                  </c:pt>
                  <c:pt idx="21">
                    <c:v>2</c:v>
                  </c:pt>
                  <c:pt idx="22">
                    <c:v>3</c:v>
                  </c:pt>
                  <c:pt idx="23">
                    <c:v>4</c:v>
                  </c:pt>
                  <c:pt idx="24">
                    <c:v>1</c:v>
                  </c:pt>
                  <c:pt idx="25">
                    <c:v>2</c:v>
                  </c:pt>
                  <c:pt idx="26">
                    <c:v>3</c:v>
                  </c:pt>
                  <c:pt idx="27">
                    <c:v>4</c:v>
                  </c:pt>
                  <c:pt idx="28">
                    <c:v>1</c:v>
                  </c:pt>
                  <c:pt idx="29">
                    <c:v>2</c:v>
                  </c:pt>
                </c:lvl>
                <c:lvl>
                  <c:pt idx="0">
                    <c:v>2018</c:v>
                  </c:pt>
                  <c:pt idx="4">
                    <c:v>2019</c:v>
                  </c:pt>
                  <c:pt idx="8">
                    <c:v>2020</c:v>
                  </c:pt>
                  <c:pt idx="12">
                    <c:v>2021</c:v>
                  </c:pt>
                  <c:pt idx="16">
                    <c:v>2022</c:v>
                  </c:pt>
                  <c:pt idx="20">
                    <c:v>2023</c:v>
                  </c:pt>
                  <c:pt idx="24">
                    <c:v>2024</c:v>
                  </c:pt>
                  <c:pt idx="28">
                    <c:v>2025</c:v>
                  </c:pt>
                </c:lvl>
              </c:multiLvlStrCache>
            </c:multiLvlStrRef>
          </c:cat>
          <c:val>
            <c:numRef>
              <c:f>Sheet4!$B$2:$B$40</c:f>
              <c:numCache>
                <c:formatCode>0.0%</c:formatCode>
                <c:ptCount val="30"/>
                <c:pt idx="0">
                  <c:v>0.14493052153971586</c:v>
                </c:pt>
                <c:pt idx="1">
                  <c:v>0.13113485526237478</c:v>
                </c:pt>
                <c:pt idx="2">
                  <c:v>0.13885047319558522</c:v>
                </c:pt>
                <c:pt idx="3">
                  <c:v>0.14941806838976338</c:v>
                </c:pt>
                <c:pt idx="4">
                  <c:v>0.12644601538731642</c:v>
                </c:pt>
                <c:pt idx="5">
                  <c:v>0.1384605333813401</c:v>
                </c:pt>
                <c:pt idx="6">
                  <c:v>0.13090210568056218</c:v>
                </c:pt>
                <c:pt idx="7">
                  <c:v>0.13038969195292965</c:v>
                </c:pt>
                <c:pt idx="8">
                  <c:v>0.13593387982711336</c:v>
                </c:pt>
                <c:pt idx="9">
                  <c:v>0.13035903387917788</c:v>
                </c:pt>
                <c:pt idx="10">
                  <c:v>0.13991607017901861</c:v>
                </c:pt>
                <c:pt idx="11">
                  <c:v>0.15349503063443654</c:v>
                </c:pt>
                <c:pt idx="12">
                  <c:v>0.14972294627982774</c:v>
                </c:pt>
                <c:pt idx="13">
                  <c:v>0.15572716662978203</c:v>
                </c:pt>
                <c:pt idx="14">
                  <c:v>0.15644136061698619</c:v>
                </c:pt>
                <c:pt idx="15">
                  <c:v>0.13832803154426279</c:v>
                </c:pt>
                <c:pt idx="16">
                  <c:v>0.16527986278896947</c:v>
                </c:pt>
                <c:pt idx="17">
                  <c:v>0.17175220549857029</c:v>
                </c:pt>
                <c:pt idx="18">
                  <c:v>0.17203630192331568</c:v>
                </c:pt>
                <c:pt idx="19">
                  <c:v>0.16947008683479284</c:v>
                </c:pt>
                <c:pt idx="20">
                  <c:v>0.17770198898933764</c:v>
                </c:pt>
                <c:pt idx="21">
                  <c:v>0.18611084315433321</c:v>
                </c:pt>
                <c:pt idx="22">
                  <c:v>0.17974960419459513</c:v>
                </c:pt>
                <c:pt idx="23">
                  <c:v>0.19536520888150283</c:v>
                </c:pt>
                <c:pt idx="24">
                  <c:v>0.21693827423037165</c:v>
                </c:pt>
                <c:pt idx="25">
                  <c:v>0.19258417199304673</c:v>
                </c:pt>
                <c:pt idx="26">
                  <c:v>0.19261426034014337</c:v>
                </c:pt>
                <c:pt idx="27">
                  <c:v>0.1995153070423982</c:v>
                </c:pt>
                <c:pt idx="28">
                  <c:v>0.2169403748891609</c:v>
                </c:pt>
                <c:pt idx="29">
                  <c:v>0.19229754941605448</c:v>
                </c:pt>
              </c:numCache>
            </c:numRef>
          </c:val>
          <c:smooth val="0"/>
          <c:extLst>
            <c:ext xmlns:c16="http://schemas.microsoft.com/office/drawing/2014/chart" uri="{C3380CC4-5D6E-409C-BE32-E72D297353CC}">
              <c16:uniqueId val="{00000000-9784-4536-9825-F7A1FE39055B}"/>
            </c:ext>
          </c:extLst>
        </c:ser>
        <c:ser>
          <c:idx val="1"/>
          <c:order val="1"/>
          <c:tx>
            <c:strRef>
              <c:f>Sheet4!$C$1</c:f>
              <c:strCache>
                <c:ptCount val="1"/>
                <c:pt idx="0">
                  <c:v>Options OI Ratio</c:v>
                </c:pt>
              </c:strCache>
            </c:strRef>
          </c:tx>
          <c:spPr>
            <a:ln w="28575" cap="rnd">
              <a:solidFill>
                <a:schemeClr val="accent2"/>
              </a:solidFill>
              <a:round/>
            </a:ln>
            <a:effectLst/>
          </c:spPr>
          <c:marker>
            <c:symbol val="none"/>
          </c:marker>
          <c:cat>
            <c:multiLvlStrRef>
              <c:f>Sheet4!$A$2:$A$40</c:f>
              <c:multiLvlStrCache>
                <c:ptCount val="30"/>
                <c:lvl>
                  <c:pt idx="0">
                    <c:v>1</c:v>
                  </c:pt>
                  <c:pt idx="1">
                    <c:v>2</c:v>
                  </c:pt>
                  <c:pt idx="2">
                    <c:v>3</c:v>
                  </c:pt>
                  <c:pt idx="3">
                    <c:v>4</c:v>
                  </c:pt>
                  <c:pt idx="4">
                    <c:v>1</c:v>
                  </c:pt>
                  <c:pt idx="5">
                    <c:v>2</c:v>
                  </c:pt>
                  <c:pt idx="6">
                    <c:v>3</c:v>
                  </c:pt>
                  <c:pt idx="7">
                    <c:v>4</c:v>
                  </c:pt>
                  <c:pt idx="8">
                    <c:v>1</c:v>
                  </c:pt>
                  <c:pt idx="9">
                    <c:v>2</c:v>
                  </c:pt>
                  <c:pt idx="10">
                    <c:v>3</c:v>
                  </c:pt>
                  <c:pt idx="11">
                    <c:v>4</c:v>
                  </c:pt>
                  <c:pt idx="12">
                    <c:v>1</c:v>
                  </c:pt>
                  <c:pt idx="13">
                    <c:v>2</c:v>
                  </c:pt>
                  <c:pt idx="14">
                    <c:v>3</c:v>
                  </c:pt>
                  <c:pt idx="15">
                    <c:v>4</c:v>
                  </c:pt>
                  <c:pt idx="16">
                    <c:v>1</c:v>
                  </c:pt>
                  <c:pt idx="17">
                    <c:v>2</c:v>
                  </c:pt>
                  <c:pt idx="18">
                    <c:v>3</c:v>
                  </c:pt>
                  <c:pt idx="19">
                    <c:v>4</c:v>
                  </c:pt>
                  <c:pt idx="20">
                    <c:v>1</c:v>
                  </c:pt>
                  <c:pt idx="21">
                    <c:v>2</c:v>
                  </c:pt>
                  <c:pt idx="22">
                    <c:v>3</c:v>
                  </c:pt>
                  <c:pt idx="23">
                    <c:v>4</c:v>
                  </c:pt>
                  <c:pt idx="24">
                    <c:v>1</c:v>
                  </c:pt>
                  <c:pt idx="25">
                    <c:v>2</c:v>
                  </c:pt>
                  <c:pt idx="26">
                    <c:v>3</c:v>
                  </c:pt>
                  <c:pt idx="27">
                    <c:v>4</c:v>
                  </c:pt>
                  <c:pt idx="28">
                    <c:v>1</c:v>
                  </c:pt>
                  <c:pt idx="29">
                    <c:v>2</c:v>
                  </c:pt>
                </c:lvl>
                <c:lvl>
                  <c:pt idx="0">
                    <c:v>2018</c:v>
                  </c:pt>
                  <c:pt idx="4">
                    <c:v>2019</c:v>
                  </c:pt>
                  <c:pt idx="8">
                    <c:v>2020</c:v>
                  </c:pt>
                  <c:pt idx="12">
                    <c:v>2021</c:v>
                  </c:pt>
                  <c:pt idx="16">
                    <c:v>2022</c:v>
                  </c:pt>
                  <c:pt idx="20">
                    <c:v>2023</c:v>
                  </c:pt>
                  <c:pt idx="24">
                    <c:v>2024</c:v>
                  </c:pt>
                  <c:pt idx="28">
                    <c:v>2025</c:v>
                  </c:pt>
                </c:lvl>
              </c:multiLvlStrCache>
            </c:multiLvlStrRef>
          </c:cat>
          <c:val>
            <c:numRef>
              <c:f>Sheet4!$C$2:$C$40</c:f>
              <c:numCache>
                <c:formatCode>0.0%</c:formatCode>
                <c:ptCount val="30"/>
                <c:pt idx="0">
                  <c:v>0.26788573386600267</c:v>
                </c:pt>
                <c:pt idx="1">
                  <c:v>0.27416924333112225</c:v>
                </c:pt>
                <c:pt idx="2">
                  <c:v>0.28291768601324546</c:v>
                </c:pt>
                <c:pt idx="3">
                  <c:v>0.27788719260750261</c:v>
                </c:pt>
                <c:pt idx="4">
                  <c:v>0.26718370558525645</c:v>
                </c:pt>
                <c:pt idx="5">
                  <c:v>0.28391805978919987</c:v>
                </c:pt>
                <c:pt idx="6">
                  <c:v>0.27500550695119147</c:v>
                </c:pt>
                <c:pt idx="7">
                  <c:v>0.26331026490633919</c:v>
                </c:pt>
                <c:pt idx="8">
                  <c:v>0.32585319364587062</c:v>
                </c:pt>
                <c:pt idx="9">
                  <c:v>0.30684605309949131</c:v>
                </c:pt>
                <c:pt idx="10">
                  <c:v>0.28843022183682776</c:v>
                </c:pt>
                <c:pt idx="11">
                  <c:v>0.28934389633545188</c:v>
                </c:pt>
                <c:pt idx="12">
                  <c:v>0.3143927155225496</c:v>
                </c:pt>
                <c:pt idx="13">
                  <c:v>0.31493731869394814</c:v>
                </c:pt>
                <c:pt idx="14">
                  <c:v>0.33079689708068716</c:v>
                </c:pt>
                <c:pt idx="15">
                  <c:v>0.303373986357235</c:v>
                </c:pt>
                <c:pt idx="16">
                  <c:v>0.3498072625576425</c:v>
                </c:pt>
                <c:pt idx="17">
                  <c:v>0.36535741271989919</c:v>
                </c:pt>
                <c:pt idx="18">
                  <c:v>0.37073864221976488</c:v>
                </c:pt>
                <c:pt idx="19">
                  <c:v>0.36396958862218731</c:v>
                </c:pt>
                <c:pt idx="20">
                  <c:v>0.3703482537043023</c:v>
                </c:pt>
                <c:pt idx="21">
                  <c:v>0.37624844406354235</c:v>
                </c:pt>
                <c:pt idx="22">
                  <c:v>0.3634764086839149</c:v>
                </c:pt>
                <c:pt idx="23">
                  <c:v>0.38455326768592973</c:v>
                </c:pt>
                <c:pt idx="24">
                  <c:v>0.4148119141967444</c:v>
                </c:pt>
                <c:pt idx="25">
                  <c:v>0.41855108039389732</c:v>
                </c:pt>
                <c:pt idx="26">
                  <c:v>0.40021922730868992</c:v>
                </c:pt>
                <c:pt idx="27">
                  <c:v>0.3947311121183627</c:v>
                </c:pt>
                <c:pt idx="28">
                  <c:v>0.41000361784830486</c:v>
                </c:pt>
                <c:pt idx="29">
                  <c:v>0.40228171415362252</c:v>
                </c:pt>
              </c:numCache>
            </c:numRef>
          </c:val>
          <c:smooth val="0"/>
          <c:extLst>
            <c:ext xmlns:c16="http://schemas.microsoft.com/office/drawing/2014/chart" uri="{C3380CC4-5D6E-409C-BE32-E72D297353CC}">
              <c16:uniqueId val="{00000001-9784-4536-9825-F7A1FE39055B}"/>
            </c:ext>
          </c:extLst>
        </c:ser>
        <c:dLbls>
          <c:showLegendKey val="0"/>
          <c:showVal val="0"/>
          <c:showCatName val="0"/>
          <c:showSerName val="0"/>
          <c:showPercent val="0"/>
          <c:showBubbleSize val="0"/>
        </c:dLbls>
        <c:smooth val="0"/>
        <c:axId val="1240947487"/>
        <c:axId val="1240940767"/>
      </c:lineChart>
      <c:catAx>
        <c:axId val="12409474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rgbClr val="204663"/>
                </a:solidFill>
                <a:latin typeface="Lato" panose="020F0502020204030203" pitchFamily="34" charset="0"/>
                <a:ea typeface="+mn-ea"/>
                <a:cs typeface="+mn-cs"/>
              </a:defRPr>
            </a:pPr>
            <a:endParaRPr lang="en-US"/>
          </a:p>
        </c:txPr>
        <c:crossAx val="1240940767"/>
        <c:crosses val="autoZero"/>
        <c:auto val="1"/>
        <c:lblAlgn val="ctr"/>
        <c:lblOffset val="100"/>
        <c:noMultiLvlLbl val="0"/>
      </c:catAx>
      <c:valAx>
        <c:axId val="1240940767"/>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rgbClr val="204663"/>
                </a:solidFill>
                <a:latin typeface="Lato" panose="020F0502020204030203" pitchFamily="34" charset="0"/>
                <a:ea typeface="+mn-ea"/>
                <a:cs typeface="+mn-cs"/>
              </a:defRPr>
            </a:pPr>
            <a:endParaRPr lang="en-US"/>
          </a:p>
        </c:txPr>
        <c:crossAx val="1240947487"/>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rgbClr val="204663"/>
              </a:solidFill>
              <a:latin typeface="Lato" panose="020F0502020204030203"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solidFill>
            <a:srgbClr val="204663"/>
          </a:solidFill>
          <a:latin typeface="Lato" panose="020F0502020204030203"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[24) CME Energy.xlsx]Chart gas options!PivotTable4</c:name>
    <c:fmtId val="5"/>
  </c:pivotSource>
  <c:chart>
    <c:title>
      <c:tx>
        <c:strRef>
          <c:f>'Chart gas options'!$C$1</c:f>
          <c:strCache>
            <c:ptCount val="1"/>
            <c:pt idx="0">
              <c:v>Natural Gas (European) (LN) Options</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Lato" panose="020F0502020204030203" pitchFamily="34" charset="0"/>
              <a:ea typeface="+mn-ea"/>
              <a:cs typeface="+mn-cs"/>
            </a:defRPr>
          </a:pPr>
          <a:endParaRPr lang="en-US"/>
        </a:p>
      </c:txPr>
    </c:title>
    <c:autoTitleDeleted val="0"/>
    <c:pivotFmts>
      <c:pivotFmt>
        <c:idx val="0"/>
        <c:spPr>
          <a:solidFill>
            <a:srgbClr val="00A4E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rgbClr val="F9A51A"/>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rgbClr val="00A4E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rgbClr val="F9A51A"/>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rgbClr val="00A4E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rgbClr val="F9A51A"/>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rgbClr val="00A4E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rgbClr val="F9A51A"/>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'Chart gas options'!$B$3</c:f>
              <c:strCache>
                <c:ptCount val="1"/>
                <c:pt idx="0">
                  <c:v>Monthly Volume</c:v>
                </c:pt>
              </c:strCache>
            </c:strRef>
          </c:tx>
          <c:spPr>
            <a:solidFill>
              <a:srgbClr val="00A4E7"/>
            </a:solidFill>
            <a:ln>
              <a:noFill/>
            </a:ln>
            <a:effectLst/>
          </c:spPr>
          <c:invertIfNegative val="0"/>
          <c:cat>
            <c:multiLvlStrRef>
              <c:f>'Chart gas options'!$C$1</c:f>
              <c:multiLvlStrCache>
                <c:ptCount val="66"/>
                <c:lvl>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pt idx="12">
                    <c:v>January</c:v>
                  </c:pt>
                  <c:pt idx="13">
                    <c:v>February</c:v>
                  </c:pt>
                  <c:pt idx="14">
                    <c:v>March</c:v>
                  </c:pt>
                  <c:pt idx="15">
                    <c:v>April</c:v>
                  </c:pt>
                  <c:pt idx="16">
                    <c:v>May</c:v>
                  </c:pt>
                  <c:pt idx="17">
                    <c:v>June</c:v>
                  </c:pt>
                  <c:pt idx="18">
                    <c:v>July</c:v>
                  </c:pt>
                  <c:pt idx="19">
                    <c:v>August</c:v>
                  </c:pt>
                  <c:pt idx="20">
                    <c:v>September</c:v>
                  </c:pt>
                  <c:pt idx="21">
                    <c:v>October</c:v>
                  </c:pt>
                  <c:pt idx="22">
                    <c:v>November</c:v>
                  </c:pt>
                  <c:pt idx="23">
                    <c:v>December</c:v>
                  </c:pt>
                  <c:pt idx="24">
                    <c:v>January</c:v>
                  </c:pt>
                  <c:pt idx="25">
                    <c:v>February</c:v>
                  </c:pt>
                  <c:pt idx="26">
                    <c:v>March</c:v>
                  </c:pt>
                  <c:pt idx="27">
                    <c:v>April</c:v>
                  </c:pt>
                  <c:pt idx="28">
                    <c:v>May</c:v>
                  </c:pt>
                  <c:pt idx="29">
                    <c:v>June</c:v>
                  </c:pt>
                  <c:pt idx="30">
                    <c:v>July</c:v>
                  </c:pt>
                  <c:pt idx="31">
                    <c:v>August</c:v>
                  </c:pt>
                  <c:pt idx="32">
                    <c:v>September</c:v>
                  </c:pt>
                  <c:pt idx="33">
                    <c:v>October</c:v>
                  </c:pt>
                  <c:pt idx="34">
                    <c:v>November</c:v>
                  </c:pt>
                  <c:pt idx="35">
                    <c:v>December</c:v>
                  </c:pt>
                  <c:pt idx="36">
                    <c:v>January</c:v>
                  </c:pt>
                  <c:pt idx="37">
                    <c:v>February</c:v>
                  </c:pt>
                  <c:pt idx="38">
                    <c:v>March</c:v>
                  </c:pt>
                  <c:pt idx="39">
                    <c:v>April</c:v>
                  </c:pt>
                  <c:pt idx="40">
                    <c:v>May</c:v>
                  </c:pt>
                  <c:pt idx="41">
                    <c:v>June</c:v>
                  </c:pt>
                  <c:pt idx="42">
                    <c:v>July</c:v>
                  </c:pt>
                  <c:pt idx="43">
                    <c:v>August</c:v>
                  </c:pt>
                  <c:pt idx="44">
                    <c:v>September</c:v>
                  </c:pt>
                  <c:pt idx="45">
                    <c:v>October</c:v>
                  </c:pt>
                  <c:pt idx="46">
                    <c:v>November</c:v>
                  </c:pt>
                  <c:pt idx="47">
                    <c:v>December</c:v>
                  </c:pt>
                  <c:pt idx="48">
                    <c:v>January</c:v>
                  </c:pt>
                  <c:pt idx="49">
                    <c:v>February</c:v>
                  </c:pt>
                  <c:pt idx="50">
                    <c:v>March</c:v>
                  </c:pt>
                  <c:pt idx="51">
                    <c:v>April</c:v>
                  </c:pt>
                  <c:pt idx="52">
                    <c:v>May</c:v>
                  </c:pt>
                  <c:pt idx="53">
                    <c:v>June</c:v>
                  </c:pt>
                  <c:pt idx="54">
                    <c:v>July</c:v>
                  </c:pt>
                  <c:pt idx="55">
                    <c:v>August</c:v>
                  </c:pt>
                  <c:pt idx="56">
                    <c:v>September</c:v>
                  </c:pt>
                  <c:pt idx="57">
                    <c:v>October</c:v>
                  </c:pt>
                  <c:pt idx="58">
                    <c:v>November</c:v>
                  </c:pt>
                  <c:pt idx="59">
                    <c:v>December</c:v>
                  </c:pt>
                  <c:pt idx="60">
                    <c:v>January</c:v>
                  </c:pt>
                  <c:pt idx="61">
                    <c:v>February</c:v>
                  </c:pt>
                  <c:pt idx="62">
                    <c:v>March</c:v>
                  </c:pt>
                  <c:pt idx="63">
                    <c:v>April</c:v>
                  </c:pt>
                  <c:pt idx="64">
                    <c:v>May</c:v>
                  </c:pt>
                  <c:pt idx="65">
                    <c:v>June</c:v>
                  </c:pt>
                </c:lvl>
                <c:lvl>
                  <c:pt idx="0">
                    <c:v>2020</c:v>
                  </c:pt>
                  <c:pt idx="12">
                    <c:v>2021</c:v>
                  </c:pt>
                  <c:pt idx="24">
                    <c:v>2022</c:v>
                  </c:pt>
                  <c:pt idx="36">
                    <c:v>2023</c:v>
                  </c:pt>
                  <c:pt idx="48">
                    <c:v>2024</c:v>
                  </c:pt>
                  <c:pt idx="60">
                    <c:v>2025</c:v>
                  </c:pt>
                </c:lvl>
              </c:multiLvlStrCache>
            </c:multiLvlStrRef>
          </c:cat>
          <c:val>
            <c:numRef>
              <c:f>'Chart gas options'!$C$1</c:f>
              <c:numCache>
                <c:formatCode>_(* #,##0_);_(* \(#,##0\);_(* "-"??_);_(@_)</c:formatCode>
                <c:ptCount val="66"/>
                <c:pt idx="0">
                  <c:v>2273404</c:v>
                </c:pt>
                <c:pt idx="1">
                  <c:v>2182423</c:v>
                </c:pt>
                <c:pt idx="2">
                  <c:v>2997940</c:v>
                </c:pt>
                <c:pt idx="3">
                  <c:v>2786900</c:v>
                </c:pt>
                <c:pt idx="4">
                  <c:v>2453502</c:v>
                </c:pt>
                <c:pt idx="5">
                  <c:v>1931107</c:v>
                </c:pt>
                <c:pt idx="6">
                  <c:v>1843819</c:v>
                </c:pt>
                <c:pt idx="7">
                  <c:v>2158296</c:v>
                </c:pt>
                <c:pt idx="8">
                  <c:v>2711627</c:v>
                </c:pt>
                <c:pt idx="9">
                  <c:v>2762168</c:v>
                </c:pt>
                <c:pt idx="10">
                  <c:v>2164130</c:v>
                </c:pt>
                <c:pt idx="11">
                  <c:v>2187003</c:v>
                </c:pt>
                <c:pt idx="12">
                  <c:v>1987619</c:v>
                </c:pt>
                <c:pt idx="13">
                  <c:v>2824998</c:v>
                </c:pt>
                <c:pt idx="14">
                  <c:v>1576625</c:v>
                </c:pt>
                <c:pt idx="15">
                  <c:v>1296598</c:v>
                </c:pt>
                <c:pt idx="16">
                  <c:v>1526011</c:v>
                </c:pt>
                <c:pt idx="17">
                  <c:v>2231866</c:v>
                </c:pt>
                <c:pt idx="18">
                  <c:v>2168707</c:v>
                </c:pt>
                <c:pt idx="19">
                  <c:v>2841096</c:v>
                </c:pt>
                <c:pt idx="20">
                  <c:v>2896188</c:v>
                </c:pt>
                <c:pt idx="21">
                  <c:v>1764300</c:v>
                </c:pt>
                <c:pt idx="22">
                  <c:v>1334882</c:v>
                </c:pt>
                <c:pt idx="23">
                  <c:v>1278571</c:v>
                </c:pt>
                <c:pt idx="24">
                  <c:v>1882634</c:v>
                </c:pt>
                <c:pt idx="25">
                  <c:v>2298243</c:v>
                </c:pt>
                <c:pt idx="26">
                  <c:v>2220511</c:v>
                </c:pt>
                <c:pt idx="27">
                  <c:v>2452013</c:v>
                </c:pt>
                <c:pt idx="28">
                  <c:v>1939316</c:v>
                </c:pt>
                <c:pt idx="29">
                  <c:v>2371770</c:v>
                </c:pt>
                <c:pt idx="30">
                  <c:v>1829037</c:v>
                </c:pt>
                <c:pt idx="31">
                  <c:v>1711023</c:v>
                </c:pt>
                <c:pt idx="32">
                  <c:v>1448308</c:v>
                </c:pt>
                <c:pt idx="33">
                  <c:v>1819043</c:v>
                </c:pt>
                <c:pt idx="34">
                  <c:v>1877430</c:v>
                </c:pt>
                <c:pt idx="35">
                  <c:v>2057164</c:v>
                </c:pt>
                <c:pt idx="36">
                  <c:v>2140306</c:v>
                </c:pt>
                <c:pt idx="37">
                  <c:v>2511807</c:v>
                </c:pt>
                <c:pt idx="38">
                  <c:v>2690632</c:v>
                </c:pt>
                <c:pt idx="39">
                  <c:v>2688135</c:v>
                </c:pt>
                <c:pt idx="40">
                  <c:v>2712558</c:v>
                </c:pt>
                <c:pt idx="41">
                  <c:v>2776396</c:v>
                </c:pt>
                <c:pt idx="42">
                  <c:v>2256570</c:v>
                </c:pt>
                <c:pt idx="43">
                  <c:v>3238942</c:v>
                </c:pt>
                <c:pt idx="44">
                  <c:v>2586282</c:v>
                </c:pt>
                <c:pt idx="45">
                  <c:v>4056788</c:v>
                </c:pt>
                <c:pt idx="46">
                  <c:v>3426723</c:v>
                </c:pt>
                <c:pt idx="47">
                  <c:v>3132995</c:v>
                </c:pt>
                <c:pt idx="48">
                  <c:v>5651933</c:v>
                </c:pt>
                <c:pt idx="49">
                  <c:v>5473587</c:v>
                </c:pt>
                <c:pt idx="50">
                  <c:v>3374591</c:v>
                </c:pt>
                <c:pt idx="51">
                  <c:v>3757006</c:v>
                </c:pt>
                <c:pt idx="52">
                  <c:v>4675055</c:v>
                </c:pt>
                <c:pt idx="53">
                  <c:v>4166905</c:v>
                </c:pt>
                <c:pt idx="54">
                  <c:v>4183389</c:v>
                </c:pt>
                <c:pt idx="55">
                  <c:v>3737747</c:v>
                </c:pt>
                <c:pt idx="56">
                  <c:v>3747505</c:v>
                </c:pt>
                <c:pt idx="57">
                  <c:v>4959833</c:v>
                </c:pt>
                <c:pt idx="58">
                  <c:v>4985166</c:v>
                </c:pt>
                <c:pt idx="59">
                  <c:v>5201430</c:v>
                </c:pt>
                <c:pt idx="60">
                  <c:v>7165900</c:v>
                </c:pt>
                <c:pt idx="61">
                  <c:v>6285638</c:v>
                </c:pt>
                <c:pt idx="62">
                  <c:v>6074012</c:v>
                </c:pt>
                <c:pt idx="63">
                  <c:v>6131434</c:v>
                </c:pt>
                <c:pt idx="64">
                  <c:v>4386510</c:v>
                </c:pt>
                <c:pt idx="65">
                  <c:v>4870139</c:v>
                </c:pt>
              </c:numCache>
            </c:numRef>
          </c:val>
          <c:extLst>
            <c:ext xmlns:c16="http://schemas.microsoft.com/office/drawing/2014/chart" uri="{C3380CC4-5D6E-409C-BE32-E72D297353CC}">
              <c16:uniqueId val="{00000000-8898-4242-946A-E286D683D740}"/>
            </c:ext>
          </c:extLst>
        </c:ser>
        <c:dLbls>
          <c:showLegendKey val="0"/>
          <c:showVal val="0"/>
          <c:showCatName val="0"/>
          <c:showSerName val="0"/>
          <c:showPercent val="0"/>
          <c:showBubbleSize val="0"/>
        </c:dLbls>
        <c:gapWidth val="219"/>
        <c:overlap val="-27"/>
        <c:axId val="807295296"/>
        <c:axId val="807290976"/>
      </c:barChart>
      <c:lineChart>
        <c:grouping val="standard"/>
        <c:varyColors val="0"/>
        <c:ser>
          <c:idx val="1"/>
          <c:order val="1"/>
          <c:tx>
            <c:strRef>
              <c:f>'Chart gas options'!$C$3</c:f>
              <c:strCache>
                <c:ptCount val="1"/>
                <c:pt idx="0">
                  <c:v>Month-End Open Interest</c:v>
                </c:pt>
              </c:strCache>
            </c:strRef>
          </c:tx>
          <c:spPr>
            <a:ln w="28575" cap="rnd">
              <a:solidFill>
                <a:srgbClr val="F9A51A"/>
              </a:solidFill>
              <a:round/>
            </a:ln>
            <a:effectLst/>
          </c:spPr>
          <c:marker>
            <c:symbol val="none"/>
          </c:marker>
          <c:cat>
            <c:multiLvlStrRef>
              <c:f>'Chart gas options'!$C$1</c:f>
              <c:multiLvlStrCache>
                <c:ptCount val="66"/>
                <c:lvl>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pt idx="12">
                    <c:v>January</c:v>
                  </c:pt>
                  <c:pt idx="13">
                    <c:v>February</c:v>
                  </c:pt>
                  <c:pt idx="14">
                    <c:v>March</c:v>
                  </c:pt>
                  <c:pt idx="15">
                    <c:v>April</c:v>
                  </c:pt>
                  <c:pt idx="16">
                    <c:v>May</c:v>
                  </c:pt>
                  <c:pt idx="17">
                    <c:v>June</c:v>
                  </c:pt>
                  <c:pt idx="18">
                    <c:v>July</c:v>
                  </c:pt>
                  <c:pt idx="19">
                    <c:v>August</c:v>
                  </c:pt>
                  <c:pt idx="20">
                    <c:v>September</c:v>
                  </c:pt>
                  <c:pt idx="21">
                    <c:v>October</c:v>
                  </c:pt>
                  <c:pt idx="22">
                    <c:v>November</c:v>
                  </c:pt>
                  <c:pt idx="23">
                    <c:v>December</c:v>
                  </c:pt>
                  <c:pt idx="24">
                    <c:v>January</c:v>
                  </c:pt>
                  <c:pt idx="25">
                    <c:v>February</c:v>
                  </c:pt>
                  <c:pt idx="26">
                    <c:v>March</c:v>
                  </c:pt>
                  <c:pt idx="27">
                    <c:v>April</c:v>
                  </c:pt>
                  <c:pt idx="28">
                    <c:v>May</c:v>
                  </c:pt>
                  <c:pt idx="29">
                    <c:v>June</c:v>
                  </c:pt>
                  <c:pt idx="30">
                    <c:v>July</c:v>
                  </c:pt>
                  <c:pt idx="31">
                    <c:v>August</c:v>
                  </c:pt>
                  <c:pt idx="32">
                    <c:v>September</c:v>
                  </c:pt>
                  <c:pt idx="33">
                    <c:v>October</c:v>
                  </c:pt>
                  <c:pt idx="34">
                    <c:v>November</c:v>
                  </c:pt>
                  <c:pt idx="35">
                    <c:v>December</c:v>
                  </c:pt>
                  <c:pt idx="36">
                    <c:v>January</c:v>
                  </c:pt>
                  <c:pt idx="37">
                    <c:v>February</c:v>
                  </c:pt>
                  <c:pt idx="38">
                    <c:v>March</c:v>
                  </c:pt>
                  <c:pt idx="39">
                    <c:v>April</c:v>
                  </c:pt>
                  <c:pt idx="40">
                    <c:v>May</c:v>
                  </c:pt>
                  <c:pt idx="41">
                    <c:v>June</c:v>
                  </c:pt>
                  <c:pt idx="42">
                    <c:v>July</c:v>
                  </c:pt>
                  <c:pt idx="43">
                    <c:v>August</c:v>
                  </c:pt>
                  <c:pt idx="44">
                    <c:v>September</c:v>
                  </c:pt>
                  <c:pt idx="45">
                    <c:v>October</c:v>
                  </c:pt>
                  <c:pt idx="46">
                    <c:v>November</c:v>
                  </c:pt>
                  <c:pt idx="47">
                    <c:v>December</c:v>
                  </c:pt>
                  <c:pt idx="48">
                    <c:v>January</c:v>
                  </c:pt>
                  <c:pt idx="49">
                    <c:v>February</c:v>
                  </c:pt>
                  <c:pt idx="50">
                    <c:v>March</c:v>
                  </c:pt>
                  <c:pt idx="51">
                    <c:v>April</c:v>
                  </c:pt>
                  <c:pt idx="52">
                    <c:v>May</c:v>
                  </c:pt>
                  <c:pt idx="53">
                    <c:v>June</c:v>
                  </c:pt>
                  <c:pt idx="54">
                    <c:v>July</c:v>
                  </c:pt>
                  <c:pt idx="55">
                    <c:v>August</c:v>
                  </c:pt>
                  <c:pt idx="56">
                    <c:v>September</c:v>
                  </c:pt>
                  <c:pt idx="57">
                    <c:v>October</c:v>
                  </c:pt>
                  <c:pt idx="58">
                    <c:v>November</c:v>
                  </c:pt>
                  <c:pt idx="59">
                    <c:v>December</c:v>
                  </c:pt>
                  <c:pt idx="60">
                    <c:v>January</c:v>
                  </c:pt>
                  <c:pt idx="61">
                    <c:v>February</c:v>
                  </c:pt>
                  <c:pt idx="62">
                    <c:v>March</c:v>
                  </c:pt>
                  <c:pt idx="63">
                    <c:v>April</c:v>
                  </c:pt>
                  <c:pt idx="64">
                    <c:v>May</c:v>
                  </c:pt>
                  <c:pt idx="65">
                    <c:v>June</c:v>
                  </c:pt>
                </c:lvl>
                <c:lvl>
                  <c:pt idx="0">
                    <c:v>2020</c:v>
                  </c:pt>
                  <c:pt idx="12">
                    <c:v>2021</c:v>
                  </c:pt>
                  <c:pt idx="24">
                    <c:v>2022</c:v>
                  </c:pt>
                  <c:pt idx="36">
                    <c:v>2023</c:v>
                  </c:pt>
                  <c:pt idx="48">
                    <c:v>2024</c:v>
                  </c:pt>
                  <c:pt idx="60">
                    <c:v>2025</c:v>
                  </c:pt>
                </c:lvl>
              </c:multiLvlStrCache>
            </c:multiLvlStrRef>
          </c:cat>
          <c:val>
            <c:numRef>
              <c:f>'Chart gas options'!$C$1</c:f>
              <c:numCache>
                <c:formatCode>_(* #,##0_);_(* \(#,##0\);_(* "-"??_);_(@_)</c:formatCode>
                <c:ptCount val="66"/>
                <c:pt idx="0">
                  <c:v>2053926</c:v>
                </c:pt>
                <c:pt idx="1">
                  <c:v>2211350</c:v>
                </c:pt>
                <c:pt idx="2">
                  <c:v>2440541</c:v>
                </c:pt>
                <c:pt idx="3">
                  <c:v>2410102</c:v>
                </c:pt>
                <c:pt idx="4">
                  <c:v>2400410</c:v>
                </c:pt>
                <c:pt idx="5">
                  <c:v>2400839</c:v>
                </c:pt>
                <c:pt idx="6">
                  <c:v>2403687</c:v>
                </c:pt>
                <c:pt idx="7">
                  <c:v>2401105</c:v>
                </c:pt>
                <c:pt idx="8">
                  <c:v>2225751</c:v>
                </c:pt>
                <c:pt idx="9">
                  <c:v>2424057</c:v>
                </c:pt>
                <c:pt idx="10">
                  <c:v>2400208</c:v>
                </c:pt>
                <c:pt idx="11">
                  <c:v>2391759</c:v>
                </c:pt>
                <c:pt idx="12">
                  <c:v>2363151</c:v>
                </c:pt>
                <c:pt idx="13">
                  <c:v>2348204</c:v>
                </c:pt>
                <c:pt idx="14">
                  <c:v>2159710</c:v>
                </c:pt>
                <c:pt idx="15">
                  <c:v>2147749</c:v>
                </c:pt>
                <c:pt idx="16">
                  <c:v>2147145</c:v>
                </c:pt>
                <c:pt idx="17">
                  <c:v>2341928</c:v>
                </c:pt>
                <c:pt idx="18">
                  <c:v>2362233</c:v>
                </c:pt>
                <c:pt idx="19">
                  <c:v>2580834</c:v>
                </c:pt>
                <c:pt idx="20">
                  <c:v>2504976</c:v>
                </c:pt>
                <c:pt idx="21">
                  <c:v>2435204</c:v>
                </c:pt>
                <c:pt idx="22">
                  <c:v>2238259</c:v>
                </c:pt>
                <c:pt idx="23">
                  <c:v>2183201</c:v>
                </c:pt>
                <c:pt idx="24">
                  <c:v>2331423</c:v>
                </c:pt>
                <c:pt idx="25">
                  <c:v>2374577</c:v>
                </c:pt>
                <c:pt idx="26">
                  <c:v>2616460</c:v>
                </c:pt>
                <c:pt idx="27">
                  <c:v>3035813</c:v>
                </c:pt>
                <c:pt idx="28">
                  <c:v>3233113</c:v>
                </c:pt>
                <c:pt idx="29">
                  <c:v>3180622</c:v>
                </c:pt>
                <c:pt idx="30">
                  <c:v>3014505</c:v>
                </c:pt>
                <c:pt idx="31">
                  <c:v>3021111</c:v>
                </c:pt>
                <c:pt idx="32">
                  <c:v>2773911</c:v>
                </c:pt>
                <c:pt idx="33">
                  <c:v>2867759</c:v>
                </c:pt>
                <c:pt idx="34">
                  <c:v>2880278</c:v>
                </c:pt>
                <c:pt idx="35">
                  <c:v>2879802</c:v>
                </c:pt>
                <c:pt idx="36">
                  <c:v>3028031</c:v>
                </c:pt>
                <c:pt idx="37">
                  <c:v>3231988</c:v>
                </c:pt>
                <c:pt idx="38">
                  <c:v>3307261</c:v>
                </c:pt>
                <c:pt idx="39">
                  <c:v>3206208</c:v>
                </c:pt>
                <c:pt idx="40">
                  <c:v>3159202</c:v>
                </c:pt>
                <c:pt idx="41">
                  <c:v>3157361</c:v>
                </c:pt>
                <c:pt idx="42">
                  <c:v>3085009</c:v>
                </c:pt>
                <c:pt idx="43">
                  <c:v>2967148</c:v>
                </c:pt>
                <c:pt idx="44">
                  <c:v>2633478</c:v>
                </c:pt>
                <c:pt idx="45">
                  <c:v>2906359</c:v>
                </c:pt>
                <c:pt idx="46">
                  <c:v>3022051</c:v>
                </c:pt>
                <c:pt idx="47">
                  <c:v>3198519</c:v>
                </c:pt>
                <c:pt idx="48">
                  <c:v>3626707</c:v>
                </c:pt>
                <c:pt idx="49">
                  <c:v>4118547</c:v>
                </c:pt>
                <c:pt idx="50">
                  <c:v>4049379</c:v>
                </c:pt>
                <c:pt idx="51">
                  <c:v>4018684</c:v>
                </c:pt>
                <c:pt idx="52">
                  <c:v>4015687</c:v>
                </c:pt>
                <c:pt idx="53">
                  <c:v>3989053</c:v>
                </c:pt>
                <c:pt idx="54">
                  <c:v>3956632</c:v>
                </c:pt>
                <c:pt idx="55">
                  <c:v>3844973</c:v>
                </c:pt>
                <c:pt idx="56">
                  <c:v>3449302</c:v>
                </c:pt>
                <c:pt idx="57">
                  <c:v>3602571</c:v>
                </c:pt>
                <c:pt idx="58">
                  <c:v>3742120</c:v>
                </c:pt>
                <c:pt idx="59">
                  <c:v>3797051</c:v>
                </c:pt>
                <c:pt idx="60">
                  <c:v>3978049</c:v>
                </c:pt>
                <c:pt idx="61">
                  <c:v>4368224</c:v>
                </c:pt>
                <c:pt idx="62">
                  <c:v>4555538</c:v>
                </c:pt>
                <c:pt idx="63">
                  <c:v>4254324</c:v>
                </c:pt>
                <c:pt idx="64">
                  <c:v>4064695</c:v>
                </c:pt>
                <c:pt idx="65">
                  <c:v>3956929</c:v>
                </c:pt>
              </c:numCache>
            </c:numRef>
          </c:val>
          <c:smooth val="0"/>
          <c:extLst>
            <c:ext xmlns:c16="http://schemas.microsoft.com/office/drawing/2014/chart" uri="{C3380CC4-5D6E-409C-BE32-E72D297353CC}">
              <c16:uniqueId val="{00000001-8898-4242-946A-E286D683D740}"/>
            </c:ext>
          </c:extLst>
        </c:ser>
        <c:dLbls>
          <c:showLegendKey val="0"/>
          <c:showVal val="0"/>
          <c:showCatName val="0"/>
          <c:showSerName val="0"/>
          <c:showPercent val="0"/>
          <c:showBubbleSize val="0"/>
        </c:dLbls>
        <c:marker val="1"/>
        <c:smooth val="0"/>
        <c:axId val="807291456"/>
        <c:axId val="807310656"/>
      </c:lineChart>
      <c:catAx>
        <c:axId val="807295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crossAx val="807290976"/>
        <c:crosses val="autoZero"/>
        <c:auto val="1"/>
        <c:lblAlgn val="ctr"/>
        <c:lblOffset val="100"/>
        <c:noMultiLvlLbl val="0"/>
      </c:catAx>
      <c:valAx>
        <c:axId val="8072909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Lato" panose="020F0502020204030203" pitchFamily="34" charset="0"/>
                    <a:ea typeface="+mn-ea"/>
                    <a:cs typeface="+mn-cs"/>
                  </a:defRPr>
                </a:pPr>
                <a:r>
                  <a:rPr lang="en-US"/>
                  <a:t>Volume (lots traded)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Lato" panose="020F0502020204030203" pitchFamily="34" charset="0"/>
                  <a:ea typeface="+mn-ea"/>
                  <a:cs typeface="+mn-cs"/>
                </a:defRPr>
              </a:pPr>
              <a:endParaRPr lang="en-US"/>
            </a:p>
          </c:txPr>
        </c:title>
        <c:numFmt formatCode="[&gt;999999.999]\ #,,&quot;M&quot;;[&gt;999.999]#,&quot;K&quot;;#,##0\ _K"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crossAx val="807295296"/>
        <c:crosses val="autoZero"/>
        <c:crossBetween val="between"/>
      </c:valAx>
      <c:valAx>
        <c:axId val="807310656"/>
        <c:scaling>
          <c:orientation val="minMax"/>
        </c:scaling>
        <c:delete val="0"/>
        <c:axPos val="r"/>
        <c:title>
          <c:tx>
            <c:rich>
              <a:bodyPr rot="5400000" spcFirstLastPara="1" vertOverflow="ellipsis" wrap="square" anchor="ctr" anchorCtr="1"/>
              <a:lstStyle/>
              <a:p>
                <a:pPr>
                  <a:defRPr sz="1000" b="0" i="0" u="none" strike="noStrike" kern="1200" baseline="0">
                    <a:solidFill>
                      <a:schemeClr val="tx1"/>
                    </a:solidFill>
                    <a:latin typeface="Lato" panose="020F0502020204030203" pitchFamily="34" charset="0"/>
                    <a:ea typeface="+mn-ea"/>
                    <a:cs typeface="+mn-cs"/>
                  </a:defRPr>
                </a:pPr>
                <a:r>
                  <a:rPr lang="en-US"/>
                  <a:t>Open Interest (lots outstanding)</a:t>
                </a:r>
              </a:p>
            </c:rich>
          </c:tx>
          <c:overlay val="0"/>
          <c:spPr>
            <a:noFill/>
            <a:ln>
              <a:noFill/>
            </a:ln>
            <a:effectLst/>
          </c:spPr>
          <c:txPr>
            <a:bodyPr rot="5400000" spcFirstLastPara="1" vertOverflow="ellipsis" wrap="square" anchor="ctr" anchorCtr="1"/>
            <a:lstStyle/>
            <a:p>
              <a:pPr>
                <a:defRPr sz="1000" b="0" i="0" u="none" strike="noStrike" kern="1200" baseline="0">
                  <a:solidFill>
                    <a:schemeClr val="tx1"/>
                  </a:solidFill>
                  <a:latin typeface="Lato" panose="020F0502020204030203" pitchFamily="34" charset="0"/>
                  <a:ea typeface="+mn-ea"/>
                  <a:cs typeface="+mn-cs"/>
                </a:defRPr>
              </a:pPr>
              <a:endParaRPr lang="en-US"/>
            </a:p>
          </c:txPr>
        </c:title>
        <c:numFmt formatCode="[&gt;999999.999]\ #,,&quot;M&quot;;[&gt;999.999]#,&quot;K&quot;;#,##0\ _K"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crossAx val="807291456"/>
        <c:crosses val="max"/>
        <c:crossBetween val="between"/>
        <c:majorUnit val="1000000"/>
      </c:valAx>
      <c:catAx>
        <c:axId val="807291456"/>
        <c:scaling>
          <c:orientation val="minMax"/>
        </c:scaling>
        <c:delete val="1"/>
        <c:axPos val="b"/>
        <c:numFmt formatCode="General" sourceLinked="1"/>
        <c:majorTickMark val="out"/>
        <c:minorTickMark val="none"/>
        <c:tickLblPos val="nextTo"/>
        <c:crossAx val="807310656"/>
        <c:crosses val="autoZero"/>
        <c:auto val="1"/>
        <c:lblAlgn val="ctr"/>
        <c:lblOffset val="100"/>
        <c:noMultiLvlLbl val="0"/>
      </c:cat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aseline="0">
          <a:solidFill>
            <a:schemeClr val="tx1"/>
          </a:solidFill>
          <a:latin typeface="Lato" panose="020F0502020204030203"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[23) ICE Energy.xlsx]Chart All!PivotTable2</c:name>
    <c:fmtId val="6"/>
  </c:pivotSource>
  <c:chart>
    <c:title>
      <c:tx>
        <c:rich>
          <a:bodyPr rot="0" spcFirstLastPara="1" vertOverflow="ellipsis" vert="horz" wrap="square" anchor="ctr" anchorCtr="1"/>
          <a:lstStyle/>
          <a:p>
            <a:pPr>
              <a:defRPr sz="1400" b="0" i="0" u="none" strike="noStrike" kern="1200" spc="0" baseline="0">
                <a:solidFill>
                  <a:schemeClr val="tx1"/>
                </a:solidFill>
                <a:latin typeface="Lato" panose="020F0502020204030203" pitchFamily="34" charset="0"/>
                <a:ea typeface="+mn-ea"/>
                <a:cs typeface="+mn-cs"/>
              </a:defRPr>
            </a:pPr>
            <a:r>
              <a:rPr lang="en-US" dirty="0"/>
              <a:t>ICE Energy Futures</a:t>
            </a:r>
            <a:r>
              <a:rPr lang="en-US" baseline="0" dirty="0"/>
              <a:t> and Options</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Lato" panose="020F0502020204030203" pitchFamily="34" charset="0"/>
              <a:ea typeface="+mn-ea"/>
              <a:cs typeface="+mn-cs"/>
            </a:defRPr>
          </a:pPr>
          <a:endParaRPr lang="en-US"/>
        </a:p>
      </c:txPr>
    </c:title>
    <c:autoTitleDeleted val="0"/>
    <c:pivotFmts>
      <c:pivotFmt>
        <c:idx val="0"/>
        <c:spPr>
          <a:solidFill>
            <a:srgbClr val="00A4E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rgbClr val="F9A51A"/>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rgbClr val="00A4E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rgbClr val="F9A51A"/>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rgbClr val="00A4E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rgbClr val="F9A51A"/>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rgbClr val="00A4E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rgbClr val="F9A51A"/>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rgbClr val="00A4E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solidFill>
              <a:srgbClr val="F9A51A"/>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rgbClr val="00A4E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w="28575" cap="rnd">
            <a:solidFill>
              <a:srgbClr val="F9A51A"/>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'Chart All'!$B$3</c:f>
              <c:strCache>
                <c:ptCount val="1"/>
                <c:pt idx="0">
                  <c:v>Monthly Volume</c:v>
                </c:pt>
              </c:strCache>
            </c:strRef>
          </c:tx>
          <c:spPr>
            <a:solidFill>
              <a:srgbClr val="00A4E7"/>
            </a:solidFill>
            <a:ln>
              <a:noFill/>
            </a:ln>
            <a:effectLst/>
          </c:spPr>
          <c:invertIfNegative val="0"/>
          <c:cat>
            <c:multiLvlStrRef>
              <c:f>'Chart All'!$C$1</c:f>
              <c:multiLvlStrCache>
                <c:ptCount val="66"/>
                <c:lvl>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pt idx="12">
                    <c:v>January</c:v>
                  </c:pt>
                  <c:pt idx="13">
                    <c:v>February</c:v>
                  </c:pt>
                  <c:pt idx="14">
                    <c:v>March</c:v>
                  </c:pt>
                  <c:pt idx="15">
                    <c:v>April</c:v>
                  </c:pt>
                  <c:pt idx="16">
                    <c:v>May</c:v>
                  </c:pt>
                  <c:pt idx="17">
                    <c:v>June</c:v>
                  </c:pt>
                  <c:pt idx="18">
                    <c:v>July</c:v>
                  </c:pt>
                  <c:pt idx="19">
                    <c:v>August</c:v>
                  </c:pt>
                  <c:pt idx="20">
                    <c:v>September</c:v>
                  </c:pt>
                  <c:pt idx="21">
                    <c:v>October</c:v>
                  </c:pt>
                  <c:pt idx="22">
                    <c:v>November</c:v>
                  </c:pt>
                  <c:pt idx="23">
                    <c:v>December</c:v>
                  </c:pt>
                  <c:pt idx="24">
                    <c:v>January</c:v>
                  </c:pt>
                  <c:pt idx="25">
                    <c:v>February</c:v>
                  </c:pt>
                  <c:pt idx="26">
                    <c:v>March</c:v>
                  </c:pt>
                  <c:pt idx="27">
                    <c:v>April</c:v>
                  </c:pt>
                  <c:pt idx="28">
                    <c:v>May</c:v>
                  </c:pt>
                  <c:pt idx="29">
                    <c:v>June</c:v>
                  </c:pt>
                  <c:pt idx="30">
                    <c:v>July</c:v>
                  </c:pt>
                  <c:pt idx="31">
                    <c:v>August</c:v>
                  </c:pt>
                  <c:pt idx="32">
                    <c:v>September</c:v>
                  </c:pt>
                  <c:pt idx="33">
                    <c:v>October</c:v>
                  </c:pt>
                  <c:pt idx="34">
                    <c:v>November</c:v>
                  </c:pt>
                  <c:pt idx="35">
                    <c:v>December</c:v>
                  </c:pt>
                  <c:pt idx="36">
                    <c:v>January</c:v>
                  </c:pt>
                  <c:pt idx="37">
                    <c:v>February</c:v>
                  </c:pt>
                  <c:pt idx="38">
                    <c:v>March</c:v>
                  </c:pt>
                  <c:pt idx="39">
                    <c:v>April</c:v>
                  </c:pt>
                  <c:pt idx="40">
                    <c:v>May</c:v>
                  </c:pt>
                  <c:pt idx="41">
                    <c:v>June</c:v>
                  </c:pt>
                  <c:pt idx="42">
                    <c:v>July</c:v>
                  </c:pt>
                  <c:pt idx="43">
                    <c:v>August</c:v>
                  </c:pt>
                  <c:pt idx="44">
                    <c:v>September</c:v>
                  </c:pt>
                  <c:pt idx="45">
                    <c:v>October</c:v>
                  </c:pt>
                  <c:pt idx="46">
                    <c:v>November</c:v>
                  </c:pt>
                  <c:pt idx="47">
                    <c:v>December</c:v>
                  </c:pt>
                  <c:pt idx="48">
                    <c:v>January</c:v>
                  </c:pt>
                  <c:pt idx="49">
                    <c:v>February</c:v>
                  </c:pt>
                  <c:pt idx="50">
                    <c:v>March</c:v>
                  </c:pt>
                  <c:pt idx="51">
                    <c:v>April</c:v>
                  </c:pt>
                  <c:pt idx="52">
                    <c:v>May</c:v>
                  </c:pt>
                  <c:pt idx="53">
                    <c:v>June</c:v>
                  </c:pt>
                  <c:pt idx="54">
                    <c:v>July</c:v>
                  </c:pt>
                  <c:pt idx="55">
                    <c:v>August</c:v>
                  </c:pt>
                  <c:pt idx="56">
                    <c:v>September</c:v>
                  </c:pt>
                  <c:pt idx="57">
                    <c:v>October</c:v>
                  </c:pt>
                  <c:pt idx="58">
                    <c:v>November</c:v>
                  </c:pt>
                  <c:pt idx="59">
                    <c:v>December</c:v>
                  </c:pt>
                  <c:pt idx="60">
                    <c:v>January</c:v>
                  </c:pt>
                  <c:pt idx="61">
                    <c:v>February</c:v>
                  </c:pt>
                  <c:pt idx="62">
                    <c:v>March</c:v>
                  </c:pt>
                  <c:pt idx="63">
                    <c:v>April</c:v>
                  </c:pt>
                  <c:pt idx="64">
                    <c:v>May</c:v>
                  </c:pt>
                  <c:pt idx="65">
                    <c:v>June</c:v>
                  </c:pt>
                </c:lvl>
                <c:lvl>
                  <c:pt idx="0">
                    <c:v>2020</c:v>
                  </c:pt>
                  <c:pt idx="12">
                    <c:v>2021</c:v>
                  </c:pt>
                  <c:pt idx="24">
                    <c:v>2022</c:v>
                  </c:pt>
                  <c:pt idx="36">
                    <c:v>2023</c:v>
                  </c:pt>
                  <c:pt idx="48">
                    <c:v>2024</c:v>
                  </c:pt>
                  <c:pt idx="60">
                    <c:v>2025</c:v>
                  </c:pt>
                </c:lvl>
              </c:multiLvlStrCache>
            </c:multiLvlStrRef>
          </c:cat>
          <c:val>
            <c:numRef>
              <c:f>'Chart All'!$C$1</c:f>
              <c:numCache>
                <c:formatCode>_(* #,##0_);_(* \(#,##0\);_(* "-"??_);_(@_)</c:formatCode>
                <c:ptCount val="66"/>
                <c:pt idx="0">
                  <c:v>72404365</c:v>
                </c:pt>
                <c:pt idx="1">
                  <c:v>72368013</c:v>
                </c:pt>
                <c:pt idx="2">
                  <c:v>94782663</c:v>
                </c:pt>
                <c:pt idx="3">
                  <c:v>76275866</c:v>
                </c:pt>
                <c:pt idx="4">
                  <c:v>55970260</c:v>
                </c:pt>
                <c:pt idx="5">
                  <c:v>57031100</c:v>
                </c:pt>
                <c:pt idx="6">
                  <c:v>46837770</c:v>
                </c:pt>
                <c:pt idx="7">
                  <c:v>48781845</c:v>
                </c:pt>
                <c:pt idx="8">
                  <c:v>54842610</c:v>
                </c:pt>
                <c:pt idx="9">
                  <c:v>54601461</c:v>
                </c:pt>
                <c:pt idx="10">
                  <c:v>53833060</c:v>
                </c:pt>
                <c:pt idx="11">
                  <c:v>49914708</c:v>
                </c:pt>
                <c:pt idx="12">
                  <c:v>61972264</c:v>
                </c:pt>
                <c:pt idx="13">
                  <c:v>65327842</c:v>
                </c:pt>
                <c:pt idx="14">
                  <c:v>73941673</c:v>
                </c:pt>
                <c:pt idx="15">
                  <c:v>54168705</c:v>
                </c:pt>
                <c:pt idx="16">
                  <c:v>51507529</c:v>
                </c:pt>
                <c:pt idx="17">
                  <c:v>57638654</c:v>
                </c:pt>
                <c:pt idx="18">
                  <c:v>55233443</c:v>
                </c:pt>
                <c:pt idx="19">
                  <c:v>62356469</c:v>
                </c:pt>
                <c:pt idx="20">
                  <c:v>67303986</c:v>
                </c:pt>
                <c:pt idx="21">
                  <c:v>66636545</c:v>
                </c:pt>
                <c:pt idx="22">
                  <c:v>65524263</c:v>
                </c:pt>
                <c:pt idx="23">
                  <c:v>52775096</c:v>
                </c:pt>
                <c:pt idx="24">
                  <c:v>66814870</c:v>
                </c:pt>
                <c:pt idx="25">
                  <c:v>69841393</c:v>
                </c:pt>
                <c:pt idx="26">
                  <c:v>72476255</c:v>
                </c:pt>
                <c:pt idx="27">
                  <c:v>56256134</c:v>
                </c:pt>
                <c:pt idx="28">
                  <c:v>57268532</c:v>
                </c:pt>
                <c:pt idx="29">
                  <c:v>57593387</c:v>
                </c:pt>
                <c:pt idx="30">
                  <c:v>52780955</c:v>
                </c:pt>
                <c:pt idx="31">
                  <c:v>57132817</c:v>
                </c:pt>
                <c:pt idx="32">
                  <c:v>59498048</c:v>
                </c:pt>
                <c:pt idx="33">
                  <c:v>58477385</c:v>
                </c:pt>
                <c:pt idx="34">
                  <c:v>62933397</c:v>
                </c:pt>
                <c:pt idx="35">
                  <c:v>54006389</c:v>
                </c:pt>
                <c:pt idx="36">
                  <c:v>65763643</c:v>
                </c:pt>
                <c:pt idx="37">
                  <c:v>63595195</c:v>
                </c:pt>
                <c:pt idx="38">
                  <c:v>78413618</c:v>
                </c:pt>
                <c:pt idx="39">
                  <c:v>61015196</c:v>
                </c:pt>
                <c:pt idx="40">
                  <c:v>67898172</c:v>
                </c:pt>
                <c:pt idx="41">
                  <c:v>72490853</c:v>
                </c:pt>
                <c:pt idx="42">
                  <c:v>66296141</c:v>
                </c:pt>
                <c:pt idx="43">
                  <c:v>76491963</c:v>
                </c:pt>
                <c:pt idx="44">
                  <c:v>74172970</c:v>
                </c:pt>
                <c:pt idx="45">
                  <c:v>83968917</c:v>
                </c:pt>
                <c:pt idx="46">
                  <c:v>81851581</c:v>
                </c:pt>
                <c:pt idx="47">
                  <c:v>71015207</c:v>
                </c:pt>
                <c:pt idx="48">
                  <c:v>92650942</c:v>
                </c:pt>
                <c:pt idx="49">
                  <c:v>87691559</c:v>
                </c:pt>
                <c:pt idx="50">
                  <c:v>79800603</c:v>
                </c:pt>
                <c:pt idx="51">
                  <c:v>91350237</c:v>
                </c:pt>
                <c:pt idx="52">
                  <c:v>91467407</c:v>
                </c:pt>
                <c:pt idx="53">
                  <c:v>85247567</c:v>
                </c:pt>
                <c:pt idx="54">
                  <c:v>88872923</c:v>
                </c:pt>
                <c:pt idx="55">
                  <c:v>89510880</c:v>
                </c:pt>
                <c:pt idx="56">
                  <c:v>91497436</c:v>
                </c:pt>
                <c:pt idx="57">
                  <c:v>105991972</c:v>
                </c:pt>
                <c:pt idx="58">
                  <c:v>91689549</c:v>
                </c:pt>
                <c:pt idx="59">
                  <c:v>77560836</c:v>
                </c:pt>
                <c:pt idx="60">
                  <c:v>116865869</c:v>
                </c:pt>
                <c:pt idx="61">
                  <c:v>103107782</c:v>
                </c:pt>
                <c:pt idx="62">
                  <c:v>104265231</c:v>
                </c:pt>
                <c:pt idx="63">
                  <c:v>123495030</c:v>
                </c:pt>
                <c:pt idx="64">
                  <c:v>96515322</c:v>
                </c:pt>
                <c:pt idx="65">
                  <c:v>115976385</c:v>
                </c:pt>
              </c:numCache>
            </c:numRef>
          </c:val>
          <c:extLst>
            <c:ext xmlns:c16="http://schemas.microsoft.com/office/drawing/2014/chart" uri="{C3380CC4-5D6E-409C-BE32-E72D297353CC}">
              <c16:uniqueId val="{00000000-2EFA-4D1B-BC8A-D0A0CF3431B0}"/>
            </c:ext>
          </c:extLst>
        </c:ser>
        <c:dLbls>
          <c:showLegendKey val="0"/>
          <c:showVal val="0"/>
          <c:showCatName val="0"/>
          <c:showSerName val="0"/>
          <c:showPercent val="0"/>
          <c:showBubbleSize val="0"/>
        </c:dLbls>
        <c:gapWidth val="219"/>
        <c:overlap val="-27"/>
        <c:axId val="908990704"/>
        <c:axId val="908998864"/>
      </c:barChart>
      <c:lineChart>
        <c:grouping val="standard"/>
        <c:varyColors val="0"/>
        <c:ser>
          <c:idx val="1"/>
          <c:order val="1"/>
          <c:tx>
            <c:strRef>
              <c:f>'Chart All'!$C$3</c:f>
              <c:strCache>
                <c:ptCount val="1"/>
                <c:pt idx="0">
                  <c:v>Month-End Open Interest</c:v>
                </c:pt>
              </c:strCache>
            </c:strRef>
          </c:tx>
          <c:spPr>
            <a:ln w="28575" cap="rnd">
              <a:solidFill>
                <a:srgbClr val="F9A51A"/>
              </a:solidFill>
              <a:round/>
            </a:ln>
            <a:effectLst/>
          </c:spPr>
          <c:marker>
            <c:symbol val="none"/>
          </c:marker>
          <c:cat>
            <c:multiLvlStrRef>
              <c:f>'Chart All'!$C$1</c:f>
              <c:multiLvlStrCache>
                <c:ptCount val="66"/>
                <c:lvl>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pt idx="12">
                    <c:v>January</c:v>
                  </c:pt>
                  <c:pt idx="13">
                    <c:v>February</c:v>
                  </c:pt>
                  <c:pt idx="14">
                    <c:v>March</c:v>
                  </c:pt>
                  <c:pt idx="15">
                    <c:v>April</c:v>
                  </c:pt>
                  <c:pt idx="16">
                    <c:v>May</c:v>
                  </c:pt>
                  <c:pt idx="17">
                    <c:v>June</c:v>
                  </c:pt>
                  <c:pt idx="18">
                    <c:v>July</c:v>
                  </c:pt>
                  <c:pt idx="19">
                    <c:v>August</c:v>
                  </c:pt>
                  <c:pt idx="20">
                    <c:v>September</c:v>
                  </c:pt>
                  <c:pt idx="21">
                    <c:v>October</c:v>
                  </c:pt>
                  <c:pt idx="22">
                    <c:v>November</c:v>
                  </c:pt>
                  <c:pt idx="23">
                    <c:v>December</c:v>
                  </c:pt>
                  <c:pt idx="24">
                    <c:v>January</c:v>
                  </c:pt>
                  <c:pt idx="25">
                    <c:v>February</c:v>
                  </c:pt>
                  <c:pt idx="26">
                    <c:v>March</c:v>
                  </c:pt>
                  <c:pt idx="27">
                    <c:v>April</c:v>
                  </c:pt>
                  <c:pt idx="28">
                    <c:v>May</c:v>
                  </c:pt>
                  <c:pt idx="29">
                    <c:v>June</c:v>
                  </c:pt>
                  <c:pt idx="30">
                    <c:v>July</c:v>
                  </c:pt>
                  <c:pt idx="31">
                    <c:v>August</c:v>
                  </c:pt>
                  <c:pt idx="32">
                    <c:v>September</c:v>
                  </c:pt>
                  <c:pt idx="33">
                    <c:v>October</c:v>
                  </c:pt>
                  <c:pt idx="34">
                    <c:v>November</c:v>
                  </c:pt>
                  <c:pt idx="35">
                    <c:v>December</c:v>
                  </c:pt>
                  <c:pt idx="36">
                    <c:v>January</c:v>
                  </c:pt>
                  <c:pt idx="37">
                    <c:v>February</c:v>
                  </c:pt>
                  <c:pt idx="38">
                    <c:v>March</c:v>
                  </c:pt>
                  <c:pt idx="39">
                    <c:v>April</c:v>
                  </c:pt>
                  <c:pt idx="40">
                    <c:v>May</c:v>
                  </c:pt>
                  <c:pt idx="41">
                    <c:v>June</c:v>
                  </c:pt>
                  <c:pt idx="42">
                    <c:v>July</c:v>
                  </c:pt>
                  <c:pt idx="43">
                    <c:v>August</c:v>
                  </c:pt>
                  <c:pt idx="44">
                    <c:v>September</c:v>
                  </c:pt>
                  <c:pt idx="45">
                    <c:v>October</c:v>
                  </c:pt>
                  <c:pt idx="46">
                    <c:v>November</c:v>
                  </c:pt>
                  <c:pt idx="47">
                    <c:v>December</c:v>
                  </c:pt>
                  <c:pt idx="48">
                    <c:v>January</c:v>
                  </c:pt>
                  <c:pt idx="49">
                    <c:v>February</c:v>
                  </c:pt>
                  <c:pt idx="50">
                    <c:v>March</c:v>
                  </c:pt>
                  <c:pt idx="51">
                    <c:v>April</c:v>
                  </c:pt>
                  <c:pt idx="52">
                    <c:v>May</c:v>
                  </c:pt>
                  <c:pt idx="53">
                    <c:v>June</c:v>
                  </c:pt>
                  <c:pt idx="54">
                    <c:v>July</c:v>
                  </c:pt>
                  <c:pt idx="55">
                    <c:v>August</c:v>
                  </c:pt>
                  <c:pt idx="56">
                    <c:v>September</c:v>
                  </c:pt>
                  <c:pt idx="57">
                    <c:v>October</c:v>
                  </c:pt>
                  <c:pt idx="58">
                    <c:v>November</c:v>
                  </c:pt>
                  <c:pt idx="59">
                    <c:v>December</c:v>
                  </c:pt>
                  <c:pt idx="60">
                    <c:v>January</c:v>
                  </c:pt>
                  <c:pt idx="61">
                    <c:v>February</c:v>
                  </c:pt>
                  <c:pt idx="62">
                    <c:v>March</c:v>
                  </c:pt>
                  <c:pt idx="63">
                    <c:v>April</c:v>
                  </c:pt>
                  <c:pt idx="64">
                    <c:v>May</c:v>
                  </c:pt>
                  <c:pt idx="65">
                    <c:v>June</c:v>
                  </c:pt>
                </c:lvl>
                <c:lvl>
                  <c:pt idx="0">
                    <c:v>2020</c:v>
                  </c:pt>
                  <c:pt idx="12">
                    <c:v>2021</c:v>
                  </c:pt>
                  <c:pt idx="24">
                    <c:v>2022</c:v>
                  </c:pt>
                  <c:pt idx="36">
                    <c:v>2023</c:v>
                  </c:pt>
                  <c:pt idx="48">
                    <c:v>2024</c:v>
                  </c:pt>
                  <c:pt idx="60">
                    <c:v>2025</c:v>
                  </c:pt>
                </c:lvl>
              </c:multiLvlStrCache>
            </c:multiLvlStrRef>
          </c:cat>
          <c:val>
            <c:numRef>
              <c:f>'Chart All'!$C$1</c:f>
              <c:numCache>
                <c:formatCode>_(* #,##0_);_(* \(#,##0\);_(* "-"??_);_(@_)</c:formatCode>
                <c:ptCount val="66"/>
                <c:pt idx="0">
                  <c:v>38621448</c:v>
                </c:pt>
                <c:pt idx="1">
                  <c:v>40570386</c:v>
                </c:pt>
                <c:pt idx="2">
                  <c:v>43162363</c:v>
                </c:pt>
                <c:pt idx="3">
                  <c:v>43250096</c:v>
                </c:pt>
                <c:pt idx="4">
                  <c:v>42623804</c:v>
                </c:pt>
                <c:pt idx="5">
                  <c:v>42745152</c:v>
                </c:pt>
                <c:pt idx="6">
                  <c:v>41621272</c:v>
                </c:pt>
                <c:pt idx="7">
                  <c:v>40661259</c:v>
                </c:pt>
                <c:pt idx="8">
                  <c:v>39892372</c:v>
                </c:pt>
                <c:pt idx="9">
                  <c:v>39876832</c:v>
                </c:pt>
                <c:pt idx="10">
                  <c:v>40009224</c:v>
                </c:pt>
                <c:pt idx="11">
                  <c:v>38892827</c:v>
                </c:pt>
                <c:pt idx="12">
                  <c:v>40130338</c:v>
                </c:pt>
                <c:pt idx="13">
                  <c:v>40922386</c:v>
                </c:pt>
                <c:pt idx="14">
                  <c:v>40842968</c:v>
                </c:pt>
                <c:pt idx="15">
                  <c:v>40894860</c:v>
                </c:pt>
                <c:pt idx="16">
                  <c:v>41599071</c:v>
                </c:pt>
                <c:pt idx="17">
                  <c:v>43026843</c:v>
                </c:pt>
                <c:pt idx="18">
                  <c:v>42183366</c:v>
                </c:pt>
                <c:pt idx="19">
                  <c:v>42016372</c:v>
                </c:pt>
                <c:pt idx="20">
                  <c:v>42894433</c:v>
                </c:pt>
                <c:pt idx="21">
                  <c:v>42483535</c:v>
                </c:pt>
                <c:pt idx="22">
                  <c:v>41101115</c:v>
                </c:pt>
                <c:pt idx="23">
                  <c:v>39210462</c:v>
                </c:pt>
                <c:pt idx="24">
                  <c:v>40923062</c:v>
                </c:pt>
                <c:pt idx="25">
                  <c:v>41866133</c:v>
                </c:pt>
                <c:pt idx="26">
                  <c:v>42866509</c:v>
                </c:pt>
                <c:pt idx="27">
                  <c:v>44111758</c:v>
                </c:pt>
                <c:pt idx="28">
                  <c:v>43664383</c:v>
                </c:pt>
                <c:pt idx="29">
                  <c:v>42985771</c:v>
                </c:pt>
                <c:pt idx="30">
                  <c:v>42360451</c:v>
                </c:pt>
                <c:pt idx="31">
                  <c:v>41842785</c:v>
                </c:pt>
                <c:pt idx="32">
                  <c:v>40649722</c:v>
                </c:pt>
                <c:pt idx="33">
                  <c:v>40962132</c:v>
                </c:pt>
                <c:pt idx="34">
                  <c:v>40742933</c:v>
                </c:pt>
                <c:pt idx="35">
                  <c:v>40850905</c:v>
                </c:pt>
                <c:pt idx="36">
                  <c:v>42527658</c:v>
                </c:pt>
                <c:pt idx="37">
                  <c:v>43646032</c:v>
                </c:pt>
                <c:pt idx="38">
                  <c:v>45795879</c:v>
                </c:pt>
                <c:pt idx="39">
                  <c:v>45906238</c:v>
                </c:pt>
                <c:pt idx="40">
                  <c:v>46722292</c:v>
                </c:pt>
                <c:pt idx="41">
                  <c:v>47476043</c:v>
                </c:pt>
                <c:pt idx="42">
                  <c:v>47187310</c:v>
                </c:pt>
                <c:pt idx="43">
                  <c:v>47405115</c:v>
                </c:pt>
                <c:pt idx="44">
                  <c:v>46865909</c:v>
                </c:pt>
                <c:pt idx="45">
                  <c:v>47194509</c:v>
                </c:pt>
                <c:pt idx="46">
                  <c:v>49107826</c:v>
                </c:pt>
                <c:pt idx="47">
                  <c:v>49997654</c:v>
                </c:pt>
                <c:pt idx="48">
                  <c:v>52491737</c:v>
                </c:pt>
                <c:pt idx="49">
                  <c:v>54620619</c:v>
                </c:pt>
                <c:pt idx="50">
                  <c:v>55772044</c:v>
                </c:pt>
                <c:pt idx="51">
                  <c:v>57120386</c:v>
                </c:pt>
                <c:pt idx="52">
                  <c:v>58058981</c:v>
                </c:pt>
                <c:pt idx="53">
                  <c:v>59243453</c:v>
                </c:pt>
                <c:pt idx="54">
                  <c:v>58795180</c:v>
                </c:pt>
                <c:pt idx="55">
                  <c:v>57610296</c:v>
                </c:pt>
                <c:pt idx="56">
                  <c:v>56214211</c:v>
                </c:pt>
                <c:pt idx="57">
                  <c:v>56934244</c:v>
                </c:pt>
                <c:pt idx="58">
                  <c:v>58166614</c:v>
                </c:pt>
                <c:pt idx="59">
                  <c:v>56954450</c:v>
                </c:pt>
                <c:pt idx="60">
                  <c:v>59334333</c:v>
                </c:pt>
                <c:pt idx="61">
                  <c:v>60725287</c:v>
                </c:pt>
                <c:pt idx="62">
                  <c:v>61914136</c:v>
                </c:pt>
                <c:pt idx="63">
                  <c:v>61596327</c:v>
                </c:pt>
                <c:pt idx="64">
                  <c:v>61724448</c:v>
                </c:pt>
                <c:pt idx="65">
                  <c:v>61427878</c:v>
                </c:pt>
              </c:numCache>
            </c:numRef>
          </c:val>
          <c:smooth val="0"/>
          <c:extLst>
            <c:ext xmlns:c16="http://schemas.microsoft.com/office/drawing/2014/chart" uri="{C3380CC4-5D6E-409C-BE32-E72D297353CC}">
              <c16:uniqueId val="{00000001-2EFA-4D1B-BC8A-D0A0CF3431B0}"/>
            </c:ext>
          </c:extLst>
        </c:ser>
        <c:dLbls>
          <c:showLegendKey val="0"/>
          <c:showVal val="0"/>
          <c:showCatName val="0"/>
          <c:showSerName val="0"/>
          <c:showPercent val="0"/>
          <c:showBubbleSize val="0"/>
        </c:dLbls>
        <c:marker val="1"/>
        <c:smooth val="0"/>
        <c:axId val="909003184"/>
        <c:axId val="908996464"/>
      </c:lineChart>
      <c:catAx>
        <c:axId val="908990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crossAx val="908998864"/>
        <c:crosses val="autoZero"/>
        <c:auto val="1"/>
        <c:lblAlgn val="ctr"/>
        <c:lblOffset val="100"/>
        <c:noMultiLvlLbl val="0"/>
      </c:catAx>
      <c:valAx>
        <c:axId val="9089988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Lato" panose="020F0502020204030203" pitchFamily="34" charset="0"/>
                    <a:ea typeface="+mn-ea"/>
                    <a:cs typeface="+mn-cs"/>
                  </a:defRPr>
                </a:pPr>
                <a:r>
                  <a:rPr lang="en-US"/>
                  <a:t>Volume (lots traded)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Lato" panose="020F0502020204030203" pitchFamily="34" charset="0"/>
                  <a:ea typeface="+mn-ea"/>
                  <a:cs typeface="+mn-cs"/>
                </a:defRPr>
              </a:pPr>
              <a:endParaRPr lang="en-US"/>
            </a:p>
          </c:txPr>
        </c:title>
        <c:numFmt formatCode="[&gt;999999.999]\ #,,&quot;M&quot;;[&gt;999.999]#,&quot;K&quot;;#,##0\ _K"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crossAx val="908990704"/>
        <c:crosses val="autoZero"/>
        <c:crossBetween val="between"/>
      </c:valAx>
      <c:valAx>
        <c:axId val="908996464"/>
        <c:scaling>
          <c:orientation val="minMax"/>
        </c:scaling>
        <c:delete val="0"/>
        <c:axPos val="r"/>
        <c:title>
          <c:tx>
            <c:rich>
              <a:bodyPr rot="5400000" spcFirstLastPara="1" vertOverflow="ellipsis" wrap="square" anchor="ctr" anchorCtr="1"/>
              <a:lstStyle/>
              <a:p>
                <a:pPr>
                  <a:defRPr sz="1000" b="0" i="0" u="none" strike="noStrike" kern="1200" baseline="0">
                    <a:solidFill>
                      <a:schemeClr val="tx1"/>
                    </a:solidFill>
                    <a:latin typeface="Lato" panose="020F0502020204030203" pitchFamily="34" charset="0"/>
                    <a:ea typeface="+mn-ea"/>
                    <a:cs typeface="+mn-cs"/>
                  </a:defRPr>
                </a:pPr>
                <a:r>
                  <a:rPr lang="en-US"/>
                  <a:t>Open Interest (lots outstanding)</a:t>
                </a:r>
              </a:p>
            </c:rich>
          </c:tx>
          <c:overlay val="0"/>
          <c:spPr>
            <a:noFill/>
            <a:ln>
              <a:noFill/>
            </a:ln>
            <a:effectLst/>
          </c:spPr>
          <c:txPr>
            <a:bodyPr rot="5400000" spcFirstLastPara="1" vertOverflow="ellipsis" wrap="square" anchor="ctr" anchorCtr="1"/>
            <a:lstStyle/>
            <a:p>
              <a:pPr>
                <a:defRPr sz="1000" b="0" i="0" u="none" strike="noStrike" kern="1200" baseline="0">
                  <a:solidFill>
                    <a:schemeClr val="tx1"/>
                  </a:solidFill>
                  <a:latin typeface="Lato" panose="020F0502020204030203" pitchFamily="34" charset="0"/>
                  <a:ea typeface="+mn-ea"/>
                  <a:cs typeface="+mn-cs"/>
                </a:defRPr>
              </a:pPr>
              <a:endParaRPr lang="en-US"/>
            </a:p>
          </c:txPr>
        </c:title>
        <c:numFmt formatCode="[&gt;999999.999]\ #,,&quot;M&quot;;[&gt;999.999]#,&quot;K&quot;;#,##0\ _K"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crossAx val="909003184"/>
        <c:crosses val="max"/>
        <c:crossBetween val="between"/>
      </c:valAx>
      <c:catAx>
        <c:axId val="909003184"/>
        <c:scaling>
          <c:orientation val="minMax"/>
        </c:scaling>
        <c:delete val="1"/>
        <c:axPos val="b"/>
        <c:numFmt formatCode="General" sourceLinked="1"/>
        <c:majorTickMark val="out"/>
        <c:minorTickMark val="none"/>
        <c:tickLblPos val="nextTo"/>
        <c:crossAx val="908996464"/>
        <c:crosses val="autoZero"/>
        <c:auto val="1"/>
        <c:lblAlgn val="ctr"/>
        <c:lblOffset val="100"/>
        <c:noMultiLvlLbl val="0"/>
      </c:cat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aseline="0">
          <a:solidFill>
            <a:schemeClr val="tx1"/>
          </a:solidFill>
          <a:latin typeface="Lato" panose="020F0502020204030203"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[16) India.xlsx]EQ Futures!PivotTable3</c:name>
    <c:fmtId val="22"/>
  </c:pivotSource>
  <c:chart>
    <c:title>
      <c:tx>
        <c:rich>
          <a:bodyPr rot="0" spcFirstLastPara="1" vertOverflow="ellipsis" vert="horz" wrap="square" anchor="ctr" anchorCtr="1"/>
          <a:lstStyle/>
          <a:p>
            <a:pPr>
              <a:defRPr sz="1400" b="0" i="0" u="none" strike="noStrike" kern="1200" spc="0" baseline="0">
                <a:solidFill>
                  <a:schemeClr val="tx1"/>
                </a:solidFill>
                <a:latin typeface="Lato" panose="020F0502020204030203" pitchFamily="34" charset="0"/>
                <a:ea typeface="+mn-ea"/>
                <a:cs typeface="+mn-cs"/>
              </a:defRPr>
            </a:pPr>
            <a:r>
              <a:rPr lang="en-US" dirty="0"/>
              <a:t>Equity</a:t>
            </a:r>
            <a:r>
              <a:rPr lang="en-US" baseline="0" dirty="0"/>
              <a:t> Index Futures on NSE</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Lato" panose="020F0502020204030203" pitchFamily="34" charset="0"/>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8.1775530981871625E-2"/>
          <c:y val="0.1809303939341928"/>
          <c:w val="0.83544576614192001"/>
          <c:h val="0.51868566810876671"/>
        </c:manualLayout>
      </c:layout>
      <c:barChart>
        <c:barDir val="col"/>
        <c:grouping val="clustered"/>
        <c:varyColors val="0"/>
        <c:ser>
          <c:idx val="0"/>
          <c:order val="0"/>
          <c:tx>
            <c:strRef>
              <c:f>'EQ Futures'!$B$4</c:f>
              <c:strCache>
                <c:ptCount val="1"/>
                <c:pt idx="0">
                  <c:v>Monthly Volume</c:v>
                </c:pt>
              </c:strCache>
            </c:strRef>
          </c:tx>
          <c:spPr>
            <a:solidFill>
              <a:schemeClr val="accent1"/>
            </a:solidFill>
            <a:ln>
              <a:noFill/>
            </a:ln>
            <a:effectLst/>
          </c:spPr>
          <c:invertIfNegative val="0"/>
          <c:cat>
            <c:multiLvlStrRef>
              <c:f>'EQ Futures'!$A$5:$A$124</c:f>
              <c:multiLvlStrCache>
                <c:ptCount val="102"/>
                <c:lvl>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pt idx="12">
                    <c:v>January</c:v>
                  </c:pt>
                  <c:pt idx="13">
                    <c:v>February</c:v>
                  </c:pt>
                  <c:pt idx="14">
                    <c:v>March</c:v>
                  </c:pt>
                  <c:pt idx="15">
                    <c:v>April</c:v>
                  </c:pt>
                  <c:pt idx="16">
                    <c:v>May</c:v>
                  </c:pt>
                  <c:pt idx="17">
                    <c:v>June</c:v>
                  </c:pt>
                  <c:pt idx="18">
                    <c:v>July</c:v>
                  </c:pt>
                  <c:pt idx="19">
                    <c:v>August</c:v>
                  </c:pt>
                  <c:pt idx="20">
                    <c:v>September</c:v>
                  </c:pt>
                  <c:pt idx="21">
                    <c:v>October</c:v>
                  </c:pt>
                  <c:pt idx="22">
                    <c:v>November</c:v>
                  </c:pt>
                  <c:pt idx="23">
                    <c:v>December</c:v>
                  </c:pt>
                  <c:pt idx="24">
                    <c:v>January</c:v>
                  </c:pt>
                  <c:pt idx="25">
                    <c:v>February</c:v>
                  </c:pt>
                  <c:pt idx="26">
                    <c:v>March</c:v>
                  </c:pt>
                  <c:pt idx="27">
                    <c:v>April</c:v>
                  </c:pt>
                  <c:pt idx="28">
                    <c:v>May</c:v>
                  </c:pt>
                  <c:pt idx="29">
                    <c:v>June</c:v>
                  </c:pt>
                  <c:pt idx="30">
                    <c:v>July</c:v>
                  </c:pt>
                  <c:pt idx="31">
                    <c:v>August</c:v>
                  </c:pt>
                  <c:pt idx="32">
                    <c:v>September</c:v>
                  </c:pt>
                  <c:pt idx="33">
                    <c:v>October</c:v>
                  </c:pt>
                  <c:pt idx="34">
                    <c:v>November</c:v>
                  </c:pt>
                  <c:pt idx="35">
                    <c:v>December</c:v>
                  </c:pt>
                  <c:pt idx="36">
                    <c:v>January</c:v>
                  </c:pt>
                  <c:pt idx="37">
                    <c:v>February</c:v>
                  </c:pt>
                  <c:pt idx="38">
                    <c:v>March</c:v>
                  </c:pt>
                  <c:pt idx="39">
                    <c:v>April</c:v>
                  </c:pt>
                  <c:pt idx="40">
                    <c:v>May</c:v>
                  </c:pt>
                  <c:pt idx="41">
                    <c:v>June</c:v>
                  </c:pt>
                  <c:pt idx="42">
                    <c:v>July</c:v>
                  </c:pt>
                  <c:pt idx="43">
                    <c:v>August</c:v>
                  </c:pt>
                  <c:pt idx="44">
                    <c:v>September</c:v>
                  </c:pt>
                  <c:pt idx="45">
                    <c:v>October</c:v>
                  </c:pt>
                  <c:pt idx="46">
                    <c:v>November</c:v>
                  </c:pt>
                  <c:pt idx="47">
                    <c:v>December</c:v>
                  </c:pt>
                  <c:pt idx="48">
                    <c:v>January</c:v>
                  </c:pt>
                  <c:pt idx="49">
                    <c:v>February</c:v>
                  </c:pt>
                  <c:pt idx="50">
                    <c:v>March</c:v>
                  </c:pt>
                  <c:pt idx="51">
                    <c:v>April</c:v>
                  </c:pt>
                  <c:pt idx="52">
                    <c:v>May</c:v>
                  </c:pt>
                  <c:pt idx="53">
                    <c:v>June</c:v>
                  </c:pt>
                  <c:pt idx="54">
                    <c:v>July</c:v>
                  </c:pt>
                  <c:pt idx="55">
                    <c:v>August</c:v>
                  </c:pt>
                  <c:pt idx="56">
                    <c:v>September</c:v>
                  </c:pt>
                  <c:pt idx="57">
                    <c:v>October</c:v>
                  </c:pt>
                  <c:pt idx="58">
                    <c:v>November</c:v>
                  </c:pt>
                  <c:pt idx="59">
                    <c:v>December</c:v>
                  </c:pt>
                  <c:pt idx="60">
                    <c:v>January</c:v>
                  </c:pt>
                  <c:pt idx="61">
                    <c:v>February</c:v>
                  </c:pt>
                  <c:pt idx="62">
                    <c:v>March</c:v>
                  </c:pt>
                  <c:pt idx="63">
                    <c:v>April</c:v>
                  </c:pt>
                  <c:pt idx="64">
                    <c:v>May</c:v>
                  </c:pt>
                  <c:pt idx="65">
                    <c:v>June</c:v>
                  </c:pt>
                  <c:pt idx="66">
                    <c:v>July</c:v>
                  </c:pt>
                  <c:pt idx="67">
                    <c:v>August</c:v>
                  </c:pt>
                  <c:pt idx="68">
                    <c:v>September</c:v>
                  </c:pt>
                  <c:pt idx="69">
                    <c:v>October</c:v>
                  </c:pt>
                  <c:pt idx="70">
                    <c:v>November</c:v>
                  </c:pt>
                  <c:pt idx="71">
                    <c:v>December</c:v>
                  </c:pt>
                  <c:pt idx="72">
                    <c:v>January</c:v>
                  </c:pt>
                  <c:pt idx="73">
                    <c:v>February</c:v>
                  </c:pt>
                  <c:pt idx="74">
                    <c:v>March</c:v>
                  </c:pt>
                  <c:pt idx="75">
                    <c:v>April</c:v>
                  </c:pt>
                  <c:pt idx="76">
                    <c:v>May</c:v>
                  </c:pt>
                  <c:pt idx="77">
                    <c:v>June</c:v>
                  </c:pt>
                  <c:pt idx="78">
                    <c:v>July</c:v>
                  </c:pt>
                  <c:pt idx="79">
                    <c:v>August</c:v>
                  </c:pt>
                  <c:pt idx="80">
                    <c:v>September</c:v>
                  </c:pt>
                  <c:pt idx="81">
                    <c:v>October</c:v>
                  </c:pt>
                  <c:pt idx="82">
                    <c:v>November</c:v>
                  </c:pt>
                  <c:pt idx="83">
                    <c:v>December</c:v>
                  </c:pt>
                  <c:pt idx="84">
                    <c:v>January</c:v>
                  </c:pt>
                  <c:pt idx="85">
                    <c:v>February</c:v>
                  </c:pt>
                  <c:pt idx="86">
                    <c:v>March</c:v>
                  </c:pt>
                  <c:pt idx="87">
                    <c:v>April</c:v>
                  </c:pt>
                  <c:pt idx="88">
                    <c:v>May</c:v>
                  </c:pt>
                  <c:pt idx="89">
                    <c:v>June</c:v>
                  </c:pt>
                  <c:pt idx="90">
                    <c:v>July</c:v>
                  </c:pt>
                  <c:pt idx="91">
                    <c:v>August</c:v>
                  </c:pt>
                  <c:pt idx="92">
                    <c:v>September</c:v>
                  </c:pt>
                  <c:pt idx="93">
                    <c:v>October</c:v>
                  </c:pt>
                  <c:pt idx="94">
                    <c:v>November</c:v>
                  </c:pt>
                  <c:pt idx="95">
                    <c:v>December</c:v>
                  </c:pt>
                  <c:pt idx="96">
                    <c:v>January</c:v>
                  </c:pt>
                  <c:pt idx="97">
                    <c:v>February</c:v>
                  </c:pt>
                  <c:pt idx="98">
                    <c:v>March</c:v>
                  </c:pt>
                  <c:pt idx="99">
                    <c:v>April</c:v>
                  </c:pt>
                  <c:pt idx="100">
                    <c:v>May</c:v>
                  </c:pt>
                  <c:pt idx="101">
                    <c:v>June</c:v>
                  </c:pt>
                </c:lvl>
                <c:lvl>
                  <c:pt idx="0">
                    <c:v>2017</c:v>
                  </c:pt>
                  <c:pt idx="12">
                    <c:v>2018</c:v>
                  </c:pt>
                  <c:pt idx="24">
                    <c:v>2019</c:v>
                  </c:pt>
                  <c:pt idx="36">
                    <c:v>2020</c:v>
                  </c:pt>
                  <c:pt idx="48">
                    <c:v>2021</c:v>
                  </c:pt>
                  <c:pt idx="60">
                    <c:v>2022</c:v>
                  </c:pt>
                  <c:pt idx="72">
                    <c:v>2023</c:v>
                  </c:pt>
                  <c:pt idx="84">
                    <c:v>2024</c:v>
                  </c:pt>
                  <c:pt idx="96">
                    <c:v>2025</c:v>
                  </c:pt>
                </c:lvl>
              </c:multiLvlStrCache>
            </c:multiLvlStrRef>
          </c:cat>
          <c:val>
            <c:numRef>
              <c:f>'EQ Futures'!$B$5:$B$124</c:f>
              <c:numCache>
                <c:formatCode>_(* #,##0_);_(* \(#,##0\);_(* "-"??_);_(@_)</c:formatCode>
                <c:ptCount val="102"/>
                <c:pt idx="0">
                  <c:v>4792429</c:v>
                </c:pt>
                <c:pt idx="1">
                  <c:v>4881690</c:v>
                </c:pt>
                <c:pt idx="2">
                  <c:v>4747968</c:v>
                </c:pt>
                <c:pt idx="3">
                  <c:v>4174077</c:v>
                </c:pt>
                <c:pt idx="4">
                  <c:v>4816269</c:v>
                </c:pt>
                <c:pt idx="5">
                  <c:v>4052219</c:v>
                </c:pt>
                <c:pt idx="6">
                  <c:v>4224510</c:v>
                </c:pt>
                <c:pt idx="7">
                  <c:v>4789537</c:v>
                </c:pt>
                <c:pt idx="8">
                  <c:v>4467175</c:v>
                </c:pt>
                <c:pt idx="9">
                  <c:v>4238220</c:v>
                </c:pt>
                <c:pt idx="10">
                  <c:v>4378831</c:v>
                </c:pt>
                <c:pt idx="11">
                  <c:v>4769247</c:v>
                </c:pt>
                <c:pt idx="12">
                  <c:v>5031029</c:v>
                </c:pt>
                <c:pt idx="13">
                  <c:v>6420118</c:v>
                </c:pt>
                <c:pt idx="14">
                  <c:v>6313352</c:v>
                </c:pt>
                <c:pt idx="15">
                  <c:v>4993824</c:v>
                </c:pt>
                <c:pt idx="16">
                  <c:v>4991448</c:v>
                </c:pt>
                <c:pt idx="17">
                  <c:v>5182508</c:v>
                </c:pt>
                <c:pt idx="18">
                  <c:v>4672793</c:v>
                </c:pt>
                <c:pt idx="19">
                  <c:v>4086103</c:v>
                </c:pt>
                <c:pt idx="20">
                  <c:v>5832447</c:v>
                </c:pt>
                <c:pt idx="21">
                  <c:v>8230210</c:v>
                </c:pt>
                <c:pt idx="22">
                  <c:v>6717256</c:v>
                </c:pt>
                <c:pt idx="23">
                  <c:v>6343194</c:v>
                </c:pt>
                <c:pt idx="24">
                  <c:v>6852010</c:v>
                </c:pt>
                <c:pt idx="25">
                  <c:v>5953512</c:v>
                </c:pt>
                <c:pt idx="26">
                  <c:v>5969217</c:v>
                </c:pt>
                <c:pt idx="27">
                  <c:v>5521413</c:v>
                </c:pt>
                <c:pt idx="28">
                  <c:v>7895357</c:v>
                </c:pt>
                <c:pt idx="29">
                  <c:v>6004647</c:v>
                </c:pt>
                <c:pt idx="30">
                  <c:v>6896920</c:v>
                </c:pt>
                <c:pt idx="31">
                  <c:v>8743443</c:v>
                </c:pt>
                <c:pt idx="32">
                  <c:v>9192584</c:v>
                </c:pt>
                <c:pt idx="33">
                  <c:v>8317454</c:v>
                </c:pt>
                <c:pt idx="34">
                  <c:v>6438144</c:v>
                </c:pt>
                <c:pt idx="35">
                  <c:v>5400188</c:v>
                </c:pt>
                <c:pt idx="36">
                  <c:v>7217406</c:v>
                </c:pt>
                <c:pt idx="37">
                  <c:v>7188853</c:v>
                </c:pt>
                <c:pt idx="38">
                  <c:v>15656129</c:v>
                </c:pt>
                <c:pt idx="39">
                  <c:v>11339332</c:v>
                </c:pt>
                <c:pt idx="40">
                  <c:v>12843909</c:v>
                </c:pt>
                <c:pt idx="41">
                  <c:v>15478384</c:v>
                </c:pt>
                <c:pt idx="42">
                  <c:v>11772248</c:v>
                </c:pt>
                <c:pt idx="43">
                  <c:v>9211071</c:v>
                </c:pt>
                <c:pt idx="44">
                  <c:v>11161701</c:v>
                </c:pt>
                <c:pt idx="45">
                  <c:v>10631893</c:v>
                </c:pt>
                <c:pt idx="46">
                  <c:v>10516563</c:v>
                </c:pt>
                <c:pt idx="47">
                  <c:v>7989064</c:v>
                </c:pt>
                <c:pt idx="48">
                  <c:v>8016190</c:v>
                </c:pt>
                <c:pt idx="49">
                  <c:v>9283472</c:v>
                </c:pt>
                <c:pt idx="50">
                  <c:v>9355799</c:v>
                </c:pt>
                <c:pt idx="51">
                  <c:v>7756774</c:v>
                </c:pt>
                <c:pt idx="52">
                  <c:v>6387640</c:v>
                </c:pt>
                <c:pt idx="53">
                  <c:v>6012511</c:v>
                </c:pt>
                <c:pt idx="54">
                  <c:v>6217505</c:v>
                </c:pt>
                <c:pt idx="55">
                  <c:v>6341929</c:v>
                </c:pt>
                <c:pt idx="56">
                  <c:v>6953668</c:v>
                </c:pt>
                <c:pt idx="57">
                  <c:v>7316936</c:v>
                </c:pt>
                <c:pt idx="58">
                  <c:v>7638536</c:v>
                </c:pt>
                <c:pt idx="59">
                  <c:v>8505901</c:v>
                </c:pt>
                <c:pt idx="60">
                  <c:v>8371235</c:v>
                </c:pt>
                <c:pt idx="61">
                  <c:v>10665167</c:v>
                </c:pt>
                <c:pt idx="62">
                  <c:v>11875220</c:v>
                </c:pt>
                <c:pt idx="63">
                  <c:v>9169641</c:v>
                </c:pt>
                <c:pt idx="64">
                  <c:v>10821703</c:v>
                </c:pt>
                <c:pt idx="65">
                  <c:v>10419989</c:v>
                </c:pt>
                <c:pt idx="66">
                  <c:v>8727699</c:v>
                </c:pt>
                <c:pt idx="67">
                  <c:v>8116257</c:v>
                </c:pt>
                <c:pt idx="68">
                  <c:v>10068930</c:v>
                </c:pt>
                <c:pt idx="69">
                  <c:v>7767856</c:v>
                </c:pt>
                <c:pt idx="70">
                  <c:v>6325491</c:v>
                </c:pt>
                <c:pt idx="71">
                  <c:v>7630570</c:v>
                </c:pt>
                <c:pt idx="72">
                  <c:v>8155396</c:v>
                </c:pt>
                <c:pt idx="73">
                  <c:v>8116327</c:v>
                </c:pt>
                <c:pt idx="74">
                  <c:v>9417515</c:v>
                </c:pt>
                <c:pt idx="75">
                  <c:v>5082257</c:v>
                </c:pt>
                <c:pt idx="76">
                  <c:v>6084544</c:v>
                </c:pt>
                <c:pt idx="77">
                  <c:v>5378134</c:v>
                </c:pt>
                <c:pt idx="78">
                  <c:v>7246335</c:v>
                </c:pt>
                <c:pt idx="79">
                  <c:v>7739042</c:v>
                </c:pt>
                <c:pt idx="80">
                  <c:v>6817782</c:v>
                </c:pt>
                <c:pt idx="81">
                  <c:v>6291425</c:v>
                </c:pt>
                <c:pt idx="82">
                  <c:v>5995898</c:v>
                </c:pt>
                <c:pt idx="83">
                  <c:v>7559117</c:v>
                </c:pt>
                <c:pt idx="84">
                  <c:v>9753552</c:v>
                </c:pt>
                <c:pt idx="85">
                  <c:v>9709411</c:v>
                </c:pt>
                <c:pt idx="86">
                  <c:v>8168692</c:v>
                </c:pt>
                <c:pt idx="87">
                  <c:v>7887086</c:v>
                </c:pt>
                <c:pt idx="88">
                  <c:v>12867642</c:v>
                </c:pt>
                <c:pt idx="89">
                  <c:v>15202595</c:v>
                </c:pt>
                <c:pt idx="90">
                  <c:v>12229978</c:v>
                </c:pt>
                <c:pt idx="91">
                  <c:v>11319796</c:v>
                </c:pt>
                <c:pt idx="92">
                  <c:v>10390629</c:v>
                </c:pt>
                <c:pt idx="93">
                  <c:v>11266376</c:v>
                </c:pt>
                <c:pt idx="94">
                  <c:v>9684443</c:v>
                </c:pt>
                <c:pt idx="95">
                  <c:v>9342927</c:v>
                </c:pt>
                <c:pt idx="96">
                  <c:v>9440628</c:v>
                </c:pt>
                <c:pt idx="97">
                  <c:v>4000954</c:v>
                </c:pt>
                <c:pt idx="98">
                  <c:v>3594949</c:v>
                </c:pt>
                <c:pt idx="99">
                  <c:v>4246508</c:v>
                </c:pt>
                <c:pt idx="100">
                  <c:v>4497562</c:v>
                </c:pt>
                <c:pt idx="101">
                  <c:v>3606028</c:v>
                </c:pt>
              </c:numCache>
            </c:numRef>
          </c:val>
          <c:extLst>
            <c:ext xmlns:c16="http://schemas.microsoft.com/office/drawing/2014/chart" uri="{C3380CC4-5D6E-409C-BE32-E72D297353CC}">
              <c16:uniqueId val="{00000000-FEA8-4DC2-BB08-9CC74B5DB42A}"/>
            </c:ext>
          </c:extLst>
        </c:ser>
        <c:dLbls>
          <c:showLegendKey val="0"/>
          <c:showVal val="0"/>
          <c:showCatName val="0"/>
          <c:showSerName val="0"/>
          <c:showPercent val="0"/>
          <c:showBubbleSize val="0"/>
        </c:dLbls>
        <c:gapWidth val="150"/>
        <c:axId val="565921071"/>
        <c:axId val="565902831"/>
      </c:barChart>
      <c:lineChart>
        <c:grouping val="standard"/>
        <c:varyColors val="0"/>
        <c:ser>
          <c:idx val="1"/>
          <c:order val="1"/>
          <c:tx>
            <c:strRef>
              <c:f>'EQ Futures'!$C$4</c:f>
              <c:strCache>
                <c:ptCount val="1"/>
                <c:pt idx="0">
                  <c:v>Month-End Open Interest</c:v>
                </c:pt>
              </c:strCache>
            </c:strRef>
          </c:tx>
          <c:spPr>
            <a:ln w="28575" cap="rnd">
              <a:solidFill>
                <a:schemeClr val="accent2"/>
              </a:solidFill>
              <a:round/>
            </a:ln>
            <a:effectLst/>
          </c:spPr>
          <c:marker>
            <c:symbol val="none"/>
          </c:marker>
          <c:cat>
            <c:multiLvlStrRef>
              <c:f>'EQ Futures'!$A$5:$A$124</c:f>
              <c:multiLvlStrCache>
                <c:ptCount val="102"/>
                <c:lvl>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pt idx="12">
                    <c:v>January</c:v>
                  </c:pt>
                  <c:pt idx="13">
                    <c:v>February</c:v>
                  </c:pt>
                  <c:pt idx="14">
                    <c:v>March</c:v>
                  </c:pt>
                  <c:pt idx="15">
                    <c:v>April</c:v>
                  </c:pt>
                  <c:pt idx="16">
                    <c:v>May</c:v>
                  </c:pt>
                  <c:pt idx="17">
                    <c:v>June</c:v>
                  </c:pt>
                  <c:pt idx="18">
                    <c:v>July</c:v>
                  </c:pt>
                  <c:pt idx="19">
                    <c:v>August</c:v>
                  </c:pt>
                  <c:pt idx="20">
                    <c:v>September</c:v>
                  </c:pt>
                  <c:pt idx="21">
                    <c:v>October</c:v>
                  </c:pt>
                  <c:pt idx="22">
                    <c:v>November</c:v>
                  </c:pt>
                  <c:pt idx="23">
                    <c:v>December</c:v>
                  </c:pt>
                  <c:pt idx="24">
                    <c:v>January</c:v>
                  </c:pt>
                  <c:pt idx="25">
                    <c:v>February</c:v>
                  </c:pt>
                  <c:pt idx="26">
                    <c:v>March</c:v>
                  </c:pt>
                  <c:pt idx="27">
                    <c:v>April</c:v>
                  </c:pt>
                  <c:pt idx="28">
                    <c:v>May</c:v>
                  </c:pt>
                  <c:pt idx="29">
                    <c:v>June</c:v>
                  </c:pt>
                  <c:pt idx="30">
                    <c:v>July</c:v>
                  </c:pt>
                  <c:pt idx="31">
                    <c:v>August</c:v>
                  </c:pt>
                  <c:pt idx="32">
                    <c:v>September</c:v>
                  </c:pt>
                  <c:pt idx="33">
                    <c:v>October</c:v>
                  </c:pt>
                  <c:pt idx="34">
                    <c:v>November</c:v>
                  </c:pt>
                  <c:pt idx="35">
                    <c:v>December</c:v>
                  </c:pt>
                  <c:pt idx="36">
                    <c:v>January</c:v>
                  </c:pt>
                  <c:pt idx="37">
                    <c:v>February</c:v>
                  </c:pt>
                  <c:pt idx="38">
                    <c:v>March</c:v>
                  </c:pt>
                  <c:pt idx="39">
                    <c:v>April</c:v>
                  </c:pt>
                  <c:pt idx="40">
                    <c:v>May</c:v>
                  </c:pt>
                  <c:pt idx="41">
                    <c:v>June</c:v>
                  </c:pt>
                  <c:pt idx="42">
                    <c:v>July</c:v>
                  </c:pt>
                  <c:pt idx="43">
                    <c:v>August</c:v>
                  </c:pt>
                  <c:pt idx="44">
                    <c:v>September</c:v>
                  </c:pt>
                  <c:pt idx="45">
                    <c:v>October</c:v>
                  </c:pt>
                  <c:pt idx="46">
                    <c:v>November</c:v>
                  </c:pt>
                  <c:pt idx="47">
                    <c:v>December</c:v>
                  </c:pt>
                  <c:pt idx="48">
                    <c:v>January</c:v>
                  </c:pt>
                  <c:pt idx="49">
                    <c:v>February</c:v>
                  </c:pt>
                  <c:pt idx="50">
                    <c:v>March</c:v>
                  </c:pt>
                  <c:pt idx="51">
                    <c:v>April</c:v>
                  </c:pt>
                  <c:pt idx="52">
                    <c:v>May</c:v>
                  </c:pt>
                  <c:pt idx="53">
                    <c:v>June</c:v>
                  </c:pt>
                  <c:pt idx="54">
                    <c:v>July</c:v>
                  </c:pt>
                  <c:pt idx="55">
                    <c:v>August</c:v>
                  </c:pt>
                  <c:pt idx="56">
                    <c:v>September</c:v>
                  </c:pt>
                  <c:pt idx="57">
                    <c:v>October</c:v>
                  </c:pt>
                  <c:pt idx="58">
                    <c:v>November</c:v>
                  </c:pt>
                  <c:pt idx="59">
                    <c:v>December</c:v>
                  </c:pt>
                  <c:pt idx="60">
                    <c:v>January</c:v>
                  </c:pt>
                  <c:pt idx="61">
                    <c:v>February</c:v>
                  </c:pt>
                  <c:pt idx="62">
                    <c:v>March</c:v>
                  </c:pt>
                  <c:pt idx="63">
                    <c:v>April</c:v>
                  </c:pt>
                  <c:pt idx="64">
                    <c:v>May</c:v>
                  </c:pt>
                  <c:pt idx="65">
                    <c:v>June</c:v>
                  </c:pt>
                  <c:pt idx="66">
                    <c:v>July</c:v>
                  </c:pt>
                  <c:pt idx="67">
                    <c:v>August</c:v>
                  </c:pt>
                  <c:pt idx="68">
                    <c:v>September</c:v>
                  </c:pt>
                  <c:pt idx="69">
                    <c:v>October</c:v>
                  </c:pt>
                  <c:pt idx="70">
                    <c:v>November</c:v>
                  </c:pt>
                  <c:pt idx="71">
                    <c:v>December</c:v>
                  </c:pt>
                  <c:pt idx="72">
                    <c:v>January</c:v>
                  </c:pt>
                  <c:pt idx="73">
                    <c:v>February</c:v>
                  </c:pt>
                  <c:pt idx="74">
                    <c:v>March</c:v>
                  </c:pt>
                  <c:pt idx="75">
                    <c:v>April</c:v>
                  </c:pt>
                  <c:pt idx="76">
                    <c:v>May</c:v>
                  </c:pt>
                  <c:pt idx="77">
                    <c:v>June</c:v>
                  </c:pt>
                  <c:pt idx="78">
                    <c:v>July</c:v>
                  </c:pt>
                  <c:pt idx="79">
                    <c:v>August</c:v>
                  </c:pt>
                  <c:pt idx="80">
                    <c:v>September</c:v>
                  </c:pt>
                  <c:pt idx="81">
                    <c:v>October</c:v>
                  </c:pt>
                  <c:pt idx="82">
                    <c:v>November</c:v>
                  </c:pt>
                  <c:pt idx="83">
                    <c:v>December</c:v>
                  </c:pt>
                  <c:pt idx="84">
                    <c:v>January</c:v>
                  </c:pt>
                  <c:pt idx="85">
                    <c:v>February</c:v>
                  </c:pt>
                  <c:pt idx="86">
                    <c:v>March</c:v>
                  </c:pt>
                  <c:pt idx="87">
                    <c:v>April</c:v>
                  </c:pt>
                  <c:pt idx="88">
                    <c:v>May</c:v>
                  </c:pt>
                  <c:pt idx="89">
                    <c:v>June</c:v>
                  </c:pt>
                  <c:pt idx="90">
                    <c:v>July</c:v>
                  </c:pt>
                  <c:pt idx="91">
                    <c:v>August</c:v>
                  </c:pt>
                  <c:pt idx="92">
                    <c:v>September</c:v>
                  </c:pt>
                  <c:pt idx="93">
                    <c:v>October</c:v>
                  </c:pt>
                  <c:pt idx="94">
                    <c:v>November</c:v>
                  </c:pt>
                  <c:pt idx="95">
                    <c:v>December</c:v>
                  </c:pt>
                  <c:pt idx="96">
                    <c:v>January</c:v>
                  </c:pt>
                  <c:pt idx="97">
                    <c:v>February</c:v>
                  </c:pt>
                  <c:pt idx="98">
                    <c:v>March</c:v>
                  </c:pt>
                  <c:pt idx="99">
                    <c:v>April</c:v>
                  </c:pt>
                  <c:pt idx="100">
                    <c:v>May</c:v>
                  </c:pt>
                  <c:pt idx="101">
                    <c:v>June</c:v>
                  </c:pt>
                </c:lvl>
                <c:lvl>
                  <c:pt idx="0">
                    <c:v>2017</c:v>
                  </c:pt>
                  <c:pt idx="12">
                    <c:v>2018</c:v>
                  </c:pt>
                  <c:pt idx="24">
                    <c:v>2019</c:v>
                  </c:pt>
                  <c:pt idx="36">
                    <c:v>2020</c:v>
                  </c:pt>
                  <c:pt idx="48">
                    <c:v>2021</c:v>
                  </c:pt>
                  <c:pt idx="60">
                    <c:v>2022</c:v>
                  </c:pt>
                  <c:pt idx="72">
                    <c:v>2023</c:v>
                  </c:pt>
                  <c:pt idx="84">
                    <c:v>2024</c:v>
                  </c:pt>
                  <c:pt idx="96">
                    <c:v>2025</c:v>
                  </c:pt>
                </c:lvl>
              </c:multiLvlStrCache>
            </c:multiLvlStrRef>
          </c:cat>
          <c:val>
            <c:numRef>
              <c:f>'EQ Futures'!$C$5:$C$124</c:f>
              <c:numCache>
                <c:formatCode>_(* #,##0_);_(* \(#,##0\);_(* "-"??_);_(@_)</c:formatCode>
                <c:ptCount val="102"/>
                <c:pt idx="0">
                  <c:v>329432</c:v>
                </c:pt>
                <c:pt idx="1">
                  <c:v>371379</c:v>
                </c:pt>
                <c:pt idx="2">
                  <c:v>422593</c:v>
                </c:pt>
                <c:pt idx="3">
                  <c:v>366737</c:v>
                </c:pt>
                <c:pt idx="4">
                  <c:v>392833</c:v>
                </c:pt>
                <c:pt idx="5">
                  <c:v>340365</c:v>
                </c:pt>
                <c:pt idx="6">
                  <c:v>347255</c:v>
                </c:pt>
                <c:pt idx="7">
                  <c:v>443346</c:v>
                </c:pt>
                <c:pt idx="8">
                  <c:v>347156</c:v>
                </c:pt>
                <c:pt idx="9">
                  <c:v>373671</c:v>
                </c:pt>
                <c:pt idx="10">
                  <c:v>444003</c:v>
                </c:pt>
                <c:pt idx="11">
                  <c:v>354552</c:v>
                </c:pt>
                <c:pt idx="12">
                  <c:v>397066</c:v>
                </c:pt>
                <c:pt idx="13">
                  <c:v>353161</c:v>
                </c:pt>
                <c:pt idx="14">
                  <c:v>464577</c:v>
                </c:pt>
                <c:pt idx="15">
                  <c:v>392295</c:v>
                </c:pt>
                <c:pt idx="16">
                  <c:v>516898</c:v>
                </c:pt>
                <c:pt idx="17">
                  <c:v>325389</c:v>
                </c:pt>
                <c:pt idx="18">
                  <c:v>416325</c:v>
                </c:pt>
                <c:pt idx="19">
                  <c:v>390766</c:v>
                </c:pt>
                <c:pt idx="20">
                  <c:v>282242</c:v>
                </c:pt>
                <c:pt idx="21">
                  <c:v>409638</c:v>
                </c:pt>
                <c:pt idx="22">
                  <c:v>358324</c:v>
                </c:pt>
                <c:pt idx="23">
                  <c:v>393741</c:v>
                </c:pt>
                <c:pt idx="24">
                  <c:v>497586</c:v>
                </c:pt>
                <c:pt idx="25">
                  <c:v>408828</c:v>
                </c:pt>
                <c:pt idx="26">
                  <c:v>351847</c:v>
                </c:pt>
                <c:pt idx="27">
                  <c:v>357414</c:v>
                </c:pt>
                <c:pt idx="28">
                  <c:v>344754</c:v>
                </c:pt>
                <c:pt idx="29">
                  <c:v>346401</c:v>
                </c:pt>
                <c:pt idx="30">
                  <c:v>322404</c:v>
                </c:pt>
                <c:pt idx="31">
                  <c:v>316635</c:v>
                </c:pt>
                <c:pt idx="32">
                  <c:v>275775</c:v>
                </c:pt>
                <c:pt idx="33">
                  <c:v>300657</c:v>
                </c:pt>
                <c:pt idx="34">
                  <c:v>275660</c:v>
                </c:pt>
                <c:pt idx="35">
                  <c:v>244482</c:v>
                </c:pt>
                <c:pt idx="36">
                  <c:v>209358</c:v>
                </c:pt>
                <c:pt idx="37">
                  <c:v>288703</c:v>
                </c:pt>
                <c:pt idx="38">
                  <c:v>207670</c:v>
                </c:pt>
                <c:pt idx="39">
                  <c:v>241250</c:v>
                </c:pt>
                <c:pt idx="40">
                  <c:v>216449</c:v>
                </c:pt>
                <c:pt idx="41">
                  <c:v>219276</c:v>
                </c:pt>
                <c:pt idx="42">
                  <c:v>203122</c:v>
                </c:pt>
                <c:pt idx="43">
                  <c:v>218351</c:v>
                </c:pt>
                <c:pt idx="44">
                  <c:v>201783</c:v>
                </c:pt>
                <c:pt idx="45">
                  <c:v>225735</c:v>
                </c:pt>
                <c:pt idx="46">
                  <c:v>228532</c:v>
                </c:pt>
                <c:pt idx="47">
                  <c:v>297810</c:v>
                </c:pt>
                <c:pt idx="48">
                  <c:v>200732</c:v>
                </c:pt>
                <c:pt idx="49">
                  <c:v>239066</c:v>
                </c:pt>
                <c:pt idx="50">
                  <c:v>259582</c:v>
                </c:pt>
                <c:pt idx="51">
                  <c:v>198927</c:v>
                </c:pt>
                <c:pt idx="52">
                  <c:v>228040</c:v>
                </c:pt>
                <c:pt idx="53">
                  <c:v>291395</c:v>
                </c:pt>
                <c:pt idx="54">
                  <c:v>292050</c:v>
                </c:pt>
                <c:pt idx="55">
                  <c:v>383039</c:v>
                </c:pt>
                <c:pt idx="56">
                  <c:v>429485</c:v>
                </c:pt>
                <c:pt idx="57">
                  <c:v>319452</c:v>
                </c:pt>
                <c:pt idx="58">
                  <c:v>349161</c:v>
                </c:pt>
                <c:pt idx="59">
                  <c:v>321868</c:v>
                </c:pt>
                <c:pt idx="60">
                  <c:v>293900</c:v>
                </c:pt>
                <c:pt idx="61">
                  <c:v>385470</c:v>
                </c:pt>
                <c:pt idx="62">
                  <c:v>624374</c:v>
                </c:pt>
                <c:pt idx="63">
                  <c:v>324172</c:v>
                </c:pt>
                <c:pt idx="64">
                  <c:v>324172</c:v>
                </c:pt>
                <c:pt idx="65">
                  <c:v>352448</c:v>
                </c:pt>
                <c:pt idx="66">
                  <c:v>311455</c:v>
                </c:pt>
                <c:pt idx="67">
                  <c:v>355599</c:v>
                </c:pt>
                <c:pt idx="68">
                  <c:v>353381</c:v>
                </c:pt>
                <c:pt idx="69">
                  <c:v>339965</c:v>
                </c:pt>
                <c:pt idx="70">
                  <c:v>405549</c:v>
                </c:pt>
                <c:pt idx="71">
                  <c:v>327230</c:v>
                </c:pt>
                <c:pt idx="72">
                  <c:v>348464</c:v>
                </c:pt>
                <c:pt idx="73">
                  <c:v>456974</c:v>
                </c:pt>
                <c:pt idx="74">
                  <c:v>465258</c:v>
                </c:pt>
                <c:pt idx="75">
                  <c:v>292170</c:v>
                </c:pt>
                <c:pt idx="76">
                  <c:v>306218</c:v>
                </c:pt>
                <c:pt idx="77">
                  <c:v>406377</c:v>
                </c:pt>
                <c:pt idx="78">
                  <c:v>402864</c:v>
                </c:pt>
                <c:pt idx="79">
                  <c:v>382260</c:v>
                </c:pt>
                <c:pt idx="80">
                  <c:v>363975</c:v>
                </c:pt>
                <c:pt idx="81">
                  <c:v>428702</c:v>
                </c:pt>
                <c:pt idx="82">
                  <c:v>397386</c:v>
                </c:pt>
                <c:pt idx="83">
                  <c:v>439827</c:v>
                </c:pt>
                <c:pt idx="84">
                  <c:v>474664</c:v>
                </c:pt>
                <c:pt idx="85">
                  <c:v>466888</c:v>
                </c:pt>
                <c:pt idx="86">
                  <c:v>600292</c:v>
                </c:pt>
                <c:pt idx="87">
                  <c:v>679949</c:v>
                </c:pt>
                <c:pt idx="88">
                  <c:v>811489</c:v>
                </c:pt>
                <c:pt idx="89">
                  <c:v>848334</c:v>
                </c:pt>
                <c:pt idx="90">
                  <c:v>887422</c:v>
                </c:pt>
                <c:pt idx="91">
                  <c:v>817525</c:v>
                </c:pt>
                <c:pt idx="92">
                  <c:v>837181</c:v>
                </c:pt>
                <c:pt idx="93">
                  <c:v>699423</c:v>
                </c:pt>
                <c:pt idx="94">
                  <c:v>705538</c:v>
                </c:pt>
                <c:pt idx="95">
                  <c:v>743815</c:v>
                </c:pt>
                <c:pt idx="96">
                  <c:v>383695</c:v>
                </c:pt>
                <c:pt idx="97">
                  <c:v>409223</c:v>
                </c:pt>
                <c:pt idx="98">
                  <c:v>328262</c:v>
                </c:pt>
                <c:pt idx="99">
                  <c:v>308528</c:v>
                </c:pt>
                <c:pt idx="100">
                  <c:v>294109</c:v>
                </c:pt>
                <c:pt idx="101">
                  <c:v>307692</c:v>
                </c:pt>
              </c:numCache>
            </c:numRef>
          </c:val>
          <c:smooth val="0"/>
          <c:extLst>
            <c:ext xmlns:c16="http://schemas.microsoft.com/office/drawing/2014/chart" uri="{C3380CC4-5D6E-409C-BE32-E72D297353CC}">
              <c16:uniqueId val="{00000001-FEA8-4DC2-BB08-9CC74B5DB42A}"/>
            </c:ext>
          </c:extLst>
        </c:ser>
        <c:dLbls>
          <c:showLegendKey val="0"/>
          <c:showVal val="0"/>
          <c:showCatName val="0"/>
          <c:showSerName val="0"/>
          <c:showPercent val="0"/>
          <c:showBubbleSize val="0"/>
        </c:dLbls>
        <c:marker val="1"/>
        <c:smooth val="0"/>
        <c:axId val="529630767"/>
        <c:axId val="529629807"/>
      </c:lineChart>
      <c:catAx>
        <c:axId val="5659210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crossAx val="565902831"/>
        <c:crosses val="autoZero"/>
        <c:auto val="1"/>
        <c:lblAlgn val="ctr"/>
        <c:lblOffset val="100"/>
        <c:noMultiLvlLbl val="0"/>
      </c:catAx>
      <c:valAx>
        <c:axId val="56590283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Lato" panose="020F0502020204030203" pitchFamily="34" charset="0"/>
                    <a:ea typeface="+mn-ea"/>
                    <a:cs typeface="+mn-cs"/>
                  </a:defRPr>
                </a:pPr>
                <a:r>
                  <a:rPr lang="en-US"/>
                  <a:t>Volume (lots traded)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Lato" panose="020F0502020204030203" pitchFamily="34" charset="0"/>
                  <a:ea typeface="+mn-ea"/>
                  <a:cs typeface="+mn-cs"/>
                </a:defRPr>
              </a:pPr>
              <a:endParaRPr lang="en-US"/>
            </a:p>
          </c:txPr>
        </c:title>
        <c:numFmt formatCode="[&gt;999999999.999]\ #,,,&quot;B&quot;;[&gt;999999.999]#,,&quot;M&quot;;#,##0\ _M"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crossAx val="565921071"/>
        <c:crosses val="autoZero"/>
        <c:crossBetween val="between"/>
      </c:valAx>
      <c:valAx>
        <c:axId val="529629807"/>
        <c:scaling>
          <c:orientation val="minMax"/>
        </c:scaling>
        <c:delete val="0"/>
        <c:axPos val="r"/>
        <c:title>
          <c:tx>
            <c:rich>
              <a:bodyPr rot="5400000" spcFirstLastPara="1" vertOverflow="ellipsis" wrap="square" anchor="ctr" anchorCtr="1"/>
              <a:lstStyle/>
              <a:p>
                <a:pPr>
                  <a:defRPr sz="1000" b="0" i="0" u="none" strike="noStrike" kern="1200" baseline="0">
                    <a:solidFill>
                      <a:schemeClr val="tx1"/>
                    </a:solidFill>
                    <a:latin typeface="Lato" panose="020F0502020204030203" pitchFamily="34" charset="0"/>
                    <a:ea typeface="+mn-ea"/>
                    <a:cs typeface="+mn-cs"/>
                  </a:defRPr>
                </a:pPr>
                <a:r>
                  <a:rPr lang="en-US"/>
                  <a:t>Open Interest (lots outstanding)</a:t>
                </a:r>
              </a:p>
            </c:rich>
          </c:tx>
          <c:overlay val="0"/>
          <c:spPr>
            <a:noFill/>
            <a:ln>
              <a:noFill/>
            </a:ln>
            <a:effectLst/>
          </c:spPr>
          <c:txPr>
            <a:bodyPr rot="5400000" spcFirstLastPara="1" vertOverflow="ellipsis" wrap="square" anchor="ctr" anchorCtr="1"/>
            <a:lstStyle/>
            <a:p>
              <a:pPr>
                <a:defRPr sz="1000" b="0" i="0" u="none" strike="noStrike" kern="1200" baseline="0">
                  <a:solidFill>
                    <a:schemeClr val="tx1"/>
                  </a:solidFill>
                  <a:latin typeface="Lato" panose="020F0502020204030203" pitchFamily="34" charset="0"/>
                  <a:ea typeface="+mn-ea"/>
                  <a:cs typeface="+mn-cs"/>
                </a:defRPr>
              </a:pPr>
              <a:endParaRPr lang="en-US"/>
            </a:p>
          </c:txPr>
        </c:title>
        <c:numFmt formatCode="[&gt;999999.999]\ #.0,,&quot;M&quot;;[&gt;999.999]#,&quot;K&quot;;#,##0\ _K"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crossAx val="529630767"/>
        <c:crosses val="max"/>
        <c:crossBetween val="between"/>
      </c:valAx>
      <c:catAx>
        <c:axId val="529630767"/>
        <c:scaling>
          <c:orientation val="minMax"/>
        </c:scaling>
        <c:delete val="1"/>
        <c:axPos val="b"/>
        <c:numFmt formatCode="General" sourceLinked="1"/>
        <c:majorTickMark val="out"/>
        <c:minorTickMark val="none"/>
        <c:tickLblPos val="nextTo"/>
        <c:crossAx val="529629807"/>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aseline="0">
          <a:solidFill>
            <a:schemeClr val="tx1"/>
          </a:solidFill>
          <a:latin typeface="Lato" panose="020F0502020204030203"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[24) CME Energy.xlsx]Chart all!PivotTable4</c:name>
    <c:fmtId val="7"/>
  </c:pivotSource>
  <c:chart>
    <c:title>
      <c:tx>
        <c:rich>
          <a:bodyPr rot="0" spcFirstLastPara="1" vertOverflow="ellipsis" vert="horz" wrap="square" anchor="ctr" anchorCtr="1"/>
          <a:lstStyle/>
          <a:p>
            <a:pPr>
              <a:defRPr sz="1400" b="0" i="0" u="none" strike="noStrike" kern="1200" spc="0" baseline="0">
                <a:solidFill>
                  <a:schemeClr val="tx1"/>
                </a:solidFill>
                <a:latin typeface="Lato" panose="020F0502020204030203" pitchFamily="34" charset="0"/>
                <a:ea typeface="+mn-ea"/>
                <a:cs typeface="+mn-cs"/>
              </a:defRPr>
            </a:pPr>
            <a:r>
              <a:rPr lang="en-US"/>
              <a:t>CME Energy Futures and Options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Lato" panose="020F0502020204030203" pitchFamily="34" charset="0"/>
              <a:ea typeface="+mn-ea"/>
              <a:cs typeface="+mn-cs"/>
            </a:defRPr>
          </a:pPr>
          <a:endParaRPr lang="en-US"/>
        </a:p>
      </c:txPr>
    </c:title>
    <c:autoTitleDeleted val="0"/>
    <c:pivotFmts>
      <c:pivotFmt>
        <c:idx val="0"/>
        <c:spPr>
          <a:solidFill>
            <a:srgbClr val="00A4E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rgbClr val="F9A51A"/>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rgbClr val="00A4E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rgbClr val="F9A51A"/>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rgbClr val="00A4E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rgbClr val="F9A51A"/>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rgbClr val="00A4E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rgbClr val="F9A51A"/>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'Chart all'!$B$3</c:f>
              <c:strCache>
                <c:ptCount val="1"/>
                <c:pt idx="0">
                  <c:v>Monthly Volume</c:v>
                </c:pt>
              </c:strCache>
            </c:strRef>
          </c:tx>
          <c:spPr>
            <a:solidFill>
              <a:srgbClr val="00A4E7"/>
            </a:solidFill>
            <a:ln>
              <a:noFill/>
            </a:ln>
            <a:effectLst/>
          </c:spPr>
          <c:invertIfNegative val="0"/>
          <c:cat>
            <c:multiLvlStrRef>
              <c:f>'Chart all'!$C$1</c:f>
              <c:multiLvlStrCache>
                <c:ptCount val="66"/>
                <c:lvl>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pt idx="12">
                    <c:v>January</c:v>
                  </c:pt>
                  <c:pt idx="13">
                    <c:v>February</c:v>
                  </c:pt>
                  <c:pt idx="14">
                    <c:v>March</c:v>
                  </c:pt>
                  <c:pt idx="15">
                    <c:v>April</c:v>
                  </c:pt>
                  <c:pt idx="16">
                    <c:v>May</c:v>
                  </c:pt>
                  <c:pt idx="17">
                    <c:v>June</c:v>
                  </c:pt>
                  <c:pt idx="18">
                    <c:v>July</c:v>
                  </c:pt>
                  <c:pt idx="19">
                    <c:v>August</c:v>
                  </c:pt>
                  <c:pt idx="20">
                    <c:v>September</c:v>
                  </c:pt>
                  <c:pt idx="21">
                    <c:v>October</c:v>
                  </c:pt>
                  <c:pt idx="22">
                    <c:v>November</c:v>
                  </c:pt>
                  <c:pt idx="23">
                    <c:v>December</c:v>
                  </c:pt>
                  <c:pt idx="24">
                    <c:v>January</c:v>
                  </c:pt>
                  <c:pt idx="25">
                    <c:v>February</c:v>
                  </c:pt>
                  <c:pt idx="26">
                    <c:v>March</c:v>
                  </c:pt>
                  <c:pt idx="27">
                    <c:v>April</c:v>
                  </c:pt>
                  <c:pt idx="28">
                    <c:v>May</c:v>
                  </c:pt>
                  <c:pt idx="29">
                    <c:v>June</c:v>
                  </c:pt>
                  <c:pt idx="30">
                    <c:v>July</c:v>
                  </c:pt>
                  <c:pt idx="31">
                    <c:v>August</c:v>
                  </c:pt>
                  <c:pt idx="32">
                    <c:v>September</c:v>
                  </c:pt>
                  <c:pt idx="33">
                    <c:v>October</c:v>
                  </c:pt>
                  <c:pt idx="34">
                    <c:v>November</c:v>
                  </c:pt>
                  <c:pt idx="35">
                    <c:v>December</c:v>
                  </c:pt>
                  <c:pt idx="36">
                    <c:v>January</c:v>
                  </c:pt>
                  <c:pt idx="37">
                    <c:v>February</c:v>
                  </c:pt>
                  <c:pt idx="38">
                    <c:v>March</c:v>
                  </c:pt>
                  <c:pt idx="39">
                    <c:v>April</c:v>
                  </c:pt>
                  <c:pt idx="40">
                    <c:v>May</c:v>
                  </c:pt>
                  <c:pt idx="41">
                    <c:v>June</c:v>
                  </c:pt>
                  <c:pt idx="42">
                    <c:v>July</c:v>
                  </c:pt>
                  <c:pt idx="43">
                    <c:v>August</c:v>
                  </c:pt>
                  <c:pt idx="44">
                    <c:v>September</c:v>
                  </c:pt>
                  <c:pt idx="45">
                    <c:v>October</c:v>
                  </c:pt>
                  <c:pt idx="46">
                    <c:v>November</c:v>
                  </c:pt>
                  <c:pt idx="47">
                    <c:v>December</c:v>
                  </c:pt>
                  <c:pt idx="48">
                    <c:v>January</c:v>
                  </c:pt>
                  <c:pt idx="49">
                    <c:v>February</c:v>
                  </c:pt>
                  <c:pt idx="50">
                    <c:v>March</c:v>
                  </c:pt>
                  <c:pt idx="51">
                    <c:v>April</c:v>
                  </c:pt>
                  <c:pt idx="52">
                    <c:v>May</c:v>
                  </c:pt>
                  <c:pt idx="53">
                    <c:v>June</c:v>
                  </c:pt>
                  <c:pt idx="54">
                    <c:v>July</c:v>
                  </c:pt>
                  <c:pt idx="55">
                    <c:v>August</c:v>
                  </c:pt>
                  <c:pt idx="56">
                    <c:v>September</c:v>
                  </c:pt>
                  <c:pt idx="57">
                    <c:v>October</c:v>
                  </c:pt>
                  <c:pt idx="58">
                    <c:v>November</c:v>
                  </c:pt>
                  <c:pt idx="59">
                    <c:v>December</c:v>
                  </c:pt>
                  <c:pt idx="60">
                    <c:v>January</c:v>
                  </c:pt>
                  <c:pt idx="61">
                    <c:v>February</c:v>
                  </c:pt>
                  <c:pt idx="62">
                    <c:v>March</c:v>
                  </c:pt>
                  <c:pt idx="63">
                    <c:v>April</c:v>
                  </c:pt>
                  <c:pt idx="64">
                    <c:v>May</c:v>
                  </c:pt>
                  <c:pt idx="65">
                    <c:v>June</c:v>
                  </c:pt>
                </c:lvl>
                <c:lvl>
                  <c:pt idx="0">
                    <c:v>2020</c:v>
                  </c:pt>
                  <c:pt idx="12">
                    <c:v>2021</c:v>
                  </c:pt>
                  <c:pt idx="24">
                    <c:v>2022</c:v>
                  </c:pt>
                  <c:pt idx="36">
                    <c:v>2023</c:v>
                  </c:pt>
                  <c:pt idx="48">
                    <c:v>2024</c:v>
                  </c:pt>
                  <c:pt idx="60">
                    <c:v>2025</c:v>
                  </c:pt>
                </c:lvl>
              </c:multiLvlStrCache>
            </c:multiLvlStrRef>
          </c:cat>
          <c:val>
            <c:numRef>
              <c:f>'Chart all'!$C$1</c:f>
              <c:numCache>
                <c:formatCode>_(* #,##0_);_(* \(#,##0\);_(* "-"??_);_(@_)</c:formatCode>
                <c:ptCount val="66"/>
                <c:pt idx="0">
                  <c:v>59726085</c:v>
                </c:pt>
                <c:pt idx="1">
                  <c:v>60629357</c:v>
                </c:pt>
                <c:pt idx="2">
                  <c:v>79739971</c:v>
                </c:pt>
                <c:pt idx="3">
                  <c:v>72056776</c:v>
                </c:pt>
                <c:pt idx="4">
                  <c:v>47211296</c:v>
                </c:pt>
                <c:pt idx="5">
                  <c:v>43664001</c:v>
                </c:pt>
                <c:pt idx="6">
                  <c:v>37280813</c:v>
                </c:pt>
                <c:pt idx="7">
                  <c:v>38933033</c:v>
                </c:pt>
                <c:pt idx="8">
                  <c:v>42288401</c:v>
                </c:pt>
                <c:pt idx="9">
                  <c:v>43360362</c:v>
                </c:pt>
                <c:pt idx="10">
                  <c:v>41751264</c:v>
                </c:pt>
                <c:pt idx="11">
                  <c:v>38997656</c:v>
                </c:pt>
                <c:pt idx="12">
                  <c:v>41853472</c:v>
                </c:pt>
                <c:pt idx="13">
                  <c:v>50970793</c:v>
                </c:pt>
                <c:pt idx="14">
                  <c:v>51285429</c:v>
                </c:pt>
                <c:pt idx="15">
                  <c:v>39393556</c:v>
                </c:pt>
                <c:pt idx="16">
                  <c:v>39158054</c:v>
                </c:pt>
                <c:pt idx="17">
                  <c:v>45093759</c:v>
                </c:pt>
                <c:pt idx="18">
                  <c:v>43904551</c:v>
                </c:pt>
                <c:pt idx="19">
                  <c:v>47054213</c:v>
                </c:pt>
                <c:pt idx="20">
                  <c:v>48388764</c:v>
                </c:pt>
                <c:pt idx="21">
                  <c:v>52875909</c:v>
                </c:pt>
                <c:pt idx="22">
                  <c:v>50423811</c:v>
                </c:pt>
                <c:pt idx="23">
                  <c:v>40754790</c:v>
                </c:pt>
                <c:pt idx="24">
                  <c:v>47009628</c:v>
                </c:pt>
                <c:pt idx="25">
                  <c:v>53391695</c:v>
                </c:pt>
                <c:pt idx="26">
                  <c:v>55424017</c:v>
                </c:pt>
                <c:pt idx="27">
                  <c:v>39497790</c:v>
                </c:pt>
                <c:pt idx="28">
                  <c:v>37754982</c:v>
                </c:pt>
                <c:pt idx="29">
                  <c:v>42447731</c:v>
                </c:pt>
                <c:pt idx="30">
                  <c:v>38401008</c:v>
                </c:pt>
                <c:pt idx="31">
                  <c:v>41111727</c:v>
                </c:pt>
                <c:pt idx="32">
                  <c:v>37981184</c:v>
                </c:pt>
                <c:pt idx="33">
                  <c:v>37571390</c:v>
                </c:pt>
                <c:pt idx="34">
                  <c:v>40021656</c:v>
                </c:pt>
                <c:pt idx="35">
                  <c:v>37540623</c:v>
                </c:pt>
                <c:pt idx="36">
                  <c:v>40585106</c:v>
                </c:pt>
                <c:pt idx="37">
                  <c:v>39928487</c:v>
                </c:pt>
                <c:pt idx="38">
                  <c:v>48451855</c:v>
                </c:pt>
                <c:pt idx="39">
                  <c:v>39731969</c:v>
                </c:pt>
                <c:pt idx="40">
                  <c:v>44298308</c:v>
                </c:pt>
                <c:pt idx="41">
                  <c:v>46207162</c:v>
                </c:pt>
                <c:pt idx="42">
                  <c:v>39300809</c:v>
                </c:pt>
                <c:pt idx="43">
                  <c:v>48116435</c:v>
                </c:pt>
                <c:pt idx="44">
                  <c:v>46437234</c:v>
                </c:pt>
                <c:pt idx="45">
                  <c:v>50369651</c:v>
                </c:pt>
                <c:pt idx="46">
                  <c:v>45216954</c:v>
                </c:pt>
                <c:pt idx="47">
                  <c:v>40161969</c:v>
                </c:pt>
                <c:pt idx="48">
                  <c:v>52493486</c:v>
                </c:pt>
                <c:pt idx="49">
                  <c:v>50660596</c:v>
                </c:pt>
                <c:pt idx="50">
                  <c:v>43816983</c:v>
                </c:pt>
                <c:pt idx="51">
                  <c:v>52719991</c:v>
                </c:pt>
                <c:pt idx="52">
                  <c:v>53955260</c:v>
                </c:pt>
                <c:pt idx="53">
                  <c:v>47419462</c:v>
                </c:pt>
                <c:pt idx="54">
                  <c:v>53945338</c:v>
                </c:pt>
                <c:pt idx="55">
                  <c:v>56127644</c:v>
                </c:pt>
                <c:pt idx="56">
                  <c:v>54367202</c:v>
                </c:pt>
                <c:pt idx="57">
                  <c:v>61211725</c:v>
                </c:pt>
                <c:pt idx="58">
                  <c:v>51712835</c:v>
                </c:pt>
                <c:pt idx="59">
                  <c:v>48212784</c:v>
                </c:pt>
                <c:pt idx="60">
                  <c:v>67859986</c:v>
                </c:pt>
                <c:pt idx="61">
                  <c:v>53608990</c:v>
                </c:pt>
                <c:pt idx="62">
                  <c:v>55575486</c:v>
                </c:pt>
                <c:pt idx="63">
                  <c:v>68672905</c:v>
                </c:pt>
                <c:pt idx="64">
                  <c:v>54625941</c:v>
                </c:pt>
                <c:pt idx="65">
                  <c:v>67702602</c:v>
                </c:pt>
              </c:numCache>
            </c:numRef>
          </c:val>
          <c:extLst>
            <c:ext xmlns:c16="http://schemas.microsoft.com/office/drawing/2014/chart" uri="{C3380CC4-5D6E-409C-BE32-E72D297353CC}">
              <c16:uniqueId val="{00000000-571A-4302-B2E7-F05C55FFE389}"/>
            </c:ext>
          </c:extLst>
        </c:ser>
        <c:dLbls>
          <c:showLegendKey val="0"/>
          <c:showVal val="0"/>
          <c:showCatName val="0"/>
          <c:showSerName val="0"/>
          <c:showPercent val="0"/>
          <c:showBubbleSize val="0"/>
        </c:dLbls>
        <c:gapWidth val="219"/>
        <c:overlap val="-27"/>
        <c:axId val="807295296"/>
        <c:axId val="807290976"/>
      </c:barChart>
      <c:lineChart>
        <c:grouping val="standard"/>
        <c:varyColors val="0"/>
        <c:ser>
          <c:idx val="1"/>
          <c:order val="1"/>
          <c:tx>
            <c:strRef>
              <c:f>'Chart all'!$C$3</c:f>
              <c:strCache>
                <c:ptCount val="1"/>
                <c:pt idx="0">
                  <c:v>Month-End Open Interest</c:v>
                </c:pt>
              </c:strCache>
            </c:strRef>
          </c:tx>
          <c:spPr>
            <a:ln w="28575" cap="rnd">
              <a:solidFill>
                <a:srgbClr val="F9A51A"/>
              </a:solidFill>
              <a:round/>
            </a:ln>
            <a:effectLst/>
          </c:spPr>
          <c:marker>
            <c:symbol val="none"/>
          </c:marker>
          <c:cat>
            <c:multiLvlStrRef>
              <c:f>'Chart all'!$C$1</c:f>
              <c:multiLvlStrCache>
                <c:ptCount val="66"/>
                <c:lvl>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pt idx="12">
                    <c:v>January</c:v>
                  </c:pt>
                  <c:pt idx="13">
                    <c:v>February</c:v>
                  </c:pt>
                  <c:pt idx="14">
                    <c:v>March</c:v>
                  </c:pt>
                  <c:pt idx="15">
                    <c:v>April</c:v>
                  </c:pt>
                  <c:pt idx="16">
                    <c:v>May</c:v>
                  </c:pt>
                  <c:pt idx="17">
                    <c:v>June</c:v>
                  </c:pt>
                  <c:pt idx="18">
                    <c:v>July</c:v>
                  </c:pt>
                  <c:pt idx="19">
                    <c:v>August</c:v>
                  </c:pt>
                  <c:pt idx="20">
                    <c:v>September</c:v>
                  </c:pt>
                  <c:pt idx="21">
                    <c:v>October</c:v>
                  </c:pt>
                  <c:pt idx="22">
                    <c:v>November</c:v>
                  </c:pt>
                  <c:pt idx="23">
                    <c:v>December</c:v>
                  </c:pt>
                  <c:pt idx="24">
                    <c:v>January</c:v>
                  </c:pt>
                  <c:pt idx="25">
                    <c:v>February</c:v>
                  </c:pt>
                  <c:pt idx="26">
                    <c:v>March</c:v>
                  </c:pt>
                  <c:pt idx="27">
                    <c:v>April</c:v>
                  </c:pt>
                  <c:pt idx="28">
                    <c:v>May</c:v>
                  </c:pt>
                  <c:pt idx="29">
                    <c:v>June</c:v>
                  </c:pt>
                  <c:pt idx="30">
                    <c:v>July</c:v>
                  </c:pt>
                  <c:pt idx="31">
                    <c:v>August</c:v>
                  </c:pt>
                  <c:pt idx="32">
                    <c:v>September</c:v>
                  </c:pt>
                  <c:pt idx="33">
                    <c:v>October</c:v>
                  </c:pt>
                  <c:pt idx="34">
                    <c:v>November</c:v>
                  </c:pt>
                  <c:pt idx="35">
                    <c:v>December</c:v>
                  </c:pt>
                  <c:pt idx="36">
                    <c:v>January</c:v>
                  </c:pt>
                  <c:pt idx="37">
                    <c:v>February</c:v>
                  </c:pt>
                  <c:pt idx="38">
                    <c:v>March</c:v>
                  </c:pt>
                  <c:pt idx="39">
                    <c:v>April</c:v>
                  </c:pt>
                  <c:pt idx="40">
                    <c:v>May</c:v>
                  </c:pt>
                  <c:pt idx="41">
                    <c:v>June</c:v>
                  </c:pt>
                  <c:pt idx="42">
                    <c:v>July</c:v>
                  </c:pt>
                  <c:pt idx="43">
                    <c:v>August</c:v>
                  </c:pt>
                  <c:pt idx="44">
                    <c:v>September</c:v>
                  </c:pt>
                  <c:pt idx="45">
                    <c:v>October</c:v>
                  </c:pt>
                  <c:pt idx="46">
                    <c:v>November</c:v>
                  </c:pt>
                  <c:pt idx="47">
                    <c:v>December</c:v>
                  </c:pt>
                  <c:pt idx="48">
                    <c:v>January</c:v>
                  </c:pt>
                  <c:pt idx="49">
                    <c:v>February</c:v>
                  </c:pt>
                  <c:pt idx="50">
                    <c:v>March</c:v>
                  </c:pt>
                  <c:pt idx="51">
                    <c:v>April</c:v>
                  </c:pt>
                  <c:pt idx="52">
                    <c:v>May</c:v>
                  </c:pt>
                  <c:pt idx="53">
                    <c:v>June</c:v>
                  </c:pt>
                  <c:pt idx="54">
                    <c:v>July</c:v>
                  </c:pt>
                  <c:pt idx="55">
                    <c:v>August</c:v>
                  </c:pt>
                  <c:pt idx="56">
                    <c:v>September</c:v>
                  </c:pt>
                  <c:pt idx="57">
                    <c:v>October</c:v>
                  </c:pt>
                  <c:pt idx="58">
                    <c:v>November</c:v>
                  </c:pt>
                  <c:pt idx="59">
                    <c:v>December</c:v>
                  </c:pt>
                  <c:pt idx="60">
                    <c:v>January</c:v>
                  </c:pt>
                  <c:pt idx="61">
                    <c:v>February</c:v>
                  </c:pt>
                  <c:pt idx="62">
                    <c:v>March</c:v>
                  </c:pt>
                  <c:pt idx="63">
                    <c:v>April</c:v>
                  </c:pt>
                  <c:pt idx="64">
                    <c:v>May</c:v>
                  </c:pt>
                  <c:pt idx="65">
                    <c:v>June</c:v>
                  </c:pt>
                </c:lvl>
                <c:lvl>
                  <c:pt idx="0">
                    <c:v>2020</c:v>
                  </c:pt>
                  <c:pt idx="12">
                    <c:v>2021</c:v>
                  </c:pt>
                  <c:pt idx="24">
                    <c:v>2022</c:v>
                  </c:pt>
                  <c:pt idx="36">
                    <c:v>2023</c:v>
                  </c:pt>
                  <c:pt idx="48">
                    <c:v>2024</c:v>
                  </c:pt>
                  <c:pt idx="60">
                    <c:v>2025</c:v>
                  </c:pt>
                </c:lvl>
              </c:multiLvlStrCache>
            </c:multiLvlStrRef>
          </c:cat>
          <c:val>
            <c:numRef>
              <c:f>'Chart all'!$C$1</c:f>
              <c:numCache>
                <c:formatCode>_(* #,##0_);_(* \(#,##0\);_(* "-"??_);_(@_)</c:formatCode>
                <c:ptCount val="66"/>
                <c:pt idx="0">
                  <c:v>15200972</c:v>
                </c:pt>
                <c:pt idx="1">
                  <c:v>15182885</c:v>
                </c:pt>
                <c:pt idx="2">
                  <c:v>16077321</c:v>
                </c:pt>
                <c:pt idx="3">
                  <c:v>16115597</c:v>
                </c:pt>
                <c:pt idx="4">
                  <c:v>15072716</c:v>
                </c:pt>
                <c:pt idx="5">
                  <c:v>14734833</c:v>
                </c:pt>
                <c:pt idx="6">
                  <c:v>14450419</c:v>
                </c:pt>
                <c:pt idx="7">
                  <c:v>14104296</c:v>
                </c:pt>
                <c:pt idx="8">
                  <c:v>13771543</c:v>
                </c:pt>
                <c:pt idx="9">
                  <c:v>13748975</c:v>
                </c:pt>
                <c:pt idx="10">
                  <c:v>13273460</c:v>
                </c:pt>
                <c:pt idx="11">
                  <c:v>13146414</c:v>
                </c:pt>
                <c:pt idx="12">
                  <c:v>13516979</c:v>
                </c:pt>
                <c:pt idx="13">
                  <c:v>14102491</c:v>
                </c:pt>
                <c:pt idx="14">
                  <c:v>13908598</c:v>
                </c:pt>
                <c:pt idx="15">
                  <c:v>13795769</c:v>
                </c:pt>
                <c:pt idx="16">
                  <c:v>13757111</c:v>
                </c:pt>
                <c:pt idx="17">
                  <c:v>14127797</c:v>
                </c:pt>
                <c:pt idx="18">
                  <c:v>14060870</c:v>
                </c:pt>
                <c:pt idx="19">
                  <c:v>14010729</c:v>
                </c:pt>
                <c:pt idx="20">
                  <c:v>14113908</c:v>
                </c:pt>
                <c:pt idx="21">
                  <c:v>13790960</c:v>
                </c:pt>
                <c:pt idx="22">
                  <c:v>12863657</c:v>
                </c:pt>
                <c:pt idx="23">
                  <c:v>12413823</c:v>
                </c:pt>
                <c:pt idx="24">
                  <c:v>13276387</c:v>
                </c:pt>
                <c:pt idx="25">
                  <c:v>13104670</c:v>
                </c:pt>
                <c:pt idx="26">
                  <c:v>12820429</c:v>
                </c:pt>
                <c:pt idx="27">
                  <c:v>13278750</c:v>
                </c:pt>
                <c:pt idx="28">
                  <c:v>13250651</c:v>
                </c:pt>
                <c:pt idx="29">
                  <c:v>12798669</c:v>
                </c:pt>
                <c:pt idx="30">
                  <c:v>12484781</c:v>
                </c:pt>
                <c:pt idx="31">
                  <c:v>12357706</c:v>
                </c:pt>
                <c:pt idx="32">
                  <c:v>12216247</c:v>
                </c:pt>
                <c:pt idx="33">
                  <c:v>12517126</c:v>
                </c:pt>
                <c:pt idx="34">
                  <c:v>11605667</c:v>
                </c:pt>
                <c:pt idx="35">
                  <c:v>11673983</c:v>
                </c:pt>
                <c:pt idx="36">
                  <c:v>12309868</c:v>
                </c:pt>
                <c:pt idx="37">
                  <c:v>12550928</c:v>
                </c:pt>
                <c:pt idx="38">
                  <c:v>13238767</c:v>
                </c:pt>
                <c:pt idx="39">
                  <c:v>13345063</c:v>
                </c:pt>
                <c:pt idx="40">
                  <c:v>13281511</c:v>
                </c:pt>
                <c:pt idx="41">
                  <c:v>12981238</c:v>
                </c:pt>
                <c:pt idx="42">
                  <c:v>12801173</c:v>
                </c:pt>
                <c:pt idx="43">
                  <c:v>12680091</c:v>
                </c:pt>
                <c:pt idx="44">
                  <c:v>12515021</c:v>
                </c:pt>
                <c:pt idx="45">
                  <c:v>12890439</c:v>
                </c:pt>
                <c:pt idx="46">
                  <c:v>12784768</c:v>
                </c:pt>
                <c:pt idx="47">
                  <c:v>12783681</c:v>
                </c:pt>
                <c:pt idx="48">
                  <c:v>13868986</c:v>
                </c:pt>
                <c:pt idx="49">
                  <c:v>14144866</c:v>
                </c:pt>
                <c:pt idx="50">
                  <c:v>14436218</c:v>
                </c:pt>
                <c:pt idx="51">
                  <c:v>14882488</c:v>
                </c:pt>
                <c:pt idx="52">
                  <c:v>15135266</c:v>
                </c:pt>
                <c:pt idx="53">
                  <c:v>14970724</c:v>
                </c:pt>
                <c:pt idx="54">
                  <c:v>15478662</c:v>
                </c:pt>
                <c:pt idx="55">
                  <c:v>14897008</c:v>
                </c:pt>
                <c:pt idx="56">
                  <c:v>14169026</c:v>
                </c:pt>
                <c:pt idx="57">
                  <c:v>15085712</c:v>
                </c:pt>
                <c:pt idx="58">
                  <c:v>14420330</c:v>
                </c:pt>
                <c:pt idx="59">
                  <c:v>14478191</c:v>
                </c:pt>
                <c:pt idx="60">
                  <c:v>15319194</c:v>
                </c:pt>
                <c:pt idx="61">
                  <c:v>15629646</c:v>
                </c:pt>
                <c:pt idx="62">
                  <c:v>16155711</c:v>
                </c:pt>
                <c:pt idx="63">
                  <c:v>16825518</c:v>
                </c:pt>
                <c:pt idx="64">
                  <c:v>16670624</c:v>
                </c:pt>
                <c:pt idx="65">
                  <c:v>16680088</c:v>
                </c:pt>
              </c:numCache>
            </c:numRef>
          </c:val>
          <c:smooth val="0"/>
          <c:extLst>
            <c:ext xmlns:c16="http://schemas.microsoft.com/office/drawing/2014/chart" uri="{C3380CC4-5D6E-409C-BE32-E72D297353CC}">
              <c16:uniqueId val="{00000001-571A-4302-B2E7-F05C55FFE389}"/>
            </c:ext>
          </c:extLst>
        </c:ser>
        <c:dLbls>
          <c:showLegendKey val="0"/>
          <c:showVal val="0"/>
          <c:showCatName val="0"/>
          <c:showSerName val="0"/>
          <c:showPercent val="0"/>
          <c:showBubbleSize val="0"/>
        </c:dLbls>
        <c:marker val="1"/>
        <c:smooth val="0"/>
        <c:axId val="807291456"/>
        <c:axId val="807310656"/>
      </c:lineChart>
      <c:catAx>
        <c:axId val="807295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crossAx val="807290976"/>
        <c:crosses val="autoZero"/>
        <c:auto val="1"/>
        <c:lblAlgn val="ctr"/>
        <c:lblOffset val="100"/>
        <c:noMultiLvlLbl val="0"/>
      </c:catAx>
      <c:valAx>
        <c:axId val="8072909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Lato" panose="020F0502020204030203" pitchFamily="34" charset="0"/>
                    <a:ea typeface="+mn-ea"/>
                    <a:cs typeface="+mn-cs"/>
                  </a:defRPr>
                </a:pPr>
                <a:r>
                  <a:rPr lang="en-US"/>
                  <a:t>Volume (lots traded)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Lato" panose="020F0502020204030203" pitchFamily="34" charset="0"/>
                  <a:ea typeface="+mn-ea"/>
                  <a:cs typeface="+mn-cs"/>
                </a:defRPr>
              </a:pPr>
              <a:endParaRPr lang="en-US"/>
            </a:p>
          </c:txPr>
        </c:title>
        <c:numFmt formatCode="[&gt;999999.999]\ #,,&quot;M&quot;;[&gt;999.999]#,&quot;K&quot;;#,##0\ _K"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crossAx val="807295296"/>
        <c:crosses val="autoZero"/>
        <c:crossBetween val="between"/>
      </c:valAx>
      <c:valAx>
        <c:axId val="807310656"/>
        <c:scaling>
          <c:orientation val="minMax"/>
        </c:scaling>
        <c:delete val="0"/>
        <c:axPos val="r"/>
        <c:title>
          <c:tx>
            <c:rich>
              <a:bodyPr rot="5400000" spcFirstLastPara="1" vertOverflow="ellipsis" wrap="square" anchor="ctr" anchorCtr="1"/>
              <a:lstStyle/>
              <a:p>
                <a:pPr>
                  <a:defRPr sz="1000" b="0" i="0" u="none" strike="noStrike" kern="1200" baseline="0">
                    <a:solidFill>
                      <a:schemeClr val="tx1"/>
                    </a:solidFill>
                    <a:latin typeface="Lato" panose="020F0502020204030203" pitchFamily="34" charset="0"/>
                    <a:ea typeface="+mn-ea"/>
                    <a:cs typeface="+mn-cs"/>
                  </a:defRPr>
                </a:pPr>
                <a:r>
                  <a:rPr lang="en-US"/>
                  <a:t>Open Interest (lots outstanding)</a:t>
                </a:r>
              </a:p>
            </c:rich>
          </c:tx>
          <c:overlay val="0"/>
          <c:spPr>
            <a:noFill/>
            <a:ln>
              <a:noFill/>
            </a:ln>
            <a:effectLst/>
          </c:spPr>
          <c:txPr>
            <a:bodyPr rot="5400000" spcFirstLastPara="1" vertOverflow="ellipsis" wrap="square" anchor="ctr" anchorCtr="1"/>
            <a:lstStyle/>
            <a:p>
              <a:pPr>
                <a:defRPr sz="1000" b="0" i="0" u="none" strike="noStrike" kern="1200" baseline="0">
                  <a:solidFill>
                    <a:schemeClr val="tx1"/>
                  </a:solidFill>
                  <a:latin typeface="Lato" panose="020F0502020204030203" pitchFamily="34" charset="0"/>
                  <a:ea typeface="+mn-ea"/>
                  <a:cs typeface="+mn-cs"/>
                </a:defRPr>
              </a:pPr>
              <a:endParaRPr lang="en-US"/>
            </a:p>
          </c:txPr>
        </c:title>
        <c:numFmt formatCode="[&gt;999999.999]\ #,,&quot;M&quot;;[&gt;999.999]#,&quot;K&quot;;#,##0\ _K"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crossAx val="807291456"/>
        <c:crosses val="max"/>
        <c:crossBetween val="between"/>
      </c:valAx>
      <c:catAx>
        <c:axId val="807291456"/>
        <c:scaling>
          <c:orientation val="minMax"/>
        </c:scaling>
        <c:delete val="1"/>
        <c:axPos val="b"/>
        <c:numFmt formatCode="General" sourceLinked="1"/>
        <c:majorTickMark val="out"/>
        <c:minorTickMark val="none"/>
        <c:tickLblPos val="nextTo"/>
        <c:crossAx val="807310656"/>
        <c:crosses val="autoZero"/>
        <c:auto val="1"/>
        <c:lblAlgn val="ctr"/>
        <c:lblOffset val="100"/>
        <c:noMultiLvlLbl val="0"/>
      </c:cat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aseline="0">
          <a:solidFill>
            <a:schemeClr val="tx1"/>
          </a:solidFill>
          <a:latin typeface="Lato" panose="020F0502020204030203"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[14) Brent WTI Midland Murban Oman.xlsx]WTI Nymex!PivotTable1</c:name>
    <c:fmtId val="26"/>
  </c:pivotSource>
  <c:chart>
    <c:title>
      <c:tx>
        <c:rich>
          <a:bodyPr rot="0" spcFirstLastPara="1" vertOverflow="ellipsis" vert="horz" wrap="square" anchor="ctr" anchorCtr="1"/>
          <a:lstStyle/>
          <a:p>
            <a:pPr>
              <a:defRPr sz="1400" b="0" i="0" u="none" strike="noStrike" kern="1200" spc="0" baseline="0">
                <a:solidFill>
                  <a:schemeClr val="tx1"/>
                </a:solidFill>
                <a:latin typeface="Lato" panose="020F0502020204030203" pitchFamily="34" charset="0"/>
                <a:ea typeface="+mn-ea"/>
                <a:cs typeface="+mn-cs"/>
              </a:defRPr>
            </a:pPr>
            <a:r>
              <a:rPr lang="en-US" dirty="0"/>
              <a:t>WTI NYMEX</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Lato" panose="020F0502020204030203" pitchFamily="34" charset="0"/>
              <a:ea typeface="+mn-ea"/>
              <a:cs typeface="+mn-cs"/>
            </a:defRPr>
          </a:pPr>
          <a:endParaRPr lang="en-US"/>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'WTI Nymex'!$B$3:$B$5</c:f>
              <c:strCache>
                <c:ptCount val="1"/>
                <c:pt idx="0">
                  <c:v>Monthly Volume - WTI Light Sweet Crude Oil (CL) Futures, NYMEX</c:v>
                </c:pt>
              </c:strCache>
            </c:strRef>
          </c:tx>
          <c:spPr>
            <a:solidFill>
              <a:schemeClr val="accent1"/>
            </a:solidFill>
            <a:ln>
              <a:noFill/>
            </a:ln>
            <a:effectLst/>
          </c:spPr>
          <c:invertIfNegative val="0"/>
          <c:cat>
            <c:multiLvlStrRef>
              <c:f>'WTI Nymex'!$A$6:$A$77</c:f>
              <c:multiLvlStrCache>
                <c:ptCount val="66"/>
                <c:lvl>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pt idx="12">
                    <c:v>January</c:v>
                  </c:pt>
                  <c:pt idx="13">
                    <c:v>February</c:v>
                  </c:pt>
                  <c:pt idx="14">
                    <c:v>March</c:v>
                  </c:pt>
                  <c:pt idx="15">
                    <c:v>April</c:v>
                  </c:pt>
                  <c:pt idx="16">
                    <c:v>May</c:v>
                  </c:pt>
                  <c:pt idx="17">
                    <c:v>June</c:v>
                  </c:pt>
                  <c:pt idx="18">
                    <c:v>July</c:v>
                  </c:pt>
                  <c:pt idx="19">
                    <c:v>August</c:v>
                  </c:pt>
                  <c:pt idx="20">
                    <c:v>September</c:v>
                  </c:pt>
                  <c:pt idx="21">
                    <c:v>October</c:v>
                  </c:pt>
                  <c:pt idx="22">
                    <c:v>November</c:v>
                  </c:pt>
                  <c:pt idx="23">
                    <c:v>December</c:v>
                  </c:pt>
                  <c:pt idx="24">
                    <c:v>January</c:v>
                  </c:pt>
                  <c:pt idx="25">
                    <c:v>February</c:v>
                  </c:pt>
                  <c:pt idx="26">
                    <c:v>March</c:v>
                  </c:pt>
                  <c:pt idx="27">
                    <c:v>April</c:v>
                  </c:pt>
                  <c:pt idx="28">
                    <c:v>May</c:v>
                  </c:pt>
                  <c:pt idx="29">
                    <c:v>June</c:v>
                  </c:pt>
                  <c:pt idx="30">
                    <c:v>July</c:v>
                  </c:pt>
                  <c:pt idx="31">
                    <c:v>August</c:v>
                  </c:pt>
                  <c:pt idx="32">
                    <c:v>September</c:v>
                  </c:pt>
                  <c:pt idx="33">
                    <c:v>October</c:v>
                  </c:pt>
                  <c:pt idx="34">
                    <c:v>November</c:v>
                  </c:pt>
                  <c:pt idx="35">
                    <c:v>December</c:v>
                  </c:pt>
                  <c:pt idx="36">
                    <c:v>January</c:v>
                  </c:pt>
                  <c:pt idx="37">
                    <c:v>February</c:v>
                  </c:pt>
                  <c:pt idx="38">
                    <c:v>March</c:v>
                  </c:pt>
                  <c:pt idx="39">
                    <c:v>April</c:v>
                  </c:pt>
                  <c:pt idx="40">
                    <c:v>May</c:v>
                  </c:pt>
                  <c:pt idx="41">
                    <c:v>June</c:v>
                  </c:pt>
                  <c:pt idx="42">
                    <c:v>July</c:v>
                  </c:pt>
                  <c:pt idx="43">
                    <c:v>August</c:v>
                  </c:pt>
                  <c:pt idx="44">
                    <c:v>September</c:v>
                  </c:pt>
                  <c:pt idx="45">
                    <c:v>October</c:v>
                  </c:pt>
                  <c:pt idx="46">
                    <c:v>November</c:v>
                  </c:pt>
                  <c:pt idx="47">
                    <c:v>December</c:v>
                  </c:pt>
                  <c:pt idx="48">
                    <c:v>January</c:v>
                  </c:pt>
                  <c:pt idx="49">
                    <c:v>February</c:v>
                  </c:pt>
                  <c:pt idx="50">
                    <c:v>March</c:v>
                  </c:pt>
                  <c:pt idx="51">
                    <c:v>April</c:v>
                  </c:pt>
                  <c:pt idx="52">
                    <c:v>May</c:v>
                  </c:pt>
                  <c:pt idx="53">
                    <c:v>June</c:v>
                  </c:pt>
                  <c:pt idx="54">
                    <c:v>July</c:v>
                  </c:pt>
                  <c:pt idx="55">
                    <c:v>August</c:v>
                  </c:pt>
                  <c:pt idx="56">
                    <c:v>September</c:v>
                  </c:pt>
                  <c:pt idx="57">
                    <c:v>October</c:v>
                  </c:pt>
                  <c:pt idx="58">
                    <c:v>November</c:v>
                  </c:pt>
                  <c:pt idx="59">
                    <c:v>December</c:v>
                  </c:pt>
                  <c:pt idx="60">
                    <c:v>January</c:v>
                  </c:pt>
                  <c:pt idx="61">
                    <c:v>February</c:v>
                  </c:pt>
                  <c:pt idx="62">
                    <c:v>March</c:v>
                  </c:pt>
                  <c:pt idx="63">
                    <c:v>April</c:v>
                  </c:pt>
                  <c:pt idx="64">
                    <c:v>May</c:v>
                  </c:pt>
                  <c:pt idx="65">
                    <c:v>June</c:v>
                  </c:pt>
                </c:lvl>
                <c:lvl>
                  <c:pt idx="0">
                    <c:v>2020</c:v>
                  </c:pt>
                  <c:pt idx="12">
                    <c:v>2021</c:v>
                  </c:pt>
                  <c:pt idx="24">
                    <c:v>2022</c:v>
                  </c:pt>
                  <c:pt idx="36">
                    <c:v>2023</c:v>
                  </c:pt>
                  <c:pt idx="48">
                    <c:v>2024</c:v>
                  </c:pt>
                  <c:pt idx="60">
                    <c:v>2025</c:v>
                  </c:pt>
                </c:lvl>
              </c:multiLvlStrCache>
            </c:multiLvlStrRef>
          </c:cat>
          <c:val>
            <c:numRef>
              <c:f>'WTI Nymex'!$B$6:$B$77</c:f>
              <c:numCache>
                <c:formatCode>_(* #,##0_);_(* \(#,##0\);_(* "-"??_);_(@_)</c:formatCode>
                <c:ptCount val="66"/>
                <c:pt idx="0">
                  <c:v>26078835</c:v>
                </c:pt>
                <c:pt idx="1">
                  <c:v>28130750</c:v>
                </c:pt>
                <c:pt idx="2">
                  <c:v>40910260</c:v>
                </c:pt>
                <c:pt idx="3">
                  <c:v>39351259</c:v>
                </c:pt>
                <c:pt idx="4">
                  <c:v>21325370</c:v>
                </c:pt>
                <c:pt idx="5">
                  <c:v>19171963</c:v>
                </c:pt>
                <c:pt idx="6">
                  <c:v>16203837</c:v>
                </c:pt>
                <c:pt idx="7">
                  <c:v>15727607</c:v>
                </c:pt>
                <c:pt idx="8">
                  <c:v>17103060</c:v>
                </c:pt>
                <c:pt idx="9">
                  <c:v>17062994</c:v>
                </c:pt>
                <c:pt idx="10">
                  <c:v>17680268</c:v>
                </c:pt>
                <c:pt idx="11">
                  <c:v>15434149</c:v>
                </c:pt>
                <c:pt idx="12">
                  <c:v>18924424</c:v>
                </c:pt>
                <c:pt idx="13">
                  <c:v>22103615</c:v>
                </c:pt>
                <c:pt idx="14">
                  <c:v>26039150</c:v>
                </c:pt>
                <c:pt idx="15">
                  <c:v>18812847</c:v>
                </c:pt>
                <c:pt idx="16">
                  <c:v>19083656</c:v>
                </c:pt>
                <c:pt idx="17">
                  <c:v>20264102</c:v>
                </c:pt>
                <c:pt idx="18">
                  <c:v>20471032</c:v>
                </c:pt>
                <c:pt idx="19">
                  <c:v>18841682</c:v>
                </c:pt>
                <c:pt idx="20">
                  <c:v>18937675</c:v>
                </c:pt>
                <c:pt idx="21">
                  <c:v>24524061</c:v>
                </c:pt>
                <c:pt idx="22">
                  <c:v>22982482</c:v>
                </c:pt>
                <c:pt idx="23">
                  <c:v>17329755</c:v>
                </c:pt>
                <c:pt idx="24">
                  <c:v>20272027</c:v>
                </c:pt>
                <c:pt idx="25">
                  <c:v>23389258</c:v>
                </c:pt>
                <c:pt idx="26">
                  <c:v>23680732</c:v>
                </c:pt>
                <c:pt idx="27">
                  <c:v>14071838</c:v>
                </c:pt>
                <c:pt idx="28">
                  <c:v>13875004</c:v>
                </c:pt>
                <c:pt idx="29">
                  <c:v>16163817</c:v>
                </c:pt>
                <c:pt idx="30">
                  <c:v>16111251</c:v>
                </c:pt>
                <c:pt idx="31">
                  <c:v>17577744</c:v>
                </c:pt>
                <c:pt idx="32">
                  <c:v>15296318</c:v>
                </c:pt>
                <c:pt idx="33">
                  <c:v>14339648</c:v>
                </c:pt>
                <c:pt idx="34">
                  <c:v>16410464</c:v>
                </c:pt>
                <c:pt idx="35">
                  <c:v>14809729</c:v>
                </c:pt>
                <c:pt idx="36">
                  <c:v>16229884</c:v>
                </c:pt>
                <c:pt idx="37">
                  <c:v>14588676</c:v>
                </c:pt>
                <c:pt idx="38">
                  <c:v>19745518</c:v>
                </c:pt>
                <c:pt idx="39">
                  <c:v>15093051</c:v>
                </c:pt>
                <c:pt idx="40">
                  <c:v>17124125</c:v>
                </c:pt>
                <c:pt idx="41">
                  <c:v>18002630</c:v>
                </c:pt>
                <c:pt idx="42">
                  <c:v>16382680</c:v>
                </c:pt>
                <c:pt idx="43">
                  <c:v>18841297</c:v>
                </c:pt>
                <c:pt idx="44">
                  <c:v>19537946</c:v>
                </c:pt>
                <c:pt idx="45">
                  <c:v>18880510</c:v>
                </c:pt>
                <c:pt idx="46">
                  <c:v>16355332</c:v>
                </c:pt>
                <c:pt idx="47">
                  <c:v>13691713</c:v>
                </c:pt>
                <c:pt idx="48">
                  <c:v>16977303</c:v>
                </c:pt>
                <c:pt idx="49">
                  <c:v>16773339</c:v>
                </c:pt>
                <c:pt idx="50">
                  <c:v>16284502</c:v>
                </c:pt>
                <c:pt idx="51">
                  <c:v>19873141</c:v>
                </c:pt>
                <c:pt idx="52">
                  <c:v>18822665</c:v>
                </c:pt>
                <c:pt idx="53">
                  <c:v>17198272</c:v>
                </c:pt>
                <c:pt idx="54">
                  <c:v>20464077</c:v>
                </c:pt>
                <c:pt idx="55">
                  <c:v>21392674</c:v>
                </c:pt>
                <c:pt idx="56">
                  <c:v>20712668</c:v>
                </c:pt>
                <c:pt idx="57">
                  <c:v>20787060</c:v>
                </c:pt>
                <c:pt idx="58">
                  <c:v>16063532</c:v>
                </c:pt>
                <c:pt idx="59">
                  <c:v>14804129</c:v>
                </c:pt>
                <c:pt idx="60">
                  <c:v>24343561</c:v>
                </c:pt>
                <c:pt idx="61">
                  <c:v>15584830</c:v>
                </c:pt>
                <c:pt idx="62">
                  <c:v>17058676</c:v>
                </c:pt>
                <c:pt idx="63">
                  <c:v>25204812</c:v>
                </c:pt>
                <c:pt idx="64">
                  <c:v>18835623</c:v>
                </c:pt>
                <c:pt idx="65">
                  <c:v>26143310</c:v>
                </c:pt>
              </c:numCache>
            </c:numRef>
          </c:val>
          <c:extLst>
            <c:ext xmlns:c16="http://schemas.microsoft.com/office/drawing/2014/chart" uri="{C3380CC4-5D6E-409C-BE32-E72D297353CC}">
              <c16:uniqueId val="{00000000-1F3C-4B46-9477-356344EE6884}"/>
            </c:ext>
          </c:extLst>
        </c:ser>
        <c:dLbls>
          <c:showLegendKey val="0"/>
          <c:showVal val="0"/>
          <c:showCatName val="0"/>
          <c:showSerName val="0"/>
          <c:showPercent val="0"/>
          <c:showBubbleSize val="0"/>
        </c:dLbls>
        <c:gapWidth val="219"/>
        <c:axId val="890282872"/>
        <c:axId val="890283264"/>
      </c:barChart>
      <c:lineChart>
        <c:grouping val="standard"/>
        <c:varyColors val="0"/>
        <c:ser>
          <c:idx val="1"/>
          <c:order val="1"/>
          <c:tx>
            <c:strRef>
              <c:f>'WTI Nymex'!$C$3:$C$5</c:f>
              <c:strCache>
                <c:ptCount val="1"/>
                <c:pt idx="0">
                  <c:v>Month-End Open Interest - WTI Light Sweet Crude Oil (CL) Futures, NYMEX</c:v>
                </c:pt>
              </c:strCache>
            </c:strRef>
          </c:tx>
          <c:spPr>
            <a:ln w="28575" cap="rnd">
              <a:solidFill>
                <a:schemeClr val="accent2"/>
              </a:solidFill>
              <a:round/>
            </a:ln>
            <a:effectLst/>
          </c:spPr>
          <c:marker>
            <c:symbol val="none"/>
          </c:marker>
          <c:cat>
            <c:multiLvlStrRef>
              <c:f>'WTI Nymex'!$A$6:$A$77</c:f>
              <c:multiLvlStrCache>
                <c:ptCount val="66"/>
                <c:lvl>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pt idx="12">
                    <c:v>January</c:v>
                  </c:pt>
                  <c:pt idx="13">
                    <c:v>February</c:v>
                  </c:pt>
                  <c:pt idx="14">
                    <c:v>March</c:v>
                  </c:pt>
                  <c:pt idx="15">
                    <c:v>April</c:v>
                  </c:pt>
                  <c:pt idx="16">
                    <c:v>May</c:v>
                  </c:pt>
                  <c:pt idx="17">
                    <c:v>June</c:v>
                  </c:pt>
                  <c:pt idx="18">
                    <c:v>July</c:v>
                  </c:pt>
                  <c:pt idx="19">
                    <c:v>August</c:v>
                  </c:pt>
                  <c:pt idx="20">
                    <c:v>September</c:v>
                  </c:pt>
                  <c:pt idx="21">
                    <c:v>October</c:v>
                  </c:pt>
                  <c:pt idx="22">
                    <c:v>November</c:v>
                  </c:pt>
                  <c:pt idx="23">
                    <c:v>December</c:v>
                  </c:pt>
                  <c:pt idx="24">
                    <c:v>January</c:v>
                  </c:pt>
                  <c:pt idx="25">
                    <c:v>February</c:v>
                  </c:pt>
                  <c:pt idx="26">
                    <c:v>March</c:v>
                  </c:pt>
                  <c:pt idx="27">
                    <c:v>April</c:v>
                  </c:pt>
                  <c:pt idx="28">
                    <c:v>May</c:v>
                  </c:pt>
                  <c:pt idx="29">
                    <c:v>June</c:v>
                  </c:pt>
                  <c:pt idx="30">
                    <c:v>July</c:v>
                  </c:pt>
                  <c:pt idx="31">
                    <c:v>August</c:v>
                  </c:pt>
                  <c:pt idx="32">
                    <c:v>September</c:v>
                  </c:pt>
                  <c:pt idx="33">
                    <c:v>October</c:v>
                  </c:pt>
                  <c:pt idx="34">
                    <c:v>November</c:v>
                  </c:pt>
                  <c:pt idx="35">
                    <c:v>December</c:v>
                  </c:pt>
                  <c:pt idx="36">
                    <c:v>January</c:v>
                  </c:pt>
                  <c:pt idx="37">
                    <c:v>February</c:v>
                  </c:pt>
                  <c:pt idx="38">
                    <c:v>March</c:v>
                  </c:pt>
                  <c:pt idx="39">
                    <c:v>April</c:v>
                  </c:pt>
                  <c:pt idx="40">
                    <c:v>May</c:v>
                  </c:pt>
                  <c:pt idx="41">
                    <c:v>June</c:v>
                  </c:pt>
                  <c:pt idx="42">
                    <c:v>July</c:v>
                  </c:pt>
                  <c:pt idx="43">
                    <c:v>August</c:v>
                  </c:pt>
                  <c:pt idx="44">
                    <c:v>September</c:v>
                  </c:pt>
                  <c:pt idx="45">
                    <c:v>October</c:v>
                  </c:pt>
                  <c:pt idx="46">
                    <c:v>November</c:v>
                  </c:pt>
                  <c:pt idx="47">
                    <c:v>December</c:v>
                  </c:pt>
                  <c:pt idx="48">
                    <c:v>January</c:v>
                  </c:pt>
                  <c:pt idx="49">
                    <c:v>February</c:v>
                  </c:pt>
                  <c:pt idx="50">
                    <c:v>March</c:v>
                  </c:pt>
                  <c:pt idx="51">
                    <c:v>April</c:v>
                  </c:pt>
                  <c:pt idx="52">
                    <c:v>May</c:v>
                  </c:pt>
                  <c:pt idx="53">
                    <c:v>June</c:v>
                  </c:pt>
                  <c:pt idx="54">
                    <c:v>July</c:v>
                  </c:pt>
                  <c:pt idx="55">
                    <c:v>August</c:v>
                  </c:pt>
                  <c:pt idx="56">
                    <c:v>September</c:v>
                  </c:pt>
                  <c:pt idx="57">
                    <c:v>October</c:v>
                  </c:pt>
                  <c:pt idx="58">
                    <c:v>November</c:v>
                  </c:pt>
                  <c:pt idx="59">
                    <c:v>December</c:v>
                  </c:pt>
                  <c:pt idx="60">
                    <c:v>January</c:v>
                  </c:pt>
                  <c:pt idx="61">
                    <c:v>February</c:v>
                  </c:pt>
                  <c:pt idx="62">
                    <c:v>March</c:v>
                  </c:pt>
                  <c:pt idx="63">
                    <c:v>April</c:v>
                  </c:pt>
                  <c:pt idx="64">
                    <c:v>May</c:v>
                  </c:pt>
                  <c:pt idx="65">
                    <c:v>June</c:v>
                  </c:pt>
                </c:lvl>
                <c:lvl>
                  <c:pt idx="0">
                    <c:v>2020</c:v>
                  </c:pt>
                  <c:pt idx="12">
                    <c:v>2021</c:v>
                  </c:pt>
                  <c:pt idx="24">
                    <c:v>2022</c:v>
                  </c:pt>
                  <c:pt idx="36">
                    <c:v>2023</c:v>
                  </c:pt>
                  <c:pt idx="48">
                    <c:v>2024</c:v>
                  </c:pt>
                  <c:pt idx="60">
                    <c:v>2025</c:v>
                  </c:pt>
                </c:lvl>
              </c:multiLvlStrCache>
            </c:multiLvlStrRef>
          </c:cat>
          <c:val>
            <c:numRef>
              <c:f>'WTI Nymex'!$C$6:$C$77</c:f>
              <c:numCache>
                <c:formatCode>_(* #,##0_);_(* \(#,##0\);_(* "-"??_);_(@_)</c:formatCode>
                <c:ptCount val="66"/>
                <c:pt idx="0">
                  <c:v>2229701</c:v>
                </c:pt>
                <c:pt idx="1">
                  <c:v>2209193</c:v>
                </c:pt>
                <c:pt idx="2">
                  <c:v>2340672</c:v>
                </c:pt>
                <c:pt idx="3">
                  <c:v>2303488</c:v>
                </c:pt>
                <c:pt idx="4">
                  <c:v>2142743</c:v>
                </c:pt>
                <c:pt idx="5">
                  <c:v>2008618</c:v>
                </c:pt>
                <c:pt idx="6">
                  <c:v>2006292</c:v>
                </c:pt>
                <c:pt idx="7">
                  <c:v>2061302</c:v>
                </c:pt>
                <c:pt idx="8">
                  <c:v>2078629</c:v>
                </c:pt>
                <c:pt idx="9">
                  <c:v>2023400</c:v>
                </c:pt>
                <c:pt idx="10">
                  <c:v>2127463</c:v>
                </c:pt>
                <c:pt idx="11">
                  <c:v>2154706</c:v>
                </c:pt>
                <c:pt idx="12">
                  <c:v>2348413</c:v>
                </c:pt>
                <c:pt idx="13">
                  <c:v>2502731</c:v>
                </c:pt>
                <c:pt idx="14">
                  <c:v>2347818</c:v>
                </c:pt>
                <c:pt idx="15">
                  <c:v>2381401</c:v>
                </c:pt>
                <c:pt idx="16">
                  <c:v>2485905</c:v>
                </c:pt>
                <c:pt idx="17">
                  <c:v>2390245</c:v>
                </c:pt>
                <c:pt idx="18">
                  <c:v>2319540</c:v>
                </c:pt>
                <c:pt idx="19">
                  <c:v>2074185</c:v>
                </c:pt>
                <c:pt idx="20">
                  <c:v>2176724</c:v>
                </c:pt>
                <c:pt idx="21">
                  <c:v>2124479</c:v>
                </c:pt>
                <c:pt idx="22">
                  <c:v>2033286</c:v>
                </c:pt>
                <c:pt idx="23">
                  <c:v>1866914</c:v>
                </c:pt>
                <c:pt idx="24">
                  <c:v>2100097</c:v>
                </c:pt>
                <c:pt idx="25">
                  <c:v>2093222</c:v>
                </c:pt>
                <c:pt idx="26">
                  <c:v>1805276</c:v>
                </c:pt>
                <c:pt idx="27">
                  <c:v>1752306</c:v>
                </c:pt>
                <c:pt idx="28">
                  <c:v>1787928</c:v>
                </c:pt>
                <c:pt idx="29">
                  <c:v>1630216</c:v>
                </c:pt>
                <c:pt idx="30">
                  <c:v>1609615</c:v>
                </c:pt>
                <c:pt idx="31">
                  <c:v>1467964</c:v>
                </c:pt>
                <c:pt idx="32">
                  <c:v>1496804</c:v>
                </c:pt>
                <c:pt idx="33">
                  <c:v>1454097</c:v>
                </c:pt>
                <c:pt idx="34">
                  <c:v>1420782</c:v>
                </c:pt>
                <c:pt idx="35">
                  <c:v>1440725</c:v>
                </c:pt>
                <c:pt idx="36">
                  <c:v>1726378</c:v>
                </c:pt>
                <c:pt idx="37">
                  <c:v>1750212</c:v>
                </c:pt>
                <c:pt idx="38">
                  <c:v>1838157</c:v>
                </c:pt>
                <c:pt idx="39">
                  <c:v>1881769</c:v>
                </c:pt>
                <c:pt idx="40">
                  <c:v>1922759</c:v>
                </c:pt>
                <c:pt idx="41">
                  <c:v>1822603</c:v>
                </c:pt>
                <c:pt idx="42">
                  <c:v>1750069</c:v>
                </c:pt>
                <c:pt idx="43">
                  <c:v>1674270</c:v>
                </c:pt>
                <c:pt idx="44">
                  <c:v>1774359</c:v>
                </c:pt>
                <c:pt idx="45">
                  <c:v>1671255</c:v>
                </c:pt>
                <c:pt idx="46">
                  <c:v>1649235</c:v>
                </c:pt>
                <c:pt idx="47">
                  <c:v>1581928</c:v>
                </c:pt>
                <c:pt idx="48">
                  <c:v>1766979</c:v>
                </c:pt>
                <c:pt idx="49">
                  <c:v>1614907</c:v>
                </c:pt>
                <c:pt idx="50">
                  <c:v>1776221</c:v>
                </c:pt>
                <c:pt idx="51">
                  <c:v>1794542</c:v>
                </c:pt>
                <c:pt idx="52">
                  <c:v>1799542</c:v>
                </c:pt>
                <c:pt idx="53">
                  <c:v>1707775</c:v>
                </c:pt>
                <c:pt idx="54">
                  <c:v>1810095</c:v>
                </c:pt>
                <c:pt idx="55">
                  <c:v>1716966</c:v>
                </c:pt>
                <c:pt idx="56">
                  <c:v>1779029</c:v>
                </c:pt>
                <c:pt idx="57">
                  <c:v>1758538</c:v>
                </c:pt>
                <c:pt idx="58">
                  <c:v>1760130</c:v>
                </c:pt>
                <c:pt idx="59">
                  <c:v>1873202</c:v>
                </c:pt>
                <c:pt idx="60">
                  <c:v>1814653</c:v>
                </c:pt>
                <c:pt idx="61">
                  <c:v>1778969</c:v>
                </c:pt>
                <c:pt idx="62">
                  <c:v>1839643</c:v>
                </c:pt>
                <c:pt idx="63">
                  <c:v>1947779</c:v>
                </c:pt>
                <c:pt idx="64">
                  <c:v>1999276</c:v>
                </c:pt>
                <c:pt idx="65">
                  <c:v>1965322</c:v>
                </c:pt>
              </c:numCache>
            </c:numRef>
          </c:val>
          <c:smooth val="0"/>
          <c:extLst>
            <c:ext xmlns:c16="http://schemas.microsoft.com/office/drawing/2014/chart" uri="{C3380CC4-5D6E-409C-BE32-E72D297353CC}">
              <c16:uniqueId val="{00000001-1F3C-4B46-9477-356344EE6884}"/>
            </c:ext>
          </c:extLst>
        </c:ser>
        <c:dLbls>
          <c:showLegendKey val="0"/>
          <c:showVal val="0"/>
          <c:showCatName val="0"/>
          <c:showSerName val="0"/>
          <c:showPercent val="0"/>
          <c:showBubbleSize val="0"/>
        </c:dLbls>
        <c:marker val="1"/>
        <c:smooth val="0"/>
        <c:axId val="133356704"/>
        <c:axId val="133358624"/>
      </c:lineChart>
      <c:catAx>
        <c:axId val="890282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crossAx val="890283264"/>
        <c:crosses val="autoZero"/>
        <c:auto val="1"/>
        <c:lblAlgn val="ctr"/>
        <c:lblOffset val="100"/>
        <c:noMultiLvlLbl val="0"/>
      </c:catAx>
      <c:valAx>
        <c:axId val="8902832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Lato" panose="020F0502020204030203" pitchFamily="34" charset="0"/>
                    <a:ea typeface="+mn-ea"/>
                    <a:cs typeface="+mn-cs"/>
                  </a:defRPr>
                </a:pPr>
                <a:r>
                  <a:rPr lang="en-US"/>
                  <a:t>Volume (lots traded)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Lato" panose="020F0502020204030203" pitchFamily="34" charset="0"/>
                  <a:ea typeface="+mn-ea"/>
                  <a:cs typeface="+mn-cs"/>
                </a:defRPr>
              </a:pPr>
              <a:endParaRPr lang="en-US"/>
            </a:p>
          </c:txPr>
        </c:title>
        <c:numFmt formatCode="[&gt;999999.999]\ #,,&quot;M&quot;;[&gt;999.999]#,&quot;K&quot;;#,##0\ _K"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crossAx val="890282872"/>
        <c:crosses val="autoZero"/>
        <c:crossBetween val="between"/>
      </c:valAx>
      <c:valAx>
        <c:axId val="133358624"/>
        <c:scaling>
          <c:orientation val="minMax"/>
        </c:scaling>
        <c:delete val="0"/>
        <c:axPos val="r"/>
        <c:numFmt formatCode="[&gt;999999.999]\ #.0,,&quot;M&quot;;[&gt;999.999]#,&quot;K&quot;;#,##0\ _K"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crossAx val="133356704"/>
        <c:crosses val="max"/>
        <c:crossBetween val="between"/>
      </c:valAx>
      <c:catAx>
        <c:axId val="133356704"/>
        <c:scaling>
          <c:orientation val="minMax"/>
        </c:scaling>
        <c:delete val="1"/>
        <c:axPos val="b"/>
        <c:numFmt formatCode="General" sourceLinked="1"/>
        <c:majorTickMark val="out"/>
        <c:minorTickMark val="none"/>
        <c:tickLblPos val="nextTo"/>
        <c:crossAx val="13335862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legend>
    <c:plotVisOnly val="1"/>
    <c:dispBlanksAs val="gap"/>
    <c:showDLblsOverMax val="0"/>
  </c:chart>
  <c:spPr>
    <a:noFill/>
    <a:ln>
      <a:noFill/>
    </a:ln>
    <a:effectLst/>
  </c:spPr>
  <c:txPr>
    <a:bodyPr/>
    <a:lstStyle/>
    <a:p>
      <a:pPr>
        <a:defRPr baseline="0">
          <a:solidFill>
            <a:schemeClr val="tx1"/>
          </a:solidFill>
          <a:latin typeface="Lato" panose="020F0502020204030203"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[14) Brent WTI Midland Murban Oman.xlsx]WTI ICE!PivotTable1</c:name>
    <c:fmtId val="26"/>
  </c:pivotSource>
  <c:chart>
    <c:title>
      <c:tx>
        <c:rich>
          <a:bodyPr rot="0" spcFirstLastPara="1" vertOverflow="ellipsis" vert="horz" wrap="square" anchor="ctr" anchorCtr="1"/>
          <a:lstStyle/>
          <a:p>
            <a:pPr>
              <a:defRPr sz="1400" b="0" i="0" u="none" strike="noStrike" kern="1200" spc="0" baseline="0">
                <a:solidFill>
                  <a:schemeClr val="tx1"/>
                </a:solidFill>
                <a:latin typeface="Lato" panose="020F0502020204030203" pitchFamily="34" charset="0"/>
                <a:ea typeface="+mn-ea"/>
                <a:cs typeface="+mn-cs"/>
              </a:defRPr>
            </a:pPr>
            <a:r>
              <a:rPr lang="en-US" dirty="0"/>
              <a:t>WTI ICE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Lato" panose="020F0502020204030203" pitchFamily="34" charset="0"/>
              <a:ea typeface="+mn-ea"/>
              <a:cs typeface="+mn-cs"/>
            </a:defRPr>
          </a:pPr>
          <a:endParaRPr lang="en-US"/>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'WTI ICE'!$B$3:$B$5</c:f>
              <c:strCache>
                <c:ptCount val="1"/>
                <c:pt idx="0">
                  <c:v>Monthly Volume - WTI Light Sweet Crude Oil Futures, ICE Europe</c:v>
                </c:pt>
              </c:strCache>
            </c:strRef>
          </c:tx>
          <c:spPr>
            <a:solidFill>
              <a:schemeClr val="accent1"/>
            </a:solidFill>
            <a:ln>
              <a:noFill/>
            </a:ln>
            <a:effectLst/>
          </c:spPr>
          <c:invertIfNegative val="0"/>
          <c:cat>
            <c:multiLvlStrRef>
              <c:f>'WTI ICE'!$A$6:$A$77</c:f>
              <c:multiLvlStrCache>
                <c:ptCount val="66"/>
                <c:lvl>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pt idx="12">
                    <c:v>January</c:v>
                  </c:pt>
                  <c:pt idx="13">
                    <c:v>February</c:v>
                  </c:pt>
                  <c:pt idx="14">
                    <c:v>March</c:v>
                  </c:pt>
                  <c:pt idx="15">
                    <c:v>April</c:v>
                  </c:pt>
                  <c:pt idx="16">
                    <c:v>May</c:v>
                  </c:pt>
                  <c:pt idx="17">
                    <c:v>June</c:v>
                  </c:pt>
                  <c:pt idx="18">
                    <c:v>July</c:v>
                  </c:pt>
                  <c:pt idx="19">
                    <c:v>August</c:v>
                  </c:pt>
                  <c:pt idx="20">
                    <c:v>September</c:v>
                  </c:pt>
                  <c:pt idx="21">
                    <c:v>October</c:v>
                  </c:pt>
                  <c:pt idx="22">
                    <c:v>November</c:v>
                  </c:pt>
                  <c:pt idx="23">
                    <c:v>December</c:v>
                  </c:pt>
                  <c:pt idx="24">
                    <c:v>January</c:v>
                  </c:pt>
                  <c:pt idx="25">
                    <c:v>February</c:v>
                  </c:pt>
                  <c:pt idx="26">
                    <c:v>March</c:v>
                  </c:pt>
                  <c:pt idx="27">
                    <c:v>April</c:v>
                  </c:pt>
                  <c:pt idx="28">
                    <c:v>May</c:v>
                  </c:pt>
                  <c:pt idx="29">
                    <c:v>June</c:v>
                  </c:pt>
                  <c:pt idx="30">
                    <c:v>July</c:v>
                  </c:pt>
                  <c:pt idx="31">
                    <c:v>August</c:v>
                  </c:pt>
                  <c:pt idx="32">
                    <c:v>September</c:v>
                  </c:pt>
                  <c:pt idx="33">
                    <c:v>October</c:v>
                  </c:pt>
                  <c:pt idx="34">
                    <c:v>November</c:v>
                  </c:pt>
                  <c:pt idx="35">
                    <c:v>December</c:v>
                  </c:pt>
                  <c:pt idx="36">
                    <c:v>January</c:v>
                  </c:pt>
                  <c:pt idx="37">
                    <c:v>February</c:v>
                  </c:pt>
                  <c:pt idx="38">
                    <c:v>March</c:v>
                  </c:pt>
                  <c:pt idx="39">
                    <c:v>April</c:v>
                  </c:pt>
                  <c:pt idx="40">
                    <c:v>May</c:v>
                  </c:pt>
                  <c:pt idx="41">
                    <c:v>June</c:v>
                  </c:pt>
                  <c:pt idx="42">
                    <c:v>July</c:v>
                  </c:pt>
                  <c:pt idx="43">
                    <c:v>August</c:v>
                  </c:pt>
                  <c:pt idx="44">
                    <c:v>September</c:v>
                  </c:pt>
                  <c:pt idx="45">
                    <c:v>October</c:v>
                  </c:pt>
                  <c:pt idx="46">
                    <c:v>November</c:v>
                  </c:pt>
                  <c:pt idx="47">
                    <c:v>December</c:v>
                  </c:pt>
                  <c:pt idx="48">
                    <c:v>January</c:v>
                  </c:pt>
                  <c:pt idx="49">
                    <c:v>February</c:v>
                  </c:pt>
                  <c:pt idx="50">
                    <c:v>March</c:v>
                  </c:pt>
                  <c:pt idx="51">
                    <c:v>April</c:v>
                  </c:pt>
                  <c:pt idx="52">
                    <c:v>May</c:v>
                  </c:pt>
                  <c:pt idx="53">
                    <c:v>June</c:v>
                  </c:pt>
                  <c:pt idx="54">
                    <c:v>July</c:v>
                  </c:pt>
                  <c:pt idx="55">
                    <c:v>August</c:v>
                  </c:pt>
                  <c:pt idx="56">
                    <c:v>September</c:v>
                  </c:pt>
                  <c:pt idx="57">
                    <c:v>October</c:v>
                  </c:pt>
                  <c:pt idx="58">
                    <c:v>November</c:v>
                  </c:pt>
                  <c:pt idx="59">
                    <c:v>December</c:v>
                  </c:pt>
                  <c:pt idx="60">
                    <c:v>January</c:v>
                  </c:pt>
                  <c:pt idx="61">
                    <c:v>February</c:v>
                  </c:pt>
                  <c:pt idx="62">
                    <c:v>March</c:v>
                  </c:pt>
                  <c:pt idx="63">
                    <c:v>April</c:v>
                  </c:pt>
                  <c:pt idx="64">
                    <c:v>May</c:v>
                  </c:pt>
                  <c:pt idx="65">
                    <c:v>June</c:v>
                  </c:pt>
                </c:lvl>
                <c:lvl>
                  <c:pt idx="0">
                    <c:v>2020</c:v>
                  </c:pt>
                  <c:pt idx="12">
                    <c:v>2021</c:v>
                  </c:pt>
                  <c:pt idx="24">
                    <c:v>2022</c:v>
                  </c:pt>
                  <c:pt idx="36">
                    <c:v>2023</c:v>
                  </c:pt>
                  <c:pt idx="48">
                    <c:v>2024</c:v>
                  </c:pt>
                  <c:pt idx="60">
                    <c:v>2025</c:v>
                  </c:pt>
                </c:lvl>
              </c:multiLvlStrCache>
            </c:multiLvlStrRef>
          </c:cat>
          <c:val>
            <c:numRef>
              <c:f>'WTI ICE'!$B$6:$B$77</c:f>
              <c:numCache>
                <c:formatCode>_(* #,##0_);_(* \(#,##0\);_(* "-"??_);_(@_)</c:formatCode>
                <c:ptCount val="66"/>
                <c:pt idx="0">
                  <c:v>4625845</c:v>
                </c:pt>
                <c:pt idx="1">
                  <c:v>4744904</c:v>
                </c:pt>
                <c:pt idx="2">
                  <c:v>7673001</c:v>
                </c:pt>
                <c:pt idx="3">
                  <c:v>6301155</c:v>
                </c:pt>
                <c:pt idx="4">
                  <c:v>3191283</c:v>
                </c:pt>
                <c:pt idx="5">
                  <c:v>4294244</c:v>
                </c:pt>
                <c:pt idx="6">
                  <c:v>3072686</c:v>
                </c:pt>
                <c:pt idx="7">
                  <c:v>3379773</c:v>
                </c:pt>
                <c:pt idx="8">
                  <c:v>3486647</c:v>
                </c:pt>
                <c:pt idx="9">
                  <c:v>2935941</c:v>
                </c:pt>
                <c:pt idx="10">
                  <c:v>3404887</c:v>
                </c:pt>
                <c:pt idx="11">
                  <c:v>3012282</c:v>
                </c:pt>
                <c:pt idx="12">
                  <c:v>4135150</c:v>
                </c:pt>
                <c:pt idx="13">
                  <c:v>5002825</c:v>
                </c:pt>
                <c:pt idx="14">
                  <c:v>5923186</c:v>
                </c:pt>
                <c:pt idx="15">
                  <c:v>4000239</c:v>
                </c:pt>
                <c:pt idx="16">
                  <c:v>4163227</c:v>
                </c:pt>
                <c:pt idx="17">
                  <c:v>4776792</c:v>
                </c:pt>
                <c:pt idx="18">
                  <c:v>4088813</c:v>
                </c:pt>
                <c:pt idx="19">
                  <c:v>4429775</c:v>
                </c:pt>
                <c:pt idx="20">
                  <c:v>4182799</c:v>
                </c:pt>
                <c:pt idx="21">
                  <c:v>4877730</c:v>
                </c:pt>
                <c:pt idx="22">
                  <c:v>3411360</c:v>
                </c:pt>
                <c:pt idx="23">
                  <c:v>2729701</c:v>
                </c:pt>
                <c:pt idx="24">
                  <c:v>3685680</c:v>
                </c:pt>
                <c:pt idx="25">
                  <c:v>4826105</c:v>
                </c:pt>
                <c:pt idx="26">
                  <c:v>4514991</c:v>
                </c:pt>
                <c:pt idx="27">
                  <c:v>3888665</c:v>
                </c:pt>
                <c:pt idx="28">
                  <c:v>4145659</c:v>
                </c:pt>
                <c:pt idx="29">
                  <c:v>3641174</c:v>
                </c:pt>
                <c:pt idx="30">
                  <c:v>3623735</c:v>
                </c:pt>
                <c:pt idx="31">
                  <c:v>3695065</c:v>
                </c:pt>
                <c:pt idx="32">
                  <c:v>3257506</c:v>
                </c:pt>
                <c:pt idx="33">
                  <c:v>3412314</c:v>
                </c:pt>
                <c:pt idx="34">
                  <c:v>4257698</c:v>
                </c:pt>
                <c:pt idx="35">
                  <c:v>3164913</c:v>
                </c:pt>
                <c:pt idx="36">
                  <c:v>3499452</c:v>
                </c:pt>
                <c:pt idx="37">
                  <c:v>3597222</c:v>
                </c:pt>
                <c:pt idx="38">
                  <c:v>4910430</c:v>
                </c:pt>
                <c:pt idx="39">
                  <c:v>3712233</c:v>
                </c:pt>
                <c:pt idx="40">
                  <c:v>3996327</c:v>
                </c:pt>
                <c:pt idx="41">
                  <c:v>4849678</c:v>
                </c:pt>
                <c:pt idx="42">
                  <c:v>4483756</c:v>
                </c:pt>
                <c:pt idx="43">
                  <c:v>5779462</c:v>
                </c:pt>
                <c:pt idx="44">
                  <c:v>6096164</c:v>
                </c:pt>
                <c:pt idx="45">
                  <c:v>6336775</c:v>
                </c:pt>
                <c:pt idx="46">
                  <c:v>5893098</c:v>
                </c:pt>
                <c:pt idx="47">
                  <c:v>4585855</c:v>
                </c:pt>
                <c:pt idx="48">
                  <c:v>6048813</c:v>
                </c:pt>
                <c:pt idx="49">
                  <c:v>6403873</c:v>
                </c:pt>
                <c:pt idx="50">
                  <c:v>6177110</c:v>
                </c:pt>
                <c:pt idx="51">
                  <c:v>7287374</c:v>
                </c:pt>
                <c:pt idx="52">
                  <c:v>7866861</c:v>
                </c:pt>
                <c:pt idx="53">
                  <c:v>6901330</c:v>
                </c:pt>
                <c:pt idx="54">
                  <c:v>7758226</c:v>
                </c:pt>
                <c:pt idx="55">
                  <c:v>7570010</c:v>
                </c:pt>
                <c:pt idx="56">
                  <c:v>7424525</c:v>
                </c:pt>
                <c:pt idx="57">
                  <c:v>8102137</c:v>
                </c:pt>
                <c:pt idx="58">
                  <c:v>6871093</c:v>
                </c:pt>
                <c:pt idx="59">
                  <c:v>5515679</c:v>
                </c:pt>
                <c:pt idx="60">
                  <c:v>10285119</c:v>
                </c:pt>
                <c:pt idx="61">
                  <c:v>6607415</c:v>
                </c:pt>
                <c:pt idx="62">
                  <c:v>7345363</c:v>
                </c:pt>
                <c:pt idx="63">
                  <c:v>11927957</c:v>
                </c:pt>
                <c:pt idx="64">
                  <c:v>8570272</c:v>
                </c:pt>
                <c:pt idx="65">
                  <c:v>8122211</c:v>
                </c:pt>
              </c:numCache>
            </c:numRef>
          </c:val>
          <c:extLst>
            <c:ext xmlns:c16="http://schemas.microsoft.com/office/drawing/2014/chart" uri="{C3380CC4-5D6E-409C-BE32-E72D297353CC}">
              <c16:uniqueId val="{00000000-4D2F-4489-BC38-81A6C3A5D5A6}"/>
            </c:ext>
          </c:extLst>
        </c:ser>
        <c:dLbls>
          <c:showLegendKey val="0"/>
          <c:showVal val="0"/>
          <c:showCatName val="0"/>
          <c:showSerName val="0"/>
          <c:showPercent val="0"/>
          <c:showBubbleSize val="0"/>
        </c:dLbls>
        <c:gapWidth val="219"/>
        <c:axId val="890282872"/>
        <c:axId val="890283264"/>
      </c:barChart>
      <c:lineChart>
        <c:grouping val="standard"/>
        <c:varyColors val="0"/>
        <c:ser>
          <c:idx val="1"/>
          <c:order val="1"/>
          <c:tx>
            <c:strRef>
              <c:f>'WTI ICE'!$C$3:$C$5</c:f>
              <c:strCache>
                <c:ptCount val="1"/>
                <c:pt idx="0">
                  <c:v>Month-End Open Interest - WTI Light Sweet Crude Oil Futures, ICE Europe</c:v>
                </c:pt>
              </c:strCache>
            </c:strRef>
          </c:tx>
          <c:spPr>
            <a:ln w="28575" cap="rnd">
              <a:solidFill>
                <a:schemeClr val="accent2"/>
              </a:solidFill>
              <a:round/>
            </a:ln>
            <a:effectLst/>
          </c:spPr>
          <c:marker>
            <c:symbol val="none"/>
          </c:marker>
          <c:cat>
            <c:multiLvlStrRef>
              <c:f>'WTI ICE'!$A$6:$A$77</c:f>
              <c:multiLvlStrCache>
                <c:ptCount val="66"/>
                <c:lvl>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pt idx="12">
                    <c:v>January</c:v>
                  </c:pt>
                  <c:pt idx="13">
                    <c:v>February</c:v>
                  </c:pt>
                  <c:pt idx="14">
                    <c:v>March</c:v>
                  </c:pt>
                  <c:pt idx="15">
                    <c:v>April</c:v>
                  </c:pt>
                  <c:pt idx="16">
                    <c:v>May</c:v>
                  </c:pt>
                  <c:pt idx="17">
                    <c:v>June</c:v>
                  </c:pt>
                  <c:pt idx="18">
                    <c:v>July</c:v>
                  </c:pt>
                  <c:pt idx="19">
                    <c:v>August</c:v>
                  </c:pt>
                  <c:pt idx="20">
                    <c:v>September</c:v>
                  </c:pt>
                  <c:pt idx="21">
                    <c:v>October</c:v>
                  </c:pt>
                  <c:pt idx="22">
                    <c:v>November</c:v>
                  </c:pt>
                  <c:pt idx="23">
                    <c:v>December</c:v>
                  </c:pt>
                  <c:pt idx="24">
                    <c:v>January</c:v>
                  </c:pt>
                  <c:pt idx="25">
                    <c:v>February</c:v>
                  </c:pt>
                  <c:pt idx="26">
                    <c:v>March</c:v>
                  </c:pt>
                  <c:pt idx="27">
                    <c:v>April</c:v>
                  </c:pt>
                  <c:pt idx="28">
                    <c:v>May</c:v>
                  </c:pt>
                  <c:pt idx="29">
                    <c:v>June</c:v>
                  </c:pt>
                  <c:pt idx="30">
                    <c:v>July</c:v>
                  </c:pt>
                  <c:pt idx="31">
                    <c:v>August</c:v>
                  </c:pt>
                  <c:pt idx="32">
                    <c:v>September</c:v>
                  </c:pt>
                  <c:pt idx="33">
                    <c:v>October</c:v>
                  </c:pt>
                  <c:pt idx="34">
                    <c:v>November</c:v>
                  </c:pt>
                  <c:pt idx="35">
                    <c:v>December</c:v>
                  </c:pt>
                  <c:pt idx="36">
                    <c:v>January</c:v>
                  </c:pt>
                  <c:pt idx="37">
                    <c:v>February</c:v>
                  </c:pt>
                  <c:pt idx="38">
                    <c:v>March</c:v>
                  </c:pt>
                  <c:pt idx="39">
                    <c:v>April</c:v>
                  </c:pt>
                  <c:pt idx="40">
                    <c:v>May</c:v>
                  </c:pt>
                  <c:pt idx="41">
                    <c:v>June</c:v>
                  </c:pt>
                  <c:pt idx="42">
                    <c:v>July</c:v>
                  </c:pt>
                  <c:pt idx="43">
                    <c:v>August</c:v>
                  </c:pt>
                  <c:pt idx="44">
                    <c:v>September</c:v>
                  </c:pt>
                  <c:pt idx="45">
                    <c:v>October</c:v>
                  </c:pt>
                  <c:pt idx="46">
                    <c:v>November</c:v>
                  </c:pt>
                  <c:pt idx="47">
                    <c:v>December</c:v>
                  </c:pt>
                  <c:pt idx="48">
                    <c:v>January</c:v>
                  </c:pt>
                  <c:pt idx="49">
                    <c:v>February</c:v>
                  </c:pt>
                  <c:pt idx="50">
                    <c:v>March</c:v>
                  </c:pt>
                  <c:pt idx="51">
                    <c:v>April</c:v>
                  </c:pt>
                  <c:pt idx="52">
                    <c:v>May</c:v>
                  </c:pt>
                  <c:pt idx="53">
                    <c:v>June</c:v>
                  </c:pt>
                  <c:pt idx="54">
                    <c:v>July</c:v>
                  </c:pt>
                  <c:pt idx="55">
                    <c:v>August</c:v>
                  </c:pt>
                  <c:pt idx="56">
                    <c:v>September</c:v>
                  </c:pt>
                  <c:pt idx="57">
                    <c:v>October</c:v>
                  </c:pt>
                  <c:pt idx="58">
                    <c:v>November</c:v>
                  </c:pt>
                  <c:pt idx="59">
                    <c:v>December</c:v>
                  </c:pt>
                  <c:pt idx="60">
                    <c:v>January</c:v>
                  </c:pt>
                  <c:pt idx="61">
                    <c:v>February</c:v>
                  </c:pt>
                  <c:pt idx="62">
                    <c:v>March</c:v>
                  </c:pt>
                  <c:pt idx="63">
                    <c:v>April</c:v>
                  </c:pt>
                  <c:pt idx="64">
                    <c:v>May</c:v>
                  </c:pt>
                  <c:pt idx="65">
                    <c:v>June</c:v>
                  </c:pt>
                </c:lvl>
                <c:lvl>
                  <c:pt idx="0">
                    <c:v>2020</c:v>
                  </c:pt>
                  <c:pt idx="12">
                    <c:v>2021</c:v>
                  </c:pt>
                  <c:pt idx="24">
                    <c:v>2022</c:v>
                  </c:pt>
                  <c:pt idx="36">
                    <c:v>2023</c:v>
                  </c:pt>
                  <c:pt idx="48">
                    <c:v>2024</c:v>
                  </c:pt>
                  <c:pt idx="60">
                    <c:v>2025</c:v>
                  </c:pt>
                </c:lvl>
              </c:multiLvlStrCache>
            </c:multiLvlStrRef>
          </c:cat>
          <c:val>
            <c:numRef>
              <c:f>'WTI ICE'!$C$6:$C$77</c:f>
              <c:numCache>
                <c:formatCode>_(* #,##0_);_(* \(#,##0\);_(* "-"??_);_(@_)</c:formatCode>
                <c:ptCount val="66"/>
                <c:pt idx="0">
                  <c:v>646173</c:v>
                </c:pt>
                <c:pt idx="1">
                  <c:v>625322</c:v>
                </c:pt>
                <c:pt idx="2">
                  <c:v>693967</c:v>
                </c:pt>
                <c:pt idx="3">
                  <c:v>620833</c:v>
                </c:pt>
                <c:pt idx="4">
                  <c:v>557693</c:v>
                </c:pt>
                <c:pt idx="5">
                  <c:v>518136</c:v>
                </c:pt>
                <c:pt idx="6">
                  <c:v>474164</c:v>
                </c:pt>
                <c:pt idx="7">
                  <c:v>451632</c:v>
                </c:pt>
                <c:pt idx="8">
                  <c:v>460886</c:v>
                </c:pt>
                <c:pt idx="9">
                  <c:v>438480</c:v>
                </c:pt>
                <c:pt idx="10">
                  <c:v>432874</c:v>
                </c:pt>
                <c:pt idx="11">
                  <c:v>471721</c:v>
                </c:pt>
                <c:pt idx="12">
                  <c:v>504315</c:v>
                </c:pt>
                <c:pt idx="13">
                  <c:v>526718</c:v>
                </c:pt>
                <c:pt idx="14">
                  <c:v>542000</c:v>
                </c:pt>
                <c:pt idx="15">
                  <c:v>533476</c:v>
                </c:pt>
                <c:pt idx="16">
                  <c:v>518508</c:v>
                </c:pt>
                <c:pt idx="17">
                  <c:v>583590</c:v>
                </c:pt>
                <c:pt idx="18">
                  <c:v>588309</c:v>
                </c:pt>
                <c:pt idx="19">
                  <c:v>535685</c:v>
                </c:pt>
                <c:pt idx="20">
                  <c:v>545389</c:v>
                </c:pt>
                <c:pt idx="21">
                  <c:v>518894</c:v>
                </c:pt>
                <c:pt idx="22">
                  <c:v>441656</c:v>
                </c:pt>
                <c:pt idx="23">
                  <c:v>428582</c:v>
                </c:pt>
                <c:pt idx="24">
                  <c:v>487443</c:v>
                </c:pt>
                <c:pt idx="25">
                  <c:v>534414</c:v>
                </c:pt>
                <c:pt idx="26">
                  <c:v>510777</c:v>
                </c:pt>
                <c:pt idx="27">
                  <c:v>504076</c:v>
                </c:pt>
                <c:pt idx="28">
                  <c:v>485804</c:v>
                </c:pt>
                <c:pt idx="29">
                  <c:v>454056</c:v>
                </c:pt>
                <c:pt idx="30">
                  <c:v>454056</c:v>
                </c:pt>
                <c:pt idx="31">
                  <c:v>428248</c:v>
                </c:pt>
                <c:pt idx="32">
                  <c:v>429073</c:v>
                </c:pt>
                <c:pt idx="33">
                  <c:v>420088</c:v>
                </c:pt>
                <c:pt idx="34">
                  <c:v>375318</c:v>
                </c:pt>
                <c:pt idx="35">
                  <c:v>367730</c:v>
                </c:pt>
                <c:pt idx="36">
                  <c:v>417220</c:v>
                </c:pt>
                <c:pt idx="37">
                  <c:v>445894</c:v>
                </c:pt>
                <c:pt idx="38">
                  <c:v>471946</c:v>
                </c:pt>
                <c:pt idx="39">
                  <c:v>483509</c:v>
                </c:pt>
                <c:pt idx="40">
                  <c:v>536459</c:v>
                </c:pt>
                <c:pt idx="41">
                  <c:v>553227</c:v>
                </c:pt>
                <c:pt idx="42">
                  <c:v>548239</c:v>
                </c:pt>
                <c:pt idx="43">
                  <c:v>671403</c:v>
                </c:pt>
                <c:pt idx="44">
                  <c:v>689628</c:v>
                </c:pt>
                <c:pt idx="45">
                  <c:v>661565</c:v>
                </c:pt>
                <c:pt idx="46">
                  <c:v>663589</c:v>
                </c:pt>
                <c:pt idx="47">
                  <c:v>634475</c:v>
                </c:pt>
                <c:pt idx="48">
                  <c:v>667424</c:v>
                </c:pt>
                <c:pt idx="49">
                  <c:v>623357</c:v>
                </c:pt>
                <c:pt idx="50">
                  <c:v>618779</c:v>
                </c:pt>
                <c:pt idx="51">
                  <c:v>621395</c:v>
                </c:pt>
                <c:pt idx="52">
                  <c:v>573822</c:v>
                </c:pt>
                <c:pt idx="53">
                  <c:v>768670</c:v>
                </c:pt>
                <c:pt idx="54">
                  <c:v>758490</c:v>
                </c:pt>
                <c:pt idx="55">
                  <c:v>738729</c:v>
                </c:pt>
                <c:pt idx="56">
                  <c:v>745125</c:v>
                </c:pt>
                <c:pt idx="57">
                  <c:v>799501</c:v>
                </c:pt>
                <c:pt idx="58">
                  <c:v>861461</c:v>
                </c:pt>
                <c:pt idx="59">
                  <c:v>865040</c:v>
                </c:pt>
                <c:pt idx="60">
                  <c:v>909296</c:v>
                </c:pt>
                <c:pt idx="61">
                  <c:v>851894</c:v>
                </c:pt>
                <c:pt idx="62">
                  <c:v>888829</c:v>
                </c:pt>
                <c:pt idx="63">
                  <c:v>877831</c:v>
                </c:pt>
                <c:pt idx="64">
                  <c:v>863282</c:v>
                </c:pt>
                <c:pt idx="65">
                  <c:v>851096</c:v>
                </c:pt>
              </c:numCache>
            </c:numRef>
          </c:val>
          <c:smooth val="0"/>
          <c:extLst>
            <c:ext xmlns:c16="http://schemas.microsoft.com/office/drawing/2014/chart" uri="{C3380CC4-5D6E-409C-BE32-E72D297353CC}">
              <c16:uniqueId val="{00000001-4D2F-4489-BC38-81A6C3A5D5A6}"/>
            </c:ext>
          </c:extLst>
        </c:ser>
        <c:dLbls>
          <c:showLegendKey val="0"/>
          <c:showVal val="0"/>
          <c:showCatName val="0"/>
          <c:showSerName val="0"/>
          <c:showPercent val="0"/>
          <c:showBubbleSize val="0"/>
        </c:dLbls>
        <c:marker val="1"/>
        <c:smooth val="0"/>
        <c:axId val="141696720"/>
        <c:axId val="83167744"/>
      </c:lineChart>
      <c:catAx>
        <c:axId val="890282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crossAx val="890283264"/>
        <c:crosses val="autoZero"/>
        <c:auto val="1"/>
        <c:lblAlgn val="ctr"/>
        <c:lblOffset val="100"/>
        <c:noMultiLvlLbl val="0"/>
      </c:catAx>
      <c:valAx>
        <c:axId val="8902832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Lato" panose="020F0502020204030203" pitchFamily="34" charset="0"/>
                    <a:ea typeface="+mn-ea"/>
                    <a:cs typeface="+mn-cs"/>
                  </a:defRPr>
                </a:pPr>
                <a:r>
                  <a:rPr lang="en-US"/>
                  <a:t>Volume (lots traded)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Lato" panose="020F0502020204030203" pitchFamily="34" charset="0"/>
                  <a:ea typeface="+mn-ea"/>
                  <a:cs typeface="+mn-cs"/>
                </a:defRPr>
              </a:pPr>
              <a:endParaRPr lang="en-US"/>
            </a:p>
          </c:txPr>
        </c:title>
        <c:numFmt formatCode="[&gt;999999.999]\ #,,&quot;M&quot;;[&gt;999.999]#,&quot;K&quot;;#,##0\ _K"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crossAx val="890282872"/>
        <c:crosses val="autoZero"/>
        <c:crossBetween val="between"/>
      </c:valAx>
      <c:valAx>
        <c:axId val="83167744"/>
        <c:scaling>
          <c:orientation val="minMax"/>
        </c:scaling>
        <c:delete val="0"/>
        <c:axPos val="r"/>
        <c:title>
          <c:tx>
            <c:rich>
              <a:bodyPr rot="5400000" spcFirstLastPara="1" vertOverflow="ellipsis" wrap="square" anchor="ctr" anchorCtr="1"/>
              <a:lstStyle/>
              <a:p>
                <a:pPr>
                  <a:defRPr sz="1000" b="0" i="0" u="none" strike="noStrike" kern="1200" baseline="0">
                    <a:solidFill>
                      <a:schemeClr val="tx1"/>
                    </a:solidFill>
                    <a:latin typeface="Lato" panose="020F0502020204030203" pitchFamily="34" charset="0"/>
                    <a:ea typeface="+mn-ea"/>
                    <a:cs typeface="+mn-cs"/>
                  </a:defRPr>
                </a:pPr>
                <a:r>
                  <a:rPr lang="en-US"/>
                  <a:t>Open Interest (lots outstanding)</a:t>
                </a:r>
              </a:p>
            </c:rich>
          </c:tx>
          <c:overlay val="0"/>
          <c:spPr>
            <a:noFill/>
            <a:ln>
              <a:noFill/>
            </a:ln>
            <a:effectLst/>
          </c:spPr>
          <c:txPr>
            <a:bodyPr rot="5400000" spcFirstLastPara="1" vertOverflow="ellipsis" wrap="square" anchor="ctr" anchorCtr="1"/>
            <a:lstStyle/>
            <a:p>
              <a:pPr>
                <a:defRPr sz="1000" b="0" i="0" u="none" strike="noStrike" kern="1200" baseline="0">
                  <a:solidFill>
                    <a:schemeClr val="tx1"/>
                  </a:solidFill>
                  <a:latin typeface="Lato" panose="020F0502020204030203" pitchFamily="34" charset="0"/>
                  <a:ea typeface="+mn-ea"/>
                  <a:cs typeface="+mn-cs"/>
                </a:defRPr>
              </a:pPr>
              <a:endParaRPr lang="en-US"/>
            </a:p>
          </c:txPr>
        </c:title>
        <c:numFmt formatCode="[&gt;999999.999]\ #.0,,&quot;M&quot;;[&gt;999.999]#,&quot;K&quot;;#,##0\ _K"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crossAx val="141696720"/>
        <c:crosses val="max"/>
        <c:crossBetween val="between"/>
      </c:valAx>
      <c:catAx>
        <c:axId val="141696720"/>
        <c:scaling>
          <c:orientation val="minMax"/>
        </c:scaling>
        <c:delete val="1"/>
        <c:axPos val="b"/>
        <c:numFmt formatCode="General" sourceLinked="1"/>
        <c:majorTickMark val="out"/>
        <c:minorTickMark val="none"/>
        <c:tickLblPos val="nextTo"/>
        <c:crossAx val="8316774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legend>
    <c:plotVisOnly val="1"/>
    <c:dispBlanksAs val="gap"/>
    <c:showDLblsOverMax val="0"/>
  </c:chart>
  <c:spPr>
    <a:noFill/>
    <a:ln>
      <a:noFill/>
    </a:ln>
    <a:effectLst/>
  </c:spPr>
  <c:txPr>
    <a:bodyPr/>
    <a:lstStyle/>
    <a:p>
      <a:pPr>
        <a:defRPr baseline="0">
          <a:solidFill>
            <a:schemeClr val="tx1"/>
          </a:solidFill>
          <a:latin typeface="Lato" panose="020F0502020204030203"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[10) Henry Hub w ICE.xlsx]ICE vs NYMEX OI!PivotTable1</c:name>
    <c:fmtId val="7"/>
  </c:pivotSource>
  <c:chart>
    <c:title>
      <c:tx>
        <c:rich>
          <a:bodyPr rot="0" spcFirstLastPara="1" vertOverflow="ellipsis" vert="horz" wrap="square" anchor="ctr" anchorCtr="1"/>
          <a:lstStyle/>
          <a:p>
            <a:pPr>
              <a:defRPr sz="1400" b="0" i="0" u="none" strike="noStrike" kern="1200" spc="0" baseline="0">
                <a:solidFill>
                  <a:schemeClr val="tx1"/>
                </a:solidFill>
                <a:latin typeface="Lato" panose="020F0502020204030203" pitchFamily="34" charset="0"/>
                <a:ea typeface="+mn-ea"/>
                <a:cs typeface="+mn-cs"/>
              </a:defRPr>
            </a:pPr>
            <a:r>
              <a:rPr lang="en-US" dirty="0"/>
              <a:t>Open Interest – Adjusted</a:t>
            </a:r>
            <a:r>
              <a:rPr lang="en-US" baseline="0" dirty="0"/>
              <a:t> for Contract Size</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Lato" panose="020F0502020204030203" pitchFamily="34" charset="0"/>
              <a:ea typeface="+mn-ea"/>
              <a:cs typeface="+mn-cs"/>
            </a:defRPr>
          </a:pPr>
          <a:endParaRPr lang="en-US"/>
        </a:p>
      </c:txPr>
    </c:title>
    <c:autoTitleDeleted val="0"/>
    <c:pivotFmts>
      <c:pivotFmt>
        <c:idx val="0"/>
        <c:spPr>
          <a:solidFill>
            <a:srgbClr val="F9A51A"/>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rgbClr val="00A4E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rgbClr val="85C44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rgbClr val="68819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rgbClr val="00A4E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rgbClr val="F9A51A"/>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solidFill>
              <a:srgbClr val="68819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rgbClr val="85C44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rgbClr val="00A4E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rgbClr val="F9A51A"/>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rgbClr val="00A4E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rgbClr val="85C44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rgbClr val="85C44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rgbClr val="00A4E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rgbClr val="00A4E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rgbClr val="85C44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rgbClr val="00A4E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rgbClr val="85C44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areaChart>
        <c:grouping val="stacked"/>
        <c:varyColors val="0"/>
        <c:ser>
          <c:idx val="0"/>
          <c:order val="0"/>
          <c:tx>
            <c:strRef>
              <c:f>'ICE vs NYMEX OI'!$B$3:$B$4</c:f>
              <c:strCache>
                <c:ptCount val="1"/>
                <c:pt idx="0">
                  <c:v>NYMEX</c:v>
                </c:pt>
              </c:strCache>
            </c:strRef>
          </c:tx>
          <c:spPr>
            <a:solidFill>
              <a:srgbClr val="00A4E7"/>
            </a:solidFill>
            <a:ln>
              <a:noFill/>
            </a:ln>
            <a:effectLst/>
          </c:spPr>
          <c:cat>
            <c:multiLvlStrRef>
              <c:f>'ICE vs NYMEX OI'!$A$5:$A$50</c:f>
              <c:multiLvlStrCache>
                <c:ptCount val="42"/>
                <c:lvl>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pt idx="12">
                    <c:v>January</c:v>
                  </c:pt>
                  <c:pt idx="13">
                    <c:v>February</c:v>
                  </c:pt>
                  <c:pt idx="14">
                    <c:v>March</c:v>
                  </c:pt>
                  <c:pt idx="15">
                    <c:v>April</c:v>
                  </c:pt>
                  <c:pt idx="16">
                    <c:v>May</c:v>
                  </c:pt>
                  <c:pt idx="17">
                    <c:v>June</c:v>
                  </c:pt>
                  <c:pt idx="18">
                    <c:v>July</c:v>
                  </c:pt>
                  <c:pt idx="19">
                    <c:v>August</c:v>
                  </c:pt>
                  <c:pt idx="20">
                    <c:v>September</c:v>
                  </c:pt>
                  <c:pt idx="21">
                    <c:v>October</c:v>
                  </c:pt>
                  <c:pt idx="22">
                    <c:v>November</c:v>
                  </c:pt>
                  <c:pt idx="23">
                    <c:v>December</c:v>
                  </c:pt>
                  <c:pt idx="24">
                    <c:v>January</c:v>
                  </c:pt>
                  <c:pt idx="25">
                    <c:v>February</c:v>
                  </c:pt>
                  <c:pt idx="26">
                    <c:v>March</c:v>
                  </c:pt>
                  <c:pt idx="27">
                    <c:v>April</c:v>
                  </c:pt>
                  <c:pt idx="28">
                    <c:v>May</c:v>
                  </c:pt>
                  <c:pt idx="29">
                    <c:v>June</c:v>
                  </c:pt>
                  <c:pt idx="30">
                    <c:v>July</c:v>
                  </c:pt>
                  <c:pt idx="31">
                    <c:v>August</c:v>
                  </c:pt>
                  <c:pt idx="32">
                    <c:v>September</c:v>
                  </c:pt>
                  <c:pt idx="33">
                    <c:v>October</c:v>
                  </c:pt>
                  <c:pt idx="34">
                    <c:v>November</c:v>
                  </c:pt>
                  <c:pt idx="35">
                    <c:v>December</c:v>
                  </c:pt>
                  <c:pt idx="36">
                    <c:v>January</c:v>
                  </c:pt>
                  <c:pt idx="37">
                    <c:v>February</c:v>
                  </c:pt>
                  <c:pt idx="38">
                    <c:v>March</c:v>
                  </c:pt>
                  <c:pt idx="39">
                    <c:v>April</c:v>
                  </c:pt>
                  <c:pt idx="40">
                    <c:v>May</c:v>
                  </c:pt>
                  <c:pt idx="41">
                    <c:v>June</c:v>
                  </c:pt>
                </c:lvl>
                <c:lvl>
                  <c:pt idx="0">
                    <c:v>2022</c:v>
                  </c:pt>
                  <c:pt idx="12">
                    <c:v>2023</c:v>
                  </c:pt>
                  <c:pt idx="24">
                    <c:v>2024</c:v>
                  </c:pt>
                  <c:pt idx="36">
                    <c:v>2025</c:v>
                  </c:pt>
                </c:lvl>
              </c:multiLvlStrCache>
            </c:multiLvlStrRef>
          </c:cat>
          <c:val>
            <c:numRef>
              <c:f>'ICE vs NYMEX OI'!$B$5:$B$50</c:f>
              <c:numCache>
                <c:formatCode>General</c:formatCode>
                <c:ptCount val="42"/>
                <c:pt idx="0">
                  <c:v>19968097500</c:v>
                </c:pt>
                <c:pt idx="1">
                  <c:v>19359637500</c:v>
                </c:pt>
                <c:pt idx="2">
                  <c:v>19450032500</c:v>
                </c:pt>
                <c:pt idx="3">
                  <c:v>20008615000</c:v>
                </c:pt>
                <c:pt idx="4">
                  <c:v>19771140000</c:v>
                </c:pt>
                <c:pt idx="5">
                  <c:v>17986655000</c:v>
                </c:pt>
                <c:pt idx="6">
                  <c:v>17691165000</c:v>
                </c:pt>
                <c:pt idx="7">
                  <c:v>17562190000</c:v>
                </c:pt>
                <c:pt idx="8">
                  <c:v>17038847500</c:v>
                </c:pt>
                <c:pt idx="9">
                  <c:v>16967602500</c:v>
                </c:pt>
                <c:pt idx="10">
                  <c:v>16886627500</c:v>
                </c:pt>
                <c:pt idx="11">
                  <c:v>17339632500</c:v>
                </c:pt>
                <c:pt idx="12">
                  <c:v>18665127500</c:v>
                </c:pt>
                <c:pt idx="13">
                  <c:v>19573032500</c:v>
                </c:pt>
                <c:pt idx="14">
                  <c:v>20790992500</c:v>
                </c:pt>
                <c:pt idx="15">
                  <c:v>20243832500</c:v>
                </c:pt>
                <c:pt idx="16">
                  <c:v>20932990000</c:v>
                </c:pt>
                <c:pt idx="17">
                  <c:v>19349022500</c:v>
                </c:pt>
                <c:pt idx="18">
                  <c:v>18798917500</c:v>
                </c:pt>
                <c:pt idx="19">
                  <c:v>18289700000</c:v>
                </c:pt>
                <c:pt idx="20">
                  <c:v>18021245000</c:v>
                </c:pt>
                <c:pt idx="21">
                  <c:v>18393195000</c:v>
                </c:pt>
                <c:pt idx="22">
                  <c:v>20058616500</c:v>
                </c:pt>
                <c:pt idx="23">
                  <c:v>20607607000</c:v>
                </c:pt>
                <c:pt idx="24">
                  <c:v>21620238500</c:v>
                </c:pt>
                <c:pt idx="25">
                  <c:v>21942125500</c:v>
                </c:pt>
                <c:pt idx="26">
                  <c:v>22852304500</c:v>
                </c:pt>
                <c:pt idx="27">
                  <c:v>22527908500</c:v>
                </c:pt>
                <c:pt idx="28">
                  <c:v>21939157500</c:v>
                </c:pt>
                <c:pt idx="29">
                  <c:v>22174854500</c:v>
                </c:pt>
                <c:pt idx="30">
                  <c:v>22877559000</c:v>
                </c:pt>
                <c:pt idx="31">
                  <c:v>22336878000</c:v>
                </c:pt>
                <c:pt idx="32">
                  <c:v>21371561500</c:v>
                </c:pt>
                <c:pt idx="33">
                  <c:v>24362459000</c:v>
                </c:pt>
                <c:pt idx="34">
                  <c:v>23095411000</c:v>
                </c:pt>
                <c:pt idx="35">
                  <c:v>21855122000</c:v>
                </c:pt>
                <c:pt idx="36">
                  <c:v>22645755500</c:v>
                </c:pt>
                <c:pt idx="37">
                  <c:v>23755254000</c:v>
                </c:pt>
                <c:pt idx="38">
                  <c:v>24644944500</c:v>
                </c:pt>
                <c:pt idx="39">
                  <c:v>23157127000</c:v>
                </c:pt>
                <c:pt idx="40">
                  <c:v>23212940500</c:v>
                </c:pt>
                <c:pt idx="41">
                  <c:v>22643672000</c:v>
                </c:pt>
              </c:numCache>
            </c:numRef>
          </c:val>
          <c:extLst>
            <c:ext xmlns:c16="http://schemas.microsoft.com/office/drawing/2014/chart" uri="{C3380CC4-5D6E-409C-BE32-E72D297353CC}">
              <c16:uniqueId val="{00000000-9050-4EC0-A567-DECD42BC12D5}"/>
            </c:ext>
          </c:extLst>
        </c:ser>
        <c:ser>
          <c:idx val="1"/>
          <c:order val="1"/>
          <c:tx>
            <c:strRef>
              <c:f>'ICE vs NYMEX OI'!$C$3:$C$4</c:f>
              <c:strCache>
                <c:ptCount val="1"/>
                <c:pt idx="0">
                  <c:v>ICE US</c:v>
                </c:pt>
              </c:strCache>
            </c:strRef>
          </c:tx>
          <c:spPr>
            <a:solidFill>
              <a:srgbClr val="85C441"/>
            </a:solidFill>
            <a:ln>
              <a:noFill/>
            </a:ln>
            <a:effectLst/>
          </c:spPr>
          <c:cat>
            <c:multiLvlStrRef>
              <c:f>'ICE vs NYMEX OI'!$A$5:$A$50</c:f>
              <c:multiLvlStrCache>
                <c:ptCount val="42"/>
                <c:lvl>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pt idx="12">
                    <c:v>January</c:v>
                  </c:pt>
                  <c:pt idx="13">
                    <c:v>February</c:v>
                  </c:pt>
                  <c:pt idx="14">
                    <c:v>March</c:v>
                  </c:pt>
                  <c:pt idx="15">
                    <c:v>April</c:v>
                  </c:pt>
                  <c:pt idx="16">
                    <c:v>May</c:v>
                  </c:pt>
                  <c:pt idx="17">
                    <c:v>June</c:v>
                  </c:pt>
                  <c:pt idx="18">
                    <c:v>July</c:v>
                  </c:pt>
                  <c:pt idx="19">
                    <c:v>August</c:v>
                  </c:pt>
                  <c:pt idx="20">
                    <c:v>September</c:v>
                  </c:pt>
                  <c:pt idx="21">
                    <c:v>October</c:v>
                  </c:pt>
                  <c:pt idx="22">
                    <c:v>November</c:v>
                  </c:pt>
                  <c:pt idx="23">
                    <c:v>December</c:v>
                  </c:pt>
                  <c:pt idx="24">
                    <c:v>January</c:v>
                  </c:pt>
                  <c:pt idx="25">
                    <c:v>February</c:v>
                  </c:pt>
                  <c:pt idx="26">
                    <c:v>March</c:v>
                  </c:pt>
                  <c:pt idx="27">
                    <c:v>April</c:v>
                  </c:pt>
                  <c:pt idx="28">
                    <c:v>May</c:v>
                  </c:pt>
                  <c:pt idx="29">
                    <c:v>June</c:v>
                  </c:pt>
                  <c:pt idx="30">
                    <c:v>July</c:v>
                  </c:pt>
                  <c:pt idx="31">
                    <c:v>August</c:v>
                  </c:pt>
                  <c:pt idx="32">
                    <c:v>September</c:v>
                  </c:pt>
                  <c:pt idx="33">
                    <c:v>October</c:v>
                  </c:pt>
                  <c:pt idx="34">
                    <c:v>November</c:v>
                  </c:pt>
                  <c:pt idx="35">
                    <c:v>December</c:v>
                  </c:pt>
                  <c:pt idx="36">
                    <c:v>January</c:v>
                  </c:pt>
                  <c:pt idx="37">
                    <c:v>February</c:v>
                  </c:pt>
                  <c:pt idx="38">
                    <c:v>March</c:v>
                  </c:pt>
                  <c:pt idx="39">
                    <c:v>April</c:v>
                  </c:pt>
                  <c:pt idx="40">
                    <c:v>May</c:v>
                  </c:pt>
                  <c:pt idx="41">
                    <c:v>June</c:v>
                  </c:pt>
                </c:lvl>
                <c:lvl>
                  <c:pt idx="0">
                    <c:v>2022</c:v>
                  </c:pt>
                  <c:pt idx="12">
                    <c:v>2023</c:v>
                  </c:pt>
                  <c:pt idx="24">
                    <c:v>2024</c:v>
                  </c:pt>
                  <c:pt idx="36">
                    <c:v>2025</c:v>
                  </c:pt>
                </c:lvl>
              </c:multiLvlStrCache>
            </c:multiLvlStrRef>
          </c:cat>
          <c:val>
            <c:numRef>
              <c:f>'ICE vs NYMEX OI'!$C$5:$C$50</c:f>
              <c:numCache>
                <c:formatCode>General</c:formatCode>
                <c:ptCount val="42"/>
                <c:pt idx="0">
                  <c:v>15945220000</c:v>
                </c:pt>
                <c:pt idx="1">
                  <c:v>16011120000</c:v>
                </c:pt>
                <c:pt idx="2">
                  <c:v>16007302500</c:v>
                </c:pt>
                <c:pt idx="3">
                  <c:v>16204320000</c:v>
                </c:pt>
                <c:pt idx="4">
                  <c:v>15884430000</c:v>
                </c:pt>
                <c:pt idx="5">
                  <c:v>15490632500</c:v>
                </c:pt>
                <c:pt idx="6">
                  <c:v>15196810000</c:v>
                </c:pt>
                <c:pt idx="7">
                  <c:v>14967742500</c:v>
                </c:pt>
                <c:pt idx="8">
                  <c:v>14623815000</c:v>
                </c:pt>
                <c:pt idx="9">
                  <c:v>14510365000</c:v>
                </c:pt>
                <c:pt idx="10">
                  <c:v>14756755000</c:v>
                </c:pt>
                <c:pt idx="11">
                  <c:v>14960470000</c:v>
                </c:pt>
                <c:pt idx="12">
                  <c:v>14650932500</c:v>
                </c:pt>
                <c:pt idx="13">
                  <c:v>14933505000</c:v>
                </c:pt>
                <c:pt idx="14">
                  <c:v>15291785000</c:v>
                </c:pt>
                <c:pt idx="15">
                  <c:v>15762592500</c:v>
                </c:pt>
                <c:pt idx="16">
                  <c:v>16148912500</c:v>
                </c:pt>
                <c:pt idx="17">
                  <c:v>16100340000</c:v>
                </c:pt>
                <c:pt idx="18">
                  <c:v>15955742500</c:v>
                </c:pt>
                <c:pt idx="19">
                  <c:v>15823657500</c:v>
                </c:pt>
                <c:pt idx="20">
                  <c:v>15950840000</c:v>
                </c:pt>
                <c:pt idx="21">
                  <c:v>15884970000</c:v>
                </c:pt>
                <c:pt idx="22">
                  <c:v>16613745000</c:v>
                </c:pt>
                <c:pt idx="23">
                  <c:v>16668055000</c:v>
                </c:pt>
                <c:pt idx="24">
                  <c:v>18117547500</c:v>
                </c:pt>
                <c:pt idx="25">
                  <c:v>18285657500</c:v>
                </c:pt>
                <c:pt idx="26">
                  <c:v>18452660000</c:v>
                </c:pt>
                <c:pt idx="27">
                  <c:v>18469727500</c:v>
                </c:pt>
                <c:pt idx="28">
                  <c:v>19117792500</c:v>
                </c:pt>
                <c:pt idx="29">
                  <c:v>19802675000</c:v>
                </c:pt>
                <c:pt idx="30">
                  <c:v>19114310000</c:v>
                </c:pt>
                <c:pt idx="31">
                  <c:v>18966230000</c:v>
                </c:pt>
                <c:pt idx="32">
                  <c:v>18688797500</c:v>
                </c:pt>
                <c:pt idx="33">
                  <c:v>18974732500</c:v>
                </c:pt>
                <c:pt idx="34">
                  <c:v>19451235000</c:v>
                </c:pt>
                <c:pt idx="35">
                  <c:v>19019025000</c:v>
                </c:pt>
                <c:pt idx="36">
                  <c:v>19944092500</c:v>
                </c:pt>
                <c:pt idx="37">
                  <c:v>21049440000</c:v>
                </c:pt>
                <c:pt idx="38">
                  <c:v>20998780000</c:v>
                </c:pt>
                <c:pt idx="39">
                  <c:v>20600365000</c:v>
                </c:pt>
                <c:pt idx="40">
                  <c:v>20500340000</c:v>
                </c:pt>
                <c:pt idx="41">
                  <c:v>20596555000</c:v>
                </c:pt>
              </c:numCache>
            </c:numRef>
          </c:val>
          <c:extLst>
            <c:ext xmlns:c16="http://schemas.microsoft.com/office/drawing/2014/chart" uri="{C3380CC4-5D6E-409C-BE32-E72D297353CC}">
              <c16:uniqueId val="{00000001-9050-4EC0-A567-DECD42BC12D5}"/>
            </c:ext>
          </c:extLst>
        </c:ser>
        <c:dLbls>
          <c:showLegendKey val="0"/>
          <c:showVal val="0"/>
          <c:showCatName val="0"/>
          <c:showSerName val="0"/>
          <c:showPercent val="0"/>
          <c:showBubbleSize val="0"/>
        </c:dLbls>
        <c:axId val="2064648752"/>
        <c:axId val="2064649712"/>
      </c:areaChart>
      <c:catAx>
        <c:axId val="2064648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crossAx val="2064649712"/>
        <c:crosses val="autoZero"/>
        <c:auto val="1"/>
        <c:lblAlgn val="ctr"/>
        <c:lblOffset val="100"/>
        <c:noMultiLvlLbl val="0"/>
      </c:catAx>
      <c:valAx>
        <c:axId val="20646497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Lato" panose="020F0502020204030203" pitchFamily="34" charset="0"/>
                    <a:ea typeface="+mn-ea"/>
                    <a:cs typeface="+mn-cs"/>
                  </a:defRPr>
                </a:pPr>
                <a:r>
                  <a:rPr lang="en-US"/>
                  <a:t>Open Interest (in terms of MMBTU outstanding)</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Lato" panose="020F0502020204030203" pitchFamily="34" charset="0"/>
                  <a:ea typeface="+mn-ea"/>
                  <a:cs typeface="+mn-cs"/>
                </a:defRPr>
              </a:pPr>
              <a:endParaRPr lang="en-US"/>
            </a:p>
          </c:txPr>
        </c:title>
        <c:numFmt formatCode="[&gt;999999999.999]\ #,,,&quot;B&quot;;[&gt;999999.999]#,,&quot;M&quot;;#,##0\ _M"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crossAx val="2064648752"/>
        <c:crosses val="autoZero"/>
        <c:crossBetween val="midCat"/>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aseline="0">
          <a:solidFill>
            <a:schemeClr val="tx1"/>
          </a:solidFill>
          <a:latin typeface="Lato" panose="020F0502020204030203"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[10) Henry Hub w ICE.xlsx]ICE vs NYMEX Volume!PivotTable1</c:name>
    <c:fmtId val="7"/>
  </c:pivotSource>
  <c:chart>
    <c:title>
      <c:tx>
        <c:rich>
          <a:bodyPr rot="0" spcFirstLastPara="1" vertOverflow="ellipsis" vert="horz" wrap="square" anchor="ctr" anchorCtr="1"/>
          <a:lstStyle/>
          <a:p>
            <a:pPr>
              <a:defRPr sz="1400" b="0" i="0" u="none" strike="noStrike" kern="1200" spc="0" baseline="0">
                <a:solidFill>
                  <a:schemeClr val="bg2">
                    <a:lumMod val="50000"/>
                  </a:schemeClr>
                </a:solidFill>
                <a:latin typeface="Lato" panose="020F0502020204030203" pitchFamily="34" charset="0"/>
                <a:ea typeface="+mn-ea"/>
                <a:cs typeface="+mn-cs"/>
              </a:defRPr>
            </a:pPr>
            <a:r>
              <a:rPr lang="en-US" dirty="0"/>
              <a:t>Volume – Adjusted for Contract Size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2">
                  <a:lumMod val="50000"/>
                </a:schemeClr>
              </a:solidFill>
              <a:latin typeface="Lato" panose="020F0502020204030203" pitchFamily="34" charset="0"/>
              <a:ea typeface="+mn-ea"/>
              <a:cs typeface="+mn-cs"/>
            </a:defRPr>
          </a:pPr>
          <a:endParaRPr lang="en-US"/>
        </a:p>
      </c:txPr>
    </c:title>
    <c:autoTitleDeleted val="0"/>
    <c:pivotFmts>
      <c:pivotFmt>
        <c:idx val="0"/>
        <c:spPr>
          <a:solidFill>
            <a:srgbClr val="F9A51A"/>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rgbClr val="00A4E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rgbClr val="85C44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rgbClr val="68819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rgbClr val="00A4E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rgbClr val="85C44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solidFill>
              <a:srgbClr val="68819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rgbClr val="85C44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rgbClr val="00A4E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rgbClr val="85C44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rgbClr val="00A4E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rgbClr val="85C44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stacked"/>
        <c:varyColors val="0"/>
        <c:ser>
          <c:idx val="0"/>
          <c:order val="0"/>
          <c:tx>
            <c:strRef>
              <c:f>'ICE vs NYMEX Volume'!$B$4:$B$5</c:f>
              <c:strCache>
                <c:ptCount val="1"/>
                <c:pt idx="0">
                  <c:v>NYMEX</c:v>
                </c:pt>
              </c:strCache>
            </c:strRef>
          </c:tx>
          <c:spPr>
            <a:solidFill>
              <a:srgbClr val="00A4E7"/>
            </a:solidFill>
            <a:ln>
              <a:noFill/>
            </a:ln>
            <a:effectLst/>
          </c:spPr>
          <c:invertIfNegative val="0"/>
          <c:cat>
            <c:multiLvlStrRef>
              <c:f>'ICE vs NYMEX Volume'!$A$6:$A$51</c:f>
              <c:multiLvlStrCache>
                <c:ptCount val="42"/>
                <c:lvl>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pt idx="12">
                    <c:v>January</c:v>
                  </c:pt>
                  <c:pt idx="13">
                    <c:v>February</c:v>
                  </c:pt>
                  <c:pt idx="14">
                    <c:v>March</c:v>
                  </c:pt>
                  <c:pt idx="15">
                    <c:v>April</c:v>
                  </c:pt>
                  <c:pt idx="16">
                    <c:v>May</c:v>
                  </c:pt>
                  <c:pt idx="17">
                    <c:v>June</c:v>
                  </c:pt>
                  <c:pt idx="18">
                    <c:v>July</c:v>
                  </c:pt>
                  <c:pt idx="19">
                    <c:v>August</c:v>
                  </c:pt>
                  <c:pt idx="20">
                    <c:v>September</c:v>
                  </c:pt>
                  <c:pt idx="21">
                    <c:v>October</c:v>
                  </c:pt>
                  <c:pt idx="22">
                    <c:v>November</c:v>
                  </c:pt>
                  <c:pt idx="23">
                    <c:v>December</c:v>
                  </c:pt>
                  <c:pt idx="24">
                    <c:v>January</c:v>
                  </c:pt>
                  <c:pt idx="25">
                    <c:v>February</c:v>
                  </c:pt>
                  <c:pt idx="26">
                    <c:v>March</c:v>
                  </c:pt>
                  <c:pt idx="27">
                    <c:v>April</c:v>
                  </c:pt>
                  <c:pt idx="28">
                    <c:v>May</c:v>
                  </c:pt>
                  <c:pt idx="29">
                    <c:v>June</c:v>
                  </c:pt>
                  <c:pt idx="30">
                    <c:v>July</c:v>
                  </c:pt>
                  <c:pt idx="31">
                    <c:v>August</c:v>
                  </c:pt>
                  <c:pt idx="32">
                    <c:v>September</c:v>
                  </c:pt>
                  <c:pt idx="33">
                    <c:v>October</c:v>
                  </c:pt>
                  <c:pt idx="34">
                    <c:v>November</c:v>
                  </c:pt>
                  <c:pt idx="35">
                    <c:v>December</c:v>
                  </c:pt>
                  <c:pt idx="36">
                    <c:v>January</c:v>
                  </c:pt>
                  <c:pt idx="37">
                    <c:v>February</c:v>
                  </c:pt>
                  <c:pt idx="38">
                    <c:v>March</c:v>
                  </c:pt>
                  <c:pt idx="39">
                    <c:v>April</c:v>
                  </c:pt>
                  <c:pt idx="40">
                    <c:v>May</c:v>
                  </c:pt>
                  <c:pt idx="41">
                    <c:v>June</c:v>
                  </c:pt>
                </c:lvl>
                <c:lvl>
                  <c:pt idx="0">
                    <c:v>2022</c:v>
                  </c:pt>
                  <c:pt idx="12">
                    <c:v>2023</c:v>
                  </c:pt>
                  <c:pt idx="24">
                    <c:v>2024</c:v>
                  </c:pt>
                  <c:pt idx="36">
                    <c:v>2025</c:v>
                  </c:pt>
                </c:lvl>
              </c:multiLvlStrCache>
            </c:multiLvlStrRef>
          </c:cat>
          <c:val>
            <c:numRef>
              <c:f>'ICE vs NYMEX Volume'!$B$6:$B$51</c:f>
              <c:numCache>
                <c:formatCode>General</c:formatCode>
                <c:ptCount val="42"/>
                <c:pt idx="0">
                  <c:v>86789012500</c:v>
                </c:pt>
                <c:pt idx="1">
                  <c:v>91920982500</c:v>
                </c:pt>
                <c:pt idx="2">
                  <c:v>75449435000</c:v>
                </c:pt>
                <c:pt idx="3">
                  <c:v>95961472500</c:v>
                </c:pt>
                <c:pt idx="4">
                  <c:v>71990512500</c:v>
                </c:pt>
                <c:pt idx="5">
                  <c:v>86944630000</c:v>
                </c:pt>
                <c:pt idx="6">
                  <c:v>62683222500</c:v>
                </c:pt>
                <c:pt idx="7">
                  <c:v>62749365000</c:v>
                </c:pt>
                <c:pt idx="8">
                  <c:v>66177750000</c:v>
                </c:pt>
                <c:pt idx="9">
                  <c:v>69225662500</c:v>
                </c:pt>
                <c:pt idx="10">
                  <c:v>74837925000</c:v>
                </c:pt>
                <c:pt idx="11">
                  <c:v>79910360000</c:v>
                </c:pt>
                <c:pt idx="12">
                  <c:v>84159495000</c:v>
                </c:pt>
                <c:pt idx="13">
                  <c:v>100263700000</c:v>
                </c:pt>
                <c:pt idx="14">
                  <c:v>94613917500</c:v>
                </c:pt>
                <c:pt idx="15">
                  <c:v>86663967500</c:v>
                </c:pt>
                <c:pt idx="16">
                  <c:v>91128145000</c:v>
                </c:pt>
                <c:pt idx="17">
                  <c:v>95710085000</c:v>
                </c:pt>
                <c:pt idx="18">
                  <c:v>68924197500</c:v>
                </c:pt>
                <c:pt idx="19">
                  <c:v>92565427500</c:v>
                </c:pt>
                <c:pt idx="20">
                  <c:v>78076717500</c:v>
                </c:pt>
                <c:pt idx="21">
                  <c:v>99514500000</c:v>
                </c:pt>
                <c:pt idx="22">
                  <c:v>94337811500</c:v>
                </c:pt>
                <c:pt idx="23">
                  <c:v>105730401500</c:v>
                </c:pt>
                <c:pt idx="24">
                  <c:v>127950732500</c:v>
                </c:pt>
                <c:pt idx="25">
                  <c:v>124706529000</c:v>
                </c:pt>
                <c:pt idx="26">
                  <c:v>94718022500</c:v>
                </c:pt>
                <c:pt idx="27">
                  <c:v>105601594500</c:v>
                </c:pt>
                <c:pt idx="28">
                  <c:v>125266510500</c:v>
                </c:pt>
                <c:pt idx="29">
                  <c:v>103852925000</c:v>
                </c:pt>
                <c:pt idx="30">
                  <c:v>105590898000</c:v>
                </c:pt>
                <c:pt idx="31">
                  <c:v>107346878000</c:v>
                </c:pt>
                <c:pt idx="32">
                  <c:v>104861822000</c:v>
                </c:pt>
                <c:pt idx="33">
                  <c:v>126334003500</c:v>
                </c:pt>
                <c:pt idx="34">
                  <c:v>131494936000</c:v>
                </c:pt>
                <c:pt idx="35">
                  <c:v>132673186000</c:v>
                </c:pt>
                <c:pt idx="36">
                  <c:v>133343601000</c:v>
                </c:pt>
                <c:pt idx="37">
                  <c:v>140321437500</c:v>
                </c:pt>
                <c:pt idx="38">
                  <c:v>137123892000</c:v>
                </c:pt>
                <c:pt idx="39">
                  <c:v>134496048500</c:v>
                </c:pt>
                <c:pt idx="40">
                  <c:v>107651134000</c:v>
                </c:pt>
                <c:pt idx="41">
                  <c:v>108257015000</c:v>
                </c:pt>
              </c:numCache>
            </c:numRef>
          </c:val>
          <c:extLst>
            <c:ext xmlns:c16="http://schemas.microsoft.com/office/drawing/2014/chart" uri="{C3380CC4-5D6E-409C-BE32-E72D297353CC}">
              <c16:uniqueId val="{00000000-12CA-4131-9954-4253040608F0}"/>
            </c:ext>
          </c:extLst>
        </c:ser>
        <c:ser>
          <c:idx val="1"/>
          <c:order val="1"/>
          <c:tx>
            <c:strRef>
              <c:f>'ICE vs NYMEX Volume'!$C$4:$C$5</c:f>
              <c:strCache>
                <c:ptCount val="1"/>
                <c:pt idx="0">
                  <c:v>ICE US</c:v>
                </c:pt>
              </c:strCache>
            </c:strRef>
          </c:tx>
          <c:spPr>
            <a:solidFill>
              <a:srgbClr val="85C441"/>
            </a:solidFill>
            <a:ln>
              <a:noFill/>
            </a:ln>
            <a:effectLst/>
          </c:spPr>
          <c:invertIfNegative val="0"/>
          <c:cat>
            <c:multiLvlStrRef>
              <c:f>'ICE vs NYMEX Volume'!$A$6:$A$51</c:f>
              <c:multiLvlStrCache>
                <c:ptCount val="42"/>
                <c:lvl>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pt idx="12">
                    <c:v>January</c:v>
                  </c:pt>
                  <c:pt idx="13">
                    <c:v>February</c:v>
                  </c:pt>
                  <c:pt idx="14">
                    <c:v>March</c:v>
                  </c:pt>
                  <c:pt idx="15">
                    <c:v>April</c:v>
                  </c:pt>
                  <c:pt idx="16">
                    <c:v>May</c:v>
                  </c:pt>
                  <c:pt idx="17">
                    <c:v>June</c:v>
                  </c:pt>
                  <c:pt idx="18">
                    <c:v>July</c:v>
                  </c:pt>
                  <c:pt idx="19">
                    <c:v>August</c:v>
                  </c:pt>
                  <c:pt idx="20">
                    <c:v>September</c:v>
                  </c:pt>
                  <c:pt idx="21">
                    <c:v>October</c:v>
                  </c:pt>
                  <c:pt idx="22">
                    <c:v>November</c:v>
                  </c:pt>
                  <c:pt idx="23">
                    <c:v>December</c:v>
                  </c:pt>
                  <c:pt idx="24">
                    <c:v>January</c:v>
                  </c:pt>
                  <c:pt idx="25">
                    <c:v>February</c:v>
                  </c:pt>
                  <c:pt idx="26">
                    <c:v>March</c:v>
                  </c:pt>
                  <c:pt idx="27">
                    <c:v>April</c:v>
                  </c:pt>
                  <c:pt idx="28">
                    <c:v>May</c:v>
                  </c:pt>
                  <c:pt idx="29">
                    <c:v>June</c:v>
                  </c:pt>
                  <c:pt idx="30">
                    <c:v>July</c:v>
                  </c:pt>
                  <c:pt idx="31">
                    <c:v>August</c:v>
                  </c:pt>
                  <c:pt idx="32">
                    <c:v>September</c:v>
                  </c:pt>
                  <c:pt idx="33">
                    <c:v>October</c:v>
                  </c:pt>
                  <c:pt idx="34">
                    <c:v>November</c:v>
                  </c:pt>
                  <c:pt idx="35">
                    <c:v>December</c:v>
                  </c:pt>
                  <c:pt idx="36">
                    <c:v>January</c:v>
                  </c:pt>
                  <c:pt idx="37">
                    <c:v>February</c:v>
                  </c:pt>
                  <c:pt idx="38">
                    <c:v>March</c:v>
                  </c:pt>
                  <c:pt idx="39">
                    <c:v>April</c:v>
                  </c:pt>
                  <c:pt idx="40">
                    <c:v>May</c:v>
                  </c:pt>
                  <c:pt idx="41">
                    <c:v>June</c:v>
                  </c:pt>
                </c:lvl>
                <c:lvl>
                  <c:pt idx="0">
                    <c:v>2022</c:v>
                  </c:pt>
                  <c:pt idx="12">
                    <c:v>2023</c:v>
                  </c:pt>
                  <c:pt idx="24">
                    <c:v>2024</c:v>
                  </c:pt>
                  <c:pt idx="36">
                    <c:v>2025</c:v>
                  </c:pt>
                </c:lvl>
              </c:multiLvlStrCache>
            </c:multiLvlStrRef>
          </c:cat>
          <c:val>
            <c:numRef>
              <c:f>'ICE vs NYMEX Volume'!$C$6:$C$51</c:f>
              <c:numCache>
                <c:formatCode>General</c:formatCode>
                <c:ptCount val="42"/>
                <c:pt idx="0">
                  <c:v>23155220000</c:v>
                </c:pt>
                <c:pt idx="1">
                  <c:v>23782800000</c:v>
                </c:pt>
                <c:pt idx="2">
                  <c:v>23472925000</c:v>
                </c:pt>
                <c:pt idx="3">
                  <c:v>29458540000</c:v>
                </c:pt>
                <c:pt idx="4">
                  <c:v>23683800000</c:v>
                </c:pt>
                <c:pt idx="5">
                  <c:v>26059447500</c:v>
                </c:pt>
                <c:pt idx="6">
                  <c:v>18962007500</c:v>
                </c:pt>
                <c:pt idx="7">
                  <c:v>19408412500</c:v>
                </c:pt>
                <c:pt idx="8">
                  <c:v>22034980000</c:v>
                </c:pt>
                <c:pt idx="9">
                  <c:v>21699245000</c:v>
                </c:pt>
                <c:pt idx="10">
                  <c:v>21443307500</c:v>
                </c:pt>
                <c:pt idx="11">
                  <c:v>20593972500</c:v>
                </c:pt>
                <c:pt idx="12">
                  <c:v>20335680000</c:v>
                </c:pt>
                <c:pt idx="13">
                  <c:v>21256962500</c:v>
                </c:pt>
                <c:pt idx="14">
                  <c:v>22211440000</c:v>
                </c:pt>
                <c:pt idx="15">
                  <c:v>16865077500</c:v>
                </c:pt>
                <c:pt idx="16">
                  <c:v>20315607500</c:v>
                </c:pt>
                <c:pt idx="17">
                  <c:v>18911727500</c:v>
                </c:pt>
                <c:pt idx="18">
                  <c:v>15711365000</c:v>
                </c:pt>
                <c:pt idx="19">
                  <c:v>21751257500</c:v>
                </c:pt>
                <c:pt idx="20">
                  <c:v>18780007500</c:v>
                </c:pt>
                <c:pt idx="21">
                  <c:v>26101995000</c:v>
                </c:pt>
                <c:pt idx="22">
                  <c:v>27504202500</c:v>
                </c:pt>
                <c:pt idx="23">
                  <c:v>29063295000</c:v>
                </c:pt>
                <c:pt idx="24">
                  <c:v>33229852500</c:v>
                </c:pt>
                <c:pt idx="25">
                  <c:v>30675397500</c:v>
                </c:pt>
                <c:pt idx="26">
                  <c:v>22306577500</c:v>
                </c:pt>
                <c:pt idx="27">
                  <c:v>26187972500</c:v>
                </c:pt>
                <c:pt idx="28">
                  <c:v>30562990000</c:v>
                </c:pt>
                <c:pt idx="29">
                  <c:v>29998255000</c:v>
                </c:pt>
                <c:pt idx="30">
                  <c:v>26753647500</c:v>
                </c:pt>
                <c:pt idx="31">
                  <c:v>28426247500</c:v>
                </c:pt>
                <c:pt idx="32">
                  <c:v>29821770000</c:v>
                </c:pt>
                <c:pt idx="33">
                  <c:v>33715175000</c:v>
                </c:pt>
                <c:pt idx="34">
                  <c:v>37153242500</c:v>
                </c:pt>
                <c:pt idx="35">
                  <c:v>34677780000</c:v>
                </c:pt>
                <c:pt idx="36">
                  <c:v>38030660000</c:v>
                </c:pt>
                <c:pt idx="37">
                  <c:v>41761687500</c:v>
                </c:pt>
                <c:pt idx="38">
                  <c:v>41412532500</c:v>
                </c:pt>
                <c:pt idx="39">
                  <c:v>36961940000</c:v>
                </c:pt>
                <c:pt idx="40">
                  <c:v>29405735000</c:v>
                </c:pt>
                <c:pt idx="41">
                  <c:v>29886077500</c:v>
                </c:pt>
              </c:numCache>
            </c:numRef>
          </c:val>
          <c:extLst>
            <c:ext xmlns:c16="http://schemas.microsoft.com/office/drawing/2014/chart" uri="{C3380CC4-5D6E-409C-BE32-E72D297353CC}">
              <c16:uniqueId val="{00000001-12CA-4131-9954-4253040608F0}"/>
            </c:ext>
          </c:extLst>
        </c:ser>
        <c:dLbls>
          <c:showLegendKey val="0"/>
          <c:showVal val="0"/>
          <c:showCatName val="0"/>
          <c:showSerName val="0"/>
          <c:showPercent val="0"/>
          <c:showBubbleSize val="0"/>
        </c:dLbls>
        <c:gapWidth val="219"/>
        <c:overlap val="100"/>
        <c:axId val="2064648752"/>
        <c:axId val="2064649712"/>
      </c:barChart>
      <c:catAx>
        <c:axId val="2064648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2">
                    <a:lumMod val="50000"/>
                  </a:schemeClr>
                </a:solidFill>
                <a:latin typeface="Lato" panose="020F0502020204030203" pitchFamily="34" charset="0"/>
                <a:ea typeface="+mn-ea"/>
                <a:cs typeface="+mn-cs"/>
              </a:defRPr>
            </a:pPr>
            <a:endParaRPr lang="en-US"/>
          </a:p>
        </c:txPr>
        <c:crossAx val="2064649712"/>
        <c:crosses val="autoZero"/>
        <c:auto val="1"/>
        <c:lblAlgn val="ctr"/>
        <c:lblOffset val="100"/>
        <c:noMultiLvlLbl val="0"/>
      </c:catAx>
      <c:valAx>
        <c:axId val="20646497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bg2">
                        <a:lumMod val="50000"/>
                      </a:schemeClr>
                    </a:solidFill>
                    <a:latin typeface="Lato" panose="020F0502020204030203" pitchFamily="34" charset="0"/>
                    <a:ea typeface="+mn-ea"/>
                    <a:cs typeface="+mn-cs"/>
                  </a:defRPr>
                </a:pPr>
                <a:r>
                  <a:rPr lang="en-US"/>
                  <a:t>Volume (in terms of MMBTU)</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bg2">
                      <a:lumMod val="50000"/>
                    </a:schemeClr>
                  </a:solidFill>
                  <a:latin typeface="Lato" panose="020F0502020204030203" pitchFamily="34" charset="0"/>
                  <a:ea typeface="+mn-ea"/>
                  <a:cs typeface="+mn-cs"/>
                </a:defRPr>
              </a:pPr>
              <a:endParaRPr lang="en-US"/>
            </a:p>
          </c:txPr>
        </c:title>
        <c:numFmt formatCode="[&gt;999999999.999]\ #,,,&quot;B&quot;;[&gt;999999.999]#,,&quot;M&quot;;#,##0\ _M"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lumMod val="50000"/>
                  </a:schemeClr>
                </a:solidFill>
                <a:latin typeface="Lato" panose="020F0502020204030203" pitchFamily="34" charset="0"/>
                <a:ea typeface="+mn-ea"/>
                <a:cs typeface="+mn-cs"/>
              </a:defRPr>
            </a:pPr>
            <a:endParaRPr lang="en-US"/>
          </a:p>
        </c:txPr>
        <c:crossAx val="206464875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bg2">
                  <a:lumMod val="50000"/>
                </a:schemeClr>
              </a:solidFill>
              <a:latin typeface="Lato" panose="020F0502020204030203"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aseline="0">
          <a:solidFill>
            <a:schemeClr val="bg2">
              <a:lumMod val="50000"/>
            </a:schemeClr>
          </a:solidFill>
          <a:latin typeface="Lato" panose="020F0502020204030203"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[14) Brent WTI Midland Murban Oman.xlsx]Brent ICE!PivotTable1</c:name>
    <c:fmtId val="12"/>
  </c:pivotSource>
  <c:chart>
    <c:title>
      <c:tx>
        <c:rich>
          <a:bodyPr rot="0" spcFirstLastPara="1" vertOverflow="ellipsis" vert="horz" wrap="square" anchor="ctr" anchorCtr="1"/>
          <a:lstStyle/>
          <a:p>
            <a:pPr>
              <a:defRPr sz="1400" b="0" i="0" u="none" strike="noStrike" kern="1200" spc="0" baseline="0">
                <a:solidFill>
                  <a:schemeClr val="tx1"/>
                </a:solidFill>
                <a:latin typeface="Lato" panose="020F0502020204030203" pitchFamily="34" charset="0"/>
                <a:ea typeface="+mn-ea"/>
                <a:cs typeface="+mn-cs"/>
              </a:defRPr>
            </a:pPr>
            <a:r>
              <a:rPr lang="en-US"/>
              <a:t>Brent ICE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Lato" panose="020F0502020204030203" pitchFamily="34" charset="0"/>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'Brent ICE'!$B$3:$B$5</c:f>
              <c:strCache>
                <c:ptCount val="1"/>
                <c:pt idx="0">
                  <c:v>Monthly Volume - Brent Crude Oil Futures, ICE Europe</c:v>
                </c:pt>
              </c:strCache>
            </c:strRef>
          </c:tx>
          <c:spPr>
            <a:solidFill>
              <a:schemeClr val="accent1"/>
            </a:solidFill>
            <a:ln>
              <a:noFill/>
            </a:ln>
            <a:effectLst/>
          </c:spPr>
          <c:invertIfNegative val="0"/>
          <c:cat>
            <c:multiLvlStrRef>
              <c:f>'Brent ICE'!$A$6:$A$77</c:f>
              <c:multiLvlStrCache>
                <c:ptCount val="66"/>
                <c:lvl>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pt idx="12">
                    <c:v>January</c:v>
                  </c:pt>
                  <c:pt idx="13">
                    <c:v>February</c:v>
                  </c:pt>
                  <c:pt idx="14">
                    <c:v>March</c:v>
                  </c:pt>
                  <c:pt idx="15">
                    <c:v>April</c:v>
                  </c:pt>
                  <c:pt idx="16">
                    <c:v>May</c:v>
                  </c:pt>
                  <c:pt idx="17">
                    <c:v>June</c:v>
                  </c:pt>
                  <c:pt idx="18">
                    <c:v>July</c:v>
                  </c:pt>
                  <c:pt idx="19">
                    <c:v>August</c:v>
                  </c:pt>
                  <c:pt idx="20">
                    <c:v>September</c:v>
                  </c:pt>
                  <c:pt idx="21">
                    <c:v>October</c:v>
                  </c:pt>
                  <c:pt idx="22">
                    <c:v>November</c:v>
                  </c:pt>
                  <c:pt idx="23">
                    <c:v>December</c:v>
                  </c:pt>
                  <c:pt idx="24">
                    <c:v>January</c:v>
                  </c:pt>
                  <c:pt idx="25">
                    <c:v>February</c:v>
                  </c:pt>
                  <c:pt idx="26">
                    <c:v>March</c:v>
                  </c:pt>
                  <c:pt idx="27">
                    <c:v>April</c:v>
                  </c:pt>
                  <c:pt idx="28">
                    <c:v>May</c:v>
                  </c:pt>
                  <c:pt idx="29">
                    <c:v>June</c:v>
                  </c:pt>
                  <c:pt idx="30">
                    <c:v>July</c:v>
                  </c:pt>
                  <c:pt idx="31">
                    <c:v>August</c:v>
                  </c:pt>
                  <c:pt idx="32">
                    <c:v>September</c:v>
                  </c:pt>
                  <c:pt idx="33">
                    <c:v>October</c:v>
                  </c:pt>
                  <c:pt idx="34">
                    <c:v>November</c:v>
                  </c:pt>
                  <c:pt idx="35">
                    <c:v>December</c:v>
                  </c:pt>
                  <c:pt idx="36">
                    <c:v>January</c:v>
                  </c:pt>
                  <c:pt idx="37">
                    <c:v>February</c:v>
                  </c:pt>
                  <c:pt idx="38">
                    <c:v>March</c:v>
                  </c:pt>
                  <c:pt idx="39">
                    <c:v>April</c:v>
                  </c:pt>
                  <c:pt idx="40">
                    <c:v>May</c:v>
                  </c:pt>
                  <c:pt idx="41">
                    <c:v>June</c:v>
                  </c:pt>
                  <c:pt idx="42">
                    <c:v>July</c:v>
                  </c:pt>
                  <c:pt idx="43">
                    <c:v>August</c:v>
                  </c:pt>
                  <c:pt idx="44">
                    <c:v>September</c:v>
                  </c:pt>
                  <c:pt idx="45">
                    <c:v>October</c:v>
                  </c:pt>
                  <c:pt idx="46">
                    <c:v>November</c:v>
                  </c:pt>
                  <c:pt idx="47">
                    <c:v>December</c:v>
                  </c:pt>
                  <c:pt idx="48">
                    <c:v>January</c:v>
                  </c:pt>
                  <c:pt idx="49">
                    <c:v>February</c:v>
                  </c:pt>
                  <c:pt idx="50">
                    <c:v>March</c:v>
                  </c:pt>
                  <c:pt idx="51">
                    <c:v>April</c:v>
                  </c:pt>
                  <c:pt idx="52">
                    <c:v>May</c:v>
                  </c:pt>
                  <c:pt idx="53">
                    <c:v>June</c:v>
                  </c:pt>
                  <c:pt idx="54">
                    <c:v>July</c:v>
                  </c:pt>
                  <c:pt idx="55">
                    <c:v>August</c:v>
                  </c:pt>
                  <c:pt idx="56">
                    <c:v>September</c:v>
                  </c:pt>
                  <c:pt idx="57">
                    <c:v>October</c:v>
                  </c:pt>
                  <c:pt idx="58">
                    <c:v>November</c:v>
                  </c:pt>
                  <c:pt idx="59">
                    <c:v>December</c:v>
                  </c:pt>
                  <c:pt idx="60">
                    <c:v>January</c:v>
                  </c:pt>
                  <c:pt idx="61">
                    <c:v>February</c:v>
                  </c:pt>
                  <c:pt idx="62">
                    <c:v>March</c:v>
                  </c:pt>
                  <c:pt idx="63">
                    <c:v>April</c:v>
                  </c:pt>
                  <c:pt idx="64">
                    <c:v>May</c:v>
                  </c:pt>
                  <c:pt idx="65">
                    <c:v>June</c:v>
                  </c:pt>
                </c:lvl>
                <c:lvl>
                  <c:pt idx="0">
                    <c:v>2020</c:v>
                  </c:pt>
                  <c:pt idx="12">
                    <c:v>2021</c:v>
                  </c:pt>
                  <c:pt idx="24">
                    <c:v>2022</c:v>
                  </c:pt>
                  <c:pt idx="36">
                    <c:v>2023</c:v>
                  </c:pt>
                  <c:pt idx="48">
                    <c:v>2024</c:v>
                  </c:pt>
                  <c:pt idx="60">
                    <c:v>2025</c:v>
                  </c:pt>
                </c:lvl>
              </c:multiLvlStrCache>
            </c:multiLvlStrRef>
          </c:cat>
          <c:val>
            <c:numRef>
              <c:f>'Brent ICE'!$B$6:$B$77</c:f>
              <c:numCache>
                <c:formatCode>_(* #,##0_);_(* \(#,##0\);_(* "-"??_);_(@_)</c:formatCode>
                <c:ptCount val="66"/>
                <c:pt idx="0">
                  <c:v>22058919</c:v>
                </c:pt>
                <c:pt idx="1">
                  <c:v>23686683</c:v>
                </c:pt>
                <c:pt idx="2">
                  <c:v>32787184</c:v>
                </c:pt>
                <c:pt idx="3">
                  <c:v>25705619</c:v>
                </c:pt>
                <c:pt idx="4">
                  <c:v>16502048</c:v>
                </c:pt>
                <c:pt idx="5">
                  <c:v>17068027</c:v>
                </c:pt>
                <c:pt idx="6">
                  <c:v>14799851</c:v>
                </c:pt>
                <c:pt idx="7">
                  <c:v>12991196</c:v>
                </c:pt>
                <c:pt idx="8">
                  <c:v>15864474</c:v>
                </c:pt>
                <c:pt idx="9">
                  <c:v>16652537</c:v>
                </c:pt>
                <c:pt idx="10">
                  <c:v>18386586</c:v>
                </c:pt>
                <c:pt idx="11">
                  <c:v>15376707</c:v>
                </c:pt>
                <c:pt idx="12">
                  <c:v>19799547</c:v>
                </c:pt>
                <c:pt idx="13">
                  <c:v>20141077</c:v>
                </c:pt>
                <c:pt idx="14">
                  <c:v>27408196</c:v>
                </c:pt>
                <c:pt idx="15">
                  <c:v>18619878</c:v>
                </c:pt>
                <c:pt idx="16">
                  <c:v>18157745</c:v>
                </c:pt>
                <c:pt idx="17">
                  <c:v>18843132</c:v>
                </c:pt>
                <c:pt idx="18">
                  <c:v>19641151</c:v>
                </c:pt>
                <c:pt idx="19">
                  <c:v>18561553</c:v>
                </c:pt>
                <c:pt idx="20">
                  <c:v>19634215</c:v>
                </c:pt>
                <c:pt idx="21">
                  <c:v>20497692</c:v>
                </c:pt>
                <c:pt idx="22">
                  <c:v>24346514</c:v>
                </c:pt>
                <c:pt idx="23">
                  <c:v>18015653</c:v>
                </c:pt>
                <c:pt idx="24">
                  <c:v>20082416</c:v>
                </c:pt>
                <c:pt idx="25">
                  <c:v>23511865</c:v>
                </c:pt>
                <c:pt idx="26">
                  <c:v>27302926</c:v>
                </c:pt>
                <c:pt idx="27">
                  <c:v>16683706</c:v>
                </c:pt>
                <c:pt idx="28">
                  <c:v>18450751</c:v>
                </c:pt>
                <c:pt idx="29">
                  <c:v>18723074</c:v>
                </c:pt>
                <c:pt idx="30">
                  <c:v>18253750</c:v>
                </c:pt>
                <c:pt idx="31">
                  <c:v>18963166</c:v>
                </c:pt>
                <c:pt idx="32">
                  <c:v>18090478</c:v>
                </c:pt>
                <c:pt idx="33">
                  <c:v>17558040</c:v>
                </c:pt>
                <c:pt idx="34">
                  <c:v>21190640</c:v>
                </c:pt>
                <c:pt idx="35">
                  <c:v>16561235</c:v>
                </c:pt>
                <c:pt idx="36">
                  <c:v>19374320</c:v>
                </c:pt>
                <c:pt idx="37">
                  <c:v>18205389</c:v>
                </c:pt>
                <c:pt idx="38">
                  <c:v>25682130</c:v>
                </c:pt>
                <c:pt idx="39">
                  <c:v>19614406</c:v>
                </c:pt>
                <c:pt idx="40">
                  <c:v>22264912</c:v>
                </c:pt>
                <c:pt idx="41">
                  <c:v>24056032</c:v>
                </c:pt>
                <c:pt idx="42">
                  <c:v>21670035</c:v>
                </c:pt>
                <c:pt idx="43">
                  <c:v>23995370</c:v>
                </c:pt>
                <c:pt idx="44">
                  <c:v>25043235</c:v>
                </c:pt>
                <c:pt idx="45">
                  <c:v>25981404</c:v>
                </c:pt>
                <c:pt idx="46">
                  <c:v>23237895</c:v>
                </c:pt>
                <c:pt idx="47">
                  <c:v>18602567</c:v>
                </c:pt>
                <c:pt idx="48">
                  <c:v>23034472</c:v>
                </c:pt>
                <c:pt idx="49">
                  <c:v>22330190</c:v>
                </c:pt>
                <c:pt idx="50">
                  <c:v>22879706</c:v>
                </c:pt>
                <c:pt idx="51">
                  <c:v>25913766</c:v>
                </c:pt>
                <c:pt idx="52">
                  <c:v>25621530</c:v>
                </c:pt>
                <c:pt idx="53">
                  <c:v>23588889</c:v>
                </c:pt>
                <c:pt idx="54">
                  <c:v>25543268</c:v>
                </c:pt>
                <c:pt idx="55">
                  <c:v>26224270</c:v>
                </c:pt>
                <c:pt idx="56">
                  <c:v>26949194</c:v>
                </c:pt>
                <c:pt idx="57">
                  <c:v>29888859</c:v>
                </c:pt>
                <c:pt idx="58">
                  <c:v>21828913</c:v>
                </c:pt>
                <c:pt idx="59">
                  <c:v>18151402</c:v>
                </c:pt>
                <c:pt idx="60">
                  <c:v>31673922</c:v>
                </c:pt>
                <c:pt idx="61">
                  <c:v>22814568</c:v>
                </c:pt>
                <c:pt idx="62">
                  <c:v>24477080</c:v>
                </c:pt>
                <c:pt idx="63">
                  <c:v>36062734</c:v>
                </c:pt>
                <c:pt idx="64">
                  <c:v>26725256</c:v>
                </c:pt>
                <c:pt idx="65">
                  <c:v>36753042</c:v>
                </c:pt>
              </c:numCache>
            </c:numRef>
          </c:val>
          <c:extLst>
            <c:ext xmlns:c16="http://schemas.microsoft.com/office/drawing/2014/chart" uri="{C3380CC4-5D6E-409C-BE32-E72D297353CC}">
              <c16:uniqueId val="{00000000-1EC1-420B-94BC-079E8D38AA3B}"/>
            </c:ext>
          </c:extLst>
        </c:ser>
        <c:dLbls>
          <c:showLegendKey val="0"/>
          <c:showVal val="0"/>
          <c:showCatName val="0"/>
          <c:showSerName val="0"/>
          <c:showPercent val="0"/>
          <c:showBubbleSize val="0"/>
        </c:dLbls>
        <c:gapWidth val="219"/>
        <c:axId val="890283656"/>
        <c:axId val="890284048"/>
      </c:barChart>
      <c:lineChart>
        <c:grouping val="standard"/>
        <c:varyColors val="0"/>
        <c:ser>
          <c:idx val="1"/>
          <c:order val="1"/>
          <c:tx>
            <c:strRef>
              <c:f>'Brent ICE'!$C$3:$C$5</c:f>
              <c:strCache>
                <c:ptCount val="1"/>
                <c:pt idx="0">
                  <c:v>Month-End Open Interest - Brent Crude Oil Futures, ICE Europe</c:v>
                </c:pt>
              </c:strCache>
            </c:strRef>
          </c:tx>
          <c:spPr>
            <a:ln w="28575" cap="rnd">
              <a:solidFill>
                <a:schemeClr val="accent2"/>
              </a:solidFill>
              <a:round/>
            </a:ln>
            <a:effectLst/>
          </c:spPr>
          <c:marker>
            <c:symbol val="none"/>
          </c:marker>
          <c:cat>
            <c:multiLvlStrRef>
              <c:f>'Brent ICE'!$A$6:$A$77</c:f>
              <c:multiLvlStrCache>
                <c:ptCount val="66"/>
                <c:lvl>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pt idx="12">
                    <c:v>January</c:v>
                  </c:pt>
                  <c:pt idx="13">
                    <c:v>February</c:v>
                  </c:pt>
                  <c:pt idx="14">
                    <c:v>March</c:v>
                  </c:pt>
                  <c:pt idx="15">
                    <c:v>April</c:v>
                  </c:pt>
                  <c:pt idx="16">
                    <c:v>May</c:v>
                  </c:pt>
                  <c:pt idx="17">
                    <c:v>June</c:v>
                  </c:pt>
                  <c:pt idx="18">
                    <c:v>July</c:v>
                  </c:pt>
                  <c:pt idx="19">
                    <c:v>August</c:v>
                  </c:pt>
                  <c:pt idx="20">
                    <c:v>September</c:v>
                  </c:pt>
                  <c:pt idx="21">
                    <c:v>October</c:v>
                  </c:pt>
                  <c:pt idx="22">
                    <c:v>November</c:v>
                  </c:pt>
                  <c:pt idx="23">
                    <c:v>December</c:v>
                  </c:pt>
                  <c:pt idx="24">
                    <c:v>January</c:v>
                  </c:pt>
                  <c:pt idx="25">
                    <c:v>February</c:v>
                  </c:pt>
                  <c:pt idx="26">
                    <c:v>March</c:v>
                  </c:pt>
                  <c:pt idx="27">
                    <c:v>April</c:v>
                  </c:pt>
                  <c:pt idx="28">
                    <c:v>May</c:v>
                  </c:pt>
                  <c:pt idx="29">
                    <c:v>June</c:v>
                  </c:pt>
                  <c:pt idx="30">
                    <c:v>July</c:v>
                  </c:pt>
                  <c:pt idx="31">
                    <c:v>August</c:v>
                  </c:pt>
                  <c:pt idx="32">
                    <c:v>September</c:v>
                  </c:pt>
                  <c:pt idx="33">
                    <c:v>October</c:v>
                  </c:pt>
                  <c:pt idx="34">
                    <c:v>November</c:v>
                  </c:pt>
                  <c:pt idx="35">
                    <c:v>December</c:v>
                  </c:pt>
                  <c:pt idx="36">
                    <c:v>January</c:v>
                  </c:pt>
                  <c:pt idx="37">
                    <c:v>February</c:v>
                  </c:pt>
                  <c:pt idx="38">
                    <c:v>March</c:v>
                  </c:pt>
                  <c:pt idx="39">
                    <c:v>April</c:v>
                  </c:pt>
                  <c:pt idx="40">
                    <c:v>May</c:v>
                  </c:pt>
                  <c:pt idx="41">
                    <c:v>June</c:v>
                  </c:pt>
                  <c:pt idx="42">
                    <c:v>July</c:v>
                  </c:pt>
                  <c:pt idx="43">
                    <c:v>August</c:v>
                  </c:pt>
                  <c:pt idx="44">
                    <c:v>September</c:v>
                  </c:pt>
                  <c:pt idx="45">
                    <c:v>October</c:v>
                  </c:pt>
                  <c:pt idx="46">
                    <c:v>November</c:v>
                  </c:pt>
                  <c:pt idx="47">
                    <c:v>December</c:v>
                  </c:pt>
                  <c:pt idx="48">
                    <c:v>January</c:v>
                  </c:pt>
                  <c:pt idx="49">
                    <c:v>February</c:v>
                  </c:pt>
                  <c:pt idx="50">
                    <c:v>March</c:v>
                  </c:pt>
                  <c:pt idx="51">
                    <c:v>April</c:v>
                  </c:pt>
                  <c:pt idx="52">
                    <c:v>May</c:v>
                  </c:pt>
                  <c:pt idx="53">
                    <c:v>June</c:v>
                  </c:pt>
                  <c:pt idx="54">
                    <c:v>July</c:v>
                  </c:pt>
                  <c:pt idx="55">
                    <c:v>August</c:v>
                  </c:pt>
                  <c:pt idx="56">
                    <c:v>September</c:v>
                  </c:pt>
                  <c:pt idx="57">
                    <c:v>October</c:v>
                  </c:pt>
                  <c:pt idx="58">
                    <c:v>November</c:v>
                  </c:pt>
                  <c:pt idx="59">
                    <c:v>December</c:v>
                  </c:pt>
                  <c:pt idx="60">
                    <c:v>January</c:v>
                  </c:pt>
                  <c:pt idx="61">
                    <c:v>February</c:v>
                  </c:pt>
                  <c:pt idx="62">
                    <c:v>March</c:v>
                  </c:pt>
                  <c:pt idx="63">
                    <c:v>April</c:v>
                  </c:pt>
                  <c:pt idx="64">
                    <c:v>May</c:v>
                  </c:pt>
                  <c:pt idx="65">
                    <c:v>June</c:v>
                  </c:pt>
                </c:lvl>
                <c:lvl>
                  <c:pt idx="0">
                    <c:v>2020</c:v>
                  </c:pt>
                  <c:pt idx="12">
                    <c:v>2021</c:v>
                  </c:pt>
                  <c:pt idx="24">
                    <c:v>2022</c:v>
                  </c:pt>
                  <c:pt idx="36">
                    <c:v>2023</c:v>
                  </c:pt>
                  <c:pt idx="48">
                    <c:v>2024</c:v>
                  </c:pt>
                  <c:pt idx="60">
                    <c:v>2025</c:v>
                  </c:pt>
                </c:lvl>
              </c:multiLvlStrCache>
            </c:multiLvlStrRef>
          </c:cat>
          <c:val>
            <c:numRef>
              <c:f>'Brent ICE'!$C$6:$C$77</c:f>
              <c:numCache>
                <c:formatCode>_(* #,##0_);_(* \(#,##0\);_(* "-"??_);_(@_)</c:formatCode>
                <c:ptCount val="66"/>
                <c:pt idx="0">
                  <c:v>2576753</c:v>
                </c:pt>
                <c:pt idx="1">
                  <c:v>2565363</c:v>
                </c:pt>
                <c:pt idx="2">
                  <c:v>2617935</c:v>
                </c:pt>
                <c:pt idx="3">
                  <c:v>2692519</c:v>
                </c:pt>
                <c:pt idx="4">
                  <c:v>2651911</c:v>
                </c:pt>
                <c:pt idx="5">
                  <c:v>2695102</c:v>
                </c:pt>
                <c:pt idx="6">
                  <c:v>2516353</c:v>
                </c:pt>
                <c:pt idx="7">
                  <c:v>2401148</c:v>
                </c:pt>
                <c:pt idx="8">
                  <c:v>2404447</c:v>
                </c:pt>
                <c:pt idx="9">
                  <c:v>2454376</c:v>
                </c:pt>
                <c:pt idx="10">
                  <c:v>2516020</c:v>
                </c:pt>
                <c:pt idx="11">
                  <c:v>2455791</c:v>
                </c:pt>
                <c:pt idx="12">
                  <c:v>2590745</c:v>
                </c:pt>
                <c:pt idx="13">
                  <c:v>2771297</c:v>
                </c:pt>
                <c:pt idx="14">
                  <c:v>2543697</c:v>
                </c:pt>
                <c:pt idx="15">
                  <c:v>2533423</c:v>
                </c:pt>
                <c:pt idx="16">
                  <c:v>2466884</c:v>
                </c:pt>
                <c:pt idx="17">
                  <c:v>2422626</c:v>
                </c:pt>
                <c:pt idx="18">
                  <c:v>2328871</c:v>
                </c:pt>
                <c:pt idx="19">
                  <c:v>2321543</c:v>
                </c:pt>
                <c:pt idx="20">
                  <c:v>2313712</c:v>
                </c:pt>
                <c:pt idx="21">
                  <c:v>2264267</c:v>
                </c:pt>
                <c:pt idx="22">
                  <c:v>2199659</c:v>
                </c:pt>
                <c:pt idx="23">
                  <c:v>2113433</c:v>
                </c:pt>
                <c:pt idx="24">
                  <c:v>2212658</c:v>
                </c:pt>
                <c:pt idx="25">
                  <c:v>2132768</c:v>
                </c:pt>
                <c:pt idx="26">
                  <c:v>1883998</c:v>
                </c:pt>
                <c:pt idx="27">
                  <c:v>1922661</c:v>
                </c:pt>
                <c:pt idx="28">
                  <c:v>1899245</c:v>
                </c:pt>
                <c:pt idx="29">
                  <c:v>1887346</c:v>
                </c:pt>
                <c:pt idx="30">
                  <c:v>1887346</c:v>
                </c:pt>
                <c:pt idx="31">
                  <c:v>1860257</c:v>
                </c:pt>
                <c:pt idx="32">
                  <c:v>1882409</c:v>
                </c:pt>
                <c:pt idx="33">
                  <c:v>2000036</c:v>
                </c:pt>
                <c:pt idx="34">
                  <c:v>1834807</c:v>
                </c:pt>
                <c:pt idx="35">
                  <c:v>1854666</c:v>
                </c:pt>
                <c:pt idx="36">
                  <c:v>2164026</c:v>
                </c:pt>
                <c:pt idx="37">
                  <c:v>2135487</c:v>
                </c:pt>
                <c:pt idx="38">
                  <c:v>2210755</c:v>
                </c:pt>
                <c:pt idx="39">
                  <c:v>2236959</c:v>
                </c:pt>
                <c:pt idx="40">
                  <c:v>2292950</c:v>
                </c:pt>
                <c:pt idx="41">
                  <c:v>2254730</c:v>
                </c:pt>
                <c:pt idx="42">
                  <c:v>2253186</c:v>
                </c:pt>
                <c:pt idx="43">
                  <c:v>2219227</c:v>
                </c:pt>
                <c:pt idx="44">
                  <c:v>2249343</c:v>
                </c:pt>
                <c:pt idx="45">
                  <c:v>2239499</c:v>
                </c:pt>
                <c:pt idx="46">
                  <c:v>2119668</c:v>
                </c:pt>
                <c:pt idx="47">
                  <c:v>2035248</c:v>
                </c:pt>
                <c:pt idx="48">
                  <c:v>2250659</c:v>
                </c:pt>
                <c:pt idx="49">
                  <c:v>2227708</c:v>
                </c:pt>
                <c:pt idx="50">
                  <c:v>2360359</c:v>
                </c:pt>
                <c:pt idx="51">
                  <c:v>2411997</c:v>
                </c:pt>
                <c:pt idx="52">
                  <c:v>2496410</c:v>
                </c:pt>
                <c:pt idx="53">
                  <c:v>2504653</c:v>
                </c:pt>
                <c:pt idx="54">
                  <c:v>2402029</c:v>
                </c:pt>
                <c:pt idx="55">
                  <c:v>2290880</c:v>
                </c:pt>
                <c:pt idx="56">
                  <c:v>2329871</c:v>
                </c:pt>
                <c:pt idx="57">
                  <c:v>2430911</c:v>
                </c:pt>
                <c:pt idx="58">
                  <c:v>2394612</c:v>
                </c:pt>
                <c:pt idx="59">
                  <c:v>2348907</c:v>
                </c:pt>
                <c:pt idx="60">
                  <c:v>2538417</c:v>
                </c:pt>
                <c:pt idx="61">
                  <c:v>2538840</c:v>
                </c:pt>
                <c:pt idx="62">
                  <c:v>2765631</c:v>
                </c:pt>
                <c:pt idx="63">
                  <c:v>2923629</c:v>
                </c:pt>
                <c:pt idx="64">
                  <c:v>2905457</c:v>
                </c:pt>
                <c:pt idx="65">
                  <c:v>2742209</c:v>
                </c:pt>
              </c:numCache>
            </c:numRef>
          </c:val>
          <c:smooth val="0"/>
          <c:extLst>
            <c:ext xmlns:c16="http://schemas.microsoft.com/office/drawing/2014/chart" uri="{C3380CC4-5D6E-409C-BE32-E72D297353CC}">
              <c16:uniqueId val="{00000001-1EC1-420B-94BC-079E8D38AA3B}"/>
            </c:ext>
          </c:extLst>
        </c:ser>
        <c:dLbls>
          <c:showLegendKey val="0"/>
          <c:showVal val="0"/>
          <c:showCatName val="0"/>
          <c:showSerName val="0"/>
          <c:showPercent val="0"/>
          <c:showBubbleSize val="0"/>
        </c:dLbls>
        <c:marker val="1"/>
        <c:smooth val="0"/>
        <c:axId val="1741370576"/>
        <c:axId val="1741372496"/>
      </c:lineChart>
      <c:catAx>
        <c:axId val="890283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crossAx val="890284048"/>
        <c:crosses val="autoZero"/>
        <c:auto val="1"/>
        <c:lblAlgn val="ctr"/>
        <c:lblOffset val="100"/>
        <c:noMultiLvlLbl val="0"/>
      </c:catAx>
      <c:valAx>
        <c:axId val="8902840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Lato" panose="020F0502020204030203" pitchFamily="34" charset="0"/>
                    <a:ea typeface="+mn-ea"/>
                    <a:cs typeface="+mn-cs"/>
                  </a:defRPr>
                </a:pPr>
                <a:r>
                  <a:rPr lang="en-US"/>
                  <a:t>Volume (lots traded)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Lato" panose="020F0502020204030203" pitchFamily="34" charset="0"/>
                  <a:ea typeface="+mn-ea"/>
                  <a:cs typeface="+mn-cs"/>
                </a:defRPr>
              </a:pPr>
              <a:endParaRPr lang="en-US"/>
            </a:p>
          </c:txPr>
        </c:title>
        <c:numFmt formatCode="[&gt;999999.999]\ #,,&quot;M&quot;;[&gt;999.999]#,&quot;K&quot;;#,##0\ _K"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crossAx val="890283656"/>
        <c:crosses val="autoZero"/>
        <c:crossBetween val="between"/>
      </c:valAx>
      <c:valAx>
        <c:axId val="1741372496"/>
        <c:scaling>
          <c:orientation val="minMax"/>
          <c:max val="4000000"/>
        </c:scaling>
        <c:delete val="0"/>
        <c:axPos val="r"/>
        <c:numFmt formatCode="[&gt;999999.999]\ #.0,,&quot;M&quot;;[&gt;999.999]#,&quot;K&quot;;#,##0\ _K"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crossAx val="1741370576"/>
        <c:crosses val="max"/>
        <c:crossBetween val="between"/>
      </c:valAx>
      <c:catAx>
        <c:axId val="1741370576"/>
        <c:scaling>
          <c:orientation val="minMax"/>
        </c:scaling>
        <c:delete val="1"/>
        <c:axPos val="b"/>
        <c:numFmt formatCode="General" sourceLinked="1"/>
        <c:majorTickMark val="out"/>
        <c:minorTickMark val="none"/>
        <c:tickLblPos val="nextTo"/>
        <c:crossAx val="1741372496"/>
        <c:crosses val="autoZero"/>
        <c:auto val="1"/>
        <c:lblAlgn val="ctr"/>
        <c:lblOffset val="100"/>
        <c:noMultiLvlLbl val="0"/>
      </c:cat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legend>
    <c:plotVisOnly val="1"/>
    <c:dispBlanksAs val="gap"/>
    <c:showDLblsOverMax val="0"/>
  </c:chart>
  <c:spPr>
    <a:noFill/>
    <a:ln>
      <a:noFill/>
    </a:ln>
    <a:effectLst/>
  </c:spPr>
  <c:txPr>
    <a:bodyPr/>
    <a:lstStyle/>
    <a:p>
      <a:pPr>
        <a:defRPr baseline="0">
          <a:solidFill>
            <a:schemeClr val="tx1"/>
          </a:solidFill>
          <a:latin typeface="Lato" panose="020F0502020204030203"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[14) Brent WTI Midland Murban Oman.xlsx]Brent CME!PivotTable1</c:name>
    <c:fmtId val="15"/>
  </c:pivotSource>
  <c:chart>
    <c:title>
      <c:tx>
        <c:rich>
          <a:bodyPr rot="0" spcFirstLastPara="1" vertOverflow="ellipsis" vert="horz" wrap="square" anchor="ctr" anchorCtr="1"/>
          <a:lstStyle/>
          <a:p>
            <a:pPr>
              <a:defRPr sz="1400" b="0" i="0" u="none" strike="noStrike" kern="1200" spc="0" baseline="0">
                <a:solidFill>
                  <a:schemeClr val="tx1"/>
                </a:solidFill>
                <a:latin typeface="Lato" panose="020F0502020204030203" pitchFamily="34" charset="0"/>
                <a:ea typeface="+mn-ea"/>
                <a:cs typeface="+mn-cs"/>
              </a:defRPr>
            </a:pPr>
            <a:r>
              <a:rPr lang="en-US" dirty="0"/>
              <a:t>Brent NYMEX</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Lato" panose="020F0502020204030203" pitchFamily="34" charset="0"/>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'Brent CME'!$B$3:$B$5</c:f>
              <c:strCache>
                <c:ptCount val="1"/>
                <c:pt idx="0">
                  <c:v>Monthly Volume - Brent Crude Oil (BZ) Futures, NYMEX</c:v>
                </c:pt>
              </c:strCache>
            </c:strRef>
          </c:tx>
          <c:spPr>
            <a:solidFill>
              <a:schemeClr val="accent1"/>
            </a:solidFill>
            <a:ln>
              <a:noFill/>
            </a:ln>
            <a:effectLst/>
          </c:spPr>
          <c:invertIfNegative val="0"/>
          <c:cat>
            <c:multiLvlStrRef>
              <c:f>'Brent CME'!$A$6:$A$77</c:f>
              <c:multiLvlStrCache>
                <c:ptCount val="66"/>
                <c:lvl>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pt idx="12">
                    <c:v>January</c:v>
                  </c:pt>
                  <c:pt idx="13">
                    <c:v>February</c:v>
                  </c:pt>
                  <c:pt idx="14">
                    <c:v>March</c:v>
                  </c:pt>
                  <c:pt idx="15">
                    <c:v>April</c:v>
                  </c:pt>
                  <c:pt idx="16">
                    <c:v>May</c:v>
                  </c:pt>
                  <c:pt idx="17">
                    <c:v>June</c:v>
                  </c:pt>
                  <c:pt idx="18">
                    <c:v>July</c:v>
                  </c:pt>
                  <c:pt idx="19">
                    <c:v>August</c:v>
                  </c:pt>
                  <c:pt idx="20">
                    <c:v>September</c:v>
                  </c:pt>
                  <c:pt idx="21">
                    <c:v>October</c:v>
                  </c:pt>
                  <c:pt idx="22">
                    <c:v>November</c:v>
                  </c:pt>
                  <c:pt idx="23">
                    <c:v>December</c:v>
                  </c:pt>
                  <c:pt idx="24">
                    <c:v>January</c:v>
                  </c:pt>
                  <c:pt idx="25">
                    <c:v>February</c:v>
                  </c:pt>
                  <c:pt idx="26">
                    <c:v>March</c:v>
                  </c:pt>
                  <c:pt idx="27">
                    <c:v>April</c:v>
                  </c:pt>
                  <c:pt idx="28">
                    <c:v>May</c:v>
                  </c:pt>
                  <c:pt idx="29">
                    <c:v>June</c:v>
                  </c:pt>
                  <c:pt idx="30">
                    <c:v>July</c:v>
                  </c:pt>
                  <c:pt idx="31">
                    <c:v>August</c:v>
                  </c:pt>
                  <c:pt idx="32">
                    <c:v>September</c:v>
                  </c:pt>
                  <c:pt idx="33">
                    <c:v>October</c:v>
                  </c:pt>
                  <c:pt idx="34">
                    <c:v>November</c:v>
                  </c:pt>
                  <c:pt idx="35">
                    <c:v>December</c:v>
                  </c:pt>
                  <c:pt idx="36">
                    <c:v>January</c:v>
                  </c:pt>
                  <c:pt idx="37">
                    <c:v>February</c:v>
                  </c:pt>
                  <c:pt idx="38">
                    <c:v>March</c:v>
                  </c:pt>
                  <c:pt idx="39">
                    <c:v>April</c:v>
                  </c:pt>
                  <c:pt idx="40">
                    <c:v>May</c:v>
                  </c:pt>
                  <c:pt idx="41">
                    <c:v>June</c:v>
                  </c:pt>
                  <c:pt idx="42">
                    <c:v>July</c:v>
                  </c:pt>
                  <c:pt idx="43">
                    <c:v>August</c:v>
                  </c:pt>
                  <c:pt idx="44">
                    <c:v>September</c:v>
                  </c:pt>
                  <c:pt idx="45">
                    <c:v>October</c:v>
                  </c:pt>
                  <c:pt idx="46">
                    <c:v>November</c:v>
                  </c:pt>
                  <c:pt idx="47">
                    <c:v>December</c:v>
                  </c:pt>
                  <c:pt idx="48">
                    <c:v>January</c:v>
                  </c:pt>
                  <c:pt idx="49">
                    <c:v>February</c:v>
                  </c:pt>
                  <c:pt idx="50">
                    <c:v>March</c:v>
                  </c:pt>
                  <c:pt idx="51">
                    <c:v>April</c:v>
                  </c:pt>
                  <c:pt idx="52">
                    <c:v>May</c:v>
                  </c:pt>
                  <c:pt idx="53">
                    <c:v>June</c:v>
                  </c:pt>
                  <c:pt idx="54">
                    <c:v>July</c:v>
                  </c:pt>
                  <c:pt idx="55">
                    <c:v>August</c:v>
                  </c:pt>
                  <c:pt idx="56">
                    <c:v>September</c:v>
                  </c:pt>
                  <c:pt idx="57">
                    <c:v>October</c:v>
                  </c:pt>
                  <c:pt idx="58">
                    <c:v>November</c:v>
                  </c:pt>
                  <c:pt idx="59">
                    <c:v>December</c:v>
                  </c:pt>
                  <c:pt idx="60">
                    <c:v>January</c:v>
                  </c:pt>
                  <c:pt idx="61">
                    <c:v>February</c:v>
                  </c:pt>
                  <c:pt idx="62">
                    <c:v>March</c:v>
                  </c:pt>
                  <c:pt idx="63">
                    <c:v>April</c:v>
                  </c:pt>
                  <c:pt idx="64">
                    <c:v>May</c:v>
                  </c:pt>
                  <c:pt idx="65">
                    <c:v>June</c:v>
                  </c:pt>
                </c:lvl>
                <c:lvl>
                  <c:pt idx="0">
                    <c:v>2020</c:v>
                  </c:pt>
                  <c:pt idx="12">
                    <c:v>2021</c:v>
                  </c:pt>
                  <c:pt idx="24">
                    <c:v>2022</c:v>
                  </c:pt>
                  <c:pt idx="36">
                    <c:v>2023</c:v>
                  </c:pt>
                  <c:pt idx="48">
                    <c:v>2024</c:v>
                  </c:pt>
                  <c:pt idx="60">
                    <c:v>2025</c:v>
                  </c:pt>
                </c:lvl>
              </c:multiLvlStrCache>
            </c:multiLvlStrRef>
          </c:cat>
          <c:val>
            <c:numRef>
              <c:f>'Brent CME'!$B$6:$B$77</c:f>
              <c:numCache>
                <c:formatCode>_(* #,##0_);_(* \(#,##0\);_(* "-"??_);_(@_)</c:formatCode>
                <c:ptCount val="66"/>
                <c:pt idx="0">
                  <c:v>3014080</c:v>
                </c:pt>
                <c:pt idx="1">
                  <c:v>2878328</c:v>
                </c:pt>
                <c:pt idx="2">
                  <c:v>3780869</c:v>
                </c:pt>
                <c:pt idx="3">
                  <c:v>3106434</c:v>
                </c:pt>
                <c:pt idx="4">
                  <c:v>2033343</c:v>
                </c:pt>
                <c:pt idx="5">
                  <c:v>1960471</c:v>
                </c:pt>
                <c:pt idx="6">
                  <c:v>1359124</c:v>
                </c:pt>
                <c:pt idx="7">
                  <c:v>1274804</c:v>
                </c:pt>
                <c:pt idx="8">
                  <c:v>1585439</c:v>
                </c:pt>
                <c:pt idx="9">
                  <c:v>1658649</c:v>
                </c:pt>
                <c:pt idx="10">
                  <c:v>1821166</c:v>
                </c:pt>
                <c:pt idx="11">
                  <c:v>1506371</c:v>
                </c:pt>
                <c:pt idx="12">
                  <c:v>1955462</c:v>
                </c:pt>
                <c:pt idx="13">
                  <c:v>2109583</c:v>
                </c:pt>
                <c:pt idx="14">
                  <c:v>3042024</c:v>
                </c:pt>
                <c:pt idx="15">
                  <c:v>1969463</c:v>
                </c:pt>
                <c:pt idx="16">
                  <c:v>1618137</c:v>
                </c:pt>
                <c:pt idx="17">
                  <c:v>1705490</c:v>
                </c:pt>
                <c:pt idx="18">
                  <c:v>1945465</c:v>
                </c:pt>
                <c:pt idx="19">
                  <c:v>1908523</c:v>
                </c:pt>
                <c:pt idx="20">
                  <c:v>1876311</c:v>
                </c:pt>
                <c:pt idx="21">
                  <c:v>2115787</c:v>
                </c:pt>
                <c:pt idx="22">
                  <c:v>2227127</c:v>
                </c:pt>
                <c:pt idx="23">
                  <c:v>1710764</c:v>
                </c:pt>
                <c:pt idx="24">
                  <c:v>1774799</c:v>
                </c:pt>
                <c:pt idx="25">
                  <c:v>2309803</c:v>
                </c:pt>
                <c:pt idx="26">
                  <c:v>1826662</c:v>
                </c:pt>
                <c:pt idx="27">
                  <c:v>1026230</c:v>
                </c:pt>
                <c:pt idx="28">
                  <c:v>1210529</c:v>
                </c:pt>
                <c:pt idx="29">
                  <c:v>1206632</c:v>
                </c:pt>
                <c:pt idx="30">
                  <c:v>1321274</c:v>
                </c:pt>
                <c:pt idx="31">
                  <c:v>1329676</c:v>
                </c:pt>
                <c:pt idx="32">
                  <c:v>1294898</c:v>
                </c:pt>
                <c:pt idx="33">
                  <c:v>1450089</c:v>
                </c:pt>
                <c:pt idx="34">
                  <c:v>1466257</c:v>
                </c:pt>
                <c:pt idx="35">
                  <c:v>1142151</c:v>
                </c:pt>
                <c:pt idx="36">
                  <c:v>1153943</c:v>
                </c:pt>
                <c:pt idx="37">
                  <c:v>974272</c:v>
                </c:pt>
                <c:pt idx="38">
                  <c:v>1441773</c:v>
                </c:pt>
                <c:pt idx="39">
                  <c:v>1020311</c:v>
                </c:pt>
                <c:pt idx="40">
                  <c:v>1195906</c:v>
                </c:pt>
                <c:pt idx="41">
                  <c:v>1236060</c:v>
                </c:pt>
                <c:pt idx="42">
                  <c:v>1064524</c:v>
                </c:pt>
                <c:pt idx="43">
                  <c:v>1285556</c:v>
                </c:pt>
                <c:pt idx="44">
                  <c:v>1539022</c:v>
                </c:pt>
                <c:pt idx="45">
                  <c:v>1667375</c:v>
                </c:pt>
                <c:pt idx="46">
                  <c:v>1383608</c:v>
                </c:pt>
                <c:pt idx="47">
                  <c:v>1083025</c:v>
                </c:pt>
                <c:pt idx="48">
                  <c:v>1317313</c:v>
                </c:pt>
                <c:pt idx="49">
                  <c:v>1292212</c:v>
                </c:pt>
                <c:pt idx="50">
                  <c:v>1342602</c:v>
                </c:pt>
                <c:pt idx="51">
                  <c:v>1837806</c:v>
                </c:pt>
                <c:pt idx="52">
                  <c:v>1747619</c:v>
                </c:pt>
                <c:pt idx="53">
                  <c:v>2142728</c:v>
                </c:pt>
                <c:pt idx="54">
                  <c:v>2994645</c:v>
                </c:pt>
                <c:pt idx="55">
                  <c:v>2892927</c:v>
                </c:pt>
                <c:pt idx="56">
                  <c:v>2930587</c:v>
                </c:pt>
                <c:pt idx="57">
                  <c:v>3364386</c:v>
                </c:pt>
                <c:pt idx="58">
                  <c:v>2484408</c:v>
                </c:pt>
                <c:pt idx="59">
                  <c:v>1855040</c:v>
                </c:pt>
                <c:pt idx="60">
                  <c:v>3548982</c:v>
                </c:pt>
                <c:pt idx="61">
                  <c:v>2536684</c:v>
                </c:pt>
                <c:pt idx="62">
                  <c:v>3138975</c:v>
                </c:pt>
                <c:pt idx="63">
                  <c:v>4980915</c:v>
                </c:pt>
                <c:pt idx="64">
                  <c:v>4131068</c:v>
                </c:pt>
                <c:pt idx="65">
                  <c:v>5004864</c:v>
                </c:pt>
              </c:numCache>
            </c:numRef>
          </c:val>
          <c:extLst>
            <c:ext xmlns:c16="http://schemas.microsoft.com/office/drawing/2014/chart" uri="{C3380CC4-5D6E-409C-BE32-E72D297353CC}">
              <c16:uniqueId val="{00000000-84D8-4AA5-B6C4-BA5C27470ED1}"/>
            </c:ext>
          </c:extLst>
        </c:ser>
        <c:dLbls>
          <c:showLegendKey val="0"/>
          <c:showVal val="0"/>
          <c:showCatName val="0"/>
          <c:showSerName val="0"/>
          <c:showPercent val="0"/>
          <c:showBubbleSize val="0"/>
        </c:dLbls>
        <c:gapWidth val="219"/>
        <c:axId val="890283656"/>
        <c:axId val="890284048"/>
      </c:barChart>
      <c:lineChart>
        <c:grouping val="standard"/>
        <c:varyColors val="0"/>
        <c:ser>
          <c:idx val="1"/>
          <c:order val="1"/>
          <c:tx>
            <c:strRef>
              <c:f>'Brent CME'!$C$3:$C$5</c:f>
              <c:strCache>
                <c:ptCount val="1"/>
                <c:pt idx="0">
                  <c:v>Month-End Open Interest - Brent Crude Oil (BZ) Futures, NYMEX</c:v>
                </c:pt>
              </c:strCache>
            </c:strRef>
          </c:tx>
          <c:spPr>
            <a:ln w="28575" cap="rnd">
              <a:solidFill>
                <a:schemeClr val="accent2"/>
              </a:solidFill>
              <a:round/>
            </a:ln>
            <a:effectLst/>
          </c:spPr>
          <c:marker>
            <c:symbol val="none"/>
          </c:marker>
          <c:cat>
            <c:multiLvlStrRef>
              <c:f>'Brent CME'!$A$6:$A$77</c:f>
              <c:multiLvlStrCache>
                <c:ptCount val="66"/>
                <c:lvl>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pt idx="12">
                    <c:v>January</c:v>
                  </c:pt>
                  <c:pt idx="13">
                    <c:v>February</c:v>
                  </c:pt>
                  <c:pt idx="14">
                    <c:v>March</c:v>
                  </c:pt>
                  <c:pt idx="15">
                    <c:v>April</c:v>
                  </c:pt>
                  <c:pt idx="16">
                    <c:v>May</c:v>
                  </c:pt>
                  <c:pt idx="17">
                    <c:v>June</c:v>
                  </c:pt>
                  <c:pt idx="18">
                    <c:v>July</c:v>
                  </c:pt>
                  <c:pt idx="19">
                    <c:v>August</c:v>
                  </c:pt>
                  <c:pt idx="20">
                    <c:v>September</c:v>
                  </c:pt>
                  <c:pt idx="21">
                    <c:v>October</c:v>
                  </c:pt>
                  <c:pt idx="22">
                    <c:v>November</c:v>
                  </c:pt>
                  <c:pt idx="23">
                    <c:v>December</c:v>
                  </c:pt>
                  <c:pt idx="24">
                    <c:v>January</c:v>
                  </c:pt>
                  <c:pt idx="25">
                    <c:v>February</c:v>
                  </c:pt>
                  <c:pt idx="26">
                    <c:v>March</c:v>
                  </c:pt>
                  <c:pt idx="27">
                    <c:v>April</c:v>
                  </c:pt>
                  <c:pt idx="28">
                    <c:v>May</c:v>
                  </c:pt>
                  <c:pt idx="29">
                    <c:v>June</c:v>
                  </c:pt>
                  <c:pt idx="30">
                    <c:v>July</c:v>
                  </c:pt>
                  <c:pt idx="31">
                    <c:v>August</c:v>
                  </c:pt>
                  <c:pt idx="32">
                    <c:v>September</c:v>
                  </c:pt>
                  <c:pt idx="33">
                    <c:v>October</c:v>
                  </c:pt>
                  <c:pt idx="34">
                    <c:v>November</c:v>
                  </c:pt>
                  <c:pt idx="35">
                    <c:v>December</c:v>
                  </c:pt>
                  <c:pt idx="36">
                    <c:v>January</c:v>
                  </c:pt>
                  <c:pt idx="37">
                    <c:v>February</c:v>
                  </c:pt>
                  <c:pt idx="38">
                    <c:v>March</c:v>
                  </c:pt>
                  <c:pt idx="39">
                    <c:v>April</c:v>
                  </c:pt>
                  <c:pt idx="40">
                    <c:v>May</c:v>
                  </c:pt>
                  <c:pt idx="41">
                    <c:v>June</c:v>
                  </c:pt>
                  <c:pt idx="42">
                    <c:v>July</c:v>
                  </c:pt>
                  <c:pt idx="43">
                    <c:v>August</c:v>
                  </c:pt>
                  <c:pt idx="44">
                    <c:v>September</c:v>
                  </c:pt>
                  <c:pt idx="45">
                    <c:v>October</c:v>
                  </c:pt>
                  <c:pt idx="46">
                    <c:v>November</c:v>
                  </c:pt>
                  <c:pt idx="47">
                    <c:v>December</c:v>
                  </c:pt>
                  <c:pt idx="48">
                    <c:v>January</c:v>
                  </c:pt>
                  <c:pt idx="49">
                    <c:v>February</c:v>
                  </c:pt>
                  <c:pt idx="50">
                    <c:v>March</c:v>
                  </c:pt>
                  <c:pt idx="51">
                    <c:v>April</c:v>
                  </c:pt>
                  <c:pt idx="52">
                    <c:v>May</c:v>
                  </c:pt>
                  <c:pt idx="53">
                    <c:v>June</c:v>
                  </c:pt>
                  <c:pt idx="54">
                    <c:v>July</c:v>
                  </c:pt>
                  <c:pt idx="55">
                    <c:v>August</c:v>
                  </c:pt>
                  <c:pt idx="56">
                    <c:v>September</c:v>
                  </c:pt>
                  <c:pt idx="57">
                    <c:v>October</c:v>
                  </c:pt>
                  <c:pt idx="58">
                    <c:v>November</c:v>
                  </c:pt>
                  <c:pt idx="59">
                    <c:v>December</c:v>
                  </c:pt>
                  <c:pt idx="60">
                    <c:v>January</c:v>
                  </c:pt>
                  <c:pt idx="61">
                    <c:v>February</c:v>
                  </c:pt>
                  <c:pt idx="62">
                    <c:v>March</c:v>
                  </c:pt>
                  <c:pt idx="63">
                    <c:v>April</c:v>
                  </c:pt>
                  <c:pt idx="64">
                    <c:v>May</c:v>
                  </c:pt>
                  <c:pt idx="65">
                    <c:v>June</c:v>
                  </c:pt>
                </c:lvl>
                <c:lvl>
                  <c:pt idx="0">
                    <c:v>2020</c:v>
                  </c:pt>
                  <c:pt idx="12">
                    <c:v>2021</c:v>
                  </c:pt>
                  <c:pt idx="24">
                    <c:v>2022</c:v>
                  </c:pt>
                  <c:pt idx="36">
                    <c:v>2023</c:v>
                  </c:pt>
                  <c:pt idx="48">
                    <c:v>2024</c:v>
                  </c:pt>
                  <c:pt idx="60">
                    <c:v>2025</c:v>
                  </c:pt>
                </c:lvl>
              </c:multiLvlStrCache>
            </c:multiLvlStrRef>
          </c:cat>
          <c:val>
            <c:numRef>
              <c:f>'Brent CME'!$C$6:$C$77</c:f>
              <c:numCache>
                <c:formatCode>_(* #,##0_);_(* \(#,##0\);_(* "-"??_);_(@_)</c:formatCode>
                <c:ptCount val="66"/>
                <c:pt idx="0">
                  <c:v>250878</c:v>
                </c:pt>
                <c:pt idx="1">
                  <c:v>280408</c:v>
                </c:pt>
                <c:pt idx="2">
                  <c:v>276946</c:v>
                </c:pt>
                <c:pt idx="3">
                  <c:v>246233</c:v>
                </c:pt>
                <c:pt idx="4">
                  <c:v>221036</c:v>
                </c:pt>
                <c:pt idx="5">
                  <c:v>230325</c:v>
                </c:pt>
                <c:pt idx="6">
                  <c:v>223222</c:v>
                </c:pt>
                <c:pt idx="7">
                  <c:v>213806</c:v>
                </c:pt>
                <c:pt idx="8">
                  <c:v>200119</c:v>
                </c:pt>
                <c:pt idx="9">
                  <c:v>171746</c:v>
                </c:pt>
                <c:pt idx="10">
                  <c:v>162467</c:v>
                </c:pt>
                <c:pt idx="11">
                  <c:v>160086</c:v>
                </c:pt>
                <c:pt idx="12">
                  <c:v>182350</c:v>
                </c:pt>
                <c:pt idx="13">
                  <c:v>207301</c:v>
                </c:pt>
                <c:pt idx="14">
                  <c:v>230695</c:v>
                </c:pt>
                <c:pt idx="15">
                  <c:v>205900</c:v>
                </c:pt>
                <c:pt idx="16">
                  <c:v>202477</c:v>
                </c:pt>
                <c:pt idx="17">
                  <c:v>207576</c:v>
                </c:pt>
                <c:pt idx="18">
                  <c:v>200398</c:v>
                </c:pt>
                <c:pt idx="19">
                  <c:v>213369</c:v>
                </c:pt>
                <c:pt idx="20">
                  <c:v>205686</c:v>
                </c:pt>
                <c:pt idx="21">
                  <c:v>203684</c:v>
                </c:pt>
                <c:pt idx="22">
                  <c:v>217781</c:v>
                </c:pt>
                <c:pt idx="23">
                  <c:v>219175</c:v>
                </c:pt>
                <c:pt idx="24">
                  <c:v>223052</c:v>
                </c:pt>
                <c:pt idx="25">
                  <c:v>218613</c:v>
                </c:pt>
                <c:pt idx="26">
                  <c:v>193830</c:v>
                </c:pt>
                <c:pt idx="27">
                  <c:v>191039</c:v>
                </c:pt>
                <c:pt idx="28">
                  <c:v>181699</c:v>
                </c:pt>
                <c:pt idx="29">
                  <c:v>174946</c:v>
                </c:pt>
                <c:pt idx="30">
                  <c:v>183989</c:v>
                </c:pt>
                <c:pt idx="31">
                  <c:v>179021</c:v>
                </c:pt>
                <c:pt idx="32">
                  <c:v>172630</c:v>
                </c:pt>
                <c:pt idx="33">
                  <c:v>162859</c:v>
                </c:pt>
                <c:pt idx="34">
                  <c:v>155569</c:v>
                </c:pt>
                <c:pt idx="35">
                  <c:v>146131</c:v>
                </c:pt>
                <c:pt idx="36">
                  <c:v>156929</c:v>
                </c:pt>
                <c:pt idx="37">
                  <c:v>151381</c:v>
                </c:pt>
                <c:pt idx="38">
                  <c:v>163222</c:v>
                </c:pt>
                <c:pt idx="39">
                  <c:v>144631</c:v>
                </c:pt>
                <c:pt idx="40">
                  <c:v>151157</c:v>
                </c:pt>
                <c:pt idx="41">
                  <c:v>147001</c:v>
                </c:pt>
                <c:pt idx="42">
                  <c:v>136054</c:v>
                </c:pt>
                <c:pt idx="43">
                  <c:v>140749</c:v>
                </c:pt>
                <c:pt idx="44">
                  <c:v>135923</c:v>
                </c:pt>
                <c:pt idx="45">
                  <c:v>139933</c:v>
                </c:pt>
                <c:pt idx="46">
                  <c:v>149745</c:v>
                </c:pt>
                <c:pt idx="47">
                  <c:v>135615</c:v>
                </c:pt>
                <c:pt idx="48">
                  <c:v>129812</c:v>
                </c:pt>
                <c:pt idx="49">
                  <c:v>116850</c:v>
                </c:pt>
                <c:pt idx="50">
                  <c:v>120444</c:v>
                </c:pt>
                <c:pt idx="51">
                  <c:v>141090</c:v>
                </c:pt>
                <c:pt idx="52">
                  <c:v>134352</c:v>
                </c:pt>
                <c:pt idx="53">
                  <c:v>133511</c:v>
                </c:pt>
                <c:pt idx="54">
                  <c:v>145938</c:v>
                </c:pt>
                <c:pt idx="55">
                  <c:v>155200</c:v>
                </c:pt>
                <c:pt idx="56">
                  <c:v>134639</c:v>
                </c:pt>
                <c:pt idx="57">
                  <c:v>157561</c:v>
                </c:pt>
                <c:pt idx="58">
                  <c:v>156871</c:v>
                </c:pt>
                <c:pt idx="59">
                  <c:v>161084</c:v>
                </c:pt>
                <c:pt idx="60">
                  <c:v>174088</c:v>
                </c:pt>
                <c:pt idx="61">
                  <c:v>169425</c:v>
                </c:pt>
                <c:pt idx="62">
                  <c:v>188773</c:v>
                </c:pt>
                <c:pt idx="63">
                  <c:v>204712</c:v>
                </c:pt>
                <c:pt idx="64">
                  <c:v>219376</c:v>
                </c:pt>
                <c:pt idx="65">
                  <c:v>197006</c:v>
                </c:pt>
              </c:numCache>
            </c:numRef>
          </c:val>
          <c:smooth val="0"/>
          <c:extLst>
            <c:ext xmlns:c16="http://schemas.microsoft.com/office/drawing/2014/chart" uri="{C3380CC4-5D6E-409C-BE32-E72D297353CC}">
              <c16:uniqueId val="{00000001-84D8-4AA5-B6C4-BA5C27470ED1}"/>
            </c:ext>
          </c:extLst>
        </c:ser>
        <c:dLbls>
          <c:showLegendKey val="0"/>
          <c:showVal val="0"/>
          <c:showCatName val="0"/>
          <c:showSerName val="0"/>
          <c:showPercent val="0"/>
          <c:showBubbleSize val="0"/>
        </c:dLbls>
        <c:marker val="1"/>
        <c:smooth val="0"/>
        <c:axId val="35927440"/>
        <c:axId val="1745625712"/>
      </c:lineChart>
      <c:catAx>
        <c:axId val="890283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crossAx val="890284048"/>
        <c:crosses val="autoZero"/>
        <c:auto val="1"/>
        <c:lblAlgn val="ctr"/>
        <c:lblOffset val="100"/>
        <c:noMultiLvlLbl val="0"/>
      </c:catAx>
      <c:valAx>
        <c:axId val="8902840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Lato" panose="020F0502020204030203" pitchFamily="34" charset="0"/>
                    <a:ea typeface="+mn-ea"/>
                    <a:cs typeface="+mn-cs"/>
                  </a:defRPr>
                </a:pPr>
                <a:r>
                  <a:rPr lang="en-US"/>
                  <a:t>Volume (lots traded)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Lato" panose="020F0502020204030203" pitchFamily="34" charset="0"/>
                  <a:ea typeface="+mn-ea"/>
                  <a:cs typeface="+mn-cs"/>
                </a:defRPr>
              </a:pPr>
              <a:endParaRPr lang="en-US"/>
            </a:p>
          </c:txPr>
        </c:title>
        <c:numFmt formatCode="[&gt;999999.999]\ #,,&quot;M&quot;;[&gt;999.999]#,&quot;K&quot;;#,##0\ _K"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crossAx val="890283656"/>
        <c:crosses val="autoZero"/>
        <c:crossBetween val="between"/>
      </c:valAx>
      <c:valAx>
        <c:axId val="1745625712"/>
        <c:scaling>
          <c:orientation val="minMax"/>
          <c:max val="600000"/>
        </c:scaling>
        <c:delete val="0"/>
        <c:axPos val="r"/>
        <c:title>
          <c:tx>
            <c:rich>
              <a:bodyPr rot="5400000" spcFirstLastPara="1" vertOverflow="ellipsis" wrap="square" anchor="ctr" anchorCtr="1"/>
              <a:lstStyle/>
              <a:p>
                <a:pPr>
                  <a:defRPr sz="1000" b="0" i="0" u="none" strike="noStrike" kern="1200" baseline="0">
                    <a:solidFill>
                      <a:schemeClr val="tx1"/>
                    </a:solidFill>
                    <a:latin typeface="Lato" panose="020F0502020204030203" pitchFamily="34" charset="0"/>
                    <a:ea typeface="+mn-ea"/>
                    <a:cs typeface="+mn-cs"/>
                  </a:defRPr>
                </a:pPr>
                <a:r>
                  <a:rPr lang="en-US"/>
                  <a:t>OPen Interest (lots outstanding)</a:t>
                </a:r>
              </a:p>
            </c:rich>
          </c:tx>
          <c:overlay val="0"/>
          <c:spPr>
            <a:noFill/>
            <a:ln>
              <a:noFill/>
            </a:ln>
            <a:effectLst/>
          </c:spPr>
          <c:txPr>
            <a:bodyPr rot="5400000" spcFirstLastPara="1" vertOverflow="ellipsis" wrap="square" anchor="ctr" anchorCtr="1"/>
            <a:lstStyle/>
            <a:p>
              <a:pPr>
                <a:defRPr sz="1000" b="0" i="0" u="none" strike="noStrike" kern="1200" baseline="0">
                  <a:solidFill>
                    <a:schemeClr val="tx1"/>
                  </a:solidFill>
                  <a:latin typeface="Lato" panose="020F0502020204030203" pitchFamily="34" charset="0"/>
                  <a:ea typeface="+mn-ea"/>
                  <a:cs typeface="+mn-cs"/>
                </a:defRPr>
              </a:pPr>
              <a:endParaRPr lang="en-US"/>
            </a:p>
          </c:txPr>
        </c:title>
        <c:numFmt formatCode="[&gt;999999.999]\ #,,&quot;M&quot;;[&gt;999.999]#,&quot;K&quot;;#,##0\ _K"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crossAx val="35927440"/>
        <c:crosses val="max"/>
        <c:crossBetween val="between"/>
      </c:valAx>
      <c:catAx>
        <c:axId val="35927440"/>
        <c:scaling>
          <c:orientation val="minMax"/>
        </c:scaling>
        <c:delete val="1"/>
        <c:axPos val="b"/>
        <c:numFmt formatCode="General" sourceLinked="1"/>
        <c:majorTickMark val="out"/>
        <c:minorTickMark val="none"/>
        <c:tickLblPos val="nextTo"/>
        <c:crossAx val="1745625712"/>
        <c:crosses val="autoZero"/>
        <c:auto val="1"/>
        <c:lblAlgn val="ctr"/>
        <c:lblOffset val="100"/>
        <c:noMultiLvlLbl val="0"/>
      </c:cat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legend>
    <c:plotVisOnly val="1"/>
    <c:dispBlanksAs val="gap"/>
    <c:showDLblsOverMax val="0"/>
  </c:chart>
  <c:spPr>
    <a:noFill/>
    <a:ln>
      <a:noFill/>
    </a:ln>
    <a:effectLst/>
  </c:spPr>
  <c:txPr>
    <a:bodyPr/>
    <a:lstStyle/>
    <a:p>
      <a:pPr>
        <a:defRPr baseline="0">
          <a:solidFill>
            <a:schemeClr val="tx1"/>
          </a:solidFill>
          <a:latin typeface="Lato" panose="020F0502020204030203"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[14) Brent WTI Midland Murban Oman.xlsx]Midland!PivotTable1</c:name>
    <c:fmtId val="23"/>
  </c:pivotSource>
  <c:chart>
    <c:title>
      <c:tx>
        <c:rich>
          <a:bodyPr rot="0" spcFirstLastPara="1" vertOverflow="ellipsis" vert="horz" wrap="square" anchor="ctr" anchorCtr="1"/>
          <a:lstStyle/>
          <a:p>
            <a:pPr>
              <a:defRPr sz="1400" b="0" i="0" u="none" strike="noStrike" kern="1200" spc="0" baseline="0">
                <a:solidFill>
                  <a:schemeClr val="tx1"/>
                </a:solidFill>
                <a:latin typeface="Lato" panose="020F0502020204030203" pitchFamily="34" charset="0"/>
                <a:ea typeface="+mn-ea"/>
                <a:cs typeface="+mn-cs"/>
              </a:defRPr>
            </a:pPr>
            <a:r>
              <a:rPr lang="en-US" dirty="0"/>
              <a:t>CME Midland Futures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Lato" panose="020F0502020204030203" pitchFamily="34" charset="0"/>
              <a:ea typeface="+mn-ea"/>
              <a:cs typeface="+mn-cs"/>
            </a:defRPr>
          </a:pPr>
          <a:endParaRPr lang="en-US"/>
        </a:p>
      </c:txPr>
    </c:title>
    <c:autoTitleDeleted val="0"/>
    <c:pivotFmts>
      <c:pivotFmt>
        <c:idx val="0"/>
        <c:spPr>
          <a:solidFill>
            <a:srgbClr val="F9A51A"/>
          </a:solidFill>
          <a:ln>
            <a:noFill/>
          </a:ln>
          <a:effectLst/>
        </c:spPr>
        <c:marker>
          <c:symbol val="none"/>
        </c:marker>
      </c:pivotFmt>
      <c:pivotFmt>
        <c:idx val="1"/>
        <c:spPr>
          <a:solidFill>
            <a:schemeClr val="accent1"/>
          </a:solidFill>
          <a:ln>
            <a:noFill/>
          </a:ln>
          <a:effectLst/>
        </c:spPr>
        <c:marker>
          <c:symbol val="none"/>
        </c:marker>
      </c:pivotFmt>
      <c:pivotFmt>
        <c:idx val="2"/>
        <c:spPr>
          <a:solidFill>
            <a:srgbClr val="00A4E7"/>
          </a:solidFill>
          <a:ln>
            <a:solidFill>
              <a:srgbClr val="44C8F5"/>
            </a:solid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w="28575" cap="rnd">
            <a:solidFill>
              <a:srgbClr val="EFB867"/>
            </a:solidFill>
            <a:round/>
          </a:ln>
          <a:effectLst/>
        </c:spPr>
        <c:marker>
          <c:symbol val="none"/>
        </c:marker>
      </c:pivotFmt>
      <c:pivotFmt>
        <c:idx val="5"/>
        <c:spPr>
          <a:solidFill>
            <a:schemeClr val="accent1"/>
          </a:solidFill>
          <a:ln w="28575" cap="rnd">
            <a:solidFill>
              <a:schemeClr val="accent1"/>
            </a:solidFill>
            <a:round/>
          </a:ln>
          <a:effectLst/>
        </c:spPr>
        <c:marker>
          <c:symbol val="none"/>
        </c:marker>
      </c:pivotFmt>
      <c:pivotFmt>
        <c:idx val="6"/>
        <c:spPr>
          <a:solidFill>
            <a:schemeClr val="accent1"/>
          </a:solidFill>
          <a:ln w="28575" cap="rnd">
            <a:solidFill>
              <a:srgbClr val="44C8F5"/>
            </a:solidFill>
            <a:round/>
          </a:ln>
          <a:effectLst/>
        </c:spPr>
        <c:marker>
          <c:symbol val="none"/>
        </c:marker>
      </c:pivotFmt>
      <c:pivotFmt>
        <c:idx val="7"/>
        <c:spPr>
          <a:solidFill>
            <a:schemeClr val="accent1"/>
          </a:solidFill>
          <a:ln w="28575" cap="rnd">
            <a:solidFill>
              <a:schemeClr val="accent1"/>
            </a:solidFill>
            <a:round/>
          </a:ln>
          <a:effectLst/>
        </c:spPr>
        <c:marker>
          <c:symbol val="none"/>
        </c:marker>
      </c:pivotFmt>
      <c:pivotFmt>
        <c:idx val="8"/>
        <c:spPr>
          <a:solidFill>
            <a:srgbClr val="00A4E7"/>
          </a:solidFill>
          <a:ln>
            <a:solidFill>
              <a:srgbClr val="44C8F5"/>
            </a:solidFill>
          </a:ln>
          <a:effectLst/>
        </c:spPr>
        <c:marker>
          <c:symbol val="none"/>
        </c:marker>
      </c:pivotFmt>
      <c:pivotFmt>
        <c:idx val="9"/>
        <c:spPr>
          <a:solidFill>
            <a:srgbClr val="F9A51A"/>
          </a:solidFill>
          <a:ln>
            <a:noFill/>
          </a:ln>
          <a:effectLst/>
        </c:spPr>
        <c:marker>
          <c:symbol val="none"/>
        </c:marker>
      </c:pivotFmt>
      <c:pivotFmt>
        <c:idx val="10"/>
        <c:spPr>
          <a:solidFill>
            <a:schemeClr val="accent1"/>
          </a:solidFill>
          <a:ln w="28575" cap="rnd">
            <a:solidFill>
              <a:srgbClr val="44C8F5"/>
            </a:solidFill>
            <a:round/>
          </a:ln>
          <a:effectLst/>
        </c:spPr>
        <c:marker>
          <c:symbol val="none"/>
        </c:marker>
      </c:pivotFmt>
      <c:pivotFmt>
        <c:idx val="11"/>
        <c:spPr>
          <a:solidFill>
            <a:schemeClr val="accent1"/>
          </a:solidFill>
          <a:ln w="28575" cap="rnd">
            <a:solidFill>
              <a:srgbClr val="EFB867"/>
            </a:solidFill>
            <a:round/>
          </a:ln>
          <a:effectLst/>
        </c:spPr>
        <c:marker>
          <c:symbol val="none"/>
        </c:marker>
      </c:pivotFmt>
      <c:pivotFmt>
        <c:idx val="12"/>
        <c:spPr>
          <a:solidFill>
            <a:srgbClr val="00A4E7"/>
          </a:solidFill>
          <a:ln>
            <a:noFill/>
          </a:ln>
          <a:effectLst/>
        </c:spPr>
        <c:marker>
          <c:symbol val="none"/>
        </c:marker>
      </c:pivotFmt>
      <c:pivotFmt>
        <c:idx val="13"/>
        <c:spPr>
          <a:solidFill>
            <a:schemeClr val="accent1"/>
          </a:solidFill>
          <a:ln>
            <a:noFill/>
          </a:ln>
          <a:effectLst/>
        </c:spPr>
        <c:marker>
          <c:symbol val="none"/>
        </c:marker>
      </c:pivotFmt>
      <c:pivotFmt>
        <c:idx val="14"/>
        <c:spPr>
          <a:solidFill>
            <a:srgbClr val="F9A51A"/>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w="28575" cap="rnd">
            <a:solidFill>
              <a:srgbClr val="44C8F5"/>
            </a:solidFill>
            <a:round/>
          </a:ln>
          <a:effectLst/>
        </c:spPr>
        <c:marker>
          <c:symbol val="none"/>
        </c:marker>
      </c:pivotFmt>
      <c:pivotFmt>
        <c:idx val="17"/>
        <c:spPr>
          <a:solidFill>
            <a:schemeClr val="accent1"/>
          </a:solidFill>
          <a:ln w="28575" cap="rnd">
            <a:solidFill>
              <a:schemeClr val="accent1"/>
            </a:solidFill>
            <a:round/>
          </a:ln>
          <a:effectLst/>
        </c:spPr>
        <c:marker>
          <c:symbol val="none"/>
        </c:marker>
      </c:pivotFmt>
      <c:pivotFmt>
        <c:idx val="18"/>
        <c:spPr>
          <a:solidFill>
            <a:schemeClr val="accent1"/>
          </a:solidFill>
          <a:ln w="28575" cap="rnd">
            <a:solidFill>
              <a:srgbClr val="EFB867"/>
            </a:solidFill>
            <a:round/>
          </a:ln>
          <a:effectLst/>
        </c:spPr>
        <c:marker>
          <c:symbol val="none"/>
        </c:marker>
      </c:pivotFmt>
      <c:pivotFmt>
        <c:idx val="19"/>
        <c:spPr>
          <a:solidFill>
            <a:schemeClr val="accent1"/>
          </a:solidFill>
          <a:ln w="28575" cap="rnd">
            <a:solidFill>
              <a:schemeClr val="accent1"/>
            </a:solidFill>
            <a:round/>
          </a:ln>
          <a:effectLst/>
        </c:spPr>
        <c:marker>
          <c:symbol val="none"/>
        </c:marker>
      </c:pivotFmt>
      <c:pivotFmt>
        <c:idx val="20"/>
        <c:spPr>
          <a:solidFill>
            <a:srgbClr val="00A4E7"/>
          </a:solidFill>
          <a:ln>
            <a:noFill/>
          </a:ln>
          <a:effectLst/>
        </c:spPr>
        <c:marker>
          <c:symbol val="none"/>
        </c:marker>
      </c:pivotFmt>
      <c:pivotFmt>
        <c:idx val="21"/>
        <c:spPr>
          <a:solidFill>
            <a:srgbClr val="F9A51A"/>
          </a:solidFill>
          <a:ln>
            <a:noFill/>
          </a:ln>
          <a:effectLst/>
        </c:spPr>
        <c:marker>
          <c:symbol val="none"/>
        </c:marker>
      </c:pivotFmt>
      <c:pivotFmt>
        <c:idx val="22"/>
        <c:spPr>
          <a:solidFill>
            <a:schemeClr val="accent1"/>
          </a:solidFill>
          <a:ln w="28575" cap="rnd">
            <a:solidFill>
              <a:srgbClr val="44C8F5"/>
            </a:solidFill>
            <a:round/>
          </a:ln>
          <a:effectLst/>
        </c:spPr>
        <c:marker>
          <c:symbol val="none"/>
        </c:marker>
      </c:pivotFmt>
      <c:pivotFmt>
        <c:idx val="23"/>
        <c:spPr>
          <a:solidFill>
            <a:schemeClr val="accent1"/>
          </a:solidFill>
          <a:ln w="28575" cap="rnd">
            <a:solidFill>
              <a:srgbClr val="EFB867"/>
            </a:solidFill>
            <a:round/>
          </a:ln>
          <a:effectLst/>
        </c:spPr>
        <c:marker>
          <c:symbol val="none"/>
        </c:marker>
      </c:pivotFmt>
      <c:pivotFmt>
        <c:idx val="24"/>
        <c:spPr>
          <a:solidFill>
            <a:srgbClr val="00A4E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rgbClr val="F9A51A"/>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w="28575" cap="rnd">
            <a:solidFill>
              <a:srgbClr val="44C8F5"/>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w="28575" cap="rnd">
            <a:solidFill>
              <a:srgbClr val="EFB867"/>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rgbClr val="00A4E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9"/>
        <c:spPr>
          <a:solidFill>
            <a:srgbClr val="F9A51A"/>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w="28575" cap="rnd">
            <a:solidFill>
              <a:srgbClr val="44C8F5"/>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w="28575" cap="rnd">
            <a:solidFill>
              <a:srgbClr val="EFB867"/>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2"/>
        <c:spPr>
          <a:solidFill>
            <a:srgbClr val="00A4E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3"/>
        <c:spPr>
          <a:solidFill>
            <a:srgbClr val="F9A51A"/>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4"/>
        <c:spPr>
          <a:solidFill>
            <a:schemeClr val="accent1"/>
          </a:solidFill>
          <a:ln w="28575" cap="rnd">
            <a:solidFill>
              <a:srgbClr val="44C8F5"/>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1"/>
          </a:solidFill>
          <a:ln w="28575" cap="rnd">
            <a:solidFill>
              <a:srgbClr val="EFB867"/>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stacked"/>
        <c:varyColors val="0"/>
        <c:ser>
          <c:idx val="0"/>
          <c:order val="0"/>
          <c:tx>
            <c:strRef>
              <c:f>Midland!$B$3:$B$5</c:f>
              <c:strCache>
                <c:ptCount val="1"/>
                <c:pt idx="0">
                  <c:v>Monthly Volume - WTI Houston</c:v>
                </c:pt>
              </c:strCache>
            </c:strRef>
          </c:tx>
          <c:spPr>
            <a:solidFill>
              <a:srgbClr val="00A4E7"/>
            </a:solidFill>
            <a:ln>
              <a:noFill/>
            </a:ln>
            <a:effectLst/>
          </c:spPr>
          <c:invertIfNegative val="0"/>
          <c:cat>
            <c:multiLvlStrRef>
              <c:f>Midland!$A$6:$A$51</c:f>
              <c:multiLvlStrCache>
                <c:ptCount val="42"/>
                <c:lvl>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pt idx="12">
                    <c:v>January</c:v>
                  </c:pt>
                  <c:pt idx="13">
                    <c:v>February</c:v>
                  </c:pt>
                  <c:pt idx="14">
                    <c:v>March</c:v>
                  </c:pt>
                  <c:pt idx="15">
                    <c:v>April</c:v>
                  </c:pt>
                  <c:pt idx="16">
                    <c:v>May</c:v>
                  </c:pt>
                  <c:pt idx="17">
                    <c:v>June</c:v>
                  </c:pt>
                  <c:pt idx="18">
                    <c:v>July</c:v>
                  </c:pt>
                  <c:pt idx="19">
                    <c:v>August</c:v>
                  </c:pt>
                  <c:pt idx="20">
                    <c:v>September</c:v>
                  </c:pt>
                  <c:pt idx="21">
                    <c:v>October</c:v>
                  </c:pt>
                  <c:pt idx="22">
                    <c:v>November</c:v>
                  </c:pt>
                  <c:pt idx="23">
                    <c:v>December</c:v>
                  </c:pt>
                  <c:pt idx="24">
                    <c:v>January</c:v>
                  </c:pt>
                  <c:pt idx="25">
                    <c:v>February</c:v>
                  </c:pt>
                  <c:pt idx="26">
                    <c:v>March</c:v>
                  </c:pt>
                  <c:pt idx="27">
                    <c:v>April</c:v>
                  </c:pt>
                  <c:pt idx="28">
                    <c:v>May</c:v>
                  </c:pt>
                  <c:pt idx="29">
                    <c:v>June</c:v>
                  </c:pt>
                  <c:pt idx="30">
                    <c:v>July</c:v>
                  </c:pt>
                  <c:pt idx="31">
                    <c:v>August</c:v>
                  </c:pt>
                  <c:pt idx="32">
                    <c:v>September</c:v>
                  </c:pt>
                  <c:pt idx="33">
                    <c:v>October</c:v>
                  </c:pt>
                  <c:pt idx="34">
                    <c:v>November</c:v>
                  </c:pt>
                  <c:pt idx="35">
                    <c:v>December</c:v>
                  </c:pt>
                  <c:pt idx="36">
                    <c:v>January</c:v>
                  </c:pt>
                  <c:pt idx="37">
                    <c:v>February</c:v>
                  </c:pt>
                  <c:pt idx="38">
                    <c:v>March</c:v>
                  </c:pt>
                  <c:pt idx="39">
                    <c:v>April</c:v>
                  </c:pt>
                  <c:pt idx="40">
                    <c:v>May</c:v>
                  </c:pt>
                  <c:pt idx="41">
                    <c:v>June</c:v>
                  </c:pt>
                </c:lvl>
                <c:lvl>
                  <c:pt idx="0">
                    <c:v>2022</c:v>
                  </c:pt>
                  <c:pt idx="12">
                    <c:v>2023</c:v>
                  </c:pt>
                  <c:pt idx="24">
                    <c:v>2024</c:v>
                  </c:pt>
                  <c:pt idx="36">
                    <c:v>2025</c:v>
                  </c:pt>
                </c:lvl>
              </c:multiLvlStrCache>
            </c:multiLvlStrRef>
          </c:cat>
          <c:val>
            <c:numRef>
              <c:f>Midland!$B$6:$B$51</c:f>
              <c:numCache>
                <c:formatCode>_(* #,##0_);_(* \(#,##0\);_(* "-"??_);_(@_)</c:formatCode>
                <c:ptCount val="42"/>
                <c:pt idx="0">
                  <c:v>72233</c:v>
                </c:pt>
                <c:pt idx="1">
                  <c:v>59037</c:v>
                </c:pt>
                <c:pt idx="2">
                  <c:v>65375</c:v>
                </c:pt>
                <c:pt idx="3">
                  <c:v>80895</c:v>
                </c:pt>
                <c:pt idx="4">
                  <c:v>70779</c:v>
                </c:pt>
                <c:pt idx="5">
                  <c:v>85913</c:v>
                </c:pt>
                <c:pt idx="6">
                  <c:v>51034</c:v>
                </c:pt>
                <c:pt idx="7">
                  <c:v>93670</c:v>
                </c:pt>
                <c:pt idx="8">
                  <c:v>78182</c:v>
                </c:pt>
                <c:pt idx="9">
                  <c:v>65799</c:v>
                </c:pt>
                <c:pt idx="10">
                  <c:v>90319</c:v>
                </c:pt>
                <c:pt idx="11">
                  <c:v>75982</c:v>
                </c:pt>
                <c:pt idx="12">
                  <c:v>144434</c:v>
                </c:pt>
                <c:pt idx="13">
                  <c:v>149950</c:v>
                </c:pt>
                <c:pt idx="14">
                  <c:v>210040</c:v>
                </c:pt>
                <c:pt idx="15">
                  <c:v>141813</c:v>
                </c:pt>
                <c:pt idx="16">
                  <c:v>106243</c:v>
                </c:pt>
                <c:pt idx="17">
                  <c:v>106080</c:v>
                </c:pt>
                <c:pt idx="18">
                  <c:v>120209</c:v>
                </c:pt>
                <c:pt idx="19">
                  <c:v>179710</c:v>
                </c:pt>
                <c:pt idx="20">
                  <c:v>149157</c:v>
                </c:pt>
                <c:pt idx="21">
                  <c:v>131164</c:v>
                </c:pt>
                <c:pt idx="22">
                  <c:v>108992</c:v>
                </c:pt>
                <c:pt idx="23">
                  <c:v>148441</c:v>
                </c:pt>
                <c:pt idx="24">
                  <c:v>211598</c:v>
                </c:pt>
                <c:pt idx="25">
                  <c:v>145605</c:v>
                </c:pt>
                <c:pt idx="26">
                  <c:v>138225</c:v>
                </c:pt>
                <c:pt idx="27">
                  <c:v>234593</c:v>
                </c:pt>
                <c:pt idx="28">
                  <c:v>263545</c:v>
                </c:pt>
                <c:pt idx="29">
                  <c:v>215631</c:v>
                </c:pt>
                <c:pt idx="30">
                  <c:v>228137</c:v>
                </c:pt>
                <c:pt idx="31">
                  <c:v>258179</c:v>
                </c:pt>
                <c:pt idx="32">
                  <c:v>250178</c:v>
                </c:pt>
                <c:pt idx="33">
                  <c:v>307943</c:v>
                </c:pt>
                <c:pt idx="34">
                  <c:v>272079</c:v>
                </c:pt>
                <c:pt idx="35">
                  <c:v>155358</c:v>
                </c:pt>
                <c:pt idx="36">
                  <c:v>275065</c:v>
                </c:pt>
                <c:pt idx="37">
                  <c:v>171687</c:v>
                </c:pt>
                <c:pt idx="38">
                  <c:v>245013</c:v>
                </c:pt>
                <c:pt idx="39">
                  <c:v>233076</c:v>
                </c:pt>
                <c:pt idx="40">
                  <c:v>253563</c:v>
                </c:pt>
                <c:pt idx="41">
                  <c:v>237923</c:v>
                </c:pt>
              </c:numCache>
            </c:numRef>
          </c:val>
          <c:extLst>
            <c:ext xmlns:c16="http://schemas.microsoft.com/office/drawing/2014/chart" uri="{C3380CC4-5D6E-409C-BE32-E72D297353CC}">
              <c16:uniqueId val="{00000000-2E32-41C9-B4F9-09C65CAEF686}"/>
            </c:ext>
          </c:extLst>
        </c:ser>
        <c:ser>
          <c:idx val="1"/>
          <c:order val="1"/>
          <c:tx>
            <c:strRef>
              <c:f>Midland!$C$3:$C$5</c:f>
              <c:strCache>
                <c:ptCount val="1"/>
                <c:pt idx="0">
                  <c:v>Monthly Volume - WTI Midland</c:v>
                </c:pt>
              </c:strCache>
            </c:strRef>
          </c:tx>
          <c:spPr>
            <a:solidFill>
              <a:srgbClr val="F9A51A"/>
            </a:solidFill>
            <a:ln>
              <a:noFill/>
            </a:ln>
            <a:effectLst/>
          </c:spPr>
          <c:invertIfNegative val="0"/>
          <c:cat>
            <c:multiLvlStrRef>
              <c:f>Midland!$A$6:$A$51</c:f>
              <c:multiLvlStrCache>
                <c:ptCount val="42"/>
                <c:lvl>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pt idx="12">
                    <c:v>January</c:v>
                  </c:pt>
                  <c:pt idx="13">
                    <c:v>February</c:v>
                  </c:pt>
                  <c:pt idx="14">
                    <c:v>March</c:v>
                  </c:pt>
                  <c:pt idx="15">
                    <c:v>April</c:v>
                  </c:pt>
                  <c:pt idx="16">
                    <c:v>May</c:v>
                  </c:pt>
                  <c:pt idx="17">
                    <c:v>June</c:v>
                  </c:pt>
                  <c:pt idx="18">
                    <c:v>July</c:v>
                  </c:pt>
                  <c:pt idx="19">
                    <c:v>August</c:v>
                  </c:pt>
                  <c:pt idx="20">
                    <c:v>September</c:v>
                  </c:pt>
                  <c:pt idx="21">
                    <c:v>October</c:v>
                  </c:pt>
                  <c:pt idx="22">
                    <c:v>November</c:v>
                  </c:pt>
                  <c:pt idx="23">
                    <c:v>December</c:v>
                  </c:pt>
                  <c:pt idx="24">
                    <c:v>January</c:v>
                  </c:pt>
                  <c:pt idx="25">
                    <c:v>February</c:v>
                  </c:pt>
                  <c:pt idx="26">
                    <c:v>March</c:v>
                  </c:pt>
                  <c:pt idx="27">
                    <c:v>April</c:v>
                  </c:pt>
                  <c:pt idx="28">
                    <c:v>May</c:v>
                  </c:pt>
                  <c:pt idx="29">
                    <c:v>June</c:v>
                  </c:pt>
                  <c:pt idx="30">
                    <c:v>July</c:v>
                  </c:pt>
                  <c:pt idx="31">
                    <c:v>August</c:v>
                  </c:pt>
                  <c:pt idx="32">
                    <c:v>September</c:v>
                  </c:pt>
                  <c:pt idx="33">
                    <c:v>October</c:v>
                  </c:pt>
                  <c:pt idx="34">
                    <c:v>November</c:v>
                  </c:pt>
                  <c:pt idx="35">
                    <c:v>December</c:v>
                  </c:pt>
                  <c:pt idx="36">
                    <c:v>January</c:v>
                  </c:pt>
                  <c:pt idx="37">
                    <c:v>February</c:v>
                  </c:pt>
                  <c:pt idx="38">
                    <c:v>March</c:v>
                  </c:pt>
                  <c:pt idx="39">
                    <c:v>April</c:v>
                  </c:pt>
                  <c:pt idx="40">
                    <c:v>May</c:v>
                  </c:pt>
                  <c:pt idx="41">
                    <c:v>June</c:v>
                  </c:pt>
                </c:lvl>
                <c:lvl>
                  <c:pt idx="0">
                    <c:v>2022</c:v>
                  </c:pt>
                  <c:pt idx="12">
                    <c:v>2023</c:v>
                  </c:pt>
                  <c:pt idx="24">
                    <c:v>2024</c:v>
                  </c:pt>
                  <c:pt idx="36">
                    <c:v>2025</c:v>
                  </c:pt>
                </c:lvl>
              </c:multiLvlStrCache>
            </c:multiLvlStrRef>
          </c:cat>
          <c:val>
            <c:numRef>
              <c:f>Midland!$C$6:$C$51</c:f>
              <c:numCache>
                <c:formatCode>_(* #,##0_);_(* \(#,##0\);_(* "-"??_);_(@_)</c:formatCode>
                <c:ptCount val="42"/>
                <c:pt idx="0">
                  <c:v>40155</c:v>
                </c:pt>
                <c:pt idx="1">
                  <c:v>56619</c:v>
                </c:pt>
                <c:pt idx="2">
                  <c:v>53752</c:v>
                </c:pt>
                <c:pt idx="3">
                  <c:v>43542</c:v>
                </c:pt>
                <c:pt idx="4">
                  <c:v>58371</c:v>
                </c:pt>
                <c:pt idx="5">
                  <c:v>61250</c:v>
                </c:pt>
                <c:pt idx="6">
                  <c:v>41039</c:v>
                </c:pt>
                <c:pt idx="7">
                  <c:v>54619</c:v>
                </c:pt>
                <c:pt idx="8">
                  <c:v>57946</c:v>
                </c:pt>
                <c:pt idx="9">
                  <c:v>43044</c:v>
                </c:pt>
                <c:pt idx="10">
                  <c:v>61415</c:v>
                </c:pt>
                <c:pt idx="11">
                  <c:v>46228</c:v>
                </c:pt>
                <c:pt idx="12">
                  <c:v>64346</c:v>
                </c:pt>
                <c:pt idx="13">
                  <c:v>79497</c:v>
                </c:pt>
                <c:pt idx="14">
                  <c:v>86244</c:v>
                </c:pt>
                <c:pt idx="15">
                  <c:v>78689</c:v>
                </c:pt>
                <c:pt idx="16">
                  <c:v>49260</c:v>
                </c:pt>
                <c:pt idx="17">
                  <c:v>49488</c:v>
                </c:pt>
                <c:pt idx="18">
                  <c:v>45125</c:v>
                </c:pt>
                <c:pt idx="19">
                  <c:v>62308</c:v>
                </c:pt>
                <c:pt idx="20">
                  <c:v>49325</c:v>
                </c:pt>
                <c:pt idx="21">
                  <c:v>58126</c:v>
                </c:pt>
                <c:pt idx="22">
                  <c:v>54773</c:v>
                </c:pt>
                <c:pt idx="23">
                  <c:v>42709</c:v>
                </c:pt>
                <c:pt idx="24">
                  <c:v>70195</c:v>
                </c:pt>
                <c:pt idx="25">
                  <c:v>56593</c:v>
                </c:pt>
                <c:pt idx="26">
                  <c:v>75856</c:v>
                </c:pt>
                <c:pt idx="27">
                  <c:v>157589</c:v>
                </c:pt>
                <c:pt idx="28">
                  <c:v>145491</c:v>
                </c:pt>
                <c:pt idx="29">
                  <c:v>80475</c:v>
                </c:pt>
                <c:pt idx="30">
                  <c:v>93071</c:v>
                </c:pt>
                <c:pt idx="31">
                  <c:v>114531</c:v>
                </c:pt>
                <c:pt idx="32">
                  <c:v>87754</c:v>
                </c:pt>
                <c:pt idx="33">
                  <c:v>138779</c:v>
                </c:pt>
                <c:pt idx="34">
                  <c:v>87882</c:v>
                </c:pt>
                <c:pt idx="35">
                  <c:v>60963</c:v>
                </c:pt>
                <c:pt idx="36">
                  <c:v>92539</c:v>
                </c:pt>
                <c:pt idx="37">
                  <c:v>44655</c:v>
                </c:pt>
                <c:pt idx="38">
                  <c:v>78654</c:v>
                </c:pt>
                <c:pt idx="39">
                  <c:v>72773</c:v>
                </c:pt>
                <c:pt idx="40">
                  <c:v>90687</c:v>
                </c:pt>
                <c:pt idx="41">
                  <c:v>85134</c:v>
                </c:pt>
              </c:numCache>
            </c:numRef>
          </c:val>
          <c:extLst>
            <c:ext xmlns:c16="http://schemas.microsoft.com/office/drawing/2014/chart" uri="{C3380CC4-5D6E-409C-BE32-E72D297353CC}">
              <c16:uniqueId val="{00000001-2E32-41C9-B4F9-09C65CAEF686}"/>
            </c:ext>
          </c:extLst>
        </c:ser>
        <c:dLbls>
          <c:showLegendKey val="0"/>
          <c:showVal val="0"/>
          <c:showCatName val="0"/>
          <c:showSerName val="0"/>
          <c:showPercent val="0"/>
          <c:showBubbleSize val="0"/>
        </c:dLbls>
        <c:gapWidth val="219"/>
        <c:overlap val="100"/>
        <c:axId val="494437248"/>
        <c:axId val="495482928"/>
      </c:barChart>
      <c:lineChart>
        <c:grouping val="standard"/>
        <c:varyColors val="0"/>
        <c:ser>
          <c:idx val="2"/>
          <c:order val="2"/>
          <c:tx>
            <c:strRef>
              <c:f>Midland!$D$3:$D$5</c:f>
              <c:strCache>
                <c:ptCount val="1"/>
                <c:pt idx="0">
                  <c:v>Month-End Open Interest - WTI Houston</c:v>
                </c:pt>
              </c:strCache>
            </c:strRef>
          </c:tx>
          <c:spPr>
            <a:ln w="28575" cap="rnd">
              <a:solidFill>
                <a:srgbClr val="44C8F5"/>
              </a:solidFill>
              <a:round/>
            </a:ln>
            <a:effectLst/>
          </c:spPr>
          <c:marker>
            <c:symbol val="none"/>
          </c:marker>
          <c:cat>
            <c:multiLvlStrRef>
              <c:f>Midland!$A$6:$A$51</c:f>
              <c:multiLvlStrCache>
                <c:ptCount val="42"/>
                <c:lvl>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pt idx="12">
                    <c:v>January</c:v>
                  </c:pt>
                  <c:pt idx="13">
                    <c:v>February</c:v>
                  </c:pt>
                  <c:pt idx="14">
                    <c:v>March</c:v>
                  </c:pt>
                  <c:pt idx="15">
                    <c:v>April</c:v>
                  </c:pt>
                  <c:pt idx="16">
                    <c:v>May</c:v>
                  </c:pt>
                  <c:pt idx="17">
                    <c:v>June</c:v>
                  </c:pt>
                  <c:pt idx="18">
                    <c:v>July</c:v>
                  </c:pt>
                  <c:pt idx="19">
                    <c:v>August</c:v>
                  </c:pt>
                  <c:pt idx="20">
                    <c:v>September</c:v>
                  </c:pt>
                  <c:pt idx="21">
                    <c:v>October</c:v>
                  </c:pt>
                  <c:pt idx="22">
                    <c:v>November</c:v>
                  </c:pt>
                  <c:pt idx="23">
                    <c:v>December</c:v>
                  </c:pt>
                  <c:pt idx="24">
                    <c:v>January</c:v>
                  </c:pt>
                  <c:pt idx="25">
                    <c:v>February</c:v>
                  </c:pt>
                  <c:pt idx="26">
                    <c:v>March</c:v>
                  </c:pt>
                  <c:pt idx="27">
                    <c:v>April</c:v>
                  </c:pt>
                  <c:pt idx="28">
                    <c:v>May</c:v>
                  </c:pt>
                  <c:pt idx="29">
                    <c:v>June</c:v>
                  </c:pt>
                  <c:pt idx="30">
                    <c:v>July</c:v>
                  </c:pt>
                  <c:pt idx="31">
                    <c:v>August</c:v>
                  </c:pt>
                  <c:pt idx="32">
                    <c:v>September</c:v>
                  </c:pt>
                  <c:pt idx="33">
                    <c:v>October</c:v>
                  </c:pt>
                  <c:pt idx="34">
                    <c:v>November</c:v>
                  </c:pt>
                  <c:pt idx="35">
                    <c:v>December</c:v>
                  </c:pt>
                  <c:pt idx="36">
                    <c:v>January</c:v>
                  </c:pt>
                  <c:pt idx="37">
                    <c:v>February</c:v>
                  </c:pt>
                  <c:pt idx="38">
                    <c:v>March</c:v>
                  </c:pt>
                  <c:pt idx="39">
                    <c:v>April</c:v>
                  </c:pt>
                  <c:pt idx="40">
                    <c:v>May</c:v>
                  </c:pt>
                  <c:pt idx="41">
                    <c:v>June</c:v>
                  </c:pt>
                </c:lvl>
                <c:lvl>
                  <c:pt idx="0">
                    <c:v>2022</c:v>
                  </c:pt>
                  <c:pt idx="12">
                    <c:v>2023</c:v>
                  </c:pt>
                  <c:pt idx="24">
                    <c:v>2024</c:v>
                  </c:pt>
                  <c:pt idx="36">
                    <c:v>2025</c:v>
                  </c:pt>
                </c:lvl>
              </c:multiLvlStrCache>
            </c:multiLvlStrRef>
          </c:cat>
          <c:val>
            <c:numRef>
              <c:f>Midland!$D$6:$D$51</c:f>
              <c:numCache>
                <c:formatCode>_(* #,##0_);_(* \(#,##0\);_(* "-"??_);_(@_)</c:formatCode>
                <c:ptCount val="42"/>
                <c:pt idx="0">
                  <c:v>124365</c:v>
                </c:pt>
                <c:pt idx="1">
                  <c:v>150029</c:v>
                </c:pt>
                <c:pt idx="2">
                  <c:v>124868</c:v>
                </c:pt>
                <c:pt idx="3">
                  <c:v>138658</c:v>
                </c:pt>
                <c:pt idx="4">
                  <c:v>142454</c:v>
                </c:pt>
                <c:pt idx="5">
                  <c:v>144365</c:v>
                </c:pt>
                <c:pt idx="6">
                  <c:v>145546</c:v>
                </c:pt>
                <c:pt idx="7">
                  <c:v>139693</c:v>
                </c:pt>
                <c:pt idx="8">
                  <c:v>149649</c:v>
                </c:pt>
                <c:pt idx="9">
                  <c:v>146203</c:v>
                </c:pt>
                <c:pt idx="10">
                  <c:v>139819</c:v>
                </c:pt>
                <c:pt idx="11">
                  <c:v>140633</c:v>
                </c:pt>
                <c:pt idx="12">
                  <c:v>162559</c:v>
                </c:pt>
                <c:pt idx="13">
                  <c:v>201632</c:v>
                </c:pt>
                <c:pt idx="14">
                  <c:v>209774</c:v>
                </c:pt>
                <c:pt idx="15">
                  <c:v>208284</c:v>
                </c:pt>
                <c:pt idx="16">
                  <c:v>233782</c:v>
                </c:pt>
                <c:pt idx="17">
                  <c:v>242066</c:v>
                </c:pt>
                <c:pt idx="18">
                  <c:v>230366</c:v>
                </c:pt>
                <c:pt idx="19">
                  <c:v>275305</c:v>
                </c:pt>
                <c:pt idx="20">
                  <c:v>294638</c:v>
                </c:pt>
                <c:pt idx="21">
                  <c:v>288500</c:v>
                </c:pt>
                <c:pt idx="22">
                  <c:v>277951</c:v>
                </c:pt>
                <c:pt idx="23">
                  <c:v>283250</c:v>
                </c:pt>
                <c:pt idx="24">
                  <c:v>286551</c:v>
                </c:pt>
                <c:pt idx="25">
                  <c:v>289283</c:v>
                </c:pt>
                <c:pt idx="26">
                  <c:v>302099</c:v>
                </c:pt>
                <c:pt idx="27">
                  <c:v>325426</c:v>
                </c:pt>
                <c:pt idx="28">
                  <c:v>352307</c:v>
                </c:pt>
                <c:pt idx="29">
                  <c:v>346846</c:v>
                </c:pt>
                <c:pt idx="30">
                  <c:v>357412</c:v>
                </c:pt>
                <c:pt idx="31">
                  <c:v>359981</c:v>
                </c:pt>
                <c:pt idx="32">
                  <c:v>376319</c:v>
                </c:pt>
                <c:pt idx="33">
                  <c:v>370608</c:v>
                </c:pt>
                <c:pt idx="34">
                  <c:v>381342</c:v>
                </c:pt>
                <c:pt idx="35">
                  <c:v>395938</c:v>
                </c:pt>
                <c:pt idx="36">
                  <c:v>401469</c:v>
                </c:pt>
                <c:pt idx="37">
                  <c:v>417335</c:v>
                </c:pt>
                <c:pt idx="38">
                  <c:v>427344</c:v>
                </c:pt>
                <c:pt idx="39">
                  <c:v>437923</c:v>
                </c:pt>
                <c:pt idx="40">
                  <c:v>403885</c:v>
                </c:pt>
                <c:pt idx="41">
                  <c:v>395405</c:v>
                </c:pt>
              </c:numCache>
            </c:numRef>
          </c:val>
          <c:smooth val="0"/>
          <c:extLst>
            <c:ext xmlns:c16="http://schemas.microsoft.com/office/drawing/2014/chart" uri="{C3380CC4-5D6E-409C-BE32-E72D297353CC}">
              <c16:uniqueId val="{00000002-2E32-41C9-B4F9-09C65CAEF686}"/>
            </c:ext>
          </c:extLst>
        </c:ser>
        <c:ser>
          <c:idx val="3"/>
          <c:order val="3"/>
          <c:tx>
            <c:strRef>
              <c:f>Midland!$E$3:$E$5</c:f>
              <c:strCache>
                <c:ptCount val="1"/>
                <c:pt idx="0">
                  <c:v>Month-End Open Interest - WTI Midland</c:v>
                </c:pt>
              </c:strCache>
            </c:strRef>
          </c:tx>
          <c:spPr>
            <a:ln w="28575" cap="rnd">
              <a:solidFill>
                <a:srgbClr val="EFB867"/>
              </a:solidFill>
              <a:round/>
            </a:ln>
            <a:effectLst/>
          </c:spPr>
          <c:marker>
            <c:symbol val="none"/>
          </c:marker>
          <c:cat>
            <c:multiLvlStrRef>
              <c:f>Midland!$A$6:$A$51</c:f>
              <c:multiLvlStrCache>
                <c:ptCount val="42"/>
                <c:lvl>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pt idx="12">
                    <c:v>January</c:v>
                  </c:pt>
                  <c:pt idx="13">
                    <c:v>February</c:v>
                  </c:pt>
                  <c:pt idx="14">
                    <c:v>March</c:v>
                  </c:pt>
                  <c:pt idx="15">
                    <c:v>April</c:v>
                  </c:pt>
                  <c:pt idx="16">
                    <c:v>May</c:v>
                  </c:pt>
                  <c:pt idx="17">
                    <c:v>June</c:v>
                  </c:pt>
                  <c:pt idx="18">
                    <c:v>July</c:v>
                  </c:pt>
                  <c:pt idx="19">
                    <c:v>August</c:v>
                  </c:pt>
                  <c:pt idx="20">
                    <c:v>September</c:v>
                  </c:pt>
                  <c:pt idx="21">
                    <c:v>October</c:v>
                  </c:pt>
                  <c:pt idx="22">
                    <c:v>November</c:v>
                  </c:pt>
                  <c:pt idx="23">
                    <c:v>December</c:v>
                  </c:pt>
                  <c:pt idx="24">
                    <c:v>January</c:v>
                  </c:pt>
                  <c:pt idx="25">
                    <c:v>February</c:v>
                  </c:pt>
                  <c:pt idx="26">
                    <c:v>March</c:v>
                  </c:pt>
                  <c:pt idx="27">
                    <c:v>April</c:v>
                  </c:pt>
                  <c:pt idx="28">
                    <c:v>May</c:v>
                  </c:pt>
                  <c:pt idx="29">
                    <c:v>June</c:v>
                  </c:pt>
                  <c:pt idx="30">
                    <c:v>July</c:v>
                  </c:pt>
                  <c:pt idx="31">
                    <c:v>August</c:v>
                  </c:pt>
                  <c:pt idx="32">
                    <c:v>September</c:v>
                  </c:pt>
                  <c:pt idx="33">
                    <c:v>October</c:v>
                  </c:pt>
                  <c:pt idx="34">
                    <c:v>November</c:v>
                  </c:pt>
                  <c:pt idx="35">
                    <c:v>December</c:v>
                  </c:pt>
                  <c:pt idx="36">
                    <c:v>January</c:v>
                  </c:pt>
                  <c:pt idx="37">
                    <c:v>February</c:v>
                  </c:pt>
                  <c:pt idx="38">
                    <c:v>March</c:v>
                  </c:pt>
                  <c:pt idx="39">
                    <c:v>April</c:v>
                  </c:pt>
                  <c:pt idx="40">
                    <c:v>May</c:v>
                  </c:pt>
                  <c:pt idx="41">
                    <c:v>June</c:v>
                  </c:pt>
                </c:lvl>
                <c:lvl>
                  <c:pt idx="0">
                    <c:v>2022</c:v>
                  </c:pt>
                  <c:pt idx="12">
                    <c:v>2023</c:v>
                  </c:pt>
                  <c:pt idx="24">
                    <c:v>2024</c:v>
                  </c:pt>
                  <c:pt idx="36">
                    <c:v>2025</c:v>
                  </c:pt>
                </c:lvl>
              </c:multiLvlStrCache>
            </c:multiLvlStrRef>
          </c:cat>
          <c:val>
            <c:numRef>
              <c:f>Midland!$E$6:$E$51</c:f>
              <c:numCache>
                <c:formatCode>_(* #,##0_);_(* \(#,##0\);_(* "-"??_);_(@_)</c:formatCode>
                <c:ptCount val="42"/>
                <c:pt idx="0">
                  <c:v>97914</c:v>
                </c:pt>
                <c:pt idx="1">
                  <c:v>116902</c:v>
                </c:pt>
                <c:pt idx="2">
                  <c:v>100636</c:v>
                </c:pt>
                <c:pt idx="3">
                  <c:v>115924</c:v>
                </c:pt>
                <c:pt idx="4">
                  <c:v>127232</c:v>
                </c:pt>
                <c:pt idx="5">
                  <c:v>134759</c:v>
                </c:pt>
                <c:pt idx="6">
                  <c:v>131976</c:v>
                </c:pt>
                <c:pt idx="7">
                  <c:v>132951</c:v>
                </c:pt>
                <c:pt idx="8">
                  <c:v>148990</c:v>
                </c:pt>
                <c:pt idx="9">
                  <c:v>147422</c:v>
                </c:pt>
                <c:pt idx="10">
                  <c:v>133951</c:v>
                </c:pt>
                <c:pt idx="11">
                  <c:v>137394</c:v>
                </c:pt>
                <c:pt idx="12">
                  <c:v>155438</c:v>
                </c:pt>
                <c:pt idx="13">
                  <c:v>191691</c:v>
                </c:pt>
                <c:pt idx="14">
                  <c:v>196350</c:v>
                </c:pt>
                <c:pt idx="15">
                  <c:v>205388</c:v>
                </c:pt>
                <c:pt idx="16">
                  <c:v>206713</c:v>
                </c:pt>
                <c:pt idx="17">
                  <c:v>205424</c:v>
                </c:pt>
                <c:pt idx="18">
                  <c:v>201949</c:v>
                </c:pt>
                <c:pt idx="19">
                  <c:v>215736</c:v>
                </c:pt>
                <c:pt idx="20">
                  <c:v>216732</c:v>
                </c:pt>
                <c:pt idx="21">
                  <c:v>211677</c:v>
                </c:pt>
                <c:pt idx="22">
                  <c:v>213936</c:v>
                </c:pt>
                <c:pt idx="23">
                  <c:v>217205</c:v>
                </c:pt>
                <c:pt idx="24">
                  <c:v>229240</c:v>
                </c:pt>
                <c:pt idx="25">
                  <c:v>225038</c:v>
                </c:pt>
                <c:pt idx="26">
                  <c:v>246838</c:v>
                </c:pt>
                <c:pt idx="27">
                  <c:v>284392</c:v>
                </c:pt>
                <c:pt idx="28">
                  <c:v>297988</c:v>
                </c:pt>
                <c:pt idx="29">
                  <c:v>296073</c:v>
                </c:pt>
                <c:pt idx="30">
                  <c:v>301252</c:v>
                </c:pt>
                <c:pt idx="31">
                  <c:v>313298</c:v>
                </c:pt>
                <c:pt idx="32">
                  <c:v>324076</c:v>
                </c:pt>
                <c:pt idx="33">
                  <c:v>316488</c:v>
                </c:pt>
                <c:pt idx="34">
                  <c:v>304325</c:v>
                </c:pt>
                <c:pt idx="35">
                  <c:v>299791</c:v>
                </c:pt>
                <c:pt idx="36">
                  <c:v>297721</c:v>
                </c:pt>
                <c:pt idx="37">
                  <c:v>293062</c:v>
                </c:pt>
                <c:pt idx="38">
                  <c:v>295397</c:v>
                </c:pt>
                <c:pt idx="39">
                  <c:v>293882</c:v>
                </c:pt>
                <c:pt idx="40">
                  <c:v>271138</c:v>
                </c:pt>
                <c:pt idx="41">
                  <c:v>255226</c:v>
                </c:pt>
              </c:numCache>
            </c:numRef>
          </c:val>
          <c:smooth val="0"/>
          <c:extLst>
            <c:ext xmlns:c16="http://schemas.microsoft.com/office/drawing/2014/chart" uri="{C3380CC4-5D6E-409C-BE32-E72D297353CC}">
              <c16:uniqueId val="{00000003-2E32-41C9-B4F9-09C65CAEF686}"/>
            </c:ext>
          </c:extLst>
        </c:ser>
        <c:dLbls>
          <c:showLegendKey val="0"/>
          <c:showVal val="0"/>
          <c:showCatName val="0"/>
          <c:showSerName val="0"/>
          <c:showPercent val="0"/>
          <c:showBubbleSize val="0"/>
        </c:dLbls>
        <c:marker val="1"/>
        <c:smooth val="0"/>
        <c:axId val="495484104"/>
        <c:axId val="495483712"/>
      </c:lineChart>
      <c:catAx>
        <c:axId val="494437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crossAx val="495482928"/>
        <c:crosses val="autoZero"/>
        <c:auto val="1"/>
        <c:lblAlgn val="ctr"/>
        <c:lblOffset val="100"/>
        <c:noMultiLvlLbl val="0"/>
      </c:catAx>
      <c:valAx>
        <c:axId val="495482928"/>
        <c:scaling>
          <c:orientation val="minMax"/>
          <c:max val="140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Lato" panose="020F0502020204030203" pitchFamily="34" charset="0"/>
                    <a:ea typeface="+mn-ea"/>
                    <a:cs typeface="+mn-cs"/>
                  </a:defRPr>
                </a:pPr>
                <a:r>
                  <a:rPr lang="en-US"/>
                  <a:t>Volume (lots traded)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Lato" panose="020F0502020204030203" pitchFamily="34" charset="0"/>
                  <a:ea typeface="+mn-ea"/>
                  <a:cs typeface="+mn-cs"/>
                </a:defRPr>
              </a:pPr>
              <a:endParaRPr lang="en-US"/>
            </a:p>
          </c:txPr>
        </c:title>
        <c:numFmt formatCode="[&gt;999999.999]\ #.0,,&quot;M&quot;;[&gt;999.999]#,&quot;K&quot;;#,##0\ _K"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crossAx val="494437248"/>
        <c:crosses val="autoZero"/>
        <c:crossBetween val="between"/>
      </c:valAx>
      <c:valAx>
        <c:axId val="495483712"/>
        <c:scaling>
          <c:orientation val="minMax"/>
          <c:max val="450000"/>
        </c:scaling>
        <c:delete val="0"/>
        <c:axPos val="r"/>
        <c:title>
          <c:tx>
            <c:rich>
              <a:bodyPr rot="5400000" spcFirstLastPara="1" vertOverflow="ellipsis" wrap="square" anchor="ctr" anchorCtr="1"/>
              <a:lstStyle/>
              <a:p>
                <a:pPr>
                  <a:defRPr sz="1000" b="0" i="0" u="none" strike="noStrike" kern="1200" baseline="0">
                    <a:solidFill>
                      <a:schemeClr val="tx1"/>
                    </a:solidFill>
                    <a:latin typeface="Lato" panose="020F0502020204030203" pitchFamily="34" charset="0"/>
                    <a:ea typeface="+mn-ea"/>
                    <a:cs typeface="+mn-cs"/>
                  </a:defRPr>
                </a:pPr>
                <a:r>
                  <a:rPr lang="en-US"/>
                  <a:t>Open Interest (lots outstanding)</a:t>
                </a:r>
              </a:p>
            </c:rich>
          </c:tx>
          <c:overlay val="0"/>
          <c:spPr>
            <a:noFill/>
            <a:ln>
              <a:noFill/>
            </a:ln>
            <a:effectLst/>
          </c:spPr>
          <c:txPr>
            <a:bodyPr rot="5400000" spcFirstLastPara="1" vertOverflow="ellipsis" wrap="square" anchor="ctr" anchorCtr="1"/>
            <a:lstStyle/>
            <a:p>
              <a:pPr>
                <a:defRPr sz="1000" b="0" i="0" u="none" strike="noStrike" kern="1200" baseline="0">
                  <a:solidFill>
                    <a:schemeClr val="tx1"/>
                  </a:solidFill>
                  <a:latin typeface="Lato" panose="020F0502020204030203" pitchFamily="34" charset="0"/>
                  <a:ea typeface="+mn-ea"/>
                  <a:cs typeface="+mn-cs"/>
                </a:defRPr>
              </a:pPr>
              <a:endParaRPr lang="en-US"/>
            </a:p>
          </c:txPr>
        </c:title>
        <c:numFmt formatCode="[&gt;999999.999]\ #.0,,&quot;M&quot;;[&gt;999.999]#,&quot;K&quot;;#,##0\ _K"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crossAx val="495484104"/>
        <c:crosses val="max"/>
        <c:crossBetween val="between"/>
      </c:valAx>
      <c:catAx>
        <c:axId val="495484104"/>
        <c:scaling>
          <c:orientation val="minMax"/>
        </c:scaling>
        <c:delete val="1"/>
        <c:axPos val="b"/>
        <c:numFmt formatCode="General" sourceLinked="1"/>
        <c:majorTickMark val="out"/>
        <c:minorTickMark val="none"/>
        <c:tickLblPos val="nextTo"/>
        <c:crossAx val="49548371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legend>
    <c:plotVisOnly val="1"/>
    <c:dispBlanksAs val="gap"/>
    <c:showDLblsOverMax val="0"/>
  </c:chart>
  <c:spPr>
    <a:noFill/>
    <a:ln>
      <a:noFill/>
    </a:ln>
    <a:effectLst/>
  </c:spPr>
  <c:txPr>
    <a:bodyPr/>
    <a:lstStyle/>
    <a:p>
      <a:pPr>
        <a:defRPr baseline="0">
          <a:solidFill>
            <a:schemeClr val="tx1"/>
          </a:solidFill>
          <a:latin typeface="Lato" panose="020F0502020204030203"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[14) Brent WTI Midland Murban Oman.xlsx]Midland (HOU)!PivotTable1</c:name>
    <c:fmtId val="3"/>
  </c:pivotSource>
  <c:chart>
    <c:title>
      <c:tx>
        <c:rich>
          <a:bodyPr rot="0" spcFirstLastPara="1" vertOverflow="ellipsis" vert="horz" wrap="square" anchor="ctr" anchorCtr="1"/>
          <a:lstStyle/>
          <a:p>
            <a:pPr>
              <a:defRPr sz="1400" b="0" i="0" u="none" strike="noStrike" kern="1200" spc="0" baseline="0">
                <a:solidFill>
                  <a:schemeClr val="tx1"/>
                </a:solidFill>
                <a:latin typeface="Lato" panose="020F0502020204030203" pitchFamily="34" charset="0"/>
                <a:ea typeface="+mn-ea"/>
                <a:cs typeface="+mn-cs"/>
              </a:defRPr>
            </a:pPr>
            <a:r>
              <a:rPr lang="en-US" dirty="0"/>
              <a:t>ICE Midland Futures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Lato" panose="020F0502020204030203" pitchFamily="34" charset="0"/>
              <a:ea typeface="+mn-ea"/>
              <a:cs typeface="+mn-cs"/>
            </a:defRPr>
          </a:pPr>
          <a:endParaRPr lang="en-US"/>
        </a:p>
      </c:txPr>
    </c:title>
    <c:autoTitleDeleted val="0"/>
    <c:pivotFmts>
      <c:pivotFmt>
        <c:idx val="0"/>
        <c:spPr>
          <a:solidFill>
            <a:srgbClr val="00A4E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rgbClr val="F9A51A"/>
            </a:solidFill>
            <a:round/>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rgbClr val="F9A51A"/>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rgbClr val="F9A51A"/>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rgbClr val="F9A51A"/>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rgbClr val="F9A51A"/>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solidFill>
              <a:srgbClr val="F9A51A"/>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rgbClr val="F9A51A"/>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w="28575" cap="rnd">
            <a:solidFill>
              <a:srgbClr val="F9A51A"/>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solidFill>
              <a:srgbClr val="F9A51A"/>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w="28575" cap="rnd">
            <a:solidFill>
              <a:srgbClr val="F9A51A"/>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w="28575" cap="rnd">
            <a:solidFill>
              <a:srgbClr val="F9A51A"/>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w="28575" cap="rnd">
            <a:solidFill>
              <a:srgbClr val="F9A51A"/>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rgbClr val="00A4E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rgbClr val="F9A51A"/>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rgbClr val="00A4E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w="28575" cap="rnd">
            <a:solidFill>
              <a:srgbClr val="F9A51A"/>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'Midland (HOU)'!$B$3:$B$5</c:f>
              <c:strCache>
                <c:ptCount val="1"/>
                <c:pt idx="0">
                  <c:v>Monthly Volume - Midland WTI (HOU)</c:v>
                </c:pt>
              </c:strCache>
            </c:strRef>
          </c:tx>
          <c:spPr>
            <a:solidFill>
              <a:srgbClr val="00A4E7"/>
            </a:solidFill>
            <a:ln>
              <a:noFill/>
            </a:ln>
            <a:effectLst/>
          </c:spPr>
          <c:invertIfNegative val="0"/>
          <c:cat>
            <c:multiLvlStrRef>
              <c:f>'Midland (HOU)'!$A$6:$A$51</c:f>
              <c:multiLvlStrCache>
                <c:ptCount val="42"/>
                <c:lvl>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pt idx="12">
                    <c:v>January</c:v>
                  </c:pt>
                  <c:pt idx="13">
                    <c:v>February</c:v>
                  </c:pt>
                  <c:pt idx="14">
                    <c:v>March</c:v>
                  </c:pt>
                  <c:pt idx="15">
                    <c:v>April</c:v>
                  </c:pt>
                  <c:pt idx="16">
                    <c:v>May</c:v>
                  </c:pt>
                  <c:pt idx="17">
                    <c:v>June</c:v>
                  </c:pt>
                  <c:pt idx="18">
                    <c:v>July</c:v>
                  </c:pt>
                  <c:pt idx="19">
                    <c:v>August</c:v>
                  </c:pt>
                  <c:pt idx="20">
                    <c:v>September</c:v>
                  </c:pt>
                  <c:pt idx="21">
                    <c:v>October</c:v>
                  </c:pt>
                  <c:pt idx="22">
                    <c:v>November</c:v>
                  </c:pt>
                  <c:pt idx="23">
                    <c:v>December</c:v>
                  </c:pt>
                  <c:pt idx="24">
                    <c:v>January</c:v>
                  </c:pt>
                  <c:pt idx="25">
                    <c:v>February</c:v>
                  </c:pt>
                  <c:pt idx="26">
                    <c:v>March</c:v>
                  </c:pt>
                  <c:pt idx="27">
                    <c:v>April</c:v>
                  </c:pt>
                  <c:pt idx="28">
                    <c:v>May</c:v>
                  </c:pt>
                  <c:pt idx="29">
                    <c:v>June</c:v>
                  </c:pt>
                  <c:pt idx="30">
                    <c:v>July</c:v>
                  </c:pt>
                  <c:pt idx="31">
                    <c:v>August</c:v>
                  </c:pt>
                  <c:pt idx="32">
                    <c:v>September</c:v>
                  </c:pt>
                  <c:pt idx="33">
                    <c:v>October</c:v>
                  </c:pt>
                  <c:pt idx="34">
                    <c:v>November</c:v>
                  </c:pt>
                  <c:pt idx="35">
                    <c:v>December</c:v>
                  </c:pt>
                  <c:pt idx="36">
                    <c:v>January</c:v>
                  </c:pt>
                  <c:pt idx="37">
                    <c:v>February</c:v>
                  </c:pt>
                  <c:pt idx="38">
                    <c:v>March</c:v>
                  </c:pt>
                  <c:pt idx="39">
                    <c:v>April</c:v>
                  </c:pt>
                  <c:pt idx="40">
                    <c:v>May</c:v>
                  </c:pt>
                  <c:pt idx="41">
                    <c:v>June</c:v>
                  </c:pt>
                </c:lvl>
                <c:lvl>
                  <c:pt idx="0">
                    <c:v>2022</c:v>
                  </c:pt>
                  <c:pt idx="12">
                    <c:v>2023</c:v>
                  </c:pt>
                  <c:pt idx="24">
                    <c:v>2024</c:v>
                  </c:pt>
                  <c:pt idx="36">
                    <c:v>2025</c:v>
                  </c:pt>
                </c:lvl>
              </c:multiLvlStrCache>
            </c:multiLvlStrRef>
          </c:cat>
          <c:val>
            <c:numRef>
              <c:f>'Midland (HOU)'!$B$6:$B$51</c:f>
              <c:numCache>
                <c:formatCode>_(* #,##0_);_(* \(#,##0\);_(* "-"??_);_(@_)</c:formatCode>
                <c:ptCount val="42"/>
                <c:pt idx="0">
                  <c:v>4694.9999999910005</c:v>
                </c:pt>
                <c:pt idx="1">
                  <c:v>9846</c:v>
                </c:pt>
                <c:pt idx="2">
                  <c:v>23470.000000006999</c:v>
                </c:pt>
                <c:pt idx="3">
                  <c:v>14953</c:v>
                </c:pt>
                <c:pt idx="4">
                  <c:v>15789.999999994001</c:v>
                </c:pt>
                <c:pt idx="5">
                  <c:v>26604.999999996002</c:v>
                </c:pt>
                <c:pt idx="6">
                  <c:v>30252.999999999</c:v>
                </c:pt>
                <c:pt idx="7">
                  <c:v>33190.000000002998</c:v>
                </c:pt>
                <c:pt idx="8">
                  <c:v>22180.999999994001</c:v>
                </c:pt>
                <c:pt idx="9">
                  <c:v>130235.99999999399</c:v>
                </c:pt>
                <c:pt idx="10">
                  <c:v>102176.000000008</c:v>
                </c:pt>
                <c:pt idx="11">
                  <c:v>49997.999999996995</c:v>
                </c:pt>
                <c:pt idx="12">
                  <c:v>74954</c:v>
                </c:pt>
                <c:pt idx="13">
                  <c:v>102778</c:v>
                </c:pt>
                <c:pt idx="14">
                  <c:v>101371.000000007</c:v>
                </c:pt>
                <c:pt idx="15">
                  <c:v>65844</c:v>
                </c:pt>
                <c:pt idx="16">
                  <c:v>107562.99999999901</c:v>
                </c:pt>
                <c:pt idx="17">
                  <c:v>104312.00000001</c:v>
                </c:pt>
                <c:pt idx="18">
                  <c:v>245871.00000000303</c:v>
                </c:pt>
                <c:pt idx="19">
                  <c:v>306983.000000006</c:v>
                </c:pt>
                <c:pt idx="20">
                  <c:v>119827.000000008</c:v>
                </c:pt>
                <c:pt idx="21">
                  <c:v>142568.000000008</c:v>
                </c:pt>
                <c:pt idx="22">
                  <c:v>164016.000000006</c:v>
                </c:pt>
                <c:pt idx="23">
                  <c:v>199664</c:v>
                </c:pt>
                <c:pt idx="24">
                  <c:v>252867.00000001001</c:v>
                </c:pt>
                <c:pt idx="25">
                  <c:v>259574.00000000701</c:v>
                </c:pt>
                <c:pt idx="26">
                  <c:v>325204</c:v>
                </c:pt>
                <c:pt idx="27">
                  <c:v>367446.00000000198</c:v>
                </c:pt>
                <c:pt idx="28">
                  <c:v>606311.00000000105</c:v>
                </c:pt>
                <c:pt idx="29">
                  <c:v>570491</c:v>
                </c:pt>
                <c:pt idx="30">
                  <c:v>593895.99999999302</c:v>
                </c:pt>
                <c:pt idx="31">
                  <c:v>540753.00000000407</c:v>
                </c:pt>
                <c:pt idx="32">
                  <c:v>464339.00000000105</c:v>
                </c:pt>
                <c:pt idx="33">
                  <c:v>554895</c:v>
                </c:pt>
                <c:pt idx="34">
                  <c:v>527385</c:v>
                </c:pt>
                <c:pt idx="35">
                  <c:v>432043</c:v>
                </c:pt>
                <c:pt idx="36">
                  <c:v>737065</c:v>
                </c:pt>
                <c:pt idx="37">
                  <c:v>671217</c:v>
                </c:pt>
                <c:pt idx="38">
                  <c:v>968908</c:v>
                </c:pt>
                <c:pt idx="39">
                  <c:v>1253909</c:v>
                </c:pt>
                <c:pt idx="40">
                  <c:v>1107725</c:v>
                </c:pt>
                <c:pt idx="41">
                  <c:v>849560</c:v>
                </c:pt>
              </c:numCache>
            </c:numRef>
          </c:val>
          <c:extLst>
            <c:ext xmlns:c16="http://schemas.microsoft.com/office/drawing/2014/chart" uri="{C3380CC4-5D6E-409C-BE32-E72D297353CC}">
              <c16:uniqueId val="{00000000-0C59-451B-ACC8-13907D24BDC0}"/>
            </c:ext>
          </c:extLst>
        </c:ser>
        <c:dLbls>
          <c:showLegendKey val="0"/>
          <c:showVal val="0"/>
          <c:showCatName val="0"/>
          <c:showSerName val="0"/>
          <c:showPercent val="0"/>
          <c:showBubbleSize val="0"/>
        </c:dLbls>
        <c:gapWidth val="219"/>
        <c:overlap val="-27"/>
        <c:axId val="850724031"/>
        <c:axId val="850726431"/>
      </c:barChart>
      <c:lineChart>
        <c:grouping val="standard"/>
        <c:varyColors val="0"/>
        <c:ser>
          <c:idx val="1"/>
          <c:order val="1"/>
          <c:tx>
            <c:strRef>
              <c:f>'Midland (HOU)'!$C$3:$C$5</c:f>
              <c:strCache>
                <c:ptCount val="1"/>
                <c:pt idx="0">
                  <c:v>Month-End Open Interest - Midland WTI (HOU)</c:v>
                </c:pt>
              </c:strCache>
            </c:strRef>
          </c:tx>
          <c:spPr>
            <a:ln w="28575" cap="rnd">
              <a:solidFill>
                <a:srgbClr val="F9A51A"/>
              </a:solidFill>
              <a:round/>
            </a:ln>
            <a:effectLst/>
          </c:spPr>
          <c:marker>
            <c:symbol val="none"/>
          </c:marker>
          <c:cat>
            <c:multiLvlStrRef>
              <c:f>'Midland (HOU)'!$A$6:$A$51</c:f>
              <c:multiLvlStrCache>
                <c:ptCount val="42"/>
                <c:lvl>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pt idx="12">
                    <c:v>January</c:v>
                  </c:pt>
                  <c:pt idx="13">
                    <c:v>February</c:v>
                  </c:pt>
                  <c:pt idx="14">
                    <c:v>March</c:v>
                  </c:pt>
                  <c:pt idx="15">
                    <c:v>April</c:v>
                  </c:pt>
                  <c:pt idx="16">
                    <c:v>May</c:v>
                  </c:pt>
                  <c:pt idx="17">
                    <c:v>June</c:v>
                  </c:pt>
                  <c:pt idx="18">
                    <c:v>July</c:v>
                  </c:pt>
                  <c:pt idx="19">
                    <c:v>August</c:v>
                  </c:pt>
                  <c:pt idx="20">
                    <c:v>September</c:v>
                  </c:pt>
                  <c:pt idx="21">
                    <c:v>October</c:v>
                  </c:pt>
                  <c:pt idx="22">
                    <c:v>November</c:v>
                  </c:pt>
                  <c:pt idx="23">
                    <c:v>December</c:v>
                  </c:pt>
                  <c:pt idx="24">
                    <c:v>January</c:v>
                  </c:pt>
                  <c:pt idx="25">
                    <c:v>February</c:v>
                  </c:pt>
                  <c:pt idx="26">
                    <c:v>March</c:v>
                  </c:pt>
                  <c:pt idx="27">
                    <c:v>April</c:v>
                  </c:pt>
                  <c:pt idx="28">
                    <c:v>May</c:v>
                  </c:pt>
                  <c:pt idx="29">
                    <c:v>June</c:v>
                  </c:pt>
                  <c:pt idx="30">
                    <c:v>July</c:v>
                  </c:pt>
                  <c:pt idx="31">
                    <c:v>August</c:v>
                  </c:pt>
                  <c:pt idx="32">
                    <c:v>September</c:v>
                  </c:pt>
                  <c:pt idx="33">
                    <c:v>October</c:v>
                  </c:pt>
                  <c:pt idx="34">
                    <c:v>November</c:v>
                  </c:pt>
                  <c:pt idx="35">
                    <c:v>December</c:v>
                  </c:pt>
                  <c:pt idx="36">
                    <c:v>January</c:v>
                  </c:pt>
                  <c:pt idx="37">
                    <c:v>February</c:v>
                  </c:pt>
                  <c:pt idx="38">
                    <c:v>March</c:v>
                  </c:pt>
                  <c:pt idx="39">
                    <c:v>April</c:v>
                  </c:pt>
                  <c:pt idx="40">
                    <c:v>May</c:v>
                  </c:pt>
                  <c:pt idx="41">
                    <c:v>June</c:v>
                  </c:pt>
                </c:lvl>
                <c:lvl>
                  <c:pt idx="0">
                    <c:v>2022</c:v>
                  </c:pt>
                  <c:pt idx="12">
                    <c:v>2023</c:v>
                  </c:pt>
                  <c:pt idx="24">
                    <c:v>2024</c:v>
                  </c:pt>
                  <c:pt idx="36">
                    <c:v>2025</c:v>
                  </c:pt>
                </c:lvl>
              </c:multiLvlStrCache>
            </c:multiLvlStrRef>
          </c:cat>
          <c:val>
            <c:numRef>
              <c:f>'Midland (HOU)'!$C$6:$C$51</c:f>
              <c:numCache>
                <c:formatCode>_(* #,##0_);_(* \(#,##0\);_(* "-"??_);_(@_)</c:formatCode>
                <c:ptCount val="42"/>
                <c:pt idx="0">
                  <c:v>2078</c:v>
                </c:pt>
                <c:pt idx="1">
                  <c:v>2238</c:v>
                </c:pt>
                <c:pt idx="2">
                  <c:v>2516</c:v>
                </c:pt>
                <c:pt idx="3">
                  <c:v>2492</c:v>
                </c:pt>
                <c:pt idx="4">
                  <c:v>2647</c:v>
                </c:pt>
                <c:pt idx="5">
                  <c:v>2227</c:v>
                </c:pt>
                <c:pt idx="6">
                  <c:v>2534</c:v>
                </c:pt>
                <c:pt idx="7">
                  <c:v>8785</c:v>
                </c:pt>
                <c:pt idx="8">
                  <c:v>6736</c:v>
                </c:pt>
                <c:pt idx="9">
                  <c:v>7556</c:v>
                </c:pt>
                <c:pt idx="10">
                  <c:v>7771</c:v>
                </c:pt>
                <c:pt idx="11">
                  <c:v>6342</c:v>
                </c:pt>
                <c:pt idx="12">
                  <c:v>9754</c:v>
                </c:pt>
                <c:pt idx="13">
                  <c:v>11656</c:v>
                </c:pt>
                <c:pt idx="14">
                  <c:v>17805</c:v>
                </c:pt>
                <c:pt idx="15">
                  <c:v>16879</c:v>
                </c:pt>
                <c:pt idx="16">
                  <c:v>30076</c:v>
                </c:pt>
                <c:pt idx="17">
                  <c:v>30545</c:v>
                </c:pt>
                <c:pt idx="18">
                  <c:v>24523</c:v>
                </c:pt>
                <c:pt idx="19">
                  <c:v>80794</c:v>
                </c:pt>
                <c:pt idx="20">
                  <c:v>76762</c:v>
                </c:pt>
                <c:pt idx="21">
                  <c:v>72454</c:v>
                </c:pt>
                <c:pt idx="22">
                  <c:v>68272</c:v>
                </c:pt>
                <c:pt idx="23">
                  <c:v>68988</c:v>
                </c:pt>
                <c:pt idx="24">
                  <c:v>65961</c:v>
                </c:pt>
                <c:pt idx="25">
                  <c:v>62745</c:v>
                </c:pt>
                <c:pt idx="26">
                  <c:v>57799</c:v>
                </c:pt>
                <c:pt idx="27">
                  <c:v>53732</c:v>
                </c:pt>
                <c:pt idx="28">
                  <c:v>50710</c:v>
                </c:pt>
                <c:pt idx="29">
                  <c:v>152721</c:v>
                </c:pt>
                <c:pt idx="30">
                  <c:v>148505</c:v>
                </c:pt>
                <c:pt idx="31">
                  <c:v>142627</c:v>
                </c:pt>
                <c:pt idx="32">
                  <c:v>135396</c:v>
                </c:pt>
                <c:pt idx="33">
                  <c:v>137124</c:v>
                </c:pt>
                <c:pt idx="34">
                  <c:v>155671</c:v>
                </c:pt>
                <c:pt idx="35">
                  <c:v>147026</c:v>
                </c:pt>
                <c:pt idx="36">
                  <c:v>137997</c:v>
                </c:pt>
                <c:pt idx="37">
                  <c:v>124590</c:v>
                </c:pt>
                <c:pt idx="38">
                  <c:v>110390</c:v>
                </c:pt>
                <c:pt idx="39">
                  <c:v>101853</c:v>
                </c:pt>
                <c:pt idx="40">
                  <c:v>86771</c:v>
                </c:pt>
                <c:pt idx="41">
                  <c:v>74034</c:v>
                </c:pt>
              </c:numCache>
            </c:numRef>
          </c:val>
          <c:smooth val="0"/>
          <c:extLst>
            <c:ext xmlns:c16="http://schemas.microsoft.com/office/drawing/2014/chart" uri="{C3380CC4-5D6E-409C-BE32-E72D297353CC}">
              <c16:uniqueId val="{00000001-0C59-451B-ACC8-13907D24BDC0}"/>
            </c:ext>
          </c:extLst>
        </c:ser>
        <c:dLbls>
          <c:showLegendKey val="0"/>
          <c:showVal val="0"/>
          <c:showCatName val="0"/>
          <c:showSerName val="0"/>
          <c:showPercent val="0"/>
          <c:showBubbleSize val="0"/>
        </c:dLbls>
        <c:marker val="1"/>
        <c:smooth val="0"/>
        <c:axId val="1393547136"/>
        <c:axId val="1393545696"/>
      </c:lineChart>
      <c:catAx>
        <c:axId val="8507240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crossAx val="850726431"/>
        <c:crosses val="autoZero"/>
        <c:auto val="1"/>
        <c:lblAlgn val="ctr"/>
        <c:lblOffset val="100"/>
        <c:noMultiLvlLbl val="0"/>
      </c:catAx>
      <c:valAx>
        <c:axId val="85072643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Lato" panose="020F0502020204030203" pitchFamily="34" charset="0"/>
                    <a:ea typeface="+mn-ea"/>
                    <a:cs typeface="+mn-cs"/>
                  </a:defRPr>
                </a:pPr>
                <a:r>
                  <a:rPr lang="en-US"/>
                  <a:t>Volume (lots traded)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Lato" panose="020F0502020204030203" pitchFamily="34" charset="0"/>
                  <a:ea typeface="+mn-ea"/>
                  <a:cs typeface="+mn-cs"/>
                </a:defRPr>
              </a:pPr>
              <a:endParaRPr lang="en-US"/>
            </a:p>
          </c:txPr>
        </c:title>
        <c:numFmt formatCode="[&gt;999999.999]\ #.0,,&quot;M&quot;;[&gt;999.999]#,&quot;K&quot;;#,##0\ _K"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crossAx val="850724031"/>
        <c:crosses val="autoZero"/>
        <c:crossBetween val="between"/>
      </c:valAx>
      <c:valAx>
        <c:axId val="1393545696"/>
        <c:scaling>
          <c:orientation val="minMax"/>
          <c:max val="450000"/>
        </c:scaling>
        <c:delete val="0"/>
        <c:axPos val="r"/>
        <c:title>
          <c:tx>
            <c:rich>
              <a:bodyPr rot="5400000" spcFirstLastPara="1" vertOverflow="ellipsis" wrap="square" anchor="ctr" anchorCtr="1"/>
              <a:lstStyle/>
              <a:p>
                <a:pPr>
                  <a:defRPr sz="1000" b="0" i="0" u="none" strike="noStrike" kern="1200" baseline="0">
                    <a:solidFill>
                      <a:schemeClr val="tx1"/>
                    </a:solidFill>
                    <a:latin typeface="Lato" panose="020F0502020204030203" pitchFamily="34" charset="0"/>
                    <a:ea typeface="+mn-ea"/>
                    <a:cs typeface="+mn-cs"/>
                  </a:defRPr>
                </a:pPr>
                <a:r>
                  <a:rPr lang="en-US"/>
                  <a:t>Open Interest (lots outstanding)</a:t>
                </a:r>
              </a:p>
            </c:rich>
          </c:tx>
          <c:overlay val="0"/>
          <c:spPr>
            <a:noFill/>
            <a:ln>
              <a:noFill/>
            </a:ln>
            <a:effectLst/>
          </c:spPr>
          <c:txPr>
            <a:bodyPr rot="5400000" spcFirstLastPara="1" vertOverflow="ellipsis" wrap="square" anchor="ctr" anchorCtr="1"/>
            <a:lstStyle/>
            <a:p>
              <a:pPr>
                <a:defRPr sz="1000" b="0" i="0" u="none" strike="noStrike" kern="1200" baseline="0">
                  <a:solidFill>
                    <a:schemeClr val="tx1"/>
                  </a:solidFill>
                  <a:latin typeface="Lato" panose="020F0502020204030203" pitchFamily="34" charset="0"/>
                  <a:ea typeface="+mn-ea"/>
                  <a:cs typeface="+mn-cs"/>
                </a:defRPr>
              </a:pPr>
              <a:endParaRPr lang="en-US"/>
            </a:p>
          </c:txPr>
        </c:title>
        <c:numFmt formatCode="[&gt;999999.999]\ #.0,,&quot;M&quot;;[&gt;999.999]#,&quot;K&quot;;#,##0\ _K"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crossAx val="1393547136"/>
        <c:crosses val="max"/>
        <c:crossBetween val="between"/>
      </c:valAx>
      <c:catAx>
        <c:axId val="1393547136"/>
        <c:scaling>
          <c:orientation val="minMax"/>
        </c:scaling>
        <c:delete val="1"/>
        <c:axPos val="b"/>
        <c:numFmt formatCode="General" sourceLinked="1"/>
        <c:majorTickMark val="out"/>
        <c:minorTickMark val="none"/>
        <c:tickLblPos val="nextTo"/>
        <c:crossAx val="139354569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aseline="0">
          <a:solidFill>
            <a:schemeClr val="tx1"/>
          </a:solidFill>
          <a:latin typeface="Lato" panose="020F0502020204030203"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[25) EU and US Electricity Futures.xlsx]Chart Nodal!PivotTable1</c:name>
    <c:fmtId val="5"/>
  </c:pivotSource>
  <c:chart>
    <c:title>
      <c:tx>
        <c:rich>
          <a:bodyPr rot="0" spcFirstLastPara="1" vertOverflow="ellipsis" vert="horz" wrap="square" anchor="ctr" anchorCtr="1"/>
          <a:lstStyle/>
          <a:p>
            <a:pPr>
              <a:defRPr sz="1400" b="0" i="0" u="none" strike="noStrike" kern="1200" spc="0" baseline="0">
                <a:solidFill>
                  <a:srgbClr val="204663"/>
                </a:solidFill>
                <a:latin typeface="Lato" panose="020F0502020204030203" pitchFamily="34" charset="0"/>
                <a:ea typeface="+mn-ea"/>
                <a:cs typeface="+mn-cs"/>
              </a:defRPr>
            </a:pPr>
            <a:r>
              <a:rPr lang="en-US"/>
              <a:t>Nodal Exchange</a:t>
            </a: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204663"/>
              </a:solidFill>
              <a:latin typeface="Lato" panose="020F0502020204030203" pitchFamily="34" charset="0"/>
              <a:ea typeface="+mn-ea"/>
              <a:cs typeface="+mn-cs"/>
            </a:defRPr>
          </a:pPr>
          <a:endParaRPr lang="en-US"/>
        </a:p>
      </c:txPr>
    </c:title>
    <c:autoTitleDeleted val="0"/>
    <c:pivotFmts>
      <c:pivotFmt>
        <c:idx val="0"/>
        <c:spPr>
          <a:solidFill>
            <a:srgbClr val="85C44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rgbClr val="00A4E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rgbClr val="68819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rgbClr val="F9A51A"/>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rgbClr val="00A4E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rgbClr val="F9A51A"/>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rgbClr val="00A4E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rgbClr val="F9A51A"/>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'Chart Nodal'!$B$3:$B$5</c:f>
              <c:strCache>
                <c:ptCount val="1"/>
                <c:pt idx="0">
                  <c:v>Monthly Volume - US</c:v>
                </c:pt>
              </c:strCache>
            </c:strRef>
          </c:tx>
          <c:spPr>
            <a:solidFill>
              <a:srgbClr val="00A4E7"/>
            </a:solidFill>
            <a:ln>
              <a:noFill/>
            </a:ln>
            <a:effectLst/>
          </c:spPr>
          <c:invertIfNegative val="0"/>
          <c:cat>
            <c:multiLvlStrRef>
              <c:f>'Chart Nodal'!$A$6:$A$103</c:f>
              <c:multiLvlStrCache>
                <c:ptCount val="90"/>
                <c:lvl>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pt idx="12">
                    <c:v>January</c:v>
                  </c:pt>
                  <c:pt idx="13">
                    <c:v>February</c:v>
                  </c:pt>
                  <c:pt idx="14">
                    <c:v>March</c:v>
                  </c:pt>
                  <c:pt idx="15">
                    <c:v>April</c:v>
                  </c:pt>
                  <c:pt idx="16">
                    <c:v>May</c:v>
                  </c:pt>
                  <c:pt idx="17">
                    <c:v>June</c:v>
                  </c:pt>
                  <c:pt idx="18">
                    <c:v>July</c:v>
                  </c:pt>
                  <c:pt idx="19">
                    <c:v>August</c:v>
                  </c:pt>
                  <c:pt idx="20">
                    <c:v>September</c:v>
                  </c:pt>
                  <c:pt idx="21">
                    <c:v>October</c:v>
                  </c:pt>
                  <c:pt idx="22">
                    <c:v>November</c:v>
                  </c:pt>
                  <c:pt idx="23">
                    <c:v>December</c:v>
                  </c:pt>
                  <c:pt idx="24">
                    <c:v>January</c:v>
                  </c:pt>
                  <c:pt idx="25">
                    <c:v>February</c:v>
                  </c:pt>
                  <c:pt idx="26">
                    <c:v>March</c:v>
                  </c:pt>
                  <c:pt idx="27">
                    <c:v>April</c:v>
                  </c:pt>
                  <c:pt idx="28">
                    <c:v>May</c:v>
                  </c:pt>
                  <c:pt idx="29">
                    <c:v>June</c:v>
                  </c:pt>
                  <c:pt idx="30">
                    <c:v>July</c:v>
                  </c:pt>
                  <c:pt idx="31">
                    <c:v>August</c:v>
                  </c:pt>
                  <c:pt idx="32">
                    <c:v>September</c:v>
                  </c:pt>
                  <c:pt idx="33">
                    <c:v>October</c:v>
                  </c:pt>
                  <c:pt idx="34">
                    <c:v>November</c:v>
                  </c:pt>
                  <c:pt idx="35">
                    <c:v>December</c:v>
                  </c:pt>
                  <c:pt idx="36">
                    <c:v>January</c:v>
                  </c:pt>
                  <c:pt idx="37">
                    <c:v>February</c:v>
                  </c:pt>
                  <c:pt idx="38">
                    <c:v>March</c:v>
                  </c:pt>
                  <c:pt idx="39">
                    <c:v>April</c:v>
                  </c:pt>
                  <c:pt idx="40">
                    <c:v>May</c:v>
                  </c:pt>
                  <c:pt idx="41">
                    <c:v>June</c:v>
                  </c:pt>
                  <c:pt idx="42">
                    <c:v>July</c:v>
                  </c:pt>
                  <c:pt idx="43">
                    <c:v>August</c:v>
                  </c:pt>
                  <c:pt idx="44">
                    <c:v>September</c:v>
                  </c:pt>
                  <c:pt idx="45">
                    <c:v>October</c:v>
                  </c:pt>
                  <c:pt idx="46">
                    <c:v>November</c:v>
                  </c:pt>
                  <c:pt idx="47">
                    <c:v>December</c:v>
                  </c:pt>
                  <c:pt idx="48">
                    <c:v>January</c:v>
                  </c:pt>
                  <c:pt idx="49">
                    <c:v>February</c:v>
                  </c:pt>
                  <c:pt idx="50">
                    <c:v>March</c:v>
                  </c:pt>
                  <c:pt idx="51">
                    <c:v>April</c:v>
                  </c:pt>
                  <c:pt idx="52">
                    <c:v>May</c:v>
                  </c:pt>
                  <c:pt idx="53">
                    <c:v>June</c:v>
                  </c:pt>
                  <c:pt idx="54">
                    <c:v>July</c:v>
                  </c:pt>
                  <c:pt idx="55">
                    <c:v>August</c:v>
                  </c:pt>
                  <c:pt idx="56">
                    <c:v>September</c:v>
                  </c:pt>
                  <c:pt idx="57">
                    <c:v>October</c:v>
                  </c:pt>
                  <c:pt idx="58">
                    <c:v>November</c:v>
                  </c:pt>
                  <c:pt idx="59">
                    <c:v>December</c:v>
                  </c:pt>
                  <c:pt idx="60">
                    <c:v>January</c:v>
                  </c:pt>
                  <c:pt idx="61">
                    <c:v>February</c:v>
                  </c:pt>
                  <c:pt idx="62">
                    <c:v>March</c:v>
                  </c:pt>
                  <c:pt idx="63">
                    <c:v>April</c:v>
                  </c:pt>
                  <c:pt idx="64">
                    <c:v>May</c:v>
                  </c:pt>
                  <c:pt idx="65">
                    <c:v>June</c:v>
                  </c:pt>
                  <c:pt idx="66">
                    <c:v>July</c:v>
                  </c:pt>
                  <c:pt idx="67">
                    <c:v>August</c:v>
                  </c:pt>
                  <c:pt idx="68">
                    <c:v>September</c:v>
                  </c:pt>
                  <c:pt idx="69">
                    <c:v>October</c:v>
                  </c:pt>
                  <c:pt idx="70">
                    <c:v>November</c:v>
                  </c:pt>
                  <c:pt idx="71">
                    <c:v>December</c:v>
                  </c:pt>
                  <c:pt idx="72">
                    <c:v>January</c:v>
                  </c:pt>
                  <c:pt idx="73">
                    <c:v>February</c:v>
                  </c:pt>
                  <c:pt idx="74">
                    <c:v>March</c:v>
                  </c:pt>
                  <c:pt idx="75">
                    <c:v>April</c:v>
                  </c:pt>
                  <c:pt idx="76">
                    <c:v>May</c:v>
                  </c:pt>
                  <c:pt idx="77">
                    <c:v>June</c:v>
                  </c:pt>
                  <c:pt idx="78">
                    <c:v>July</c:v>
                  </c:pt>
                  <c:pt idx="79">
                    <c:v>August</c:v>
                  </c:pt>
                  <c:pt idx="80">
                    <c:v>September</c:v>
                  </c:pt>
                  <c:pt idx="81">
                    <c:v>October</c:v>
                  </c:pt>
                  <c:pt idx="82">
                    <c:v>November</c:v>
                  </c:pt>
                  <c:pt idx="83">
                    <c:v>December</c:v>
                  </c:pt>
                  <c:pt idx="84">
                    <c:v>January</c:v>
                  </c:pt>
                  <c:pt idx="85">
                    <c:v>February</c:v>
                  </c:pt>
                  <c:pt idx="86">
                    <c:v>March</c:v>
                  </c:pt>
                  <c:pt idx="87">
                    <c:v>April</c:v>
                  </c:pt>
                  <c:pt idx="88">
                    <c:v>May</c:v>
                  </c:pt>
                  <c:pt idx="89">
                    <c:v>June</c:v>
                  </c:pt>
                </c:lvl>
                <c:lvl>
                  <c:pt idx="0">
                    <c:v>2018</c:v>
                  </c:pt>
                  <c:pt idx="12">
                    <c:v>2019</c:v>
                  </c:pt>
                  <c:pt idx="24">
                    <c:v>2020</c:v>
                  </c:pt>
                  <c:pt idx="36">
                    <c:v>2021</c:v>
                  </c:pt>
                  <c:pt idx="48">
                    <c:v>2022</c:v>
                  </c:pt>
                  <c:pt idx="60">
                    <c:v>2023</c:v>
                  </c:pt>
                  <c:pt idx="72">
                    <c:v>2024</c:v>
                  </c:pt>
                  <c:pt idx="84">
                    <c:v>2025</c:v>
                  </c:pt>
                </c:lvl>
              </c:multiLvlStrCache>
            </c:multiLvlStrRef>
          </c:cat>
          <c:val>
            <c:numRef>
              <c:f>'Chart Nodal'!$B$6:$B$103</c:f>
              <c:numCache>
                <c:formatCode>_(* #,##0_);_(* \(#,##0\);_(* "-"??_);_(@_)</c:formatCode>
                <c:ptCount val="90"/>
                <c:pt idx="0">
                  <c:v>163415</c:v>
                </c:pt>
                <c:pt idx="1">
                  <c:v>252618</c:v>
                </c:pt>
                <c:pt idx="2">
                  <c:v>263295</c:v>
                </c:pt>
                <c:pt idx="3">
                  <c:v>274785</c:v>
                </c:pt>
                <c:pt idx="4">
                  <c:v>251434</c:v>
                </c:pt>
                <c:pt idx="5">
                  <c:v>134377</c:v>
                </c:pt>
                <c:pt idx="6">
                  <c:v>90755</c:v>
                </c:pt>
                <c:pt idx="7">
                  <c:v>207325</c:v>
                </c:pt>
                <c:pt idx="8">
                  <c:v>335173</c:v>
                </c:pt>
                <c:pt idx="9">
                  <c:v>346420</c:v>
                </c:pt>
                <c:pt idx="10">
                  <c:v>320161</c:v>
                </c:pt>
                <c:pt idx="11">
                  <c:v>226506</c:v>
                </c:pt>
                <c:pt idx="12">
                  <c:v>319020</c:v>
                </c:pt>
                <c:pt idx="13">
                  <c:v>485282</c:v>
                </c:pt>
                <c:pt idx="14">
                  <c:v>325317</c:v>
                </c:pt>
                <c:pt idx="15">
                  <c:v>525107</c:v>
                </c:pt>
                <c:pt idx="16">
                  <c:v>449257</c:v>
                </c:pt>
                <c:pt idx="17">
                  <c:v>467076</c:v>
                </c:pt>
                <c:pt idx="18">
                  <c:v>359434</c:v>
                </c:pt>
                <c:pt idx="19">
                  <c:v>357093</c:v>
                </c:pt>
                <c:pt idx="20">
                  <c:v>521465</c:v>
                </c:pt>
                <c:pt idx="21">
                  <c:v>645823</c:v>
                </c:pt>
                <c:pt idx="22">
                  <c:v>377993</c:v>
                </c:pt>
                <c:pt idx="23">
                  <c:v>340017</c:v>
                </c:pt>
                <c:pt idx="24">
                  <c:v>507218</c:v>
                </c:pt>
                <c:pt idx="25">
                  <c:v>519099</c:v>
                </c:pt>
                <c:pt idx="26">
                  <c:v>396004</c:v>
                </c:pt>
                <c:pt idx="27">
                  <c:v>499347</c:v>
                </c:pt>
                <c:pt idx="28">
                  <c:v>504219</c:v>
                </c:pt>
                <c:pt idx="29">
                  <c:v>325172</c:v>
                </c:pt>
                <c:pt idx="30">
                  <c:v>340609</c:v>
                </c:pt>
                <c:pt idx="31">
                  <c:v>361808</c:v>
                </c:pt>
                <c:pt idx="32">
                  <c:v>355898</c:v>
                </c:pt>
                <c:pt idx="33">
                  <c:v>431844</c:v>
                </c:pt>
                <c:pt idx="34">
                  <c:v>297359</c:v>
                </c:pt>
                <c:pt idx="35">
                  <c:v>293631</c:v>
                </c:pt>
                <c:pt idx="36">
                  <c:v>400999</c:v>
                </c:pt>
                <c:pt idx="37">
                  <c:v>628591</c:v>
                </c:pt>
                <c:pt idx="38">
                  <c:v>563096</c:v>
                </c:pt>
                <c:pt idx="39">
                  <c:v>612236</c:v>
                </c:pt>
                <c:pt idx="40">
                  <c:v>345845</c:v>
                </c:pt>
                <c:pt idx="41">
                  <c:v>499788</c:v>
                </c:pt>
                <c:pt idx="42">
                  <c:v>278725</c:v>
                </c:pt>
                <c:pt idx="43">
                  <c:v>474889</c:v>
                </c:pt>
                <c:pt idx="44">
                  <c:v>598351</c:v>
                </c:pt>
                <c:pt idx="45">
                  <c:v>727804</c:v>
                </c:pt>
                <c:pt idx="46">
                  <c:v>682331</c:v>
                </c:pt>
                <c:pt idx="47">
                  <c:v>464860</c:v>
                </c:pt>
                <c:pt idx="48">
                  <c:v>622901</c:v>
                </c:pt>
                <c:pt idx="49">
                  <c:v>913581</c:v>
                </c:pt>
                <c:pt idx="50">
                  <c:v>855131</c:v>
                </c:pt>
                <c:pt idx="51">
                  <c:v>688758</c:v>
                </c:pt>
                <c:pt idx="52">
                  <c:v>621586</c:v>
                </c:pt>
                <c:pt idx="53">
                  <c:v>501423</c:v>
                </c:pt>
                <c:pt idx="54">
                  <c:v>370487</c:v>
                </c:pt>
                <c:pt idx="55">
                  <c:v>314355</c:v>
                </c:pt>
                <c:pt idx="56">
                  <c:v>392237</c:v>
                </c:pt>
                <c:pt idx="57">
                  <c:v>539688</c:v>
                </c:pt>
                <c:pt idx="58">
                  <c:v>562291</c:v>
                </c:pt>
                <c:pt idx="59">
                  <c:v>406928</c:v>
                </c:pt>
                <c:pt idx="60">
                  <c:v>765347</c:v>
                </c:pt>
                <c:pt idx="61">
                  <c:v>829341</c:v>
                </c:pt>
                <c:pt idx="62">
                  <c:v>769392</c:v>
                </c:pt>
                <c:pt idx="63">
                  <c:v>875625</c:v>
                </c:pt>
                <c:pt idx="64">
                  <c:v>674545</c:v>
                </c:pt>
                <c:pt idx="65">
                  <c:v>479362</c:v>
                </c:pt>
                <c:pt idx="66">
                  <c:v>513449</c:v>
                </c:pt>
                <c:pt idx="67">
                  <c:v>485767</c:v>
                </c:pt>
                <c:pt idx="68">
                  <c:v>637617</c:v>
                </c:pt>
                <c:pt idx="69">
                  <c:v>693838</c:v>
                </c:pt>
                <c:pt idx="70">
                  <c:v>642176</c:v>
                </c:pt>
                <c:pt idx="71">
                  <c:v>448147</c:v>
                </c:pt>
                <c:pt idx="72">
                  <c:v>772838</c:v>
                </c:pt>
                <c:pt idx="73">
                  <c:v>1073576</c:v>
                </c:pt>
                <c:pt idx="74">
                  <c:v>696273</c:v>
                </c:pt>
                <c:pt idx="75">
                  <c:v>986936</c:v>
                </c:pt>
                <c:pt idx="76">
                  <c:v>715351</c:v>
                </c:pt>
                <c:pt idx="77">
                  <c:v>449878</c:v>
                </c:pt>
                <c:pt idx="78">
                  <c:v>433146</c:v>
                </c:pt>
                <c:pt idx="79">
                  <c:v>771062</c:v>
                </c:pt>
                <c:pt idx="80">
                  <c:v>745412</c:v>
                </c:pt>
                <c:pt idx="81">
                  <c:v>901299</c:v>
                </c:pt>
                <c:pt idx="82">
                  <c:v>568897</c:v>
                </c:pt>
                <c:pt idx="83">
                  <c:v>525655</c:v>
                </c:pt>
                <c:pt idx="84">
                  <c:v>804345</c:v>
                </c:pt>
                <c:pt idx="85">
                  <c:v>1057844</c:v>
                </c:pt>
                <c:pt idx="86">
                  <c:v>591705</c:v>
                </c:pt>
                <c:pt idx="87">
                  <c:v>1041599</c:v>
                </c:pt>
                <c:pt idx="88">
                  <c:v>754585</c:v>
                </c:pt>
                <c:pt idx="89">
                  <c:v>475167</c:v>
                </c:pt>
              </c:numCache>
            </c:numRef>
          </c:val>
          <c:extLst>
            <c:ext xmlns:c16="http://schemas.microsoft.com/office/drawing/2014/chart" uri="{C3380CC4-5D6E-409C-BE32-E72D297353CC}">
              <c16:uniqueId val="{00000000-090E-4D0E-9946-202B949BFD60}"/>
            </c:ext>
          </c:extLst>
        </c:ser>
        <c:dLbls>
          <c:showLegendKey val="0"/>
          <c:showVal val="0"/>
          <c:showCatName val="0"/>
          <c:showSerName val="0"/>
          <c:showPercent val="0"/>
          <c:showBubbleSize val="0"/>
        </c:dLbls>
        <c:gapWidth val="219"/>
        <c:axId val="1747121247"/>
        <c:axId val="1747122207"/>
      </c:barChart>
      <c:lineChart>
        <c:grouping val="standard"/>
        <c:varyColors val="0"/>
        <c:ser>
          <c:idx val="1"/>
          <c:order val="1"/>
          <c:tx>
            <c:strRef>
              <c:f>'Chart Nodal'!$C$3:$C$5</c:f>
              <c:strCache>
                <c:ptCount val="1"/>
                <c:pt idx="0">
                  <c:v>Month-End Open Interest - US</c:v>
                </c:pt>
              </c:strCache>
            </c:strRef>
          </c:tx>
          <c:spPr>
            <a:ln w="28575" cap="rnd">
              <a:solidFill>
                <a:srgbClr val="F9A51A"/>
              </a:solidFill>
              <a:round/>
            </a:ln>
            <a:effectLst/>
          </c:spPr>
          <c:marker>
            <c:symbol val="none"/>
          </c:marker>
          <c:cat>
            <c:multiLvlStrRef>
              <c:f>'Chart Nodal'!$A$6:$A$103</c:f>
              <c:multiLvlStrCache>
                <c:ptCount val="90"/>
                <c:lvl>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pt idx="12">
                    <c:v>January</c:v>
                  </c:pt>
                  <c:pt idx="13">
                    <c:v>February</c:v>
                  </c:pt>
                  <c:pt idx="14">
                    <c:v>March</c:v>
                  </c:pt>
                  <c:pt idx="15">
                    <c:v>April</c:v>
                  </c:pt>
                  <c:pt idx="16">
                    <c:v>May</c:v>
                  </c:pt>
                  <c:pt idx="17">
                    <c:v>June</c:v>
                  </c:pt>
                  <c:pt idx="18">
                    <c:v>July</c:v>
                  </c:pt>
                  <c:pt idx="19">
                    <c:v>August</c:v>
                  </c:pt>
                  <c:pt idx="20">
                    <c:v>September</c:v>
                  </c:pt>
                  <c:pt idx="21">
                    <c:v>October</c:v>
                  </c:pt>
                  <c:pt idx="22">
                    <c:v>November</c:v>
                  </c:pt>
                  <c:pt idx="23">
                    <c:v>December</c:v>
                  </c:pt>
                  <c:pt idx="24">
                    <c:v>January</c:v>
                  </c:pt>
                  <c:pt idx="25">
                    <c:v>February</c:v>
                  </c:pt>
                  <c:pt idx="26">
                    <c:v>March</c:v>
                  </c:pt>
                  <c:pt idx="27">
                    <c:v>April</c:v>
                  </c:pt>
                  <c:pt idx="28">
                    <c:v>May</c:v>
                  </c:pt>
                  <c:pt idx="29">
                    <c:v>June</c:v>
                  </c:pt>
                  <c:pt idx="30">
                    <c:v>July</c:v>
                  </c:pt>
                  <c:pt idx="31">
                    <c:v>August</c:v>
                  </c:pt>
                  <c:pt idx="32">
                    <c:v>September</c:v>
                  </c:pt>
                  <c:pt idx="33">
                    <c:v>October</c:v>
                  </c:pt>
                  <c:pt idx="34">
                    <c:v>November</c:v>
                  </c:pt>
                  <c:pt idx="35">
                    <c:v>December</c:v>
                  </c:pt>
                  <c:pt idx="36">
                    <c:v>January</c:v>
                  </c:pt>
                  <c:pt idx="37">
                    <c:v>February</c:v>
                  </c:pt>
                  <c:pt idx="38">
                    <c:v>March</c:v>
                  </c:pt>
                  <c:pt idx="39">
                    <c:v>April</c:v>
                  </c:pt>
                  <c:pt idx="40">
                    <c:v>May</c:v>
                  </c:pt>
                  <c:pt idx="41">
                    <c:v>June</c:v>
                  </c:pt>
                  <c:pt idx="42">
                    <c:v>July</c:v>
                  </c:pt>
                  <c:pt idx="43">
                    <c:v>August</c:v>
                  </c:pt>
                  <c:pt idx="44">
                    <c:v>September</c:v>
                  </c:pt>
                  <c:pt idx="45">
                    <c:v>October</c:v>
                  </c:pt>
                  <c:pt idx="46">
                    <c:v>November</c:v>
                  </c:pt>
                  <c:pt idx="47">
                    <c:v>December</c:v>
                  </c:pt>
                  <c:pt idx="48">
                    <c:v>January</c:v>
                  </c:pt>
                  <c:pt idx="49">
                    <c:v>February</c:v>
                  </c:pt>
                  <c:pt idx="50">
                    <c:v>March</c:v>
                  </c:pt>
                  <c:pt idx="51">
                    <c:v>April</c:v>
                  </c:pt>
                  <c:pt idx="52">
                    <c:v>May</c:v>
                  </c:pt>
                  <c:pt idx="53">
                    <c:v>June</c:v>
                  </c:pt>
                  <c:pt idx="54">
                    <c:v>July</c:v>
                  </c:pt>
                  <c:pt idx="55">
                    <c:v>August</c:v>
                  </c:pt>
                  <c:pt idx="56">
                    <c:v>September</c:v>
                  </c:pt>
                  <c:pt idx="57">
                    <c:v>October</c:v>
                  </c:pt>
                  <c:pt idx="58">
                    <c:v>November</c:v>
                  </c:pt>
                  <c:pt idx="59">
                    <c:v>December</c:v>
                  </c:pt>
                  <c:pt idx="60">
                    <c:v>January</c:v>
                  </c:pt>
                  <c:pt idx="61">
                    <c:v>February</c:v>
                  </c:pt>
                  <c:pt idx="62">
                    <c:v>March</c:v>
                  </c:pt>
                  <c:pt idx="63">
                    <c:v>April</c:v>
                  </c:pt>
                  <c:pt idx="64">
                    <c:v>May</c:v>
                  </c:pt>
                  <c:pt idx="65">
                    <c:v>June</c:v>
                  </c:pt>
                  <c:pt idx="66">
                    <c:v>July</c:v>
                  </c:pt>
                  <c:pt idx="67">
                    <c:v>August</c:v>
                  </c:pt>
                  <c:pt idx="68">
                    <c:v>September</c:v>
                  </c:pt>
                  <c:pt idx="69">
                    <c:v>October</c:v>
                  </c:pt>
                  <c:pt idx="70">
                    <c:v>November</c:v>
                  </c:pt>
                  <c:pt idx="71">
                    <c:v>December</c:v>
                  </c:pt>
                  <c:pt idx="72">
                    <c:v>January</c:v>
                  </c:pt>
                  <c:pt idx="73">
                    <c:v>February</c:v>
                  </c:pt>
                  <c:pt idx="74">
                    <c:v>March</c:v>
                  </c:pt>
                  <c:pt idx="75">
                    <c:v>April</c:v>
                  </c:pt>
                  <c:pt idx="76">
                    <c:v>May</c:v>
                  </c:pt>
                  <c:pt idx="77">
                    <c:v>June</c:v>
                  </c:pt>
                  <c:pt idx="78">
                    <c:v>July</c:v>
                  </c:pt>
                  <c:pt idx="79">
                    <c:v>August</c:v>
                  </c:pt>
                  <c:pt idx="80">
                    <c:v>September</c:v>
                  </c:pt>
                  <c:pt idx="81">
                    <c:v>October</c:v>
                  </c:pt>
                  <c:pt idx="82">
                    <c:v>November</c:v>
                  </c:pt>
                  <c:pt idx="83">
                    <c:v>December</c:v>
                  </c:pt>
                  <c:pt idx="84">
                    <c:v>January</c:v>
                  </c:pt>
                  <c:pt idx="85">
                    <c:v>February</c:v>
                  </c:pt>
                  <c:pt idx="86">
                    <c:v>March</c:v>
                  </c:pt>
                  <c:pt idx="87">
                    <c:v>April</c:v>
                  </c:pt>
                  <c:pt idx="88">
                    <c:v>May</c:v>
                  </c:pt>
                  <c:pt idx="89">
                    <c:v>June</c:v>
                  </c:pt>
                </c:lvl>
                <c:lvl>
                  <c:pt idx="0">
                    <c:v>2018</c:v>
                  </c:pt>
                  <c:pt idx="12">
                    <c:v>2019</c:v>
                  </c:pt>
                  <c:pt idx="24">
                    <c:v>2020</c:v>
                  </c:pt>
                  <c:pt idx="36">
                    <c:v>2021</c:v>
                  </c:pt>
                  <c:pt idx="48">
                    <c:v>2022</c:v>
                  </c:pt>
                  <c:pt idx="60">
                    <c:v>2023</c:v>
                  </c:pt>
                  <c:pt idx="72">
                    <c:v>2024</c:v>
                  </c:pt>
                  <c:pt idx="84">
                    <c:v>2025</c:v>
                  </c:pt>
                </c:lvl>
              </c:multiLvlStrCache>
            </c:multiLvlStrRef>
          </c:cat>
          <c:val>
            <c:numRef>
              <c:f>'Chart Nodal'!$C$6:$C$103</c:f>
              <c:numCache>
                <c:formatCode>_(* #,##0_);_(* \(#,##0\);_(* "-"??_);_(@_)</c:formatCode>
                <c:ptCount val="90"/>
                <c:pt idx="0">
                  <c:v>1153054</c:v>
                </c:pt>
                <c:pt idx="1">
                  <c:v>1186040</c:v>
                </c:pt>
                <c:pt idx="2">
                  <c:v>1251567</c:v>
                </c:pt>
                <c:pt idx="3">
                  <c:v>1316018</c:v>
                </c:pt>
                <c:pt idx="4">
                  <c:v>1372733</c:v>
                </c:pt>
                <c:pt idx="5">
                  <c:v>1377091</c:v>
                </c:pt>
                <c:pt idx="6">
                  <c:v>1347470</c:v>
                </c:pt>
                <c:pt idx="7">
                  <c:v>1360547</c:v>
                </c:pt>
                <c:pt idx="8">
                  <c:v>1450011</c:v>
                </c:pt>
                <c:pt idx="9">
                  <c:v>1537220</c:v>
                </c:pt>
                <c:pt idx="10">
                  <c:v>1578976</c:v>
                </c:pt>
                <c:pt idx="11">
                  <c:v>1564109</c:v>
                </c:pt>
                <c:pt idx="12">
                  <c:v>1625747</c:v>
                </c:pt>
                <c:pt idx="13">
                  <c:v>1747601</c:v>
                </c:pt>
                <c:pt idx="14">
                  <c:v>1777585</c:v>
                </c:pt>
                <c:pt idx="15">
                  <c:v>1941571</c:v>
                </c:pt>
                <c:pt idx="16">
                  <c:v>2050321</c:v>
                </c:pt>
                <c:pt idx="17">
                  <c:v>2151647</c:v>
                </c:pt>
                <c:pt idx="18">
                  <c:v>2239851</c:v>
                </c:pt>
                <c:pt idx="19">
                  <c:v>2277670</c:v>
                </c:pt>
                <c:pt idx="20">
                  <c:v>2369674</c:v>
                </c:pt>
                <c:pt idx="21">
                  <c:v>2543442</c:v>
                </c:pt>
                <c:pt idx="22">
                  <c:v>2579998</c:v>
                </c:pt>
                <c:pt idx="23">
                  <c:v>2572274</c:v>
                </c:pt>
                <c:pt idx="24">
                  <c:v>2627637</c:v>
                </c:pt>
                <c:pt idx="25">
                  <c:v>2732450</c:v>
                </c:pt>
                <c:pt idx="26">
                  <c:v>2683413</c:v>
                </c:pt>
                <c:pt idx="27">
                  <c:v>2785982</c:v>
                </c:pt>
                <c:pt idx="28">
                  <c:v>2945587</c:v>
                </c:pt>
                <c:pt idx="29">
                  <c:v>2955207</c:v>
                </c:pt>
                <c:pt idx="30">
                  <c:v>2921951</c:v>
                </c:pt>
                <c:pt idx="31">
                  <c:v>2906594</c:v>
                </c:pt>
                <c:pt idx="32">
                  <c:v>2899955</c:v>
                </c:pt>
                <c:pt idx="33">
                  <c:v>2947400</c:v>
                </c:pt>
                <c:pt idx="34">
                  <c:v>2924677</c:v>
                </c:pt>
                <c:pt idx="35">
                  <c:v>2903122</c:v>
                </c:pt>
                <c:pt idx="36">
                  <c:v>2895722</c:v>
                </c:pt>
                <c:pt idx="37">
                  <c:v>2927530</c:v>
                </c:pt>
                <c:pt idx="38">
                  <c:v>2982198</c:v>
                </c:pt>
                <c:pt idx="39">
                  <c:v>3093961</c:v>
                </c:pt>
                <c:pt idx="40">
                  <c:v>3092408</c:v>
                </c:pt>
                <c:pt idx="41">
                  <c:v>3145886</c:v>
                </c:pt>
                <c:pt idx="42">
                  <c:v>3097460</c:v>
                </c:pt>
                <c:pt idx="43">
                  <c:v>3118471</c:v>
                </c:pt>
                <c:pt idx="44">
                  <c:v>3174713</c:v>
                </c:pt>
                <c:pt idx="45">
                  <c:v>3311952</c:v>
                </c:pt>
                <c:pt idx="46">
                  <c:v>3360982</c:v>
                </c:pt>
                <c:pt idx="47">
                  <c:v>3384429</c:v>
                </c:pt>
                <c:pt idx="48">
                  <c:v>3411295</c:v>
                </c:pt>
                <c:pt idx="49">
                  <c:v>3471398</c:v>
                </c:pt>
                <c:pt idx="50">
                  <c:v>3515433</c:v>
                </c:pt>
                <c:pt idx="51">
                  <c:v>3540389</c:v>
                </c:pt>
                <c:pt idx="52">
                  <c:v>3528111</c:v>
                </c:pt>
                <c:pt idx="53">
                  <c:v>3465597</c:v>
                </c:pt>
                <c:pt idx="54">
                  <c:v>3404034</c:v>
                </c:pt>
                <c:pt idx="55">
                  <c:v>3320524</c:v>
                </c:pt>
                <c:pt idx="56">
                  <c:v>3256411</c:v>
                </c:pt>
                <c:pt idx="57">
                  <c:v>3248537</c:v>
                </c:pt>
                <c:pt idx="58">
                  <c:v>3267188</c:v>
                </c:pt>
                <c:pt idx="59">
                  <c:v>3255635</c:v>
                </c:pt>
                <c:pt idx="60">
                  <c:v>3365799</c:v>
                </c:pt>
                <c:pt idx="61">
                  <c:v>3458567</c:v>
                </c:pt>
                <c:pt idx="62">
                  <c:v>3567909</c:v>
                </c:pt>
                <c:pt idx="63">
                  <c:v>3749354</c:v>
                </c:pt>
                <c:pt idx="64">
                  <c:v>3800947</c:v>
                </c:pt>
                <c:pt idx="65">
                  <c:v>3776345</c:v>
                </c:pt>
                <c:pt idx="66">
                  <c:v>3707624</c:v>
                </c:pt>
                <c:pt idx="67">
                  <c:v>3665812</c:v>
                </c:pt>
                <c:pt idx="68">
                  <c:v>3665362</c:v>
                </c:pt>
                <c:pt idx="69">
                  <c:v>3742503</c:v>
                </c:pt>
                <c:pt idx="70">
                  <c:v>3797247</c:v>
                </c:pt>
                <c:pt idx="71">
                  <c:v>3732786</c:v>
                </c:pt>
                <c:pt idx="72">
                  <c:v>3822328</c:v>
                </c:pt>
                <c:pt idx="73">
                  <c:v>4011625</c:v>
                </c:pt>
                <c:pt idx="74">
                  <c:v>3970531</c:v>
                </c:pt>
                <c:pt idx="75">
                  <c:v>4081661</c:v>
                </c:pt>
                <c:pt idx="76">
                  <c:v>4125666</c:v>
                </c:pt>
                <c:pt idx="77">
                  <c:v>4089643</c:v>
                </c:pt>
                <c:pt idx="78">
                  <c:v>3989237</c:v>
                </c:pt>
                <c:pt idx="79">
                  <c:v>4063397</c:v>
                </c:pt>
                <c:pt idx="80">
                  <c:v>4076738</c:v>
                </c:pt>
                <c:pt idx="81">
                  <c:v>4207485</c:v>
                </c:pt>
                <c:pt idx="82">
                  <c:v>4186307</c:v>
                </c:pt>
                <c:pt idx="83">
                  <c:v>4170556</c:v>
                </c:pt>
                <c:pt idx="84">
                  <c:v>4275020</c:v>
                </c:pt>
                <c:pt idx="85">
                  <c:v>4415536</c:v>
                </c:pt>
                <c:pt idx="86">
                  <c:v>4366150</c:v>
                </c:pt>
                <c:pt idx="87">
                  <c:v>4446851</c:v>
                </c:pt>
                <c:pt idx="88">
                  <c:v>4440665</c:v>
                </c:pt>
                <c:pt idx="89">
                  <c:v>4413934</c:v>
                </c:pt>
              </c:numCache>
            </c:numRef>
          </c:val>
          <c:smooth val="0"/>
          <c:extLst>
            <c:ext xmlns:c16="http://schemas.microsoft.com/office/drawing/2014/chart" uri="{C3380CC4-5D6E-409C-BE32-E72D297353CC}">
              <c16:uniqueId val="{00000001-090E-4D0E-9946-202B949BFD60}"/>
            </c:ext>
          </c:extLst>
        </c:ser>
        <c:dLbls>
          <c:showLegendKey val="0"/>
          <c:showVal val="0"/>
          <c:showCatName val="0"/>
          <c:showSerName val="0"/>
          <c:showPercent val="0"/>
          <c:showBubbleSize val="0"/>
        </c:dLbls>
        <c:marker val="1"/>
        <c:smooth val="0"/>
        <c:axId val="2087695295"/>
        <c:axId val="2087682815"/>
      </c:lineChart>
      <c:catAx>
        <c:axId val="17471212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204663"/>
                </a:solidFill>
                <a:latin typeface="Lato" panose="020F0502020204030203" pitchFamily="34" charset="0"/>
                <a:ea typeface="+mn-ea"/>
                <a:cs typeface="+mn-cs"/>
              </a:defRPr>
            </a:pPr>
            <a:endParaRPr lang="en-US"/>
          </a:p>
        </c:txPr>
        <c:crossAx val="1747122207"/>
        <c:crosses val="autoZero"/>
        <c:auto val="1"/>
        <c:lblAlgn val="ctr"/>
        <c:lblOffset val="100"/>
        <c:noMultiLvlLbl val="0"/>
      </c:catAx>
      <c:valAx>
        <c:axId val="1747122207"/>
        <c:scaling>
          <c:orientation val="minMax"/>
          <c:max val="200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rgbClr val="204663"/>
                    </a:solidFill>
                    <a:latin typeface="Lato" panose="020F0502020204030203" pitchFamily="34" charset="0"/>
                    <a:ea typeface="+mn-ea"/>
                    <a:cs typeface="+mn-cs"/>
                  </a:defRPr>
                </a:pPr>
                <a:r>
                  <a:rPr lang="en-US"/>
                  <a:t>Volume (lots traded)</a:t>
                </a:r>
              </a:p>
            </c:rich>
          </c:tx>
          <c:overlay val="0"/>
          <c:spPr>
            <a:noFill/>
            <a:ln>
              <a:noFill/>
            </a:ln>
            <a:effectLst/>
          </c:spPr>
          <c:txPr>
            <a:bodyPr rot="-5400000" spcFirstLastPara="1" vertOverflow="ellipsis" vert="horz" wrap="square" anchor="ctr" anchorCtr="1"/>
            <a:lstStyle/>
            <a:p>
              <a:pPr>
                <a:defRPr sz="1000" b="0" i="0" u="none" strike="noStrike" kern="1200" baseline="0">
                  <a:solidFill>
                    <a:srgbClr val="204663"/>
                  </a:solidFill>
                  <a:latin typeface="Lato" panose="020F0502020204030203" pitchFamily="34" charset="0"/>
                  <a:ea typeface="+mn-ea"/>
                  <a:cs typeface="+mn-cs"/>
                </a:defRPr>
              </a:pPr>
              <a:endParaRPr lang="en-US"/>
            </a:p>
          </c:txPr>
        </c:title>
        <c:numFmt formatCode="[&gt;999999.999]\ #.0,,&quot;M&quot;;[&gt;999.999]#,&quot;K&quot;;#,##0\ _K"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204663"/>
                </a:solidFill>
                <a:latin typeface="Lato" panose="020F0502020204030203" pitchFamily="34" charset="0"/>
                <a:ea typeface="+mn-ea"/>
                <a:cs typeface="+mn-cs"/>
              </a:defRPr>
            </a:pPr>
            <a:endParaRPr lang="en-US"/>
          </a:p>
        </c:txPr>
        <c:crossAx val="1747121247"/>
        <c:crosses val="autoZero"/>
        <c:crossBetween val="between"/>
      </c:valAx>
      <c:valAx>
        <c:axId val="2087682815"/>
        <c:scaling>
          <c:orientation val="minMax"/>
          <c:max val="6000000"/>
        </c:scaling>
        <c:delete val="0"/>
        <c:axPos val="r"/>
        <c:numFmt formatCode="[&gt;999999.999]\ #.0,,&quot;M&quot;;[&gt;999.999]#,&quot;K&quot;;#,##0\ _K"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204663"/>
                </a:solidFill>
                <a:latin typeface="Lato" panose="020F0502020204030203" pitchFamily="34" charset="0"/>
                <a:ea typeface="+mn-ea"/>
                <a:cs typeface="+mn-cs"/>
              </a:defRPr>
            </a:pPr>
            <a:endParaRPr lang="en-US"/>
          </a:p>
        </c:txPr>
        <c:crossAx val="2087695295"/>
        <c:crosses val="max"/>
        <c:crossBetween val="between"/>
      </c:valAx>
      <c:catAx>
        <c:axId val="2087695295"/>
        <c:scaling>
          <c:orientation val="minMax"/>
        </c:scaling>
        <c:delete val="1"/>
        <c:axPos val="b"/>
        <c:numFmt formatCode="General" sourceLinked="1"/>
        <c:majorTickMark val="out"/>
        <c:minorTickMark val="none"/>
        <c:tickLblPos val="nextTo"/>
        <c:crossAx val="2087682815"/>
        <c:crosses val="autoZero"/>
        <c:auto val="1"/>
        <c:lblAlgn val="ctr"/>
        <c:lblOffset val="100"/>
        <c:noMultiLvlLbl val="0"/>
      </c:cat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rgbClr val="204663"/>
              </a:solidFill>
              <a:latin typeface="Lato" panose="020F0502020204030203"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aseline="0">
          <a:solidFill>
            <a:srgbClr val="204663"/>
          </a:solidFill>
          <a:latin typeface="Lato" panose="020F0502020204030203"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[16) India.xlsx]SSF!PivotTable3</c:name>
    <c:fmtId val="16"/>
  </c:pivotSource>
  <c:chart>
    <c:title>
      <c:tx>
        <c:rich>
          <a:bodyPr rot="0" spcFirstLastPara="1" vertOverflow="ellipsis" vert="horz" wrap="square" anchor="ctr" anchorCtr="1"/>
          <a:lstStyle/>
          <a:p>
            <a:pPr>
              <a:defRPr sz="1400" b="0" i="0" u="none" strike="noStrike" kern="1200" spc="0" baseline="0">
                <a:solidFill>
                  <a:schemeClr val="tx1"/>
                </a:solidFill>
                <a:latin typeface="Lato" panose="020F0502020204030203" pitchFamily="34" charset="0"/>
                <a:ea typeface="+mn-ea"/>
                <a:cs typeface="+mn-cs"/>
              </a:defRPr>
            </a:pPr>
            <a:r>
              <a:rPr lang="en-US" dirty="0"/>
              <a:t>India Single Stock Futures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Lato" panose="020F0502020204030203" pitchFamily="34" charset="0"/>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SSF!$B$4</c:f>
              <c:strCache>
                <c:ptCount val="1"/>
                <c:pt idx="0">
                  <c:v>Monthly Volume</c:v>
                </c:pt>
              </c:strCache>
            </c:strRef>
          </c:tx>
          <c:spPr>
            <a:solidFill>
              <a:schemeClr val="accent1"/>
            </a:solidFill>
            <a:ln>
              <a:noFill/>
            </a:ln>
            <a:effectLst/>
          </c:spPr>
          <c:invertIfNegative val="0"/>
          <c:cat>
            <c:multiLvlStrRef>
              <c:f>SSF!$A$5:$A$82</c:f>
              <c:multiLvlStrCache>
                <c:ptCount val="66"/>
                <c:lvl>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pt idx="12">
                    <c:v>January</c:v>
                  </c:pt>
                  <c:pt idx="13">
                    <c:v>February</c:v>
                  </c:pt>
                  <c:pt idx="14">
                    <c:v>March</c:v>
                  </c:pt>
                  <c:pt idx="15">
                    <c:v>April</c:v>
                  </c:pt>
                  <c:pt idx="16">
                    <c:v>May</c:v>
                  </c:pt>
                  <c:pt idx="17">
                    <c:v>June</c:v>
                  </c:pt>
                  <c:pt idx="18">
                    <c:v>July</c:v>
                  </c:pt>
                  <c:pt idx="19">
                    <c:v>August</c:v>
                  </c:pt>
                  <c:pt idx="20">
                    <c:v>September</c:v>
                  </c:pt>
                  <c:pt idx="21">
                    <c:v>October</c:v>
                  </c:pt>
                  <c:pt idx="22">
                    <c:v>November</c:v>
                  </c:pt>
                  <c:pt idx="23">
                    <c:v>December</c:v>
                  </c:pt>
                  <c:pt idx="24">
                    <c:v>January</c:v>
                  </c:pt>
                  <c:pt idx="25">
                    <c:v>February</c:v>
                  </c:pt>
                  <c:pt idx="26">
                    <c:v>March</c:v>
                  </c:pt>
                  <c:pt idx="27">
                    <c:v>April</c:v>
                  </c:pt>
                  <c:pt idx="28">
                    <c:v>May</c:v>
                  </c:pt>
                  <c:pt idx="29">
                    <c:v>June</c:v>
                  </c:pt>
                  <c:pt idx="30">
                    <c:v>July</c:v>
                  </c:pt>
                  <c:pt idx="31">
                    <c:v>August</c:v>
                  </c:pt>
                  <c:pt idx="32">
                    <c:v>September</c:v>
                  </c:pt>
                  <c:pt idx="33">
                    <c:v>October</c:v>
                  </c:pt>
                  <c:pt idx="34">
                    <c:v>November</c:v>
                  </c:pt>
                  <c:pt idx="35">
                    <c:v>December</c:v>
                  </c:pt>
                  <c:pt idx="36">
                    <c:v>January</c:v>
                  </c:pt>
                  <c:pt idx="37">
                    <c:v>February</c:v>
                  </c:pt>
                  <c:pt idx="38">
                    <c:v>March</c:v>
                  </c:pt>
                  <c:pt idx="39">
                    <c:v>April</c:v>
                  </c:pt>
                  <c:pt idx="40">
                    <c:v>May</c:v>
                  </c:pt>
                  <c:pt idx="41">
                    <c:v>June</c:v>
                  </c:pt>
                  <c:pt idx="42">
                    <c:v>July</c:v>
                  </c:pt>
                  <c:pt idx="43">
                    <c:v>August</c:v>
                  </c:pt>
                  <c:pt idx="44">
                    <c:v>September</c:v>
                  </c:pt>
                  <c:pt idx="45">
                    <c:v>October</c:v>
                  </c:pt>
                  <c:pt idx="46">
                    <c:v>November</c:v>
                  </c:pt>
                  <c:pt idx="47">
                    <c:v>December</c:v>
                  </c:pt>
                  <c:pt idx="48">
                    <c:v>January</c:v>
                  </c:pt>
                  <c:pt idx="49">
                    <c:v>February</c:v>
                  </c:pt>
                  <c:pt idx="50">
                    <c:v>March</c:v>
                  </c:pt>
                  <c:pt idx="51">
                    <c:v>April</c:v>
                  </c:pt>
                  <c:pt idx="52">
                    <c:v>May</c:v>
                  </c:pt>
                  <c:pt idx="53">
                    <c:v>June</c:v>
                  </c:pt>
                  <c:pt idx="54">
                    <c:v>July</c:v>
                  </c:pt>
                  <c:pt idx="55">
                    <c:v>August</c:v>
                  </c:pt>
                  <c:pt idx="56">
                    <c:v>September</c:v>
                  </c:pt>
                  <c:pt idx="57">
                    <c:v>October</c:v>
                  </c:pt>
                  <c:pt idx="58">
                    <c:v>November</c:v>
                  </c:pt>
                  <c:pt idx="59">
                    <c:v>December</c:v>
                  </c:pt>
                  <c:pt idx="60">
                    <c:v>January</c:v>
                  </c:pt>
                  <c:pt idx="61">
                    <c:v>February</c:v>
                  </c:pt>
                  <c:pt idx="62">
                    <c:v>March</c:v>
                  </c:pt>
                  <c:pt idx="63">
                    <c:v>April</c:v>
                  </c:pt>
                  <c:pt idx="64">
                    <c:v>May</c:v>
                  </c:pt>
                  <c:pt idx="65">
                    <c:v>June</c:v>
                  </c:pt>
                </c:lvl>
                <c:lvl>
                  <c:pt idx="0">
                    <c:v>2020</c:v>
                  </c:pt>
                  <c:pt idx="12">
                    <c:v>2021</c:v>
                  </c:pt>
                  <c:pt idx="24">
                    <c:v>2022</c:v>
                  </c:pt>
                  <c:pt idx="36">
                    <c:v>2023</c:v>
                  </c:pt>
                  <c:pt idx="48">
                    <c:v>2024</c:v>
                  </c:pt>
                  <c:pt idx="60">
                    <c:v>2025</c:v>
                  </c:pt>
                </c:lvl>
              </c:multiLvlStrCache>
            </c:multiLvlStrRef>
          </c:cat>
          <c:val>
            <c:numRef>
              <c:f>SSF!$B$5:$B$82</c:f>
              <c:numCache>
                <c:formatCode>_(* #,##0_);_(* \(#,##0\);_(* "-"??_);_(@_)</c:formatCode>
                <c:ptCount val="66"/>
                <c:pt idx="0">
                  <c:v>20519117</c:v>
                </c:pt>
                <c:pt idx="1">
                  <c:v>19762076</c:v>
                </c:pt>
                <c:pt idx="2">
                  <c:v>23937233</c:v>
                </c:pt>
                <c:pt idx="3">
                  <c:v>19476580</c:v>
                </c:pt>
                <c:pt idx="4">
                  <c:v>22573353</c:v>
                </c:pt>
                <c:pt idx="5">
                  <c:v>26276560</c:v>
                </c:pt>
                <c:pt idx="6">
                  <c:v>22710216</c:v>
                </c:pt>
                <c:pt idx="7">
                  <c:v>20582172</c:v>
                </c:pt>
                <c:pt idx="8">
                  <c:v>20622408</c:v>
                </c:pt>
                <c:pt idx="9">
                  <c:v>19384435</c:v>
                </c:pt>
                <c:pt idx="10">
                  <c:v>20751860</c:v>
                </c:pt>
                <c:pt idx="11">
                  <c:v>19841495</c:v>
                </c:pt>
                <c:pt idx="12">
                  <c:v>20769652</c:v>
                </c:pt>
                <c:pt idx="13">
                  <c:v>21847715</c:v>
                </c:pt>
                <c:pt idx="14">
                  <c:v>17994476</c:v>
                </c:pt>
                <c:pt idx="15">
                  <c:v>16938642</c:v>
                </c:pt>
                <c:pt idx="16">
                  <c:v>22345925</c:v>
                </c:pt>
                <c:pt idx="17">
                  <c:v>21778143</c:v>
                </c:pt>
                <c:pt idx="18">
                  <c:v>19278363</c:v>
                </c:pt>
                <c:pt idx="19">
                  <c:v>20408119</c:v>
                </c:pt>
                <c:pt idx="20">
                  <c:v>21793593</c:v>
                </c:pt>
                <c:pt idx="21">
                  <c:v>24507229</c:v>
                </c:pt>
                <c:pt idx="22">
                  <c:v>23967648</c:v>
                </c:pt>
                <c:pt idx="23">
                  <c:v>21768924</c:v>
                </c:pt>
                <c:pt idx="24">
                  <c:v>24536987</c:v>
                </c:pt>
                <c:pt idx="25">
                  <c:v>23994909</c:v>
                </c:pt>
                <c:pt idx="26">
                  <c:v>25120110</c:v>
                </c:pt>
                <c:pt idx="27">
                  <c:v>23328033</c:v>
                </c:pt>
                <c:pt idx="28">
                  <c:v>26841230</c:v>
                </c:pt>
                <c:pt idx="29">
                  <c:v>24697731</c:v>
                </c:pt>
                <c:pt idx="30">
                  <c:v>24497021</c:v>
                </c:pt>
                <c:pt idx="31">
                  <c:v>23281578</c:v>
                </c:pt>
                <c:pt idx="32">
                  <c:v>25893863</c:v>
                </c:pt>
                <c:pt idx="33">
                  <c:v>21004703</c:v>
                </c:pt>
                <c:pt idx="34">
                  <c:v>23619943</c:v>
                </c:pt>
                <c:pt idx="35">
                  <c:v>22101213</c:v>
                </c:pt>
                <c:pt idx="36">
                  <c:v>23004032</c:v>
                </c:pt>
                <c:pt idx="37">
                  <c:v>23551012</c:v>
                </c:pt>
                <c:pt idx="38">
                  <c:v>22301080</c:v>
                </c:pt>
                <c:pt idx="39">
                  <c:v>19058084</c:v>
                </c:pt>
                <c:pt idx="40">
                  <c:v>24175578</c:v>
                </c:pt>
                <c:pt idx="41">
                  <c:v>22752136</c:v>
                </c:pt>
                <c:pt idx="42">
                  <c:v>25789311</c:v>
                </c:pt>
                <c:pt idx="43">
                  <c:v>25101154</c:v>
                </c:pt>
                <c:pt idx="44">
                  <c:v>24874901</c:v>
                </c:pt>
                <c:pt idx="45">
                  <c:v>24145318</c:v>
                </c:pt>
                <c:pt idx="46">
                  <c:v>26329372</c:v>
                </c:pt>
                <c:pt idx="47">
                  <c:v>31767139</c:v>
                </c:pt>
                <c:pt idx="48">
                  <c:v>35976743</c:v>
                </c:pt>
                <c:pt idx="49">
                  <c:v>34519312</c:v>
                </c:pt>
                <c:pt idx="50">
                  <c:v>30910081</c:v>
                </c:pt>
                <c:pt idx="51">
                  <c:v>36869594</c:v>
                </c:pt>
                <c:pt idx="52">
                  <c:v>44730139</c:v>
                </c:pt>
                <c:pt idx="53">
                  <c:v>46464820</c:v>
                </c:pt>
                <c:pt idx="54">
                  <c:v>48460564</c:v>
                </c:pt>
                <c:pt idx="55">
                  <c:v>42081269</c:v>
                </c:pt>
                <c:pt idx="56">
                  <c:v>41850671</c:v>
                </c:pt>
                <c:pt idx="57">
                  <c:v>42664639</c:v>
                </c:pt>
                <c:pt idx="58">
                  <c:v>39824467</c:v>
                </c:pt>
                <c:pt idx="59">
                  <c:v>40853904</c:v>
                </c:pt>
                <c:pt idx="60">
                  <c:v>50459408</c:v>
                </c:pt>
                <c:pt idx="61">
                  <c:v>43462180</c:v>
                </c:pt>
                <c:pt idx="62">
                  <c:v>41119108</c:v>
                </c:pt>
                <c:pt idx="63">
                  <c:v>44175607</c:v>
                </c:pt>
                <c:pt idx="64">
                  <c:v>43512577</c:v>
                </c:pt>
                <c:pt idx="65">
                  <c:v>40816778</c:v>
                </c:pt>
              </c:numCache>
            </c:numRef>
          </c:val>
          <c:extLst>
            <c:ext xmlns:c16="http://schemas.microsoft.com/office/drawing/2014/chart" uri="{C3380CC4-5D6E-409C-BE32-E72D297353CC}">
              <c16:uniqueId val="{00000000-1054-44AE-9B08-922385BB45DF}"/>
            </c:ext>
          </c:extLst>
        </c:ser>
        <c:dLbls>
          <c:showLegendKey val="0"/>
          <c:showVal val="0"/>
          <c:showCatName val="0"/>
          <c:showSerName val="0"/>
          <c:showPercent val="0"/>
          <c:showBubbleSize val="0"/>
        </c:dLbls>
        <c:gapWidth val="150"/>
        <c:axId val="565921071"/>
        <c:axId val="565902831"/>
      </c:barChart>
      <c:lineChart>
        <c:grouping val="standard"/>
        <c:varyColors val="0"/>
        <c:ser>
          <c:idx val="1"/>
          <c:order val="1"/>
          <c:tx>
            <c:strRef>
              <c:f>SSF!$C$4</c:f>
              <c:strCache>
                <c:ptCount val="1"/>
                <c:pt idx="0">
                  <c:v>Month-End Open Interest</c:v>
                </c:pt>
              </c:strCache>
            </c:strRef>
          </c:tx>
          <c:spPr>
            <a:ln w="28575" cap="rnd">
              <a:solidFill>
                <a:schemeClr val="accent2"/>
              </a:solidFill>
              <a:round/>
            </a:ln>
            <a:effectLst/>
          </c:spPr>
          <c:marker>
            <c:symbol val="none"/>
          </c:marker>
          <c:cat>
            <c:multiLvlStrRef>
              <c:f>SSF!$A$5:$A$82</c:f>
              <c:multiLvlStrCache>
                <c:ptCount val="66"/>
                <c:lvl>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pt idx="12">
                    <c:v>January</c:v>
                  </c:pt>
                  <c:pt idx="13">
                    <c:v>February</c:v>
                  </c:pt>
                  <c:pt idx="14">
                    <c:v>March</c:v>
                  </c:pt>
                  <c:pt idx="15">
                    <c:v>April</c:v>
                  </c:pt>
                  <c:pt idx="16">
                    <c:v>May</c:v>
                  </c:pt>
                  <c:pt idx="17">
                    <c:v>June</c:v>
                  </c:pt>
                  <c:pt idx="18">
                    <c:v>July</c:v>
                  </c:pt>
                  <c:pt idx="19">
                    <c:v>August</c:v>
                  </c:pt>
                  <c:pt idx="20">
                    <c:v>September</c:v>
                  </c:pt>
                  <c:pt idx="21">
                    <c:v>October</c:v>
                  </c:pt>
                  <c:pt idx="22">
                    <c:v>November</c:v>
                  </c:pt>
                  <c:pt idx="23">
                    <c:v>December</c:v>
                  </c:pt>
                  <c:pt idx="24">
                    <c:v>January</c:v>
                  </c:pt>
                  <c:pt idx="25">
                    <c:v>February</c:v>
                  </c:pt>
                  <c:pt idx="26">
                    <c:v>March</c:v>
                  </c:pt>
                  <c:pt idx="27">
                    <c:v>April</c:v>
                  </c:pt>
                  <c:pt idx="28">
                    <c:v>May</c:v>
                  </c:pt>
                  <c:pt idx="29">
                    <c:v>June</c:v>
                  </c:pt>
                  <c:pt idx="30">
                    <c:v>July</c:v>
                  </c:pt>
                  <c:pt idx="31">
                    <c:v>August</c:v>
                  </c:pt>
                  <c:pt idx="32">
                    <c:v>September</c:v>
                  </c:pt>
                  <c:pt idx="33">
                    <c:v>October</c:v>
                  </c:pt>
                  <c:pt idx="34">
                    <c:v>November</c:v>
                  </c:pt>
                  <c:pt idx="35">
                    <c:v>December</c:v>
                  </c:pt>
                  <c:pt idx="36">
                    <c:v>January</c:v>
                  </c:pt>
                  <c:pt idx="37">
                    <c:v>February</c:v>
                  </c:pt>
                  <c:pt idx="38">
                    <c:v>March</c:v>
                  </c:pt>
                  <c:pt idx="39">
                    <c:v>April</c:v>
                  </c:pt>
                  <c:pt idx="40">
                    <c:v>May</c:v>
                  </c:pt>
                  <c:pt idx="41">
                    <c:v>June</c:v>
                  </c:pt>
                  <c:pt idx="42">
                    <c:v>July</c:v>
                  </c:pt>
                  <c:pt idx="43">
                    <c:v>August</c:v>
                  </c:pt>
                  <c:pt idx="44">
                    <c:v>September</c:v>
                  </c:pt>
                  <c:pt idx="45">
                    <c:v>October</c:v>
                  </c:pt>
                  <c:pt idx="46">
                    <c:v>November</c:v>
                  </c:pt>
                  <c:pt idx="47">
                    <c:v>December</c:v>
                  </c:pt>
                  <c:pt idx="48">
                    <c:v>January</c:v>
                  </c:pt>
                  <c:pt idx="49">
                    <c:v>February</c:v>
                  </c:pt>
                  <c:pt idx="50">
                    <c:v>March</c:v>
                  </c:pt>
                  <c:pt idx="51">
                    <c:v>April</c:v>
                  </c:pt>
                  <c:pt idx="52">
                    <c:v>May</c:v>
                  </c:pt>
                  <c:pt idx="53">
                    <c:v>June</c:v>
                  </c:pt>
                  <c:pt idx="54">
                    <c:v>July</c:v>
                  </c:pt>
                  <c:pt idx="55">
                    <c:v>August</c:v>
                  </c:pt>
                  <c:pt idx="56">
                    <c:v>September</c:v>
                  </c:pt>
                  <c:pt idx="57">
                    <c:v>October</c:v>
                  </c:pt>
                  <c:pt idx="58">
                    <c:v>November</c:v>
                  </c:pt>
                  <c:pt idx="59">
                    <c:v>December</c:v>
                  </c:pt>
                  <c:pt idx="60">
                    <c:v>January</c:v>
                  </c:pt>
                  <c:pt idx="61">
                    <c:v>February</c:v>
                  </c:pt>
                  <c:pt idx="62">
                    <c:v>March</c:v>
                  </c:pt>
                  <c:pt idx="63">
                    <c:v>April</c:v>
                  </c:pt>
                  <c:pt idx="64">
                    <c:v>May</c:v>
                  </c:pt>
                  <c:pt idx="65">
                    <c:v>June</c:v>
                  </c:pt>
                </c:lvl>
                <c:lvl>
                  <c:pt idx="0">
                    <c:v>2020</c:v>
                  </c:pt>
                  <c:pt idx="12">
                    <c:v>2021</c:v>
                  </c:pt>
                  <c:pt idx="24">
                    <c:v>2022</c:v>
                  </c:pt>
                  <c:pt idx="36">
                    <c:v>2023</c:v>
                  </c:pt>
                  <c:pt idx="48">
                    <c:v>2024</c:v>
                  </c:pt>
                  <c:pt idx="60">
                    <c:v>2025</c:v>
                  </c:pt>
                </c:lvl>
              </c:multiLvlStrCache>
            </c:multiLvlStrRef>
          </c:cat>
          <c:val>
            <c:numRef>
              <c:f>SSF!$C$5:$C$82</c:f>
              <c:numCache>
                <c:formatCode>_(* #,##0_);_(* \(#,##0\);_(* "-"??_);_(@_)</c:formatCode>
                <c:ptCount val="66"/>
                <c:pt idx="0">
                  <c:v>1835867</c:v>
                </c:pt>
                <c:pt idx="1">
                  <c:v>1817175</c:v>
                </c:pt>
                <c:pt idx="2">
                  <c:v>1393152</c:v>
                </c:pt>
                <c:pt idx="3">
                  <c:v>1541156</c:v>
                </c:pt>
                <c:pt idx="4">
                  <c:v>1671097</c:v>
                </c:pt>
                <c:pt idx="5">
                  <c:v>1505035</c:v>
                </c:pt>
                <c:pt idx="6">
                  <c:v>1425908</c:v>
                </c:pt>
                <c:pt idx="7">
                  <c:v>1431381</c:v>
                </c:pt>
                <c:pt idx="8">
                  <c:v>1420795</c:v>
                </c:pt>
                <c:pt idx="9">
                  <c:v>1502441</c:v>
                </c:pt>
                <c:pt idx="10">
                  <c:v>1562320</c:v>
                </c:pt>
                <c:pt idx="11">
                  <c:v>1566796</c:v>
                </c:pt>
                <c:pt idx="12">
                  <c:v>1510938</c:v>
                </c:pt>
                <c:pt idx="13">
                  <c:v>1590569</c:v>
                </c:pt>
                <c:pt idx="14">
                  <c:v>1527942</c:v>
                </c:pt>
                <c:pt idx="15">
                  <c:v>1878349</c:v>
                </c:pt>
                <c:pt idx="16">
                  <c:v>2014256</c:v>
                </c:pt>
                <c:pt idx="17">
                  <c:v>2099983</c:v>
                </c:pt>
                <c:pt idx="18">
                  <c:v>2120502</c:v>
                </c:pt>
                <c:pt idx="19">
                  <c:v>2173696</c:v>
                </c:pt>
                <c:pt idx="20">
                  <c:v>2360419</c:v>
                </c:pt>
                <c:pt idx="21">
                  <c:v>2695190</c:v>
                </c:pt>
                <c:pt idx="22">
                  <c:v>2793366</c:v>
                </c:pt>
                <c:pt idx="23">
                  <c:v>2644078</c:v>
                </c:pt>
                <c:pt idx="24">
                  <c:v>2823555</c:v>
                </c:pt>
                <c:pt idx="25">
                  <c:v>2788368</c:v>
                </c:pt>
                <c:pt idx="26">
                  <c:v>2905612</c:v>
                </c:pt>
                <c:pt idx="27">
                  <c:v>2970739</c:v>
                </c:pt>
                <c:pt idx="28">
                  <c:v>2970739</c:v>
                </c:pt>
                <c:pt idx="29">
                  <c:v>2905627</c:v>
                </c:pt>
                <c:pt idx="30">
                  <c:v>2793735</c:v>
                </c:pt>
                <c:pt idx="31">
                  <c:v>2701416</c:v>
                </c:pt>
                <c:pt idx="32">
                  <c:v>2736474</c:v>
                </c:pt>
                <c:pt idx="33">
                  <c:v>2854383</c:v>
                </c:pt>
                <c:pt idx="34">
                  <c:v>2814011</c:v>
                </c:pt>
                <c:pt idx="35">
                  <c:v>2737791</c:v>
                </c:pt>
                <c:pt idx="36">
                  <c:v>2965352</c:v>
                </c:pt>
                <c:pt idx="37">
                  <c:v>2908064</c:v>
                </c:pt>
                <c:pt idx="38">
                  <c:v>2802082</c:v>
                </c:pt>
                <c:pt idx="39">
                  <c:v>2801692</c:v>
                </c:pt>
                <c:pt idx="40">
                  <c:v>2974218</c:v>
                </c:pt>
                <c:pt idx="41">
                  <c:v>2950447</c:v>
                </c:pt>
                <c:pt idx="42">
                  <c:v>2999519</c:v>
                </c:pt>
                <c:pt idx="43">
                  <c:v>3122024</c:v>
                </c:pt>
                <c:pt idx="44">
                  <c:v>3292730</c:v>
                </c:pt>
                <c:pt idx="45">
                  <c:v>3605604</c:v>
                </c:pt>
                <c:pt idx="46">
                  <c:v>3651876</c:v>
                </c:pt>
                <c:pt idx="47">
                  <c:v>3501938</c:v>
                </c:pt>
                <c:pt idx="48">
                  <c:v>3879185</c:v>
                </c:pt>
                <c:pt idx="49">
                  <c:v>4091072</c:v>
                </c:pt>
                <c:pt idx="50">
                  <c:v>4016633</c:v>
                </c:pt>
                <c:pt idx="51">
                  <c:v>5046960</c:v>
                </c:pt>
                <c:pt idx="52">
                  <c:v>4909105</c:v>
                </c:pt>
                <c:pt idx="53">
                  <c:v>5042776</c:v>
                </c:pt>
                <c:pt idx="54">
                  <c:v>5311888</c:v>
                </c:pt>
                <c:pt idx="55">
                  <c:v>5401099</c:v>
                </c:pt>
                <c:pt idx="56">
                  <c:v>5395724</c:v>
                </c:pt>
                <c:pt idx="57">
                  <c:v>5477862</c:v>
                </c:pt>
                <c:pt idx="58">
                  <c:v>6197301</c:v>
                </c:pt>
                <c:pt idx="59">
                  <c:v>6583520</c:v>
                </c:pt>
                <c:pt idx="60">
                  <c:v>6689385</c:v>
                </c:pt>
                <c:pt idx="61">
                  <c:v>6819687</c:v>
                </c:pt>
                <c:pt idx="62">
                  <c:v>6740182</c:v>
                </c:pt>
                <c:pt idx="63">
                  <c:v>6671784</c:v>
                </c:pt>
                <c:pt idx="64">
                  <c:v>6786926</c:v>
                </c:pt>
                <c:pt idx="65">
                  <c:v>6495910</c:v>
                </c:pt>
              </c:numCache>
            </c:numRef>
          </c:val>
          <c:smooth val="0"/>
          <c:extLst>
            <c:ext xmlns:c16="http://schemas.microsoft.com/office/drawing/2014/chart" uri="{C3380CC4-5D6E-409C-BE32-E72D297353CC}">
              <c16:uniqueId val="{00000001-1054-44AE-9B08-922385BB45DF}"/>
            </c:ext>
          </c:extLst>
        </c:ser>
        <c:dLbls>
          <c:showLegendKey val="0"/>
          <c:showVal val="0"/>
          <c:showCatName val="0"/>
          <c:showSerName val="0"/>
          <c:showPercent val="0"/>
          <c:showBubbleSize val="0"/>
        </c:dLbls>
        <c:marker val="1"/>
        <c:smooth val="0"/>
        <c:axId val="659306703"/>
        <c:axId val="659304783"/>
      </c:lineChart>
      <c:catAx>
        <c:axId val="5659210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crossAx val="565902831"/>
        <c:crosses val="autoZero"/>
        <c:auto val="1"/>
        <c:lblAlgn val="ctr"/>
        <c:lblOffset val="100"/>
        <c:noMultiLvlLbl val="0"/>
      </c:catAx>
      <c:valAx>
        <c:axId val="56590283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Lato" panose="020F0502020204030203" pitchFamily="34" charset="0"/>
                    <a:ea typeface="+mn-ea"/>
                    <a:cs typeface="+mn-cs"/>
                  </a:defRPr>
                </a:pPr>
                <a:r>
                  <a:rPr lang="en-US"/>
                  <a:t>Volume (lots traded)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Lato" panose="020F0502020204030203" pitchFamily="34" charset="0"/>
                  <a:ea typeface="+mn-ea"/>
                  <a:cs typeface="+mn-cs"/>
                </a:defRPr>
              </a:pPr>
              <a:endParaRPr lang="en-US"/>
            </a:p>
          </c:txPr>
        </c:title>
        <c:numFmt formatCode="[&gt;999999999.999]\ #,,,&quot;B&quot;;[&gt;999999.999]#,,&quot;M&quot;;#,##0\ _M"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crossAx val="565921071"/>
        <c:crosses val="autoZero"/>
        <c:crossBetween val="between"/>
      </c:valAx>
      <c:valAx>
        <c:axId val="659304783"/>
        <c:scaling>
          <c:orientation val="minMax"/>
        </c:scaling>
        <c:delete val="0"/>
        <c:axPos val="r"/>
        <c:title>
          <c:tx>
            <c:rich>
              <a:bodyPr rot="5400000" spcFirstLastPara="1" vertOverflow="ellipsis" wrap="square" anchor="ctr" anchorCtr="1"/>
              <a:lstStyle/>
              <a:p>
                <a:pPr>
                  <a:defRPr sz="1000" b="0" i="0" u="none" strike="noStrike" kern="1200" baseline="0">
                    <a:solidFill>
                      <a:schemeClr val="tx1"/>
                    </a:solidFill>
                    <a:latin typeface="Lato" panose="020F0502020204030203" pitchFamily="34" charset="0"/>
                    <a:ea typeface="+mn-ea"/>
                    <a:cs typeface="+mn-cs"/>
                  </a:defRPr>
                </a:pPr>
                <a:r>
                  <a:rPr lang="en-US"/>
                  <a:t>Open Interest (lots outstanding)</a:t>
                </a:r>
              </a:p>
            </c:rich>
          </c:tx>
          <c:overlay val="0"/>
          <c:spPr>
            <a:noFill/>
            <a:ln>
              <a:noFill/>
            </a:ln>
            <a:effectLst/>
          </c:spPr>
          <c:txPr>
            <a:bodyPr rot="5400000" spcFirstLastPara="1" vertOverflow="ellipsis" wrap="square" anchor="ctr" anchorCtr="1"/>
            <a:lstStyle/>
            <a:p>
              <a:pPr>
                <a:defRPr sz="1000" b="0" i="0" u="none" strike="noStrike" kern="1200" baseline="0">
                  <a:solidFill>
                    <a:schemeClr val="tx1"/>
                  </a:solidFill>
                  <a:latin typeface="Lato" panose="020F0502020204030203" pitchFamily="34" charset="0"/>
                  <a:ea typeface="+mn-ea"/>
                  <a:cs typeface="+mn-cs"/>
                </a:defRPr>
              </a:pPr>
              <a:endParaRPr lang="en-US"/>
            </a:p>
          </c:txPr>
        </c:title>
        <c:numFmt formatCode="[&gt;999999999.999]\ #,,,&quot;B&quot;;[&gt;999999.999]#,,&quot;M&quot;;#,##0\ _M"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crossAx val="659306703"/>
        <c:crosses val="max"/>
        <c:crossBetween val="between"/>
      </c:valAx>
      <c:catAx>
        <c:axId val="659306703"/>
        <c:scaling>
          <c:orientation val="minMax"/>
        </c:scaling>
        <c:delete val="1"/>
        <c:axPos val="b"/>
        <c:numFmt formatCode="General" sourceLinked="1"/>
        <c:majorTickMark val="out"/>
        <c:minorTickMark val="none"/>
        <c:tickLblPos val="nextTo"/>
        <c:crossAx val="659304783"/>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aseline="0">
          <a:solidFill>
            <a:schemeClr val="tx1"/>
          </a:solidFill>
          <a:latin typeface="Lato" panose="020F0502020204030203"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[25) EU and US Electricity Futures.xlsx]Chart ICE Power!PivotTable1</c:name>
    <c:fmtId val="6"/>
  </c:pivotSource>
  <c:chart>
    <c:title>
      <c:tx>
        <c:rich>
          <a:bodyPr rot="0" spcFirstLastPara="1" vertOverflow="ellipsis" vert="horz" wrap="square" anchor="ctr" anchorCtr="1"/>
          <a:lstStyle/>
          <a:p>
            <a:pPr>
              <a:defRPr sz="1400" b="0" i="0" u="none" strike="noStrike" kern="1200" spc="0" baseline="0">
                <a:solidFill>
                  <a:srgbClr val="204663"/>
                </a:solidFill>
                <a:latin typeface="Lato" panose="020F0502020204030203" pitchFamily="34" charset="0"/>
                <a:ea typeface="+mn-ea"/>
                <a:cs typeface="+mn-cs"/>
              </a:defRPr>
            </a:pPr>
            <a:r>
              <a:rPr lang="en-US"/>
              <a:t>ICE Futures US</a:t>
            </a: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204663"/>
              </a:solidFill>
              <a:latin typeface="Lato" panose="020F0502020204030203" pitchFamily="34" charset="0"/>
              <a:ea typeface="+mn-ea"/>
              <a:cs typeface="+mn-cs"/>
            </a:defRPr>
          </a:pPr>
          <a:endParaRPr lang="en-US"/>
        </a:p>
      </c:txPr>
    </c:title>
    <c:autoTitleDeleted val="0"/>
    <c:pivotFmts>
      <c:pivotFmt>
        <c:idx val="0"/>
        <c:spPr>
          <a:solidFill>
            <a:srgbClr val="85C44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rgbClr val="00A4E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rgbClr val="68819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rgbClr val="F9A51A"/>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rgbClr val="00A4E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rgbClr val="F9A51A"/>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rgbClr val="00A4E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rgbClr val="F9A51A"/>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rgbClr val="00A4E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solidFill>
              <a:srgbClr val="F9A51A"/>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'Chart ICE Power'!$B$3:$B$5</c:f>
              <c:strCache>
                <c:ptCount val="1"/>
                <c:pt idx="0">
                  <c:v>Monthly Volume - US</c:v>
                </c:pt>
              </c:strCache>
            </c:strRef>
          </c:tx>
          <c:spPr>
            <a:solidFill>
              <a:srgbClr val="00A4E7"/>
            </a:solidFill>
            <a:ln>
              <a:noFill/>
            </a:ln>
            <a:effectLst/>
          </c:spPr>
          <c:invertIfNegative val="0"/>
          <c:cat>
            <c:multiLvlStrRef>
              <c:f>'Chart ICE Power'!$A$6:$A$103</c:f>
              <c:multiLvlStrCache>
                <c:ptCount val="90"/>
                <c:lvl>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pt idx="12">
                    <c:v>January</c:v>
                  </c:pt>
                  <c:pt idx="13">
                    <c:v>February</c:v>
                  </c:pt>
                  <c:pt idx="14">
                    <c:v>March</c:v>
                  </c:pt>
                  <c:pt idx="15">
                    <c:v>April</c:v>
                  </c:pt>
                  <c:pt idx="16">
                    <c:v>May</c:v>
                  </c:pt>
                  <c:pt idx="17">
                    <c:v>June</c:v>
                  </c:pt>
                  <c:pt idx="18">
                    <c:v>July</c:v>
                  </c:pt>
                  <c:pt idx="19">
                    <c:v>August</c:v>
                  </c:pt>
                  <c:pt idx="20">
                    <c:v>September</c:v>
                  </c:pt>
                  <c:pt idx="21">
                    <c:v>October</c:v>
                  </c:pt>
                  <c:pt idx="22">
                    <c:v>November</c:v>
                  </c:pt>
                  <c:pt idx="23">
                    <c:v>December</c:v>
                  </c:pt>
                  <c:pt idx="24">
                    <c:v>January</c:v>
                  </c:pt>
                  <c:pt idx="25">
                    <c:v>February</c:v>
                  </c:pt>
                  <c:pt idx="26">
                    <c:v>March</c:v>
                  </c:pt>
                  <c:pt idx="27">
                    <c:v>April</c:v>
                  </c:pt>
                  <c:pt idx="28">
                    <c:v>May</c:v>
                  </c:pt>
                  <c:pt idx="29">
                    <c:v>June</c:v>
                  </c:pt>
                  <c:pt idx="30">
                    <c:v>July</c:v>
                  </c:pt>
                  <c:pt idx="31">
                    <c:v>August</c:v>
                  </c:pt>
                  <c:pt idx="32">
                    <c:v>September</c:v>
                  </c:pt>
                  <c:pt idx="33">
                    <c:v>October</c:v>
                  </c:pt>
                  <c:pt idx="34">
                    <c:v>November</c:v>
                  </c:pt>
                  <c:pt idx="35">
                    <c:v>December</c:v>
                  </c:pt>
                  <c:pt idx="36">
                    <c:v>January</c:v>
                  </c:pt>
                  <c:pt idx="37">
                    <c:v>February</c:v>
                  </c:pt>
                  <c:pt idx="38">
                    <c:v>March</c:v>
                  </c:pt>
                  <c:pt idx="39">
                    <c:v>April</c:v>
                  </c:pt>
                  <c:pt idx="40">
                    <c:v>May</c:v>
                  </c:pt>
                  <c:pt idx="41">
                    <c:v>June</c:v>
                  </c:pt>
                  <c:pt idx="42">
                    <c:v>July</c:v>
                  </c:pt>
                  <c:pt idx="43">
                    <c:v>August</c:v>
                  </c:pt>
                  <c:pt idx="44">
                    <c:v>September</c:v>
                  </c:pt>
                  <c:pt idx="45">
                    <c:v>October</c:v>
                  </c:pt>
                  <c:pt idx="46">
                    <c:v>November</c:v>
                  </c:pt>
                  <c:pt idx="47">
                    <c:v>December</c:v>
                  </c:pt>
                  <c:pt idx="48">
                    <c:v>January</c:v>
                  </c:pt>
                  <c:pt idx="49">
                    <c:v>February</c:v>
                  </c:pt>
                  <c:pt idx="50">
                    <c:v>March</c:v>
                  </c:pt>
                  <c:pt idx="51">
                    <c:v>April</c:v>
                  </c:pt>
                  <c:pt idx="52">
                    <c:v>May</c:v>
                  </c:pt>
                  <c:pt idx="53">
                    <c:v>June</c:v>
                  </c:pt>
                  <c:pt idx="54">
                    <c:v>July</c:v>
                  </c:pt>
                  <c:pt idx="55">
                    <c:v>August</c:v>
                  </c:pt>
                  <c:pt idx="56">
                    <c:v>September</c:v>
                  </c:pt>
                  <c:pt idx="57">
                    <c:v>October</c:v>
                  </c:pt>
                  <c:pt idx="58">
                    <c:v>November</c:v>
                  </c:pt>
                  <c:pt idx="59">
                    <c:v>December</c:v>
                  </c:pt>
                  <c:pt idx="60">
                    <c:v>January</c:v>
                  </c:pt>
                  <c:pt idx="61">
                    <c:v>February</c:v>
                  </c:pt>
                  <c:pt idx="62">
                    <c:v>March</c:v>
                  </c:pt>
                  <c:pt idx="63">
                    <c:v>April</c:v>
                  </c:pt>
                  <c:pt idx="64">
                    <c:v>May</c:v>
                  </c:pt>
                  <c:pt idx="65">
                    <c:v>June</c:v>
                  </c:pt>
                  <c:pt idx="66">
                    <c:v>July</c:v>
                  </c:pt>
                  <c:pt idx="67">
                    <c:v>August</c:v>
                  </c:pt>
                  <c:pt idx="68">
                    <c:v>September</c:v>
                  </c:pt>
                  <c:pt idx="69">
                    <c:v>October</c:v>
                  </c:pt>
                  <c:pt idx="70">
                    <c:v>November</c:v>
                  </c:pt>
                  <c:pt idx="71">
                    <c:v>December</c:v>
                  </c:pt>
                  <c:pt idx="72">
                    <c:v>January</c:v>
                  </c:pt>
                  <c:pt idx="73">
                    <c:v>February</c:v>
                  </c:pt>
                  <c:pt idx="74">
                    <c:v>March</c:v>
                  </c:pt>
                  <c:pt idx="75">
                    <c:v>April</c:v>
                  </c:pt>
                  <c:pt idx="76">
                    <c:v>May</c:v>
                  </c:pt>
                  <c:pt idx="77">
                    <c:v>June</c:v>
                  </c:pt>
                  <c:pt idx="78">
                    <c:v>July</c:v>
                  </c:pt>
                  <c:pt idx="79">
                    <c:v>August</c:v>
                  </c:pt>
                  <c:pt idx="80">
                    <c:v>September</c:v>
                  </c:pt>
                  <c:pt idx="81">
                    <c:v>October</c:v>
                  </c:pt>
                  <c:pt idx="82">
                    <c:v>November</c:v>
                  </c:pt>
                  <c:pt idx="83">
                    <c:v>December</c:v>
                  </c:pt>
                  <c:pt idx="84">
                    <c:v>January</c:v>
                  </c:pt>
                  <c:pt idx="85">
                    <c:v>February</c:v>
                  </c:pt>
                  <c:pt idx="86">
                    <c:v>March</c:v>
                  </c:pt>
                  <c:pt idx="87">
                    <c:v>April</c:v>
                  </c:pt>
                  <c:pt idx="88">
                    <c:v>May</c:v>
                  </c:pt>
                  <c:pt idx="89">
                    <c:v>June</c:v>
                  </c:pt>
                </c:lvl>
                <c:lvl>
                  <c:pt idx="0">
                    <c:v>2018</c:v>
                  </c:pt>
                  <c:pt idx="12">
                    <c:v>2019</c:v>
                  </c:pt>
                  <c:pt idx="24">
                    <c:v>2020</c:v>
                  </c:pt>
                  <c:pt idx="36">
                    <c:v>2021</c:v>
                  </c:pt>
                  <c:pt idx="48">
                    <c:v>2022</c:v>
                  </c:pt>
                  <c:pt idx="60">
                    <c:v>2023</c:v>
                  </c:pt>
                  <c:pt idx="72">
                    <c:v>2024</c:v>
                  </c:pt>
                  <c:pt idx="84">
                    <c:v>2025</c:v>
                  </c:pt>
                </c:lvl>
              </c:multiLvlStrCache>
            </c:multiLvlStrRef>
          </c:cat>
          <c:val>
            <c:numRef>
              <c:f>'Chart ICE Power'!$B$6:$B$103</c:f>
              <c:numCache>
                <c:formatCode>_(* #,##0_);_(* \(#,##0\);_(* "-"??_);_(@_)</c:formatCode>
                <c:ptCount val="90"/>
                <c:pt idx="0">
                  <c:v>1075754</c:v>
                </c:pt>
                <c:pt idx="1">
                  <c:v>1182147</c:v>
                </c:pt>
                <c:pt idx="2">
                  <c:v>952785</c:v>
                </c:pt>
                <c:pt idx="3">
                  <c:v>1224777</c:v>
                </c:pt>
                <c:pt idx="4">
                  <c:v>1138996</c:v>
                </c:pt>
                <c:pt idx="5">
                  <c:v>990271</c:v>
                </c:pt>
                <c:pt idx="6">
                  <c:v>949050</c:v>
                </c:pt>
                <c:pt idx="7">
                  <c:v>998390</c:v>
                </c:pt>
                <c:pt idx="8">
                  <c:v>1060286</c:v>
                </c:pt>
                <c:pt idx="9">
                  <c:v>1196050</c:v>
                </c:pt>
                <c:pt idx="10">
                  <c:v>1036748</c:v>
                </c:pt>
                <c:pt idx="11">
                  <c:v>884499</c:v>
                </c:pt>
                <c:pt idx="12">
                  <c:v>1149593</c:v>
                </c:pt>
                <c:pt idx="13">
                  <c:v>981240</c:v>
                </c:pt>
                <c:pt idx="14">
                  <c:v>876891</c:v>
                </c:pt>
                <c:pt idx="15">
                  <c:v>1089914</c:v>
                </c:pt>
                <c:pt idx="16">
                  <c:v>1149424</c:v>
                </c:pt>
                <c:pt idx="17">
                  <c:v>961693</c:v>
                </c:pt>
                <c:pt idx="18">
                  <c:v>1213164</c:v>
                </c:pt>
                <c:pt idx="19">
                  <c:v>1018541</c:v>
                </c:pt>
                <c:pt idx="20">
                  <c:v>956500</c:v>
                </c:pt>
                <c:pt idx="21">
                  <c:v>1081027</c:v>
                </c:pt>
                <c:pt idx="22">
                  <c:v>873962</c:v>
                </c:pt>
                <c:pt idx="23">
                  <c:v>902053</c:v>
                </c:pt>
                <c:pt idx="24">
                  <c:v>1081657</c:v>
                </c:pt>
                <c:pt idx="25">
                  <c:v>955698</c:v>
                </c:pt>
                <c:pt idx="26">
                  <c:v>1316129</c:v>
                </c:pt>
                <c:pt idx="27">
                  <c:v>1108967</c:v>
                </c:pt>
                <c:pt idx="28">
                  <c:v>965767</c:v>
                </c:pt>
                <c:pt idx="29">
                  <c:v>912612</c:v>
                </c:pt>
                <c:pt idx="30">
                  <c:v>873232</c:v>
                </c:pt>
                <c:pt idx="31">
                  <c:v>860368</c:v>
                </c:pt>
                <c:pt idx="32">
                  <c:v>852311</c:v>
                </c:pt>
                <c:pt idx="33">
                  <c:v>971877</c:v>
                </c:pt>
                <c:pt idx="34">
                  <c:v>990759</c:v>
                </c:pt>
                <c:pt idx="35">
                  <c:v>892852</c:v>
                </c:pt>
                <c:pt idx="36">
                  <c:v>938049</c:v>
                </c:pt>
                <c:pt idx="37">
                  <c:v>1067447</c:v>
                </c:pt>
                <c:pt idx="38">
                  <c:v>897056</c:v>
                </c:pt>
                <c:pt idx="39">
                  <c:v>1052471</c:v>
                </c:pt>
                <c:pt idx="40">
                  <c:v>923854</c:v>
                </c:pt>
                <c:pt idx="41">
                  <c:v>1327803</c:v>
                </c:pt>
                <c:pt idx="42">
                  <c:v>879887</c:v>
                </c:pt>
                <c:pt idx="43">
                  <c:v>1076594</c:v>
                </c:pt>
                <c:pt idx="44">
                  <c:v>1314480</c:v>
                </c:pt>
                <c:pt idx="45">
                  <c:v>1333556</c:v>
                </c:pt>
                <c:pt idx="46">
                  <c:v>1262813</c:v>
                </c:pt>
                <c:pt idx="47">
                  <c:v>1102009</c:v>
                </c:pt>
                <c:pt idx="48">
                  <c:v>1126824</c:v>
                </c:pt>
                <c:pt idx="49">
                  <c:v>1287047</c:v>
                </c:pt>
                <c:pt idx="50">
                  <c:v>1390500</c:v>
                </c:pt>
                <c:pt idx="51">
                  <c:v>1469409</c:v>
                </c:pt>
                <c:pt idx="52">
                  <c:v>1417919</c:v>
                </c:pt>
                <c:pt idx="53">
                  <c:v>1136840</c:v>
                </c:pt>
                <c:pt idx="54">
                  <c:v>946724</c:v>
                </c:pt>
                <c:pt idx="55">
                  <c:v>1082249</c:v>
                </c:pt>
                <c:pt idx="56">
                  <c:v>1035862</c:v>
                </c:pt>
                <c:pt idx="57">
                  <c:v>984837</c:v>
                </c:pt>
                <c:pt idx="58">
                  <c:v>939080</c:v>
                </c:pt>
                <c:pt idx="59">
                  <c:v>862165</c:v>
                </c:pt>
                <c:pt idx="60">
                  <c:v>1175512</c:v>
                </c:pt>
                <c:pt idx="61">
                  <c:v>961617</c:v>
                </c:pt>
                <c:pt idx="62">
                  <c:v>1026698</c:v>
                </c:pt>
                <c:pt idx="63">
                  <c:v>995156</c:v>
                </c:pt>
                <c:pt idx="64">
                  <c:v>935941</c:v>
                </c:pt>
                <c:pt idx="65">
                  <c:v>921655</c:v>
                </c:pt>
                <c:pt idx="66">
                  <c:v>777145</c:v>
                </c:pt>
                <c:pt idx="67">
                  <c:v>875473</c:v>
                </c:pt>
                <c:pt idx="68">
                  <c:v>775419</c:v>
                </c:pt>
                <c:pt idx="69">
                  <c:v>867898</c:v>
                </c:pt>
                <c:pt idx="70">
                  <c:v>1063624</c:v>
                </c:pt>
                <c:pt idx="71">
                  <c:v>1020185</c:v>
                </c:pt>
                <c:pt idx="72">
                  <c:v>1355463</c:v>
                </c:pt>
                <c:pt idx="73">
                  <c:v>1204491</c:v>
                </c:pt>
                <c:pt idx="74">
                  <c:v>983817</c:v>
                </c:pt>
                <c:pt idx="75">
                  <c:v>1512046</c:v>
                </c:pt>
                <c:pt idx="76">
                  <c:v>1566233</c:v>
                </c:pt>
                <c:pt idx="77">
                  <c:v>1312545</c:v>
                </c:pt>
                <c:pt idx="78">
                  <c:v>1244271</c:v>
                </c:pt>
                <c:pt idx="79">
                  <c:v>1427452</c:v>
                </c:pt>
                <c:pt idx="80">
                  <c:v>1348892</c:v>
                </c:pt>
                <c:pt idx="81">
                  <c:v>1452112</c:v>
                </c:pt>
                <c:pt idx="82">
                  <c:v>1242326</c:v>
                </c:pt>
                <c:pt idx="83">
                  <c:v>1283889</c:v>
                </c:pt>
                <c:pt idx="84">
                  <c:v>1686662</c:v>
                </c:pt>
                <c:pt idx="85">
                  <c:v>1597275</c:v>
                </c:pt>
                <c:pt idx="86">
                  <c:v>1435210</c:v>
                </c:pt>
                <c:pt idx="87">
                  <c:v>1763715</c:v>
                </c:pt>
                <c:pt idx="88">
                  <c:v>1484762</c:v>
                </c:pt>
                <c:pt idx="89">
                  <c:v>1330016</c:v>
                </c:pt>
              </c:numCache>
            </c:numRef>
          </c:val>
          <c:extLst>
            <c:ext xmlns:c16="http://schemas.microsoft.com/office/drawing/2014/chart" uri="{C3380CC4-5D6E-409C-BE32-E72D297353CC}">
              <c16:uniqueId val="{00000000-5FCA-426F-A69C-A94730270EB7}"/>
            </c:ext>
          </c:extLst>
        </c:ser>
        <c:dLbls>
          <c:showLegendKey val="0"/>
          <c:showVal val="0"/>
          <c:showCatName val="0"/>
          <c:showSerName val="0"/>
          <c:showPercent val="0"/>
          <c:showBubbleSize val="0"/>
        </c:dLbls>
        <c:gapWidth val="219"/>
        <c:axId val="1747121247"/>
        <c:axId val="1747122207"/>
      </c:barChart>
      <c:lineChart>
        <c:grouping val="standard"/>
        <c:varyColors val="0"/>
        <c:ser>
          <c:idx val="1"/>
          <c:order val="1"/>
          <c:tx>
            <c:strRef>
              <c:f>'Chart ICE Power'!$C$3:$C$5</c:f>
              <c:strCache>
                <c:ptCount val="1"/>
                <c:pt idx="0">
                  <c:v>Month-End Open Interest - US</c:v>
                </c:pt>
              </c:strCache>
            </c:strRef>
          </c:tx>
          <c:spPr>
            <a:ln w="28575" cap="rnd">
              <a:solidFill>
                <a:srgbClr val="F9A51A"/>
              </a:solidFill>
              <a:round/>
            </a:ln>
            <a:effectLst/>
          </c:spPr>
          <c:marker>
            <c:symbol val="none"/>
          </c:marker>
          <c:cat>
            <c:multiLvlStrRef>
              <c:f>'Chart ICE Power'!$A$6:$A$103</c:f>
              <c:multiLvlStrCache>
                <c:ptCount val="90"/>
                <c:lvl>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pt idx="12">
                    <c:v>January</c:v>
                  </c:pt>
                  <c:pt idx="13">
                    <c:v>February</c:v>
                  </c:pt>
                  <c:pt idx="14">
                    <c:v>March</c:v>
                  </c:pt>
                  <c:pt idx="15">
                    <c:v>April</c:v>
                  </c:pt>
                  <c:pt idx="16">
                    <c:v>May</c:v>
                  </c:pt>
                  <c:pt idx="17">
                    <c:v>June</c:v>
                  </c:pt>
                  <c:pt idx="18">
                    <c:v>July</c:v>
                  </c:pt>
                  <c:pt idx="19">
                    <c:v>August</c:v>
                  </c:pt>
                  <c:pt idx="20">
                    <c:v>September</c:v>
                  </c:pt>
                  <c:pt idx="21">
                    <c:v>October</c:v>
                  </c:pt>
                  <c:pt idx="22">
                    <c:v>November</c:v>
                  </c:pt>
                  <c:pt idx="23">
                    <c:v>December</c:v>
                  </c:pt>
                  <c:pt idx="24">
                    <c:v>January</c:v>
                  </c:pt>
                  <c:pt idx="25">
                    <c:v>February</c:v>
                  </c:pt>
                  <c:pt idx="26">
                    <c:v>March</c:v>
                  </c:pt>
                  <c:pt idx="27">
                    <c:v>April</c:v>
                  </c:pt>
                  <c:pt idx="28">
                    <c:v>May</c:v>
                  </c:pt>
                  <c:pt idx="29">
                    <c:v>June</c:v>
                  </c:pt>
                  <c:pt idx="30">
                    <c:v>July</c:v>
                  </c:pt>
                  <c:pt idx="31">
                    <c:v>August</c:v>
                  </c:pt>
                  <c:pt idx="32">
                    <c:v>September</c:v>
                  </c:pt>
                  <c:pt idx="33">
                    <c:v>October</c:v>
                  </c:pt>
                  <c:pt idx="34">
                    <c:v>November</c:v>
                  </c:pt>
                  <c:pt idx="35">
                    <c:v>December</c:v>
                  </c:pt>
                  <c:pt idx="36">
                    <c:v>January</c:v>
                  </c:pt>
                  <c:pt idx="37">
                    <c:v>February</c:v>
                  </c:pt>
                  <c:pt idx="38">
                    <c:v>March</c:v>
                  </c:pt>
                  <c:pt idx="39">
                    <c:v>April</c:v>
                  </c:pt>
                  <c:pt idx="40">
                    <c:v>May</c:v>
                  </c:pt>
                  <c:pt idx="41">
                    <c:v>June</c:v>
                  </c:pt>
                  <c:pt idx="42">
                    <c:v>July</c:v>
                  </c:pt>
                  <c:pt idx="43">
                    <c:v>August</c:v>
                  </c:pt>
                  <c:pt idx="44">
                    <c:v>September</c:v>
                  </c:pt>
                  <c:pt idx="45">
                    <c:v>October</c:v>
                  </c:pt>
                  <c:pt idx="46">
                    <c:v>November</c:v>
                  </c:pt>
                  <c:pt idx="47">
                    <c:v>December</c:v>
                  </c:pt>
                  <c:pt idx="48">
                    <c:v>January</c:v>
                  </c:pt>
                  <c:pt idx="49">
                    <c:v>February</c:v>
                  </c:pt>
                  <c:pt idx="50">
                    <c:v>March</c:v>
                  </c:pt>
                  <c:pt idx="51">
                    <c:v>April</c:v>
                  </c:pt>
                  <c:pt idx="52">
                    <c:v>May</c:v>
                  </c:pt>
                  <c:pt idx="53">
                    <c:v>June</c:v>
                  </c:pt>
                  <c:pt idx="54">
                    <c:v>July</c:v>
                  </c:pt>
                  <c:pt idx="55">
                    <c:v>August</c:v>
                  </c:pt>
                  <c:pt idx="56">
                    <c:v>September</c:v>
                  </c:pt>
                  <c:pt idx="57">
                    <c:v>October</c:v>
                  </c:pt>
                  <c:pt idx="58">
                    <c:v>November</c:v>
                  </c:pt>
                  <c:pt idx="59">
                    <c:v>December</c:v>
                  </c:pt>
                  <c:pt idx="60">
                    <c:v>January</c:v>
                  </c:pt>
                  <c:pt idx="61">
                    <c:v>February</c:v>
                  </c:pt>
                  <c:pt idx="62">
                    <c:v>March</c:v>
                  </c:pt>
                  <c:pt idx="63">
                    <c:v>April</c:v>
                  </c:pt>
                  <c:pt idx="64">
                    <c:v>May</c:v>
                  </c:pt>
                  <c:pt idx="65">
                    <c:v>June</c:v>
                  </c:pt>
                  <c:pt idx="66">
                    <c:v>July</c:v>
                  </c:pt>
                  <c:pt idx="67">
                    <c:v>August</c:v>
                  </c:pt>
                  <c:pt idx="68">
                    <c:v>September</c:v>
                  </c:pt>
                  <c:pt idx="69">
                    <c:v>October</c:v>
                  </c:pt>
                  <c:pt idx="70">
                    <c:v>November</c:v>
                  </c:pt>
                  <c:pt idx="71">
                    <c:v>December</c:v>
                  </c:pt>
                  <c:pt idx="72">
                    <c:v>January</c:v>
                  </c:pt>
                  <c:pt idx="73">
                    <c:v>February</c:v>
                  </c:pt>
                  <c:pt idx="74">
                    <c:v>March</c:v>
                  </c:pt>
                  <c:pt idx="75">
                    <c:v>April</c:v>
                  </c:pt>
                  <c:pt idx="76">
                    <c:v>May</c:v>
                  </c:pt>
                  <c:pt idx="77">
                    <c:v>June</c:v>
                  </c:pt>
                  <c:pt idx="78">
                    <c:v>July</c:v>
                  </c:pt>
                  <c:pt idx="79">
                    <c:v>August</c:v>
                  </c:pt>
                  <c:pt idx="80">
                    <c:v>September</c:v>
                  </c:pt>
                  <c:pt idx="81">
                    <c:v>October</c:v>
                  </c:pt>
                  <c:pt idx="82">
                    <c:v>November</c:v>
                  </c:pt>
                  <c:pt idx="83">
                    <c:v>December</c:v>
                  </c:pt>
                  <c:pt idx="84">
                    <c:v>January</c:v>
                  </c:pt>
                  <c:pt idx="85">
                    <c:v>February</c:v>
                  </c:pt>
                  <c:pt idx="86">
                    <c:v>March</c:v>
                  </c:pt>
                  <c:pt idx="87">
                    <c:v>April</c:v>
                  </c:pt>
                  <c:pt idx="88">
                    <c:v>May</c:v>
                  </c:pt>
                  <c:pt idx="89">
                    <c:v>June</c:v>
                  </c:pt>
                </c:lvl>
                <c:lvl>
                  <c:pt idx="0">
                    <c:v>2018</c:v>
                  </c:pt>
                  <c:pt idx="12">
                    <c:v>2019</c:v>
                  </c:pt>
                  <c:pt idx="24">
                    <c:v>2020</c:v>
                  </c:pt>
                  <c:pt idx="36">
                    <c:v>2021</c:v>
                  </c:pt>
                  <c:pt idx="48">
                    <c:v>2022</c:v>
                  </c:pt>
                  <c:pt idx="60">
                    <c:v>2023</c:v>
                  </c:pt>
                  <c:pt idx="72">
                    <c:v>2024</c:v>
                  </c:pt>
                  <c:pt idx="84">
                    <c:v>2025</c:v>
                  </c:pt>
                </c:lvl>
              </c:multiLvlStrCache>
            </c:multiLvlStrRef>
          </c:cat>
          <c:val>
            <c:numRef>
              <c:f>'Chart ICE Power'!$C$6:$C$103</c:f>
              <c:numCache>
                <c:formatCode>_(* #,##0_);_(* \(#,##0\);_(* "-"??_);_(@_)</c:formatCode>
                <c:ptCount val="90"/>
                <c:pt idx="0">
                  <c:v>3076540</c:v>
                </c:pt>
                <c:pt idx="1">
                  <c:v>3135382</c:v>
                </c:pt>
                <c:pt idx="2">
                  <c:v>3129081</c:v>
                </c:pt>
                <c:pt idx="3">
                  <c:v>3292523</c:v>
                </c:pt>
                <c:pt idx="4">
                  <c:v>3334774</c:v>
                </c:pt>
                <c:pt idx="5">
                  <c:v>3331737</c:v>
                </c:pt>
                <c:pt idx="6">
                  <c:v>3289632</c:v>
                </c:pt>
                <c:pt idx="7">
                  <c:v>3303601</c:v>
                </c:pt>
                <c:pt idx="8">
                  <c:v>3295835</c:v>
                </c:pt>
                <c:pt idx="9">
                  <c:v>3415717</c:v>
                </c:pt>
                <c:pt idx="10">
                  <c:v>3430915</c:v>
                </c:pt>
                <c:pt idx="11">
                  <c:v>3354909</c:v>
                </c:pt>
                <c:pt idx="12">
                  <c:v>3524551</c:v>
                </c:pt>
                <c:pt idx="13">
                  <c:v>3508099</c:v>
                </c:pt>
                <c:pt idx="14">
                  <c:v>3474402</c:v>
                </c:pt>
                <c:pt idx="15">
                  <c:v>3593598</c:v>
                </c:pt>
                <c:pt idx="16">
                  <c:v>3651100</c:v>
                </c:pt>
                <c:pt idx="17">
                  <c:v>3670517</c:v>
                </c:pt>
                <c:pt idx="18">
                  <c:v>3580662</c:v>
                </c:pt>
                <c:pt idx="19">
                  <c:v>3560908</c:v>
                </c:pt>
                <c:pt idx="20">
                  <c:v>3536516</c:v>
                </c:pt>
                <c:pt idx="21">
                  <c:v>3561661</c:v>
                </c:pt>
                <c:pt idx="22">
                  <c:v>3598169</c:v>
                </c:pt>
                <c:pt idx="23">
                  <c:v>3483811</c:v>
                </c:pt>
                <c:pt idx="24">
                  <c:v>3577217</c:v>
                </c:pt>
                <c:pt idx="25">
                  <c:v>3675009</c:v>
                </c:pt>
                <c:pt idx="26">
                  <c:v>3693868</c:v>
                </c:pt>
                <c:pt idx="27">
                  <c:v>3714916</c:v>
                </c:pt>
                <c:pt idx="28">
                  <c:v>3715984</c:v>
                </c:pt>
                <c:pt idx="29">
                  <c:v>3743679</c:v>
                </c:pt>
                <c:pt idx="30">
                  <c:v>3669953</c:v>
                </c:pt>
                <c:pt idx="31">
                  <c:v>3649027</c:v>
                </c:pt>
                <c:pt idx="32">
                  <c:v>3576622</c:v>
                </c:pt>
                <c:pt idx="33">
                  <c:v>3631348</c:v>
                </c:pt>
                <c:pt idx="34">
                  <c:v>3636962</c:v>
                </c:pt>
                <c:pt idx="35">
                  <c:v>3507848</c:v>
                </c:pt>
                <c:pt idx="36">
                  <c:v>3567721</c:v>
                </c:pt>
                <c:pt idx="37">
                  <c:v>3635243</c:v>
                </c:pt>
                <c:pt idx="38">
                  <c:v>3651243</c:v>
                </c:pt>
                <c:pt idx="39">
                  <c:v>3743127</c:v>
                </c:pt>
                <c:pt idx="40">
                  <c:v>3783598</c:v>
                </c:pt>
                <c:pt idx="41">
                  <c:v>3909605</c:v>
                </c:pt>
                <c:pt idx="42">
                  <c:v>3850559</c:v>
                </c:pt>
                <c:pt idx="43">
                  <c:v>3897897</c:v>
                </c:pt>
                <c:pt idx="44">
                  <c:v>3884091</c:v>
                </c:pt>
                <c:pt idx="45">
                  <c:v>3961268</c:v>
                </c:pt>
                <c:pt idx="46">
                  <c:v>4037777</c:v>
                </c:pt>
                <c:pt idx="47">
                  <c:v>3822571</c:v>
                </c:pt>
                <c:pt idx="48">
                  <c:v>3812070</c:v>
                </c:pt>
                <c:pt idx="49">
                  <c:v>3863475</c:v>
                </c:pt>
                <c:pt idx="50">
                  <c:v>3950724</c:v>
                </c:pt>
                <c:pt idx="51">
                  <c:v>4048105</c:v>
                </c:pt>
                <c:pt idx="52">
                  <c:v>4090609</c:v>
                </c:pt>
                <c:pt idx="53">
                  <c:v>4064622</c:v>
                </c:pt>
                <c:pt idx="54">
                  <c:v>3918414</c:v>
                </c:pt>
                <c:pt idx="55">
                  <c:v>3962143</c:v>
                </c:pt>
                <c:pt idx="56">
                  <c:v>3059991</c:v>
                </c:pt>
                <c:pt idx="57">
                  <c:v>3085400</c:v>
                </c:pt>
                <c:pt idx="58">
                  <c:v>3118539</c:v>
                </c:pt>
                <c:pt idx="59">
                  <c:v>3087325</c:v>
                </c:pt>
                <c:pt idx="60">
                  <c:v>3164354</c:v>
                </c:pt>
                <c:pt idx="61">
                  <c:v>3149267</c:v>
                </c:pt>
                <c:pt idx="62">
                  <c:v>3199470</c:v>
                </c:pt>
                <c:pt idx="63">
                  <c:v>3232168</c:v>
                </c:pt>
                <c:pt idx="64">
                  <c:v>3238348</c:v>
                </c:pt>
                <c:pt idx="65">
                  <c:v>3219633</c:v>
                </c:pt>
                <c:pt idx="66">
                  <c:v>3152652</c:v>
                </c:pt>
                <c:pt idx="67">
                  <c:v>3048796</c:v>
                </c:pt>
                <c:pt idx="68">
                  <c:v>2976980</c:v>
                </c:pt>
                <c:pt idx="69">
                  <c:v>2903412</c:v>
                </c:pt>
                <c:pt idx="70">
                  <c:v>2965811</c:v>
                </c:pt>
                <c:pt idx="71">
                  <c:v>2973059</c:v>
                </c:pt>
                <c:pt idx="72">
                  <c:v>3023324</c:v>
                </c:pt>
                <c:pt idx="73">
                  <c:v>3008239</c:v>
                </c:pt>
                <c:pt idx="74">
                  <c:v>2997457</c:v>
                </c:pt>
                <c:pt idx="75">
                  <c:v>3154379</c:v>
                </c:pt>
                <c:pt idx="76">
                  <c:v>3248498</c:v>
                </c:pt>
                <c:pt idx="77">
                  <c:v>3203345</c:v>
                </c:pt>
                <c:pt idx="78">
                  <c:v>3180714</c:v>
                </c:pt>
                <c:pt idx="79">
                  <c:v>3136127</c:v>
                </c:pt>
                <c:pt idx="80">
                  <c:v>3086646</c:v>
                </c:pt>
                <c:pt idx="81">
                  <c:v>3131113</c:v>
                </c:pt>
                <c:pt idx="82">
                  <c:v>3132745</c:v>
                </c:pt>
                <c:pt idx="83">
                  <c:v>3148897</c:v>
                </c:pt>
                <c:pt idx="84">
                  <c:v>3134498</c:v>
                </c:pt>
                <c:pt idx="85">
                  <c:v>3180443</c:v>
                </c:pt>
                <c:pt idx="86">
                  <c:v>3160284</c:v>
                </c:pt>
                <c:pt idx="87">
                  <c:v>3214642</c:v>
                </c:pt>
                <c:pt idx="88">
                  <c:v>3283879</c:v>
                </c:pt>
                <c:pt idx="89">
                  <c:v>3293070</c:v>
                </c:pt>
              </c:numCache>
            </c:numRef>
          </c:val>
          <c:smooth val="0"/>
          <c:extLst>
            <c:ext xmlns:c16="http://schemas.microsoft.com/office/drawing/2014/chart" uri="{C3380CC4-5D6E-409C-BE32-E72D297353CC}">
              <c16:uniqueId val="{00000001-5FCA-426F-A69C-A94730270EB7}"/>
            </c:ext>
          </c:extLst>
        </c:ser>
        <c:dLbls>
          <c:showLegendKey val="0"/>
          <c:showVal val="0"/>
          <c:showCatName val="0"/>
          <c:showSerName val="0"/>
          <c:showPercent val="0"/>
          <c:showBubbleSize val="0"/>
        </c:dLbls>
        <c:marker val="1"/>
        <c:smooth val="0"/>
        <c:axId val="2087695295"/>
        <c:axId val="2087682815"/>
      </c:lineChart>
      <c:catAx>
        <c:axId val="17471212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204663"/>
                </a:solidFill>
                <a:latin typeface="Lato" panose="020F0502020204030203" pitchFamily="34" charset="0"/>
                <a:ea typeface="+mn-ea"/>
                <a:cs typeface="+mn-cs"/>
              </a:defRPr>
            </a:pPr>
            <a:endParaRPr lang="en-US"/>
          </a:p>
        </c:txPr>
        <c:crossAx val="1747122207"/>
        <c:crosses val="autoZero"/>
        <c:auto val="1"/>
        <c:lblAlgn val="ctr"/>
        <c:lblOffset val="100"/>
        <c:noMultiLvlLbl val="0"/>
      </c:catAx>
      <c:valAx>
        <c:axId val="174712220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rgbClr val="204663"/>
                    </a:solidFill>
                    <a:latin typeface="Lato" panose="020F0502020204030203" pitchFamily="34" charset="0"/>
                    <a:ea typeface="+mn-ea"/>
                    <a:cs typeface="+mn-cs"/>
                  </a:defRPr>
                </a:pPr>
                <a:r>
                  <a:rPr lang="en-US"/>
                  <a:t>Volume (lots traded)</a:t>
                </a:r>
              </a:p>
            </c:rich>
          </c:tx>
          <c:overlay val="0"/>
          <c:spPr>
            <a:noFill/>
            <a:ln>
              <a:noFill/>
            </a:ln>
            <a:effectLst/>
          </c:spPr>
          <c:txPr>
            <a:bodyPr rot="-5400000" spcFirstLastPara="1" vertOverflow="ellipsis" vert="horz" wrap="square" anchor="ctr" anchorCtr="1"/>
            <a:lstStyle/>
            <a:p>
              <a:pPr>
                <a:defRPr sz="1000" b="0" i="0" u="none" strike="noStrike" kern="1200" baseline="0">
                  <a:solidFill>
                    <a:srgbClr val="204663"/>
                  </a:solidFill>
                  <a:latin typeface="Lato" panose="020F0502020204030203" pitchFamily="34" charset="0"/>
                  <a:ea typeface="+mn-ea"/>
                  <a:cs typeface="+mn-cs"/>
                </a:defRPr>
              </a:pPr>
              <a:endParaRPr lang="en-US"/>
            </a:p>
          </c:txPr>
        </c:title>
        <c:numFmt formatCode="[&gt;999999.999]\ #.0,,&quot;M&quot;;[&gt;999.999]#,&quot;K&quot;;#,##0\ _K"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204663"/>
                </a:solidFill>
                <a:latin typeface="Lato" panose="020F0502020204030203" pitchFamily="34" charset="0"/>
                <a:ea typeface="+mn-ea"/>
                <a:cs typeface="+mn-cs"/>
              </a:defRPr>
            </a:pPr>
            <a:endParaRPr lang="en-US"/>
          </a:p>
        </c:txPr>
        <c:crossAx val="1747121247"/>
        <c:crosses val="autoZero"/>
        <c:crossBetween val="between"/>
      </c:valAx>
      <c:valAx>
        <c:axId val="2087682815"/>
        <c:scaling>
          <c:orientation val="minMax"/>
          <c:max val="6000000"/>
        </c:scaling>
        <c:delete val="0"/>
        <c:axPos val="r"/>
        <c:numFmt formatCode="[&gt;999999.999]\ #.0,,&quot;M&quot;;[&gt;999.999]#,&quot;K&quot;;#,##0\ _K"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204663"/>
                </a:solidFill>
                <a:latin typeface="Lato" panose="020F0502020204030203" pitchFamily="34" charset="0"/>
                <a:ea typeface="+mn-ea"/>
                <a:cs typeface="+mn-cs"/>
              </a:defRPr>
            </a:pPr>
            <a:endParaRPr lang="en-US"/>
          </a:p>
        </c:txPr>
        <c:crossAx val="2087695295"/>
        <c:crosses val="max"/>
        <c:crossBetween val="between"/>
      </c:valAx>
      <c:catAx>
        <c:axId val="2087695295"/>
        <c:scaling>
          <c:orientation val="minMax"/>
        </c:scaling>
        <c:delete val="1"/>
        <c:axPos val="b"/>
        <c:numFmt formatCode="General" sourceLinked="1"/>
        <c:majorTickMark val="out"/>
        <c:minorTickMark val="none"/>
        <c:tickLblPos val="nextTo"/>
        <c:crossAx val="2087682815"/>
        <c:crosses val="autoZero"/>
        <c:auto val="1"/>
        <c:lblAlgn val="ctr"/>
        <c:lblOffset val="100"/>
        <c:noMultiLvlLbl val="0"/>
      </c:cat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rgbClr val="204663"/>
              </a:solidFill>
              <a:latin typeface="Lato" panose="020F0502020204030203"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aseline="0">
          <a:solidFill>
            <a:srgbClr val="204663"/>
          </a:solidFill>
          <a:latin typeface="Lato" panose="020F0502020204030203"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[25) EU and US Electricity Futures.xlsx]Chart ICE Power (2)!PivotTable1</c:name>
    <c:fmtId val="12"/>
  </c:pivotSource>
  <c:chart>
    <c:title>
      <c:tx>
        <c:rich>
          <a:bodyPr rot="0" spcFirstLastPara="1" vertOverflow="ellipsis" vert="horz" wrap="square" anchor="ctr" anchorCtr="1"/>
          <a:lstStyle/>
          <a:p>
            <a:pPr>
              <a:defRPr sz="1400" b="0" i="0" u="none" strike="noStrike" kern="1200" spc="0" baseline="0">
                <a:solidFill>
                  <a:schemeClr val="tx1"/>
                </a:solidFill>
                <a:latin typeface="Lato" panose="020F0502020204030203" pitchFamily="34" charset="0"/>
                <a:ea typeface="+mn-ea"/>
                <a:cs typeface="+mn-cs"/>
              </a:defRPr>
            </a:pPr>
            <a:r>
              <a:rPr lang="en-US"/>
              <a:t>EEX</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Lato" panose="020F0502020204030203" pitchFamily="34" charset="0"/>
              <a:ea typeface="+mn-ea"/>
              <a:cs typeface="+mn-cs"/>
            </a:defRPr>
          </a:pPr>
          <a:endParaRPr lang="en-US"/>
        </a:p>
      </c:txPr>
    </c:title>
    <c:autoTitleDeleted val="0"/>
    <c:pivotFmts>
      <c:pivotFmt>
        <c:idx val="0"/>
        <c:spPr>
          <a:solidFill>
            <a:srgbClr val="85C44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rgbClr val="00A4E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rgbClr val="68819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rgbClr val="F9A51A"/>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rgbClr val="00A4E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rgbClr val="F9A51A"/>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rgbClr val="00A4E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rgbClr val="F9A51A"/>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'Chart ICE Power (2)'!$B$3:$B$5</c:f>
              <c:strCache>
                <c:ptCount val="1"/>
                <c:pt idx="0">
                  <c:v>Monthly Volume - EU</c:v>
                </c:pt>
              </c:strCache>
            </c:strRef>
          </c:tx>
          <c:spPr>
            <a:solidFill>
              <a:schemeClr val="accent1"/>
            </a:solidFill>
            <a:ln>
              <a:noFill/>
            </a:ln>
            <a:effectLst/>
          </c:spPr>
          <c:invertIfNegative val="0"/>
          <c:cat>
            <c:multiLvlStrRef>
              <c:f>'Chart ICE Power (2)'!$A$6:$A$51</c:f>
              <c:multiLvlStrCache>
                <c:ptCount val="42"/>
                <c:lvl>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pt idx="12">
                    <c:v>January</c:v>
                  </c:pt>
                  <c:pt idx="13">
                    <c:v>February</c:v>
                  </c:pt>
                  <c:pt idx="14">
                    <c:v>March</c:v>
                  </c:pt>
                  <c:pt idx="15">
                    <c:v>April</c:v>
                  </c:pt>
                  <c:pt idx="16">
                    <c:v>May</c:v>
                  </c:pt>
                  <c:pt idx="17">
                    <c:v>June</c:v>
                  </c:pt>
                  <c:pt idx="18">
                    <c:v>July</c:v>
                  </c:pt>
                  <c:pt idx="19">
                    <c:v>August</c:v>
                  </c:pt>
                  <c:pt idx="20">
                    <c:v>September</c:v>
                  </c:pt>
                  <c:pt idx="21">
                    <c:v>October</c:v>
                  </c:pt>
                  <c:pt idx="22">
                    <c:v>November</c:v>
                  </c:pt>
                  <c:pt idx="23">
                    <c:v>December</c:v>
                  </c:pt>
                  <c:pt idx="24">
                    <c:v>January</c:v>
                  </c:pt>
                  <c:pt idx="25">
                    <c:v>February</c:v>
                  </c:pt>
                  <c:pt idx="26">
                    <c:v>March</c:v>
                  </c:pt>
                  <c:pt idx="27">
                    <c:v>April</c:v>
                  </c:pt>
                  <c:pt idx="28">
                    <c:v>May</c:v>
                  </c:pt>
                  <c:pt idx="29">
                    <c:v>June</c:v>
                  </c:pt>
                  <c:pt idx="30">
                    <c:v>July</c:v>
                  </c:pt>
                  <c:pt idx="31">
                    <c:v>August</c:v>
                  </c:pt>
                  <c:pt idx="32">
                    <c:v>September</c:v>
                  </c:pt>
                  <c:pt idx="33">
                    <c:v>October</c:v>
                  </c:pt>
                  <c:pt idx="34">
                    <c:v>November</c:v>
                  </c:pt>
                  <c:pt idx="35">
                    <c:v>December</c:v>
                  </c:pt>
                  <c:pt idx="36">
                    <c:v>January</c:v>
                  </c:pt>
                  <c:pt idx="37">
                    <c:v>February</c:v>
                  </c:pt>
                  <c:pt idx="38">
                    <c:v>March</c:v>
                  </c:pt>
                  <c:pt idx="39">
                    <c:v>April</c:v>
                  </c:pt>
                  <c:pt idx="40">
                    <c:v>May</c:v>
                  </c:pt>
                  <c:pt idx="41">
                    <c:v>June</c:v>
                  </c:pt>
                </c:lvl>
                <c:lvl>
                  <c:pt idx="0">
                    <c:v>2022</c:v>
                  </c:pt>
                  <c:pt idx="12">
                    <c:v>2023</c:v>
                  </c:pt>
                  <c:pt idx="24">
                    <c:v>2024</c:v>
                  </c:pt>
                  <c:pt idx="36">
                    <c:v>2025</c:v>
                  </c:pt>
                </c:lvl>
              </c:multiLvlStrCache>
            </c:multiLvlStrRef>
          </c:cat>
          <c:val>
            <c:numRef>
              <c:f>'Chart ICE Power (2)'!$B$6:$B$51</c:f>
              <c:numCache>
                <c:formatCode>_(* #,##0_);_(* \(#,##0\);_(* "-"??_);_(@_)</c:formatCode>
                <c:ptCount val="42"/>
                <c:pt idx="0">
                  <c:v>394539</c:v>
                </c:pt>
                <c:pt idx="1">
                  <c:v>410578</c:v>
                </c:pt>
                <c:pt idx="2">
                  <c:v>351894</c:v>
                </c:pt>
                <c:pt idx="3">
                  <c:v>291135</c:v>
                </c:pt>
                <c:pt idx="4">
                  <c:v>338307</c:v>
                </c:pt>
                <c:pt idx="5">
                  <c:v>331910</c:v>
                </c:pt>
                <c:pt idx="6">
                  <c:v>296301</c:v>
                </c:pt>
                <c:pt idx="7">
                  <c:v>330128</c:v>
                </c:pt>
                <c:pt idx="8">
                  <c:v>368581</c:v>
                </c:pt>
                <c:pt idx="9">
                  <c:v>382790</c:v>
                </c:pt>
                <c:pt idx="10">
                  <c:v>491648</c:v>
                </c:pt>
                <c:pt idx="11">
                  <c:v>311179</c:v>
                </c:pt>
                <c:pt idx="12">
                  <c:v>509551</c:v>
                </c:pt>
                <c:pt idx="13">
                  <c:v>429126</c:v>
                </c:pt>
                <c:pt idx="14">
                  <c:v>537733</c:v>
                </c:pt>
                <c:pt idx="15">
                  <c:v>419524</c:v>
                </c:pt>
                <c:pt idx="16">
                  <c:v>549850</c:v>
                </c:pt>
                <c:pt idx="17">
                  <c:v>616119</c:v>
                </c:pt>
                <c:pt idx="18">
                  <c:v>561961</c:v>
                </c:pt>
                <c:pt idx="19">
                  <c:v>626481</c:v>
                </c:pt>
                <c:pt idx="20">
                  <c:v>618067</c:v>
                </c:pt>
                <c:pt idx="21">
                  <c:v>770818</c:v>
                </c:pt>
                <c:pt idx="22">
                  <c:v>879482</c:v>
                </c:pt>
                <c:pt idx="23">
                  <c:v>612627</c:v>
                </c:pt>
                <c:pt idx="24">
                  <c:v>913040</c:v>
                </c:pt>
                <c:pt idx="25">
                  <c:v>928951</c:v>
                </c:pt>
                <c:pt idx="26">
                  <c:v>938944</c:v>
                </c:pt>
                <c:pt idx="27">
                  <c:v>872684</c:v>
                </c:pt>
                <c:pt idx="28">
                  <c:v>833600</c:v>
                </c:pt>
                <c:pt idx="29">
                  <c:v>801437</c:v>
                </c:pt>
                <c:pt idx="30">
                  <c:v>839806</c:v>
                </c:pt>
                <c:pt idx="31">
                  <c:v>781016</c:v>
                </c:pt>
                <c:pt idx="32">
                  <c:v>989776</c:v>
                </c:pt>
                <c:pt idx="33">
                  <c:v>1226701</c:v>
                </c:pt>
                <c:pt idx="34">
                  <c:v>1171545</c:v>
                </c:pt>
                <c:pt idx="35">
                  <c:v>857019</c:v>
                </c:pt>
                <c:pt idx="36">
                  <c:v>1185040</c:v>
                </c:pt>
                <c:pt idx="37">
                  <c:v>1085597</c:v>
                </c:pt>
                <c:pt idx="38">
                  <c:v>1059341</c:v>
                </c:pt>
                <c:pt idx="39">
                  <c:v>992794</c:v>
                </c:pt>
                <c:pt idx="40">
                  <c:v>958993</c:v>
                </c:pt>
                <c:pt idx="41">
                  <c:v>1093806</c:v>
                </c:pt>
              </c:numCache>
            </c:numRef>
          </c:val>
          <c:extLst>
            <c:ext xmlns:c16="http://schemas.microsoft.com/office/drawing/2014/chart" uri="{C3380CC4-5D6E-409C-BE32-E72D297353CC}">
              <c16:uniqueId val="{00000000-2F7B-457A-A6AE-7B23AE89BAA8}"/>
            </c:ext>
          </c:extLst>
        </c:ser>
        <c:dLbls>
          <c:showLegendKey val="0"/>
          <c:showVal val="0"/>
          <c:showCatName val="0"/>
          <c:showSerName val="0"/>
          <c:showPercent val="0"/>
          <c:showBubbleSize val="0"/>
        </c:dLbls>
        <c:gapWidth val="219"/>
        <c:axId val="1747121247"/>
        <c:axId val="1747122207"/>
      </c:barChart>
      <c:lineChart>
        <c:grouping val="standard"/>
        <c:varyColors val="0"/>
        <c:ser>
          <c:idx val="1"/>
          <c:order val="1"/>
          <c:tx>
            <c:strRef>
              <c:f>'Chart ICE Power (2)'!$C$3:$C$5</c:f>
              <c:strCache>
                <c:ptCount val="1"/>
                <c:pt idx="0">
                  <c:v>Month-End Open Interest - EU</c:v>
                </c:pt>
              </c:strCache>
            </c:strRef>
          </c:tx>
          <c:spPr>
            <a:ln w="28575" cap="rnd">
              <a:solidFill>
                <a:schemeClr val="accent2"/>
              </a:solidFill>
              <a:round/>
            </a:ln>
            <a:effectLst/>
          </c:spPr>
          <c:marker>
            <c:symbol val="none"/>
          </c:marker>
          <c:cat>
            <c:multiLvlStrRef>
              <c:f>'Chart ICE Power (2)'!$A$6:$A$51</c:f>
              <c:multiLvlStrCache>
                <c:ptCount val="42"/>
                <c:lvl>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pt idx="12">
                    <c:v>January</c:v>
                  </c:pt>
                  <c:pt idx="13">
                    <c:v>February</c:v>
                  </c:pt>
                  <c:pt idx="14">
                    <c:v>March</c:v>
                  </c:pt>
                  <c:pt idx="15">
                    <c:v>April</c:v>
                  </c:pt>
                  <c:pt idx="16">
                    <c:v>May</c:v>
                  </c:pt>
                  <c:pt idx="17">
                    <c:v>June</c:v>
                  </c:pt>
                  <c:pt idx="18">
                    <c:v>July</c:v>
                  </c:pt>
                  <c:pt idx="19">
                    <c:v>August</c:v>
                  </c:pt>
                  <c:pt idx="20">
                    <c:v>September</c:v>
                  </c:pt>
                  <c:pt idx="21">
                    <c:v>October</c:v>
                  </c:pt>
                  <c:pt idx="22">
                    <c:v>November</c:v>
                  </c:pt>
                  <c:pt idx="23">
                    <c:v>December</c:v>
                  </c:pt>
                  <c:pt idx="24">
                    <c:v>January</c:v>
                  </c:pt>
                  <c:pt idx="25">
                    <c:v>February</c:v>
                  </c:pt>
                  <c:pt idx="26">
                    <c:v>March</c:v>
                  </c:pt>
                  <c:pt idx="27">
                    <c:v>April</c:v>
                  </c:pt>
                  <c:pt idx="28">
                    <c:v>May</c:v>
                  </c:pt>
                  <c:pt idx="29">
                    <c:v>June</c:v>
                  </c:pt>
                  <c:pt idx="30">
                    <c:v>July</c:v>
                  </c:pt>
                  <c:pt idx="31">
                    <c:v>August</c:v>
                  </c:pt>
                  <c:pt idx="32">
                    <c:v>September</c:v>
                  </c:pt>
                  <c:pt idx="33">
                    <c:v>October</c:v>
                  </c:pt>
                  <c:pt idx="34">
                    <c:v>November</c:v>
                  </c:pt>
                  <c:pt idx="35">
                    <c:v>December</c:v>
                  </c:pt>
                  <c:pt idx="36">
                    <c:v>January</c:v>
                  </c:pt>
                  <c:pt idx="37">
                    <c:v>February</c:v>
                  </c:pt>
                  <c:pt idx="38">
                    <c:v>March</c:v>
                  </c:pt>
                  <c:pt idx="39">
                    <c:v>April</c:v>
                  </c:pt>
                  <c:pt idx="40">
                    <c:v>May</c:v>
                  </c:pt>
                  <c:pt idx="41">
                    <c:v>June</c:v>
                  </c:pt>
                </c:lvl>
                <c:lvl>
                  <c:pt idx="0">
                    <c:v>2022</c:v>
                  </c:pt>
                  <c:pt idx="12">
                    <c:v>2023</c:v>
                  </c:pt>
                  <c:pt idx="24">
                    <c:v>2024</c:v>
                  </c:pt>
                  <c:pt idx="36">
                    <c:v>2025</c:v>
                  </c:pt>
                </c:lvl>
              </c:multiLvlStrCache>
            </c:multiLvlStrRef>
          </c:cat>
          <c:val>
            <c:numRef>
              <c:f>'Chart ICE Power (2)'!$C$6:$C$51</c:f>
              <c:numCache>
                <c:formatCode>_(* #,##0_);_(* \(#,##0\);_(* "-"??_);_(@_)</c:formatCode>
                <c:ptCount val="42"/>
                <c:pt idx="0">
                  <c:v>1709100</c:v>
                </c:pt>
                <c:pt idx="1">
                  <c:v>1447627</c:v>
                </c:pt>
                <c:pt idx="2">
                  <c:v>1842921</c:v>
                </c:pt>
                <c:pt idx="3">
                  <c:v>1526917</c:v>
                </c:pt>
                <c:pt idx="4">
                  <c:v>1251996</c:v>
                </c:pt>
                <c:pt idx="5">
                  <c:v>1634922</c:v>
                </c:pt>
                <c:pt idx="6">
                  <c:v>1308709</c:v>
                </c:pt>
                <c:pt idx="7">
                  <c:v>1037241</c:v>
                </c:pt>
                <c:pt idx="8">
                  <c:v>1352500</c:v>
                </c:pt>
                <c:pt idx="9">
                  <c:v>1084992</c:v>
                </c:pt>
                <c:pt idx="10">
                  <c:v>824196</c:v>
                </c:pt>
                <c:pt idx="11">
                  <c:v>1390242</c:v>
                </c:pt>
                <c:pt idx="12">
                  <c:v>1292490</c:v>
                </c:pt>
                <c:pt idx="13">
                  <c:v>1090350</c:v>
                </c:pt>
                <c:pt idx="14">
                  <c:v>1303037</c:v>
                </c:pt>
                <c:pt idx="15">
                  <c:v>1023361</c:v>
                </c:pt>
                <c:pt idx="16">
                  <c:v>876698</c:v>
                </c:pt>
                <c:pt idx="17">
                  <c:v>1202984</c:v>
                </c:pt>
                <c:pt idx="18">
                  <c:v>1000354</c:v>
                </c:pt>
                <c:pt idx="19">
                  <c:v>847185</c:v>
                </c:pt>
                <c:pt idx="20">
                  <c:v>1126075</c:v>
                </c:pt>
                <c:pt idx="21">
                  <c:v>1007423</c:v>
                </c:pt>
                <c:pt idx="22">
                  <c:v>890535</c:v>
                </c:pt>
                <c:pt idx="23">
                  <c:v>1584447</c:v>
                </c:pt>
                <c:pt idx="24">
                  <c:v>1526503</c:v>
                </c:pt>
                <c:pt idx="25">
                  <c:v>1357425</c:v>
                </c:pt>
                <c:pt idx="26">
                  <c:v>1694239</c:v>
                </c:pt>
                <c:pt idx="27">
                  <c:v>1474025</c:v>
                </c:pt>
                <c:pt idx="28">
                  <c:v>1285369</c:v>
                </c:pt>
                <c:pt idx="29">
                  <c:v>1618956</c:v>
                </c:pt>
                <c:pt idx="30">
                  <c:v>1391034</c:v>
                </c:pt>
                <c:pt idx="31">
                  <c:v>1174275</c:v>
                </c:pt>
                <c:pt idx="32">
                  <c:v>1579871</c:v>
                </c:pt>
                <c:pt idx="33">
                  <c:v>1392442</c:v>
                </c:pt>
                <c:pt idx="34">
                  <c:v>1206450</c:v>
                </c:pt>
                <c:pt idx="35">
                  <c:v>1916455</c:v>
                </c:pt>
                <c:pt idx="36">
                  <c:v>1916455</c:v>
                </c:pt>
                <c:pt idx="37">
                  <c:v>1596131</c:v>
                </c:pt>
                <c:pt idx="38">
                  <c:v>1941455</c:v>
                </c:pt>
                <c:pt idx="39">
                  <c:v>1705330</c:v>
                </c:pt>
                <c:pt idx="40">
                  <c:v>1875639</c:v>
                </c:pt>
                <c:pt idx="41">
                  <c:v>1901894</c:v>
                </c:pt>
              </c:numCache>
            </c:numRef>
          </c:val>
          <c:smooth val="0"/>
          <c:extLst>
            <c:ext xmlns:c16="http://schemas.microsoft.com/office/drawing/2014/chart" uri="{C3380CC4-5D6E-409C-BE32-E72D297353CC}">
              <c16:uniqueId val="{00000001-2F7B-457A-A6AE-7B23AE89BAA8}"/>
            </c:ext>
          </c:extLst>
        </c:ser>
        <c:dLbls>
          <c:showLegendKey val="0"/>
          <c:showVal val="0"/>
          <c:showCatName val="0"/>
          <c:showSerName val="0"/>
          <c:showPercent val="0"/>
          <c:showBubbleSize val="0"/>
        </c:dLbls>
        <c:marker val="1"/>
        <c:smooth val="0"/>
        <c:axId val="2087695295"/>
        <c:axId val="2087682815"/>
      </c:lineChart>
      <c:catAx>
        <c:axId val="17471212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crossAx val="1747122207"/>
        <c:crosses val="autoZero"/>
        <c:auto val="1"/>
        <c:lblAlgn val="ctr"/>
        <c:lblOffset val="100"/>
        <c:noMultiLvlLbl val="0"/>
      </c:catAx>
      <c:valAx>
        <c:axId val="1747122207"/>
        <c:scaling>
          <c:orientation val="minMax"/>
          <c:max val="180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Lato" panose="020F0502020204030203" pitchFamily="34" charset="0"/>
                    <a:ea typeface="+mn-ea"/>
                    <a:cs typeface="+mn-cs"/>
                  </a:defRPr>
                </a:pPr>
                <a:r>
                  <a:rPr lang="en-US"/>
                  <a:t>Volume (lots traded)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Lato" panose="020F0502020204030203" pitchFamily="34" charset="0"/>
                  <a:ea typeface="+mn-ea"/>
                  <a:cs typeface="+mn-cs"/>
                </a:defRPr>
              </a:pPr>
              <a:endParaRPr lang="en-US"/>
            </a:p>
          </c:txPr>
        </c:title>
        <c:numFmt formatCode="[&gt;999999.999]\ #.0,,&quot;M&quot;;[&gt;999.999]#,&quot;K&quot;;#,##0\ _K"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crossAx val="1747121247"/>
        <c:crosses val="autoZero"/>
        <c:crossBetween val="between"/>
      </c:valAx>
      <c:valAx>
        <c:axId val="2087682815"/>
        <c:scaling>
          <c:orientation val="minMax"/>
          <c:max val="6000000"/>
        </c:scaling>
        <c:delete val="0"/>
        <c:axPos val="r"/>
        <c:title>
          <c:tx>
            <c:rich>
              <a:bodyPr rot="5400000" spcFirstLastPara="1" vertOverflow="ellipsis" wrap="square" anchor="ctr" anchorCtr="1"/>
              <a:lstStyle/>
              <a:p>
                <a:pPr>
                  <a:defRPr sz="1000" b="0" i="0" u="none" strike="noStrike" kern="1200" baseline="0">
                    <a:solidFill>
                      <a:schemeClr val="tx1"/>
                    </a:solidFill>
                    <a:latin typeface="Lato" panose="020F0502020204030203" pitchFamily="34" charset="0"/>
                    <a:ea typeface="+mn-ea"/>
                    <a:cs typeface="+mn-cs"/>
                  </a:defRPr>
                </a:pPr>
                <a:r>
                  <a:rPr lang="en-US"/>
                  <a:t>Open Interest (lots outstanding)</a:t>
                </a:r>
              </a:p>
            </c:rich>
          </c:tx>
          <c:overlay val="0"/>
          <c:spPr>
            <a:noFill/>
            <a:ln>
              <a:noFill/>
            </a:ln>
            <a:effectLst/>
          </c:spPr>
          <c:txPr>
            <a:bodyPr rot="5400000" spcFirstLastPara="1" vertOverflow="ellipsis" wrap="square" anchor="ctr" anchorCtr="1"/>
            <a:lstStyle/>
            <a:p>
              <a:pPr>
                <a:defRPr sz="1000" b="0" i="0" u="none" strike="noStrike" kern="1200" baseline="0">
                  <a:solidFill>
                    <a:schemeClr val="tx1"/>
                  </a:solidFill>
                  <a:latin typeface="Lato" panose="020F0502020204030203" pitchFamily="34" charset="0"/>
                  <a:ea typeface="+mn-ea"/>
                  <a:cs typeface="+mn-cs"/>
                </a:defRPr>
              </a:pPr>
              <a:endParaRPr lang="en-US"/>
            </a:p>
          </c:txPr>
        </c:title>
        <c:numFmt formatCode="[&gt;999999.999]\ #,,&quot;M&quot;;[&gt;999.999]#,&quot;K&quot;;#,##0\ _K"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crossAx val="2087695295"/>
        <c:crosses val="max"/>
        <c:crossBetween val="between"/>
      </c:valAx>
      <c:catAx>
        <c:axId val="2087695295"/>
        <c:scaling>
          <c:orientation val="minMax"/>
        </c:scaling>
        <c:delete val="1"/>
        <c:axPos val="b"/>
        <c:numFmt formatCode="General" sourceLinked="1"/>
        <c:majorTickMark val="out"/>
        <c:minorTickMark val="none"/>
        <c:tickLblPos val="nextTo"/>
        <c:crossAx val="2087682815"/>
        <c:crosses val="autoZero"/>
        <c:auto val="1"/>
        <c:lblAlgn val="ctr"/>
        <c:lblOffset val="100"/>
        <c:noMultiLvlLbl val="0"/>
      </c:cat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aseline="0">
          <a:solidFill>
            <a:schemeClr val="tx1"/>
          </a:solidFill>
          <a:latin typeface="Lato" panose="020F0502020204030203"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[23) ICE Energy.xlsx]Chart EU power!PivotTable2</c:name>
    <c:fmtId val="6"/>
  </c:pivotSource>
  <c:chart>
    <c:title>
      <c:tx>
        <c:rich>
          <a:bodyPr rot="0" spcFirstLastPara="1" vertOverflow="ellipsis" vert="horz" wrap="square" anchor="ctr" anchorCtr="1"/>
          <a:lstStyle/>
          <a:p>
            <a:pPr>
              <a:defRPr sz="1400" b="0" i="0" u="none" strike="noStrike" kern="1200" spc="0" baseline="0">
                <a:solidFill>
                  <a:schemeClr val="tx1"/>
                </a:solidFill>
                <a:latin typeface="Lato" panose="020F0502020204030203" pitchFamily="34" charset="0"/>
                <a:ea typeface="+mn-ea"/>
                <a:cs typeface="+mn-cs"/>
              </a:defRPr>
            </a:pPr>
            <a:r>
              <a:rPr lang="en-US"/>
              <a:t>ICE Endex</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Lato" panose="020F0502020204030203" pitchFamily="34" charset="0"/>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'Chart EU power'!$B$3</c:f>
              <c:strCache>
                <c:ptCount val="1"/>
                <c:pt idx="0">
                  <c:v>Monthly Volume</c:v>
                </c:pt>
              </c:strCache>
            </c:strRef>
          </c:tx>
          <c:spPr>
            <a:solidFill>
              <a:schemeClr val="accent1"/>
            </a:solidFill>
            <a:ln>
              <a:noFill/>
            </a:ln>
            <a:effectLst/>
          </c:spPr>
          <c:invertIfNegative val="0"/>
          <c:cat>
            <c:multiLvlStrRef>
              <c:f>'Chart EU power'!$C$1</c:f>
              <c:multiLvlStrCache>
                <c:ptCount val="42"/>
                <c:lvl>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pt idx="12">
                    <c:v>January</c:v>
                  </c:pt>
                  <c:pt idx="13">
                    <c:v>February</c:v>
                  </c:pt>
                  <c:pt idx="14">
                    <c:v>March</c:v>
                  </c:pt>
                  <c:pt idx="15">
                    <c:v>April</c:v>
                  </c:pt>
                  <c:pt idx="16">
                    <c:v>May</c:v>
                  </c:pt>
                  <c:pt idx="17">
                    <c:v>June</c:v>
                  </c:pt>
                  <c:pt idx="18">
                    <c:v>July</c:v>
                  </c:pt>
                  <c:pt idx="19">
                    <c:v>August</c:v>
                  </c:pt>
                  <c:pt idx="20">
                    <c:v>September</c:v>
                  </c:pt>
                  <c:pt idx="21">
                    <c:v>October</c:v>
                  </c:pt>
                  <c:pt idx="22">
                    <c:v>November</c:v>
                  </c:pt>
                  <c:pt idx="23">
                    <c:v>December</c:v>
                  </c:pt>
                  <c:pt idx="24">
                    <c:v>January</c:v>
                  </c:pt>
                  <c:pt idx="25">
                    <c:v>February</c:v>
                  </c:pt>
                  <c:pt idx="26">
                    <c:v>March</c:v>
                  </c:pt>
                  <c:pt idx="27">
                    <c:v>April</c:v>
                  </c:pt>
                  <c:pt idx="28">
                    <c:v>May</c:v>
                  </c:pt>
                  <c:pt idx="29">
                    <c:v>June</c:v>
                  </c:pt>
                  <c:pt idx="30">
                    <c:v>July</c:v>
                  </c:pt>
                  <c:pt idx="31">
                    <c:v>August</c:v>
                  </c:pt>
                  <c:pt idx="32">
                    <c:v>September</c:v>
                  </c:pt>
                  <c:pt idx="33">
                    <c:v>October</c:v>
                  </c:pt>
                  <c:pt idx="34">
                    <c:v>November</c:v>
                  </c:pt>
                  <c:pt idx="35">
                    <c:v>December</c:v>
                  </c:pt>
                  <c:pt idx="36">
                    <c:v>January</c:v>
                  </c:pt>
                  <c:pt idx="37">
                    <c:v>February</c:v>
                  </c:pt>
                  <c:pt idx="38">
                    <c:v>March</c:v>
                  </c:pt>
                  <c:pt idx="39">
                    <c:v>April</c:v>
                  </c:pt>
                  <c:pt idx="40">
                    <c:v>May</c:v>
                  </c:pt>
                  <c:pt idx="41">
                    <c:v>June</c:v>
                  </c:pt>
                </c:lvl>
                <c:lvl>
                  <c:pt idx="0">
                    <c:v>2022</c:v>
                  </c:pt>
                  <c:pt idx="12">
                    <c:v>2023</c:v>
                  </c:pt>
                  <c:pt idx="24">
                    <c:v>2024</c:v>
                  </c:pt>
                  <c:pt idx="36">
                    <c:v>2025</c:v>
                  </c:pt>
                </c:lvl>
              </c:multiLvlStrCache>
            </c:multiLvlStrRef>
          </c:cat>
          <c:val>
            <c:numRef>
              <c:f>'Chart EU power'!$C$1</c:f>
              <c:numCache>
                <c:formatCode>General</c:formatCode>
                <c:ptCount val="42"/>
                <c:pt idx="0">
                  <c:v>9790</c:v>
                </c:pt>
                <c:pt idx="1">
                  <c:v>16956</c:v>
                </c:pt>
                <c:pt idx="2">
                  <c:v>22790</c:v>
                </c:pt>
                <c:pt idx="3">
                  <c:v>12132</c:v>
                </c:pt>
                <c:pt idx="4">
                  <c:v>8237</c:v>
                </c:pt>
                <c:pt idx="5">
                  <c:v>9499</c:v>
                </c:pt>
                <c:pt idx="6">
                  <c:v>15326</c:v>
                </c:pt>
                <c:pt idx="7">
                  <c:v>11410</c:v>
                </c:pt>
                <c:pt idx="8">
                  <c:v>16237</c:v>
                </c:pt>
                <c:pt idx="9">
                  <c:v>12494</c:v>
                </c:pt>
                <c:pt idx="10">
                  <c:v>9845</c:v>
                </c:pt>
                <c:pt idx="11">
                  <c:v>5000</c:v>
                </c:pt>
                <c:pt idx="12">
                  <c:v>19413</c:v>
                </c:pt>
                <c:pt idx="13">
                  <c:v>11954</c:v>
                </c:pt>
                <c:pt idx="14">
                  <c:v>12680</c:v>
                </c:pt>
                <c:pt idx="15">
                  <c:v>5568</c:v>
                </c:pt>
                <c:pt idx="16">
                  <c:v>8092</c:v>
                </c:pt>
                <c:pt idx="17">
                  <c:v>13378</c:v>
                </c:pt>
                <c:pt idx="18">
                  <c:v>6235</c:v>
                </c:pt>
                <c:pt idx="19">
                  <c:v>8790</c:v>
                </c:pt>
                <c:pt idx="20">
                  <c:v>11555</c:v>
                </c:pt>
                <c:pt idx="21">
                  <c:v>16990</c:v>
                </c:pt>
                <c:pt idx="22">
                  <c:v>31743</c:v>
                </c:pt>
                <c:pt idx="23">
                  <c:v>17759</c:v>
                </c:pt>
                <c:pt idx="24">
                  <c:v>26928</c:v>
                </c:pt>
                <c:pt idx="25">
                  <c:v>22511</c:v>
                </c:pt>
                <c:pt idx="26">
                  <c:v>26340</c:v>
                </c:pt>
                <c:pt idx="27">
                  <c:v>40054</c:v>
                </c:pt>
                <c:pt idx="28">
                  <c:v>39456</c:v>
                </c:pt>
                <c:pt idx="29">
                  <c:v>36840</c:v>
                </c:pt>
                <c:pt idx="30">
                  <c:v>42748</c:v>
                </c:pt>
                <c:pt idx="31">
                  <c:v>49546</c:v>
                </c:pt>
                <c:pt idx="32">
                  <c:v>60327</c:v>
                </c:pt>
                <c:pt idx="33">
                  <c:v>61798</c:v>
                </c:pt>
                <c:pt idx="34">
                  <c:v>72814</c:v>
                </c:pt>
                <c:pt idx="35">
                  <c:v>76734</c:v>
                </c:pt>
                <c:pt idx="36">
                  <c:v>142505</c:v>
                </c:pt>
                <c:pt idx="37">
                  <c:v>147793</c:v>
                </c:pt>
                <c:pt idx="38">
                  <c:v>133399</c:v>
                </c:pt>
                <c:pt idx="39">
                  <c:v>134380</c:v>
                </c:pt>
                <c:pt idx="40">
                  <c:v>110970</c:v>
                </c:pt>
                <c:pt idx="41">
                  <c:v>123168</c:v>
                </c:pt>
              </c:numCache>
            </c:numRef>
          </c:val>
          <c:extLst>
            <c:ext xmlns:c16="http://schemas.microsoft.com/office/drawing/2014/chart" uri="{C3380CC4-5D6E-409C-BE32-E72D297353CC}">
              <c16:uniqueId val="{00000000-592C-40D4-89A0-7B2A5E5F9E2E}"/>
            </c:ext>
          </c:extLst>
        </c:ser>
        <c:dLbls>
          <c:showLegendKey val="0"/>
          <c:showVal val="0"/>
          <c:showCatName val="0"/>
          <c:showSerName val="0"/>
          <c:showPercent val="0"/>
          <c:showBubbleSize val="0"/>
        </c:dLbls>
        <c:gapWidth val="219"/>
        <c:overlap val="-27"/>
        <c:axId val="908990704"/>
        <c:axId val="908998864"/>
      </c:barChart>
      <c:lineChart>
        <c:grouping val="standard"/>
        <c:varyColors val="0"/>
        <c:ser>
          <c:idx val="1"/>
          <c:order val="1"/>
          <c:tx>
            <c:strRef>
              <c:f>'Chart EU power'!$C$3</c:f>
              <c:strCache>
                <c:ptCount val="1"/>
                <c:pt idx="0">
                  <c:v>Month-End Open Interest</c:v>
                </c:pt>
              </c:strCache>
            </c:strRef>
          </c:tx>
          <c:spPr>
            <a:ln w="28575" cap="rnd">
              <a:solidFill>
                <a:schemeClr val="accent2"/>
              </a:solidFill>
              <a:round/>
            </a:ln>
            <a:effectLst/>
          </c:spPr>
          <c:marker>
            <c:symbol val="none"/>
          </c:marker>
          <c:cat>
            <c:multiLvlStrRef>
              <c:f>'Chart EU power'!$C$1</c:f>
              <c:multiLvlStrCache>
                <c:ptCount val="42"/>
                <c:lvl>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pt idx="12">
                    <c:v>January</c:v>
                  </c:pt>
                  <c:pt idx="13">
                    <c:v>February</c:v>
                  </c:pt>
                  <c:pt idx="14">
                    <c:v>March</c:v>
                  </c:pt>
                  <c:pt idx="15">
                    <c:v>April</c:v>
                  </c:pt>
                  <c:pt idx="16">
                    <c:v>May</c:v>
                  </c:pt>
                  <c:pt idx="17">
                    <c:v>June</c:v>
                  </c:pt>
                  <c:pt idx="18">
                    <c:v>July</c:v>
                  </c:pt>
                  <c:pt idx="19">
                    <c:v>August</c:v>
                  </c:pt>
                  <c:pt idx="20">
                    <c:v>September</c:v>
                  </c:pt>
                  <c:pt idx="21">
                    <c:v>October</c:v>
                  </c:pt>
                  <c:pt idx="22">
                    <c:v>November</c:v>
                  </c:pt>
                  <c:pt idx="23">
                    <c:v>December</c:v>
                  </c:pt>
                  <c:pt idx="24">
                    <c:v>January</c:v>
                  </c:pt>
                  <c:pt idx="25">
                    <c:v>February</c:v>
                  </c:pt>
                  <c:pt idx="26">
                    <c:v>March</c:v>
                  </c:pt>
                  <c:pt idx="27">
                    <c:v>April</c:v>
                  </c:pt>
                  <c:pt idx="28">
                    <c:v>May</c:v>
                  </c:pt>
                  <c:pt idx="29">
                    <c:v>June</c:v>
                  </c:pt>
                  <c:pt idx="30">
                    <c:v>July</c:v>
                  </c:pt>
                  <c:pt idx="31">
                    <c:v>August</c:v>
                  </c:pt>
                  <c:pt idx="32">
                    <c:v>September</c:v>
                  </c:pt>
                  <c:pt idx="33">
                    <c:v>October</c:v>
                  </c:pt>
                  <c:pt idx="34">
                    <c:v>November</c:v>
                  </c:pt>
                  <c:pt idx="35">
                    <c:v>December</c:v>
                  </c:pt>
                  <c:pt idx="36">
                    <c:v>January</c:v>
                  </c:pt>
                  <c:pt idx="37">
                    <c:v>February</c:v>
                  </c:pt>
                  <c:pt idx="38">
                    <c:v>March</c:v>
                  </c:pt>
                  <c:pt idx="39">
                    <c:v>April</c:v>
                  </c:pt>
                  <c:pt idx="40">
                    <c:v>May</c:v>
                  </c:pt>
                  <c:pt idx="41">
                    <c:v>June</c:v>
                  </c:pt>
                </c:lvl>
                <c:lvl>
                  <c:pt idx="0">
                    <c:v>2022</c:v>
                  </c:pt>
                  <c:pt idx="12">
                    <c:v>2023</c:v>
                  </c:pt>
                  <c:pt idx="24">
                    <c:v>2024</c:v>
                  </c:pt>
                  <c:pt idx="36">
                    <c:v>2025</c:v>
                  </c:pt>
                </c:lvl>
              </c:multiLvlStrCache>
            </c:multiLvlStrRef>
          </c:cat>
          <c:val>
            <c:numRef>
              <c:f>'Chart EU power'!$C$1</c:f>
              <c:numCache>
                <c:formatCode>General</c:formatCode>
                <c:ptCount val="42"/>
                <c:pt idx="0">
                  <c:v>64251</c:v>
                </c:pt>
                <c:pt idx="1">
                  <c:v>59130</c:v>
                </c:pt>
                <c:pt idx="2">
                  <c:v>56762</c:v>
                </c:pt>
                <c:pt idx="3">
                  <c:v>58252</c:v>
                </c:pt>
                <c:pt idx="4">
                  <c:v>50865</c:v>
                </c:pt>
                <c:pt idx="5">
                  <c:v>48166</c:v>
                </c:pt>
                <c:pt idx="6">
                  <c:v>48166</c:v>
                </c:pt>
                <c:pt idx="7">
                  <c:v>46703</c:v>
                </c:pt>
                <c:pt idx="8">
                  <c:v>44611</c:v>
                </c:pt>
                <c:pt idx="9">
                  <c:v>51175</c:v>
                </c:pt>
                <c:pt idx="10">
                  <c:v>37637</c:v>
                </c:pt>
                <c:pt idx="11">
                  <c:v>31098</c:v>
                </c:pt>
                <c:pt idx="12">
                  <c:v>33104</c:v>
                </c:pt>
                <c:pt idx="13">
                  <c:v>35880</c:v>
                </c:pt>
                <c:pt idx="14">
                  <c:v>32016</c:v>
                </c:pt>
                <c:pt idx="15">
                  <c:v>31893</c:v>
                </c:pt>
                <c:pt idx="16">
                  <c:v>29778</c:v>
                </c:pt>
                <c:pt idx="17">
                  <c:v>29788</c:v>
                </c:pt>
                <c:pt idx="18">
                  <c:v>28156</c:v>
                </c:pt>
                <c:pt idx="19">
                  <c:v>26888</c:v>
                </c:pt>
                <c:pt idx="20">
                  <c:v>29724</c:v>
                </c:pt>
                <c:pt idx="21">
                  <c:v>27995</c:v>
                </c:pt>
                <c:pt idx="22">
                  <c:v>40226</c:v>
                </c:pt>
                <c:pt idx="23">
                  <c:v>43176</c:v>
                </c:pt>
                <c:pt idx="24">
                  <c:v>42264</c:v>
                </c:pt>
                <c:pt idx="25">
                  <c:v>44360</c:v>
                </c:pt>
                <c:pt idx="26">
                  <c:v>45331</c:v>
                </c:pt>
                <c:pt idx="27">
                  <c:v>41788</c:v>
                </c:pt>
                <c:pt idx="28">
                  <c:v>44970</c:v>
                </c:pt>
                <c:pt idx="29">
                  <c:v>47819</c:v>
                </c:pt>
                <c:pt idx="30">
                  <c:v>45220</c:v>
                </c:pt>
                <c:pt idx="31">
                  <c:v>47927</c:v>
                </c:pt>
                <c:pt idx="32">
                  <c:v>43861</c:v>
                </c:pt>
                <c:pt idx="33">
                  <c:v>43594</c:v>
                </c:pt>
                <c:pt idx="34">
                  <c:v>52650</c:v>
                </c:pt>
                <c:pt idx="35">
                  <c:v>59949</c:v>
                </c:pt>
                <c:pt idx="36">
                  <c:v>67439</c:v>
                </c:pt>
                <c:pt idx="37">
                  <c:v>71798</c:v>
                </c:pt>
                <c:pt idx="38">
                  <c:v>74473</c:v>
                </c:pt>
                <c:pt idx="39">
                  <c:v>66300</c:v>
                </c:pt>
                <c:pt idx="40">
                  <c:v>73152</c:v>
                </c:pt>
                <c:pt idx="41">
                  <c:v>64924</c:v>
                </c:pt>
              </c:numCache>
            </c:numRef>
          </c:val>
          <c:smooth val="0"/>
          <c:extLst>
            <c:ext xmlns:c16="http://schemas.microsoft.com/office/drawing/2014/chart" uri="{C3380CC4-5D6E-409C-BE32-E72D297353CC}">
              <c16:uniqueId val="{00000001-592C-40D4-89A0-7B2A5E5F9E2E}"/>
            </c:ext>
          </c:extLst>
        </c:ser>
        <c:dLbls>
          <c:showLegendKey val="0"/>
          <c:showVal val="0"/>
          <c:showCatName val="0"/>
          <c:showSerName val="0"/>
          <c:showPercent val="0"/>
          <c:showBubbleSize val="0"/>
        </c:dLbls>
        <c:marker val="1"/>
        <c:smooth val="0"/>
        <c:axId val="909003184"/>
        <c:axId val="908996464"/>
      </c:lineChart>
      <c:catAx>
        <c:axId val="908990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crossAx val="908998864"/>
        <c:crosses val="autoZero"/>
        <c:auto val="1"/>
        <c:lblAlgn val="ctr"/>
        <c:lblOffset val="100"/>
        <c:noMultiLvlLbl val="0"/>
      </c:catAx>
      <c:valAx>
        <c:axId val="9089988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Lato" panose="020F0502020204030203" pitchFamily="34" charset="0"/>
                    <a:ea typeface="+mn-ea"/>
                    <a:cs typeface="+mn-cs"/>
                  </a:defRPr>
                </a:pPr>
                <a:r>
                  <a:rPr lang="en-US"/>
                  <a:t>Volume (lots traded)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Lato" panose="020F0502020204030203" pitchFamily="34" charset="0"/>
                  <a:ea typeface="+mn-ea"/>
                  <a:cs typeface="+mn-cs"/>
                </a:defRPr>
              </a:pPr>
              <a:endParaRPr lang="en-US"/>
            </a:p>
          </c:txPr>
        </c:title>
        <c:numFmt formatCode="[&gt;999999.999]\ #,,&quot;M&quot;;[&gt;999.999]#,&quot;K&quot;;#,##0\ _K"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crossAx val="908990704"/>
        <c:crosses val="autoZero"/>
        <c:crossBetween val="between"/>
      </c:valAx>
      <c:valAx>
        <c:axId val="908996464"/>
        <c:scaling>
          <c:orientation val="minMax"/>
        </c:scaling>
        <c:delete val="0"/>
        <c:axPos val="r"/>
        <c:title>
          <c:tx>
            <c:rich>
              <a:bodyPr rot="5400000" spcFirstLastPara="1" vertOverflow="ellipsis" wrap="square" anchor="ctr" anchorCtr="1"/>
              <a:lstStyle/>
              <a:p>
                <a:pPr>
                  <a:defRPr sz="1000" b="0" i="0" u="none" strike="noStrike" kern="1200" baseline="0">
                    <a:solidFill>
                      <a:schemeClr val="tx1"/>
                    </a:solidFill>
                    <a:latin typeface="Lato" panose="020F0502020204030203" pitchFamily="34" charset="0"/>
                    <a:ea typeface="+mn-ea"/>
                    <a:cs typeface="+mn-cs"/>
                  </a:defRPr>
                </a:pPr>
                <a:r>
                  <a:rPr lang="en-US"/>
                  <a:t>Open Interest (lots outstanding)</a:t>
                </a:r>
              </a:p>
            </c:rich>
          </c:tx>
          <c:overlay val="0"/>
          <c:spPr>
            <a:noFill/>
            <a:ln>
              <a:noFill/>
            </a:ln>
            <a:effectLst/>
          </c:spPr>
          <c:txPr>
            <a:bodyPr rot="5400000" spcFirstLastPara="1" vertOverflow="ellipsis" wrap="square" anchor="ctr" anchorCtr="1"/>
            <a:lstStyle/>
            <a:p>
              <a:pPr>
                <a:defRPr sz="1000" b="0" i="0" u="none" strike="noStrike" kern="1200" baseline="0">
                  <a:solidFill>
                    <a:schemeClr val="tx1"/>
                  </a:solidFill>
                  <a:latin typeface="Lato" panose="020F0502020204030203" pitchFamily="34" charset="0"/>
                  <a:ea typeface="+mn-ea"/>
                  <a:cs typeface="+mn-cs"/>
                </a:defRPr>
              </a:pPr>
              <a:endParaRPr lang="en-US"/>
            </a:p>
          </c:txPr>
        </c:title>
        <c:numFmt formatCode="[&gt;999999.999]\ #.0,,&quot;M&quot;;[&gt;999.999]#,&quot;K&quot;;#,##0\ _K"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crossAx val="909003184"/>
        <c:crosses val="max"/>
        <c:crossBetween val="between"/>
      </c:valAx>
      <c:catAx>
        <c:axId val="909003184"/>
        <c:scaling>
          <c:orientation val="minMax"/>
        </c:scaling>
        <c:delete val="1"/>
        <c:axPos val="b"/>
        <c:numFmt formatCode="General" sourceLinked="1"/>
        <c:majorTickMark val="out"/>
        <c:minorTickMark val="none"/>
        <c:tickLblPos val="nextTo"/>
        <c:crossAx val="908996464"/>
        <c:crosses val="autoZero"/>
        <c:auto val="1"/>
        <c:lblAlgn val="ctr"/>
        <c:lblOffset val="100"/>
        <c:noMultiLvlLbl val="0"/>
      </c:cat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aseline="0">
          <a:solidFill>
            <a:schemeClr val="tx1"/>
          </a:solidFill>
          <a:latin typeface="Lato" panose="020F0502020204030203"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[7) Copper.xlsx]Copper Complex Adjusted!PivotTable4</c:name>
    <c:fmtId val="6"/>
  </c:pivotSource>
  <c:chart>
    <c:title>
      <c:tx>
        <c:rich>
          <a:bodyPr rot="0" spcFirstLastPara="1" vertOverflow="ellipsis" vert="horz" wrap="square" anchor="ctr" anchorCtr="1"/>
          <a:lstStyle/>
          <a:p>
            <a:pPr>
              <a:defRPr sz="1400" b="0" i="0" u="none" strike="noStrike" kern="1200" spc="0" baseline="0">
                <a:solidFill>
                  <a:schemeClr val="tx1"/>
                </a:solidFill>
                <a:latin typeface="Lato" panose="020F0502020204030203" pitchFamily="34" charset="0"/>
                <a:ea typeface="+mn-ea"/>
                <a:cs typeface="+mn-cs"/>
              </a:defRPr>
            </a:pPr>
            <a:r>
              <a:rPr lang="en-US"/>
              <a:t>COMEX, LME, SHFE Copper</a:t>
            </a:r>
          </a:p>
          <a:p>
            <a:pPr>
              <a:defRPr/>
            </a:pPr>
            <a:r>
              <a:rPr lang="en-US"/>
              <a:t>Adjusted Volume and Open Interest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Lato" panose="020F0502020204030203" pitchFamily="34" charset="0"/>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w="28575" cap="rnd">
            <a:solidFill>
              <a:schemeClr val="accent1"/>
            </a:solidFill>
            <a:round/>
          </a:ln>
          <a:effectLst/>
        </c:spPr>
        <c:marker>
          <c:symbol val="circle"/>
          <c:size val="5"/>
          <c:spPr>
            <a:solidFill>
              <a:schemeClr val="accent6"/>
            </a:solidFill>
            <a:ln w="9525">
              <a:solidFill>
                <a:schemeClr val="accent6"/>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w="28575" cap="rnd">
            <a:solidFill>
              <a:schemeClr val="accent1"/>
            </a:solidFill>
            <a:round/>
          </a:ln>
          <a:effectLst/>
        </c:spPr>
        <c:marker>
          <c:symbol val="circle"/>
          <c:size val="5"/>
          <c:spPr>
            <a:solidFill>
              <a:schemeClr val="accent6"/>
            </a:solidFill>
            <a:ln w="9525">
              <a:solidFill>
                <a:schemeClr val="accent6"/>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2"/>
        <c:spPr>
          <a:solidFill>
            <a:schemeClr val="accent1"/>
          </a:solidFill>
          <a:ln w="28575" cap="rnd">
            <a:solidFill>
              <a:schemeClr val="accent1"/>
            </a:solidFill>
            <a:round/>
          </a:ln>
          <a:effectLst/>
        </c:spPr>
        <c:marker>
          <c:symbol val="circle"/>
          <c:size val="5"/>
          <c:spPr>
            <a:solidFill>
              <a:schemeClr val="accent6"/>
            </a:solidFill>
            <a:ln w="9525">
              <a:solidFill>
                <a:schemeClr val="accent6"/>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stacked"/>
        <c:varyColors val="0"/>
        <c:ser>
          <c:idx val="0"/>
          <c:order val="0"/>
          <c:tx>
            <c:strRef>
              <c:f>'Copper Complex Adjusted'!$B$3:$B$5</c:f>
              <c:strCache>
                <c:ptCount val="1"/>
                <c:pt idx="0">
                  <c:v>Adjusted Monthly Volume - LME</c:v>
                </c:pt>
              </c:strCache>
            </c:strRef>
          </c:tx>
          <c:spPr>
            <a:solidFill>
              <a:schemeClr val="accent1"/>
            </a:solidFill>
            <a:ln>
              <a:noFill/>
            </a:ln>
            <a:effectLst/>
          </c:spPr>
          <c:invertIfNegative val="0"/>
          <c:cat>
            <c:multiLvlStrRef>
              <c:f>'Copper Complex Adjusted'!$A$6:$A$38</c:f>
              <c:multiLvlStrCache>
                <c:ptCount val="30"/>
                <c:lvl>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pt idx="12">
                    <c:v>January</c:v>
                  </c:pt>
                  <c:pt idx="13">
                    <c:v>February</c:v>
                  </c:pt>
                  <c:pt idx="14">
                    <c:v>March</c:v>
                  </c:pt>
                  <c:pt idx="15">
                    <c:v>April</c:v>
                  </c:pt>
                  <c:pt idx="16">
                    <c:v>May</c:v>
                  </c:pt>
                  <c:pt idx="17">
                    <c:v>June</c:v>
                  </c:pt>
                  <c:pt idx="18">
                    <c:v>July</c:v>
                  </c:pt>
                  <c:pt idx="19">
                    <c:v>August</c:v>
                  </c:pt>
                  <c:pt idx="20">
                    <c:v>September</c:v>
                  </c:pt>
                  <c:pt idx="21">
                    <c:v>October</c:v>
                  </c:pt>
                  <c:pt idx="22">
                    <c:v>November</c:v>
                  </c:pt>
                  <c:pt idx="23">
                    <c:v>December</c:v>
                  </c:pt>
                  <c:pt idx="24">
                    <c:v>January</c:v>
                  </c:pt>
                  <c:pt idx="25">
                    <c:v>February</c:v>
                  </c:pt>
                  <c:pt idx="26">
                    <c:v>March</c:v>
                  </c:pt>
                  <c:pt idx="27">
                    <c:v>April</c:v>
                  </c:pt>
                  <c:pt idx="28">
                    <c:v>May</c:v>
                  </c:pt>
                  <c:pt idx="29">
                    <c:v>June</c:v>
                  </c:pt>
                </c:lvl>
                <c:lvl>
                  <c:pt idx="0">
                    <c:v>2023</c:v>
                  </c:pt>
                  <c:pt idx="12">
                    <c:v>2024</c:v>
                  </c:pt>
                  <c:pt idx="24">
                    <c:v>2025</c:v>
                  </c:pt>
                </c:lvl>
              </c:multiLvlStrCache>
            </c:multiLvlStrRef>
          </c:cat>
          <c:val>
            <c:numRef>
              <c:f>'Copper Complex Adjusted'!$B$6:$B$38</c:f>
              <c:numCache>
                <c:formatCode>_(* #,##0_);_(* \(#,##0\);_(* "-"??_);_(@_)</c:formatCode>
                <c:ptCount val="30"/>
                <c:pt idx="0">
                  <c:v>70969475</c:v>
                </c:pt>
                <c:pt idx="1">
                  <c:v>69907100</c:v>
                </c:pt>
                <c:pt idx="2">
                  <c:v>78615050</c:v>
                </c:pt>
                <c:pt idx="3">
                  <c:v>62608900</c:v>
                </c:pt>
                <c:pt idx="4">
                  <c:v>73531075</c:v>
                </c:pt>
                <c:pt idx="5">
                  <c:v>79294800</c:v>
                </c:pt>
                <c:pt idx="6">
                  <c:v>66584650</c:v>
                </c:pt>
                <c:pt idx="7">
                  <c:v>79530050</c:v>
                </c:pt>
                <c:pt idx="8">
                  <c:v>79392775</c:v>
                </c:pt>
                <c:pt idx="9">
                  <c:v>78054150</c:v>
                </c:pt>
                <c:pt idx="10">
                  <c:v>84016825</c:v>
                </c:pt>
                <c:pt idx="11">
                  <c:v>78020550</c:v>
                </c:pt>
                <c:pt idx="12">
                  <c:v>85115800</c:v>
                </c:pt>
                <c:pt idx="13">
                  <c:v>77627650</c:v>
                </c:pt>
                <c:pt idx="14">
                  <c:v>83632950</c:v>
                </c:pt>
                <c:pt idx="15">
                  <c:v>104905350</c:v>
                </c:pt>
                <c:pt idx="16">
                  <c:v>104728200</c:v>
                </c:pt>
                <c:pt idx="17">
                  <c:v>73687350</c:v>
                </c:pt>
                <c:pt idx="18">
                  <c:v>91592650</c:v>
                </c:pt>
                <c:pt idx="19">
                  <c:v>78944875</c:v>
                </c:pt>
                <c:pt idx="20">
                  <c:v>79883925</c:v>
                </c:pt>
                <c:pt idx="21">
                  <c:v>76887725</c:v>
                </c:pt>
                <c:pt idx="22">
                  <c:v>80463975</c:v>
                </c:pt>
                <c:pt idx="23">
                  <c:v>67046525</c:v>
                </c:pt>
                <c:pt idx="24">
                  <c:v>79717900</c:v>
                </c:pt>
                <c:pt idx="25">
                  <c:v>95531375</c:v>
                </c:pt>
                <c:pt idx="26">
                  <c:v>96807125</c:v>
                </c:pt>
                <c:pt idx="27">
                  <c:v>98497600</c:v>
                </c:pt>
                <c:pt idx="28">
                  <c:v>78453825</c:v>
                </c:pt>
                <c:pt idx="29">
                  <c:v>90117700</c:v>
                </c:pt>
              </c:numCache>
            </c:numRef>
          </c:val>
          <c:extLst>
            <c:ext xmlns:c16="http://schemas.microsoft.com/office/drawing/2014/chart" uri="{C3380CC4-5D6E-409C-BE32-E72D297353CC}">
              <c16:uniqueId val="{00000000-AA82-41CC-9493-158F8DFACB9F}"/>
            </c:ext>
          </c:extLst>
        </c:ser>
        <c:ser>
          <c:idx val="1"/>
          <c:order val="1"/>
          <c:tx>
            <c:strRef>
              <c:f>'Copper Complex Adjusted'!$C$3:$C$5</c:f>
              <c:strCache>
                <c:ptCount val="1"/>
                <c:pt idx="0">
                  <c:v>Adjusted Monthly Volume - SHFE</c:v>
                </c:pt>
              </c:strCache>
            </c:strRef>
          </c:tx>
          <c:spPr>
            <a:solidFill>
              <a:schemeClr val="accent2"/>
            </a:solidFill>
            <a:ln>
              <a:noFill/>
            </a:ln>
            <a:effectLst/>
          </c:spPr>
          <c:invertIfNegative val="0"/>
          <c:cat>
            <c:multiLvlStrRef>
              <c:f>'Copper Complex Adjusted'!$A$6:$A$38</c:f>
              <c:multiLvlStrCache>
                <c:ptCount val="30"/>
                <c:lvl>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pt idx="12">
                    <c:v>January</c:v>
                  </c:pt>
                  <c:pt idx="13">
                    <c:v>February</c:v>
                  </c:pt>
                  <c:pt idx="14">
                    <c:v>March</c:v>
                  </c:pt>
                  <c:pt idx="15">
                    <c:v>April</c:v>
                  </c:pt>
                  <c:pt idx="16">
                    <c:v>May</c:v>
                  </c:pt>
                  <c:pt idx="17">
                    <c:v>June</c:v>
                  </c:pt>
                  <c:pt idx="18">
                    <c:v>July</c:v>
                  </c:pt>
                  <c:pt idx="19">
                    <c:v>August</c:v>
                  </c:pt>
                  <c:pt idx="20">
                    <c:v>September</c:v>
                  </c:pt>
                  <c:pt idx="21">
                    <c:v>October</c:v>
                  </c:pt>
                  <c:pt idx="22">
                    <c:v>November</c:v>
                  </c:pt>
                  <c:pt idx="23">
                    <c:v>December</c:v>
                  </c:pt>
                  <c:pt idx="24">
                    <c:v>January</c:v>
                  </c:pt>
                  <c:pt idx="25">
                    <c:v>February</c:v>
                  </c:pt>
                  <c:pt idx="26">
                    <c:v>March</c:v>
                  </c:pt>
                  <c:pt idx="27">
                    <c:v>April</c:v>
                  </c:pt>
                  <c:pt idx="28">
                    <c:v>May</c:v>
                  </c:pt>
                  <c:pt idx="29">
                    <c:v>June</c:v>
                  </c:pt>
                </c:lvl>
                <c:lvl>
                  <c:pt idx="0">
                    <c:v>2023</c:v>
                  </c:pt>
                  <c:pt idx="12">
                    <c:v>2024</c:v>
                  </c:pt>
                  <c:pt idx="24">
                    <c:v>2025</c:v>
                  </c:pt>
                </c:lvl>
              </c:multiLvlStrCache>
            </c:multiLvlStrRef>
          </c:cat>
          <c:val>
            <c:numRef>
              <c:f>'Copper Complex Adjusted'!$C$6:$C$38</c:f>
              <c:numCache>
                <c:formatCode>_(* #,##0_);_(* \(#,##0\);_(* "-"??_);_(@_)</c:formatCode>
                <c:ptCount val="30"/>
                <c:pt idx="0">
                  <c:v>18233270</c:v>
                </c:pt>
                <c:pt idx="1">
                  <c:v>21436540</c:v>
                </c:pt>
                <c:pt idx="2">
                  <c:v>28533025</c:v>
                </c:pt>
                <c:pt idx="3">
                  <c:v>22656390</c:v>
                </c:pt>
                <c:pt idx="4">
                  <c:v>34536580</c:v>
                </c:pt>
                <c:pt idx="5">
                  <c:v>26807035</c:v>
                </c:pt>
                <c:pt idx="6">
                  <c:v>24792090</c:v>
                </c:pt>
                <c:pt idx="7">
                  <c:v>29794290</c:v>
                </c:pt>
                <c:pt idx="8">
                  <c:v>24333915</c:v>
                </c:pt>
                <c:pt idx="9">
                  <c:v>20656725</c:v>
                </c:pt>
                <c:pt idx="10">
                  <c:v>22416580</c:v>
                </c:pt>
                <c:pt idx="11">
                  <c:v>22910340</c:v>
                </c:pt>
                <c:pt idx="12">
                  <c:v>16439830</c:v>
                </c:pt>
                <c:pt idx="13">
                  <c:v>11812770</c:v>
                </c:pt>
                <c:pt idx="14">
                  <c:v>29302895</c:v>
                </c:pt>
                <c:pt idx="15">
                  <c:v>44053125</c:v>
                </c:pt>
                <c:pt idx="16">
                  <c:v>50115135</c:v>
                </c:pt>
                <c:pt idx="17">
                  <c:v>35631080</c:v>
                </c:pt>
                <c:pt idx="18">
                  <c:v>38996405</c:v>
                </c:pt>
                <c:pt idx="19">
                  <c:v>40785990</c:v>
                </c:pt>
                <c:pt idx="20">
                  <c:v>33104260</c:v>
                </c:pt>
                <c:pt idx="21">
                  <c:v>23437715</c:v>
                </c:pt>
                <c:pt idx="22">
                  <c:v>27719455</c:v>
                </c:pt>
                <c:pt idx="23">
                  <c:v>19160125</c:v>
                </c:pt>
                <c:pt idx="24">
                  <c:v>18260480</c:v>
                </c:pt>
                <c:pt idx="25">
                  <c:v>22603920</c:v>
                </c:pt>
                <c:pt idx="26">
                  <c:v>35855795</c:v>
                </c:pt>
                <c:pt idx="27">
                  <c:v>40798360</c:v>
                </c:pt>
                <c:pt idx="28">
                  <c:v>25376170</c:v>
                </c:pt>
                <c:pt idx="29">
                  <c:v>24176530</c:v>
                </c:pt>
              </c:numCache>
            </c:numRef>
          </c:val>
          <c:extLst>
            <c:ext xmlns:c16="http://schemas.microsoft.com/office/drawing/2014/chart" uri="{C3380CC4-5D6E-409C-BE32-E72D297353CC}">
              <c16:uniqueId val="{00000001-AA82-41CC-9493-158F8DFACB9F}"/>
            </c:ext>
          </c:extLst>
        </c:ser>
        <c:ser>
          <c:idx val="2"/>
          <c:order val="2"/>
          <c:tx>
            <c:strRef>
              <c:f>'Copper Complex Adjusted'!$D$3:$D$5</c:f>
              <c:strCache>
                <c:ptCount val="1"/>
                <c:pt idx="0">
                  <c:v>Adjusted Monthly Volume - COMEX</c:v>
                </c:pt>
              </c:strCache>
            </c:strRef>
          </c:tx>
          <c:spPr>
            <a:solidFill>
              <a:schemeClr val="tx2">
                <a:lumMod val="60000"/>
                <a:lumOff val="40000"/>
              </a:schemeClr>
            </a:solidFill>
            <a:ln>
              <a:noFill/>
            </a:ln>
            <a:effectLst/>
          </c:spPr>
          <c:invertIfNegative val="0"/>
          <c:cat>
            <c:multiLvlStrRef>
              <c:f>'Copper Complex Adjusted'!$A$6:$A$38</c:f>
              <c:multiLvlStrCache>
                <c:ptCount val="30"/>
                <c:lvl>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pt idx="12">
                    <c:v>January</c:v>
                  </c:pt>
                  <c:pt idx="13">
                    <c:v>February</c:v>
                  </c:pt>
                  <c:pt idx="14">
                    <c:v>March</c:v>
                  </c:pt>
                  <c:pt idx="15">
                    <c:v>April</c:v>
                  </c:pt>
                  <c:pt idx="16">
                    <c:v>May</c:v>
                  </c:pt>
                  <c:pt idx="17">
                    <c:v>June</c:v>
                  </c:pt>
                  <c:pt idx="18">
                    <c:v>July</c:v>
                  </c:pt>
                  <c:pt idx="19">
                    <c:v>August</c:v>
                  </c:pt>
                  <c:pt idx="20">
                    <c:v>September</c:v>
                  </c:pt>
                  <c:pt idx="21">
                    <c:v>October</c:v>
                  </c:pt>
                  <c:pt idx="22">
                    <c:v>November</c:v>
                  </c:pt>
                  <c:pt idx="23">
                    <c:v>December</c:v>
                  </c:pt>
                  <c:pt idx="24">
                    <c:v>January</c:v>
                  </c:pt>
                  <c:pt idx="25">
                    <c:v>February</c:v>
                  </c:pt>
                  <c:pt idx="26">
                    <c:v>March</c:v>
                  </c:pt>
                  <c:pt idx="27">
                    <c:v>April</c:v>
                  </c:pt>
                  <c:pt idx="28">
                    <c:v>May</c:v>
                  </c:pt>
                  <c:pt idx="29">
                    <c:v>June</c:v>
                  </c:pt>
                </c:lvl>
                <c:lvl>
                  <c:pt idx="0">
                    <c:v>2023</c:v>
                  </c:pt>
                  <c:pt idx="12">
                    <c:v>2024</c:v>
                  </c:pt>
                  <c:pt idx="24">
                    <c:v>2025</c:v>
                  </c:pt>
                </c:lvl>
              </c:multiLvlStrCache>
            </c:multiLvlStrRef>
          </c:cat>
          <c:val>
            <c:numRef>
              <c:f>'Copper Complex Adjusted'!$D$6:$D$38</c:f>
              <c:numCache>
                <c:formatCode>_(* #,##0_);_(* \(#,##0\);_(* "-"??_);_(@_)</c:formatCode>
                <c:ptCount val="30"/>
                <c:pt idx="0">
                  <c:v>25013586.024000004</c:v>
                </c:pt>
                <c:pt idx="1">
                  <c:v>30969809.892000005</c:v>
                </c:pt>
                <c:pt idx="2">
                  <c:v>27370216.061999992</c:v>
                </c:pt>
                <c:pt idx="3">
                  <c:v>26239430.951999996</c:v>
                </c:pt>
                <c:pt idx="4">
                  <c:v>23095735.739999998</c:v>
                </c:pt>
                <c:pt idx="5">
                  <c:v>28991270.195999995</c:v>
                </c:pt>
                <c:pt idx="6">
                  <c:v>21573094.662</c:v>
                </c:pt>
                <c:pt idx="7">
                  <c:v>30340194.947999999</c:v>
                </c:pt>
                <c:pt idx="8">
                  <c:v>19532600.010000002</c:v>
                </c:pt>
                <c:pt idx="9">
                  <c:v>24198559.811999992</c:v>
                </c:pt>
                <c:pt idx="10">
                  <c:v>31224273.821999997</c:v>
                </c:pt>
                <c:pt idx="11">
                  <c:v>21832850.970000006</c:v>
                </c:pt>
                <c:pt idx="12">
                  <c:v>29019365.046000004</c:v>
                </c:pt>
                <c:pt idx="13">
                  <c:v>32753373.029999997</c:v>
                </c:pt>
                <c:pt idx="14">
                  <c:v>29869408.044000003</c:v>
                </c:pt>
                <c:pt idx="15">
                  <c:v>50659721.783999994</c:v>
                </c:pt>
                <c:pt idx="16">
                  <c:v>42269620.932000004</c:v>
                </c:pt>
                <c:pt idx="17">
                  <c:v>27003999.833999999</c:v>
                </c:pt>
                <c:pt idx="18">
                  <c:v>26536826.988000005</c:v>
                </c:pt>
                <c:pt idx="19">
                  <c:v>25993924.487999998</c:v>
                </c:pt>
                <c:pt idx="20">
                  <c:v>21990386.25</c:v>
                </c:pt>
                <c:pt idx="21">
                  <c:v>21887123.075999998</c:v>
                </c:pt>
                <c:pt idx="22">
                  <c:v>27144808.614000008</c:v>
                </c:pt>
                <c:pt idx="23">
                  <c:v>15475380.479999999</c:v>
                </c:pt>
                <c:pt idx="24">
                  <c:v>21716762.256000001</c:v>
                </c:pt>
                <c:pt idx="25">
                  <c:v>27144482.022</c:v>
                </c:pt>
                <c:pt idx="26">
                  <c:v>20833830.989999995</c:v>
                </c:pt>
                <c:pt idx="27">
                  <c:v>26450919.684</c:v>
                </c:pt>
                <c:pt idx="28">
                  <c:v>15064896.294000002</c:v>
                </c:pt>
                <c:pt idx="29">
                  <c:v>17519175.072000001</c:v>
                </c:pt>
              </c:numCache>
            </c:numRef>
          </c:val>
          <c:extLst>
            <c:ext xmlns:c16="http://schemas.microsoft.com/office/drawing/2014/chart" uri="{C3380CC4-5D6E-409C-BE32-E72D297353CC}">
              <c16:uniqueId val="{00000002-AA82-41CC-9493-158F8DFACB9F}"/>
            </c:ext>
          </c:extLst>
        </c:ser>
        <c:dLbls>
          <c:showLegendKey val="0"/>
          <c:showVal val="0"/>
          <c:showCatName val="0"/>
          <c:showSerName val="0"/>
          <c:showPercent val="0"/>
          <c:showBubbleSize val="0"/>
        </c:dLbls>
        <c:gapWidth val="219"/>
        <c:overlap val="100"/>
        <c:axId val="874094735"/>
        <c:axId val="874105775"/>
      </c:barChart>
      <c:lineChart>
        <c:grouping val="standard"/>
        <c:varyColors val="0"/>
        <c:ser>
          <c:idx val="3"/>
          <c:order val="3"/>
          <c:tx>
            <c:strRef>
              <c:f>'Copper Complex Adjusted'!$E$3:$E$5</c:f>
              <c:strCache>
                <c:ptCount val="1"/>
                <c:pt idx="0">
                  <c:v>Adjusted Month-End Open Interest - LME</c:v>
                </c:pt>
              </c:strCache>
            </c:strRef>
          </c:tx>
          <c:spPr>
            <a:ln w="28575" cap="rnd">
              <a:solidFill>
                <a:srgbClr val="00B0F0"/>
              </a:solidFill>
              <a:round/>
            </a:ln>
            <a:effectLst/>
          </c:spPr>
          <c:marker>
            <c:symbol val="none"/>
          </c:marker>
          <c:cat>
            <c:multiLvlStrRef>
              <c:f>'Copper Complex Adjusted'!$A$6:$A$38</c:f>
              <c:multiLvlStrCache>
                <c:ptCount val="30"/>
                <c:lvl>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pt idx="12">
                    <c:v>January</c:v>
                  </c:pt>
                  <c:pt idx="13">
                    <c:v>February</c:v>
                  </c:pt>
                  <c:pt idx="14">
                    <c:v>March</c:v>
                  </c:pt>
                  <c:pt idx="15">
                    <c:v>April</c:v>
                  </c:pt>
                  <c:pt idx="16">
                    <c:v>May</c:v>
                  </c:pt>
                  <c:pt idx="17">
                    <c:v>June</c:v>
                  </c:pt>
                  <c:pt idx="18">
                    <c:v>July</c:v>
                  </c:pt>
                  <c:pt idx="19">
                    <c:v>August</c:v>
                  </c:pt>
                  <c:pt idx="20">
                    <c:v>September</c:v>
                  </c:pt>
                  <c:pt idx="21">
                    <c:v>October</c:v>
                  </c:pt>
                  <c:pt idx="22">
                    <c:v>November</c:v>
                  </c:pt>
                  <c:pt idx="23">
                    <c:v>December</c:v>
                  </c:pt>
                  <c:pt idx="24">
                    <c:v>January</c:v>
                  </c:pt>
                  <c:pt idx="25">
                    <c:v>February</c:v>
                  </c:pt>
                  <c:pt idx="26">
                    <c:v>March</c:v>
                  </c:pt>
                  <c:pt idx="27">
                    <c:v>April</c:v>
                  </c:pt>
                  <c:pt idx="28">
                    <c:v>May</c:v>
                  </c:pt>
                  <c:pt idx="29">
                    <c:v>June</c:v>
                  </c:pt>
                </c:lvl>
                <c:lvl>
                  <c:pt idx="0">
                    <c:v>2023</c:v>
                  </c:pt>
                  <c:pt idx="12">
                    <c:v>2024</c:v>
                  </c:pt>
                  <c:pt idx="24">
                    <c:v>2025</c:v>
                  </c:pt>
                </c:lvl>
              </c:multiLvlStrCache>
            </c:multiLvlStrRef>
          </c:cat>
          <c:val>
            <c:numRef>
              <c:f>'Copper Complex Adjusted'!$E$6:$E$38</c:f>
              <c:numCache>
                <c:formatCode>_(* #,##0_);_(* \(#,##0\);_(* "-"??_);_(@_)</c:formatCode>
                <c:ptCount val="30"/>
                <c:pt idx="0">
                  <c:v>9460575</c:v>
                </c:pt>
                <c:pt idx="1">
                  <c:v>10609425</c:v>
                </c:pt>
                <c:pt idx="2">
                  <c:v>11139400</c:v>
                </c:pt>
                <c:pt idx="3">
                  <c:v>8206900</c:v>
                </c:pt>
                <c:pt idx="4">
                  <c:v>11771400</c:v>
                </c:pt>
                <c:pt idx="5">
                  <c:v>11438750</c:v>
                </c:pt>
                <c:pt idx="6">
                  <c:v>12063150</c:v>
                </c:pt>
                <c:pt idx="7">
                  <c:v>12280350</c:v>
                </c:pt>
                <c:pt idx="8">
                  <c:v>11945000</c:v>
                </c:pt>
                <c:pt idx="9">
                  <c:v>12022350</c:v>
                </c:pt>
                <c:pt idx="10">
                  <c:v>11774525</c:v>
                </c:pt>
                <c:pt idx="11">
                  <c:v>10951700</c:v>
                </c:pt>
                <c:pt idx="12">
                  <c:v>12579625</c:v>
                </c:pt>
                <c:pt idx="13">
                  <c:v>13492850</c:v>
                </c:pt>
                <c:pt idx="14">
                  <c:v>14394450</c:v>
                </c:pt>
                <c:pt idx="15">
                  <c:v>15936250</c:v>
                </c:pt>
                <c:pt idx="16">
                  <c:v>16230025</c:v>
                </c:pt>
                <c:pt idx="17">
                  <c:v>15317075</c:v>
                </c:pt>
                <c:pt idx="18">
                  <c:v>14631175</c:v>
                </c:pt>
                <c:pt idx="19">
                  <c:v>13908325</c:v>
                </c:pt>
                <c:pt idx="20">
                  <c:v>14236625</c:v>
                </c:pt>
                <c:pt idx="21">
                  <c:v>13828175</c:v>
                </c:pt>
                <c:pt idx="22">
                  <c:v>13642925</c:v>
                </c:pt>
                <c:pt idx="23">
                  <c:v>11558250</c:v>
                </c:pt>
                <c:pt idx="24">
                  <c:v>12731400</c:v>
                </c:pt>
                <c:pt idx="25">
                  <c:v>12980275</c:v>
                </c:pt>
                <c:pt idx="26">
                  <c:v>13177275</c:v>
                </c:pt>
                <c:pt idx="27">
                  <c:v>13345125</c:v>
                </c:pt>
                <c:pt idx="28">
                  <c:v>13567925</c:v>
                </c:pt>
                <c:pt idx="29">
                  <c:v>12718950</c:v>
                </c:pt>
              </c:numCache>
            </c:numRef>
          </c:val>
          <c:smooth val="0"/>
          <c:extLst>
            <c:ext xmlns:c16="http://schemas.microsoft.com/office/drawing/2014/chart" uri="{C3380CC4-5D6E-409C-BE32-E72D297353CC}">
              <c16:uniqueId val="{00000003-AA82-41CC-9493-158F8DFACB9F}"/>
            </c:ext>
          </c:extLst>
        </c:ser>
        <c:ser>
          <c:idx val="4"/>
          <c:order val="4"/>
          <c:tx>
            <c:strRef>
              <c:f>'Copper Complex Adjusted'!$F$3:$F$5</c:f>
              <c:strCache>
                <c:ptCount val="1"/>
                <c:pt idx="0">
                  <c:v>Adjusted Month-End Open Interest - SHFE</c:v>
                </c:pt>
              </c:strCache>
            </c:strRef>
          </c:tx>
          <c:spPr>
            <a:ln w="28575" cap="rnd">
              <a:solidFill>
                <a:srgbClr val="92D050"/>
              </a:solidFill>
              <a:round/>
            </a:ln>
            <a:effectLst/>
          </c:spPr>
          <c:marker>
            <c:symbol val="none"/>
          </c:marker>
          <c:cat>
            <c:multiLvlStrRef>
              <c:f>'Copper Complex Adjusted'!$A$6:$A$38</c:f>
              <c:multiLvlStrCache>
                <c:ptCount val="30"/>
                <c:lvl>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pt idx="12">
                    <c:v>January</c:v>
                  </c:pt>
                  <c:pt idx="13">
                    <c:v>February</c:v>
                  </c:pt>
                  <c:pt idx="14">
                    <c:v>March</c:v>
                  </c:pt>
                  <c:pt idx="15">
                    <c:v>April</c:v>
                  </c:pt>
                  <c:pt idx="16">
                    <c:v>May</c:v>
                  </c:pt>
                  <c:pt idx="17">
                    <c:v>June</c:v>
                  </c:pt>
                  <c:pt idx="18">
                    <c:v>July</c:v>
                  </c:pt>
                  <c:pt idx="19">
                    <c:v>August</c:v>
                  </c:pt>
                  <c:pt idx="20">
                    <c:v>September</c:v>
                  </c:pt>
                  <c:pt idx="21">
                    <c:v>October</c:v>
                  </c:pt>
                  <c:pt idx="22">
                    <c:v>November</c:v>
                  </c:pt>
                  <c:pt idx="23">
                    <c:v>December</c:v>
                  </c:pt>
                  <c:pt idx="24">
                    <c:v>January</c:v>
                  </c:pt>
                  <c:pt idx="25">
                    <c:v>February</c:v>
                  </c:pt>
                  <c:pt idx="26">
                    <c:v>March</c:v>
                  </c:pt>
                  <c:pt idx="27">
                    <c:v>April</c:v>
                  </c:pt>
                  <c:pt idx="28">
                    <c:v>May</c:v>
                  </c:pt>
                  <c:pt idx="29">
                    <c:v>June</c:v>
                  </c:pt>
                </c:lvl>
                <c:lvl>
                  <c:pt idx="0">
                    <c:v>2023</c:v>
                  </c:pt>
                  <c:pt idx="12">
                    <c:v>2024</c:v>
                  </c:pt>
                  <c:pt idx="24">
                    <c:v>2025</c:v>
                  </c:pt>
                </c:lvl>
              </c:multiLvlStrCache>
            </c:multiLvlStrRef>
          </c:cat>
          <c:val>
            <c:numRef>
              <c:f>'Copper Complex Adjusted'!$F$6:$F$38</c:f>
              <c:numCache>
                <c:formatCode>_(* #,##0_);_(* \(#,##0\);_(* "-"??_);_(@_)</c:formatCode>
                <c:ptCount val="30"/>
                <c:pt idx="0">
                  <c:v>2418280</c:v>
                </c:pt>
                <c:pt idx="1">
                  <c:v>2349810</c:v>
                </c:pt>
                <c:pt idx="2">
                  <c:v>2598575</c:v>
                </c:pt>
                <c:pt idx="3">
                  <c:v>2512755</c:v>
                </c:pt>
                <c:pt idx="4">
                  <c:v>2742855</c:v>
                </c:pt>
                <c:pt idx="5">
                  <c:v>2729310</c:v>
                </c:pt>
                <c:pt idx="6">
                  <c:v>2700285</c:v>
                </c:pt>
                <c:pt idx="7">
                  <c:v>2547195</c:v>
                </c:pt>
                <c:pt idx="8">
                  <c:v>2220045</c:v>
                </c:pt>
                <c:pt idx="9">
                  <c:v>2295250</c:v>
                </c:pt>
                <c:pt idx="10">
                  <c:v>2369080</c:v>
                </c:pt>
                <c:pt idx="11">
                  <c:v>2308210</c:v>
                </c:pt>
                <c:pt idx="12">
                  <c:v>2233935</c:v>
                </c:pt>
                <c:pt idx="13">
                  <c:v>2199945</c:v>
                </c:pt>
                <c:pt idx="14">
                  <c:v>3051780</c:v>
                </c:pt>
                <c:pt idx="15">
                  <c:v>3512460</c:v>
                </c:pt>
                <c:pt idx="16">
                  <c:v>3444975</c:v>
                </c:pt>
                <c:pt idx="17">
                  <c:v>3037915</c:v>
                </c:pt>
                <c:pt idx="18">
                  <c:v>2894700</c:v>
                </c:pt>
                <c:pt idx="19">
                  <c:v>2791680</c:v>
                </c:pt>
                <c:pt idx="20">
                  <c:v>2740520</c:v>
                </c:pt>
                <c:pt idx="21">
                  <c:v>2337760</c:v>
                </c:pt>
                <c:pt idx="22">
                  <c:v>2197645</c:v>
                </c:pt>
                <c:pt idx="23">
                  <c:v>2221750</c:v>
                </c:pt>
                <c:pt idx="24">
                  <c:v>2210745</c:v>
                </c:pt>
                <c:pt idx="25">
                  <c:v>2722030</c:v>
                </c:pt>
                <c:pt idx="26">
                  <c:v>3296265</c:v>
                </c:pt>
                <c:pt idx="27">
                  <c:v>2958390</c:v>
                </c:pt>
                <c:pt idx="28">
                  <c:v>3061290</c:v>
                </c:pt>
                <c:pt idx="29">
                  <c:v>3413920</c:v>
                </c:pt>
              </c:numCache>
            </c:numRef>
          </c:val>
          <c:smooth val="0"/>
          <c:extLst>
            <c:ext xmlns:c16="http://schemas.microsoft.com/office/drawing/2014/chart" uri="{C3380CC4-5D6E-409C-BE32-E72D297353CC}">
              <c16:uniqueId val="{00000004-AA82-41CC-9493-158F8DFACB9F}"/>
            </c:ext>
          </c:extLst>
        </c:ser>
        <c:ser>
          <c:idx val="5"/>
          <c:order val="5"/>
          <c:tx>
            <c:strRef>
              <c:f>'Copper Complex Adjusted'!$G$3:$G$5</c:f>
              <c:strCache>
                <c:ptCount val="1"/>
                <c:pt idx="0">
                  <c:v>Adjusted Month-End Open Interest - COMEX</c:v>
                </c:pt>
              </c:strCache>
            </c:strRef>
          </c:tx>
          <c:spPr>
            <a:ln w="28575" cap="rnd">
              <a:solidFill>
                <a:schemeClr val="tx2">
                  <a:lumMod val="60000"/>
                  <a:lumOff val="40000"/>
                </a:schemeClr>
              </a:solidFill>
              <a:round/>
            </a:ln>
            <a:effectLst/>
          </c:spPr>
          <c:marker>
            <c:symbol val="circle"/>
            <c:size val="5"/>
            <c:spPr>
              <a:solidFill>
                <a:schemeClr val="accent6"/>
              </a:solidFill>
              <a:ln w="9525">
                <a:solidFill>
                  <a:schemeClr val="tx2">
                    <a:lumMod val="60000"/>
                    <a:lumOff val="40000"/>
                  </a:schemeClr>
                </a:solidFill>
              </a:ln>
              <a:effectLst/>
            </c:spPr>
          </c:marker>
          <c:cat>
            <c:multiLvlStrRef>
              <c:f>'Copper Complex Adjusted'!$A$6:$A$38</c:f>
              <c:multiLvlStrCache>
                <c:ptCount val="30"/>
                <c:lvl>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pt idx="12">
                    <c:v>January</c:v>
                  </c:pt>
                  <c:pt idx="13">
                    <c:v>February</c:v>
                  </c:pt>
                  <c:pt idx="14">
                    <c:v>March</c:v>
                  </c:pt>
                  <c:pt idx="15">
                    <c:v>April</c:v>
                  </c:pt>
                  <c:pt idx="16">
                    <c:v>May</c:v>
                  </c:pt>
                  <c:pt idx="17">
                    <c:v>June</c:v>
                  </c:pt>
                  <c:pt idx="18">
                    <c:v>July</c:v>
                  </c:pt>
                  <c:pt idx="19">
                    <c:v>August</c:v>
                  </c:pt>
                  <c:pt idx="20">
                    <c:v>September</c:v>
                  </c:pt>
                  <c:pt idx="21">
                    <c:v>October</c:v>
                  </c:pt>
                  <c:pt idx="22">
                    <c:v>November</c:v>
                  </c:pt>
                  <c:pt idx="23">
                    <c:v>December</c:v>
                  </c:pt>
                  <c:pt idx="24">
                    <c:v>January</c:v>
                  </c:pt>
                  <c:pt idx="25">
                    <c:v>February</c:v>
                  </c:pt>
                  <c:pt idx="26">
                    <c:v>March</c:v>
                  </c:pt>
                  <c:pt idx="27">
                    <c:v>April</c:v>
                  </c:pt>
                  <c:pt idx="28">
                    <c:v>May</c:v>
                  </c:pt>
                  <c:pt idx="29">
                    <c:v>June</c:v>
                  </c:pt>
                </c:lvl>
                <c:lvl>
                  <c:pt idx="0">
                    <c:v>2023</c:v>
                  </c:pt>
                  <c:pt idx="12">
                    <c:v>2024</c:v>
                  </c:pt>
                  <c:pt idx="24">
                    <c:v>2025</c:v>
                  </c:pt>
                </c:lvl>
              </c:multiLvlStrCache>
            </c:multiLvlStrRef>
          </c:cat>
          <c:val>
            <c:numRef>
              <c:f>'Copper Complex Adjusted'!$G$6:$G$38</c:f>
              <c:numCache>
                <c:formatCode>_(* #,##0_);_(* \(#,##0\);_(* "-"??_);_(@_)</c:formatCode>
                <c:ptCount val="30"/>
                <c:pt idx="0">
                  <c:v>4203688.1039999994</c:v>
                </c:pt>
                <c:pt idx="1">
                  <c:v>3734670.2399999993</c:v>
                </c:pt>
                <c:pt idx="2">
                  <c:v>3843186.1020000004</c:v>
                </c:pt>
                <c:pt idx="3">
                  <c:v>3544845.4439999992</c:v>
                </c:pt>
                <c:pt idx="4">
                  <c:v>3746830.122</c:v>
                </c:pt>
                <c:pt idx="5">
                  <c:v>3212328.2939999993</c:v>
                </c:pt>
                <c:pt idx="6">
                  <c:v>4056977.9879999999</c:v>
                </c:pt>
                <c:pt idx="7">
                  <c:v>3230828.37</c:v>
                </c:pt>
                <c:pt idx="8">
                  <c:v>3428410.8600000008</c:v>
                </c:pt>
                <c:pt idx="9">
                  <c:v>3751736.9400000004</c:v>
                </c:pt>
                <c:pt idx="10">
                  <c:v>2942584.8479999998</c:v>
                </c:pt>
                <c:pt idx="11">
                  <c:v>3192385.77</c:v>
                </c:pt>
                <c:pt idx="12">
                  <c:v>3931767.378</c:v>
                </c:pt>
                <c:pt idx="13">
                  <c:v>3408673.5900000003</c:v>
                </c:pt>
                <c:pt idx="14">
                  <c:v>5545968.7500000009</c:v>
                </c:pt>
                <c:pt idx="15">
                  <c:v>6056650.9079999989</c:v>
                </c:pt>
                <c:pt idx="16">
                  <c:v>6521171.3279999997</c:v>
                </c:pt>
                <c:pt idx="17">
                  <c:v>5801104.0079999985</c:v>
                </c:pt>
                <c:pt idx="18">
                  <c:v>6172177.1580000008</c:v>
                </c:pt>
                <c:pt idx="19">
                  <c:v>4803097.8240000019</c:v>
                </c:pt>
                <c:pt idx="20">
                  <c:v>5351282.4959999993</c:v>
                </c:pt>
                <c:pt idx="21">
                  <c:v>5226401.88</c:v>
                </c:pt>
                <c:pt idx="22">
                  <c:v>4022164.1879999992</c:v>
                </c:pt>
                <c:pt idx="23">
                  <c:v>3855719.0700000003</c:v>
                </c:pt>
                <c:pt idx="24">
                  <c:v>4150088.4600000004</c:v>
                </c:pt>
                <c:pt idx="25">
                  <c:v>3563886.4380000001</c:v>
                </c:pt>
                <c:pt idx="26">
                  <c:v>4609360.7279999992</c:v>
                </c:pt>
                <c:pt idx="27">
                  <c:v>3623689.0619999999</c:v>
                </c:pt>
                <c:pt idx="28">
                  <c:v>3548326.8239999996</c:v>
                </c:pt>
                <c:pt idx="29">
                  <c:v>3251278.9260000004</c:v>
                </c:pt>
              </c:numCache>
            </c:numRef>
          </c:val>
          <c:smooth val="0"/>
          <c:extLst>
            <c:ext xmlns:c16="http://schemas.microsoft.com/office/drawing/2014/chart" uri="{C3380CC4-5D6E-409C-BE32-E72D297353CC}">
              <c16:uniqueId val="{00000005-AA82-41CC-9493-158F8DFACB9F}"/>
            </c:ext>
          </c:extLst>
        </c:ser>
        <c:dLbls>
          <c:showLegendKey val="0"/>
          <c:showVal val="0"/>
          <c:showCatName val="0"/>
          <c:showSerName val="0"/>
          <c:showPercent val="0"/>
          <c:showBubbleSize val="0"/>
        </c:dLbls>
        <c:marker val="1"/>
        <c:smooth val="0"/>
        <c:axId val="874121135"/>
        <c:axId val="874137935"/>
      </c:lineChart>
      <c:catAx>
        <c:axId val="8740947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crossAx val="874105775"/>
        <c:crosses val="autoZero"/>
        <c:auto val="1"/>
        <c:lblAlgn val="ctr"/>
        <c:lblOffset val="100"/>
        <c:noMultiLvlLbl val="0"/>
      </c:catAx>
      <c:valAx>
        <c:axId val="87410577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Lato" panose="020F0502020204030203" pitchFamily="34" charset="0"/>
                    <a:ea typeface="+mn-ea"/>
                    <a:cs typeface="+mn-cs"/>
                  </a:defRPr>
                </a:pPr>
                <a:r>
                  <a:rPr lang="en-US"/>
                  <a:t>Volume (metric tonnes traded)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Lato" panose="020F0502020204030203" pitchFamily="34" charset="0"/>
                  <a:ea typeface="+mn-ea"/>
                  <a:cs typeface="+mn-cs"/>
                </a:defRPr>
              </a:pPr>
              <a:endParaRPr lang="en-US"/>
            </a:p>
          </c:txPr>
        </c:title>
        <c:numFmt formatCode="[&gt;999999.999]\ #,,&quot;M&quot;;[&gt;999.999]#,&quot;K&quot;;#,##0\ _K"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crossAx val="874094735"/>
        <c:crosses val="autoZero"/>
        <c:crossBetween val="between"/>
      </c:valAx>
      <c:valAx>
        <c:axId val="874137935"/>
        <c:scaling>
          <c:orientation val="minMax"/>
        </c:scaling>
        <c:delete val="0"/>
        <c:axPos val="r"/>
        <c:title>
          <c:tx>
            <c:rich>
              <a:bodyPr rot="5400000" spcFirstLastPara="1" vertOverflow="ellipsis" wrap="square" anchor="ctr" anchorCtr="1"/>
              <a:lstStyle/>
              <a:p>
                <a:pPr>
                  <a:defRPr sz="1000" b="0" i="0" u="none" strike="noStrike" kern="1200" baseline="0">
                    <a:solidFill>
                      <a:schemeClr val="tx1"/>
                    </a:solidFill>
                    <a:latin typeface="Lato" panose="020F0502020204030203" pitchFamily="34" charset="0"/>
                    <a:ea typeface="+mn-ea"/>
                    <a:cs typeface="+mn-cs"/>
                  </a:defRPr>
                </a:pPr>
                <a:r>
                  <a:rPr lang="en-US"/>
                  <a:t>Open Interest (metric tonnes outstanding)</a:t>
                </a:r>
              </a:p>
            </c:rich>
          </c:tx>
          <c:overlay val="0"/>
          <c:spPr>
            <a:noFill/>
            <a:ln>
              <a:noFill/>
            </a:ln>
            <a:effectLst/>
          </c:spPr>
          <c:txPr>
            <a:bodyPr rot="5400000" spcFirstLastPara="1" vertOverflow="ellipsis" wrap="square" anchor="ctr" anchorCtr="1"/>
            <a:lstStyle/>
            <a:p>
              <a:pPr>
                <a:defRPr sz="1000" b="0" i="0" u="none" strike="noStrike" kern="1200" baseline="0">
                  <a:solidFill>
                    <a:schemeClr val="tx1"/>
                  </a:solidFill>
                  <a:latin typeface="Lato" panose="020F0502020204030203" pitchFamily="34" charset="0"/>
                  <a:ea typeface="+mn-ea"/>
                  <a:cs typeface="+mn-cs"/>
                </a:defRPr>
              </a:pPr>
              <a:endParaRPr lang="en-US"/>
            </a:p>
          </c:txPr>
        </c:title>
        <c:numFmt formatCode="[&gt;999999.999]\ #,,&quot;M&quot;;[&gt;999.999]#,&quot;K&quot;;#,##0\ _K"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crossAx val="874121135"/>
        <c:crosses val="max"/>
        <c:crossBetween val="between"/>
      </c:valAx>
      <c:catAx>
        <c:axId val="874121135"/>
        <c:scaling>
          <c:orientation val="minMax"/>
        </c:scaling>
        <c:delete val="1"/>
        <c:axPos val="b"/>
        <c:numFmt formatCode="General" sourceLinked="1"/>
        <c:majorTickMark val="out"/>
        <c:minorTickMark val="none"/>
        <c:tickLblPos val="nextTo"/>
        <c:crossAx val="874137935"/>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aseline="0">
          <a:solidFill>
            <a:schemeClr val="tx1"/>
          </a:solidFill>
          <a:latin typeface="Lato" panose="020F0502020204030203"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[16) India.xlsx]SSO!PivotTable3</c:name>
    <c:fmtId val="16"/>
  </c:pivotSource>
  <c:chart>
    <c:title>
      <c:tx>
        <c:rich>
          <a:bodyPr rot="0" spcFirstLastPara="1" vertOverflow="ellipsis" vert="horz" wrap="square" anchor="ctr" anchorCtr="1"/>
          <a:lstStyle/>
          <a:p>
            <a:pPr>
              <a:defRPr sz="1400" b="0" i="0" u="none" strike="noStrike" kern="1200" spc="0" baseline="0">
                <a:solidFill>
                  <a:schemeClr val="tx1"/>
                </a:solidFill>
                <a:latin typeface="Lato" panose="020F0502020204030203" pitchFamily="34" charset="0"/>
                <a:ea typeface="+mn-ea"/>
                <a:cs typeface="+mn-cs"/>
              </a:defRPr>
            </a:pPr>
            <a:r>
              <a:rPr lang="en-US" dirty="0"/>
              <a:t>India Single Stock Options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Lato" panose="020F0502020204030203" pitchFamily="34" charset="0"/>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SSO!$B$4</c:f>
              <c:strCache>
                <c:ptCount val="1"/>
                <c:pt idx="0">
                  <c:v>Monthly Volume</c:v>
                </c:pt>
              </c:strCache>
            </c:strRef>
          </c:tx>
          <c:spPr>
            <a:solidFill>
              <a:schemeClr val="accent1"/>
            </a:solidFill>
            <a:ln>
              <a:noFill/>
            </a:ln>
            <a:effectLst/>
          </c:spPr>
          <c:invertIfNegative val="0"/>
          <c:cat>
            <c:multiLvlStrRef>
              <c:f>SSO!$A$5:$A$82</c:f>
              <c:multiLvlStrCache>
                <c:ptCount val="66"/>
                <c:lvl>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pt idx="12">
                    <c:v>January</c:v>
                  </c:pt>
                  <c:pt idx="13">
                    <c:v>February</c:v>
                  </c:pt>
                  <c:pt idx="14">
                    <c:v>March</c:v>
                  </c:pt>
                  <c:pt idx="15">
                    <c:v>April</c:v>
                  </c:pt>
                  <c:pt idx="16">
                    <c:v>May</c:v>
                  </c:pt>
                  <c:pt idx="17">
                    <c:v>June</c:v>
                  </c:pt>
                  <c:pt idx="18">
                    <c:v>July</c:v>
                  </c:pt>
                  <c:pt idx="19">
                    <c:v>August</c:v>
                  </c:pt>
                  <c:pt idx="20">
                    <c:v>September</c:v>
                  </c:pt>
                  <c:pt idx="21">
                    <c:v>October</c:v>
                  </c:pt>
                  <c:pt idx="22">
                    <c:v>November</c:v>
                  </c:pt>
                  <c:pt idx="23">
                    <c:v>December</c:v>
                  </c:pt>
                  <c:pt idx="24">
                    <c:v>January</c:v>
                  </c:pt>
                  <c:pt idx="25">
                    <c:v>February</c:v>
                  </c:pt>
                  <c:pt idx="26">
                    <c:v>March</c:v>
                  </c:pt>
                  <c:pt idx="27">
                    <c:v>April</c:v>
                  </c:pt>
                  <c:pt idx="28">
                    <c:v>May</c:v>
                  </c:pt>
                  <c:pt idx="29">
                    <c:v>June</c:v>
                  </c:pt>
                  <c:pt idx="30">
                    <c:v>July</c:v>
                  </c:pt>
                  <c:pt idx="31">
                    <c:v>August</c:v>
                  </c:pt>
                  <c:pt idx="32">
                    <c:v>September</c:v>
                  </c:pt>
                  <c:pt idx="33">
                    <c:v>October</c:v>
                  </c:pt>
                  <c:pt idx="34">
                    <c:v>November</c:v>
                  </c:pt>
                  <c:pt idx="35">
                    <c:v>December</c:v>
                  </c:pt>
                  <c:pt idx="36">
                    <c:v>January</c:v>
                  </c:pt>
                  <c:pt idx="37">
                    <c:v>February</c:v>
                  </c:pt>
                  <c:pt idx="38">
                    <c:v>March</c:v>
                  </c:pt>
                  <c:pt idx="39">
                    <c:v>April</c:v>
                  </c:pt>
                  <c:pt idx="40">
                    <c:v>May</c:v>
                  </c:pt>
                  <c:pt idx="41">
                    <c:v>June</c:v>
                  </c:pt>
                  <c:pt idx="42">
                    <c:v>July</c:v>
                  </c:pt>
                  <c:pt idx="43">
                    <c:v>August</c:v>
                  </c:pt>
                  <c:pt idx="44">
                    <c:v>September</c:v>
                  </c:pt>
                  <c:pt idx="45">
                    <c:v>October</c:v>
                  </c:pt>
                  <c:pt idx="46">
                    <c:v>November</c:v>
                  </c:pt>
                  <c:pt idx="47">
                    <c:v>December</c:v>
                  </c:pt>
                  <c:pt idx="48">
                    <c:v>January</c:v>
                  </c:pt>
                  <c:pt idx="49">
                    <c:v>February</c:v>
                  </c:pt>
                  <c:pt idx="50">
                    <c:v>March</c:v>
                  </c:pt>
                  <c:pt idx="51">
                    <c:v>April</c:v>
                  </c:pt>
                  <c:pt idx="52">
                    <c:v>May</c:v>
                  </c:pt>
                  <c:pt idx="53">
                    <c:v>June</c:v>
                  </c:pt>
                  <c:pt idx="54">
                    <c:v>July</c:v>
                  </c:pt>
                  <c:pt idx="55">
                    <c:v>August</c:v>
                  </c:pt>
                  <c:pt idx="56">
                    <c:v>September</c:v>
                  </c:pt>
                  <c:pt idx="57">
                    <c:v>October</c:v>
                  </c:pt>
                  <c:pt idx="58">
                    <c:v>November</c:v>
                  </c:pt>
                  <c:pt idx="59">
                    <c:v>December</c:v>
                  </c:pt>
                  <c:pt idx="60">
                    <c:v>January</c:v>
                  </c:pt>
                  <c:pt idx="61">
                    <c:v>February</c:v>
                  </c:pt>
                  <c:pt idx="62">
                    <c:v>March</c:v>
                  </c:pt>
                  <c:pt idx="63">
                    <c:v>April</c:v>
                  </c:pt>
                  <c:pt idx="64">
                    <c:v>May</c:v>
                  </c:pt>
                  <c:pt idx="65">
                    <c:v>June</c:v>
                  </c:pt>
                </c:lvl>
                <c:lvl>
                  <c:pt idx="0">
                    <c:v>2020</c:v>
                  </c:pt>
                  <c:pt idx="12">
                    <c:v>2021</c:v>
                  </c:pt>
                  <c:pt idx="24">
                    <c:v>2022</c:v>
                  </c:pt>
                  <c:pt idx="36">
                    <c:v>2023</c:v>
                  </c:pt>
                  <c:pt idx="48">
                    <c:v>2024</c:v>
                  </c:pt>
                  <c:pt idx="60">
                    <c:v>2025</c:v>
                  </c:pt>
                </c:lvl>
              </c:multiLvlStrCache>
            </c:multiLvlStrRef>
          </c:cat>
          <c:val>
            <c:numRef>
              <c:f>SSO!$B$5:$B$82</c:f>
              <c:numCache>
                <c:formatCode>_(* #,##0_);_(* \(#,##0\);_(* "-"??_);_(@_)</c:formatCode>
                <c:ptCount val="66"/>
                <c:pt idx="0">
                  <c:v>18229630</c:v>
                </c:pt>
                <c:pt idx="1">
                  <c:v>17833803</c:v>
                </c:pt>
                <c:pt idx="2">
                  <c:v>12635220</c:v>
                </c:pt>
                <c:pt idx="3">
                  <c:v>12633616</c:v>
                </c:pt>
                <c:pt idx="4">
                  <c:v>16966002</c:v>
                </c:pt>
                <c:pt idx="5">
                  <c:v>25222113</c:v>
                </c:pt>
                <c:pt idx="6">
                  <c:v>27800537</c:v>
                </c:pt>
                <c:pt idx="7">
                  <c:v>25645175</c:v>
                </c:pt>
                <c:pt idx="8">
                  <c:v>27039033</c:v>
                </c:pt>
                <c:pt idx="9">
                  <c:v>27138759</c:v>
                </c:pt>
                <c:pt idx="10">
                  <c:v>29449234</c:v>
                </c:pt>
                <c:pt idx="11">
                  <c:v>31540905</c:v>
                </c:pt>
                <c:pt idx="12">
                  <c:v>36818222</c:v>
                </c:pt>
                <c:pt idx="13">
                  <c:v>38290568</c:v>
                </c:pt>
                <c:pt idx="14">
                  <c:v>31850484</c:v>
                </c:pt>
                <c:pt idx="15">
                  <c:v>33764649</c:v>
                </c:pt>
                <c:pt idx="16">
                  <c:v>46005316</c:v>
                </c:pt>
                <c:pt idx="17">
                  <c:v>53577296</c:v>
                </c:pt>
                <c:pt idx="18">
                  <c:v>49338034</c:v>
                </c:pt>
                <c:pt idx="19">
                  <c:v>61155561</c:v>
                </c:pt>
                <c:pt idx="20">
                  <c:v>69729112</c:v>
                </c:pt>
                <c:pt idx="21">
                  <c:v>66929068</c:v>
                </c:pt>
                <c:pt idx="22">
                  <c:v>58381310</c:v>
                </c:pt>
                <c:pt idx="23">
                  <c:v>54961789</c:v>
                </c:pt>
                <c:pt idx="24">
                  <c:v>63051056</c:v>
                </c:pt>
                <c:pt idx="25">
                  <c:v>58176135</c:v>
                </c:pt>
                <c:pt idx="26">
                  <c:v>64831514</c:v>
                </c:pt>
                <c:pt idx="27">
                  <c:v>63652914</c:v>
                </c:pt>
                <c:pt idx="28">
                  <c:v>67031384</c:v>
                </c:pt>
                <c:pt idx="29">
                  <c:v>63740058</c:v>
                </c:pt>
                <c:pt idx="30">
                  <c:v>73215773</c:v>
                </c:pt>
                <c:pt idx="31">
                  <c:v>72981706</c:v>
                </c:pt>
                <c:pt idx="32">
                  <c:v>79169300</c:v>
                </c:pt>
                <c:pt idx="33">
                  <c:v>53639898</c:v>
                </c:pt>
                <c:pt idx="34">
                  <c:v>76400071</c:v>
                </c:pt>
                <c:pt idx="35">
                  <c:v>74020436</c:v>
                </c:pt>
                <c:pt idx="36">
                  <c:v>67128852</c:v>
                </c:pt>
                <c:pt idx="37">
                  <c:v>76732070</c:v>
                </c:pt>
                <c:pt idx="38">
                  <c:v>67260246</c:v>
                </c:pt>
                <c:pt idx="39">
                  <c:v>59104147</c:v>
                </c:pt>
                <c:pt idx="40">
                  <c:v>83341615</c:v>
                </c:pt>
                <c:pt idx="41">
                  <c:v>85802951</c:v>
                </c:pt>
                <c:pt idx="42">
                  <c:v>100698021</c:v>
                </c:pt>
                <c:pt idx="43">
                  <c:v>90298393</c:v>
                </c:pt>
                <c:pt idx="44">
                  <c:v>86412354</c:v>
                </c:pt>
                <c:pt idx="45">
                  <c:v>79466614</c:v>
                </c:pt>
                <c:pt idx="46">
                  <c:v>92677464</c:v>
                </c:pt>
                <c:pt idx="47">
                  <c:v>125570810</c:v>
                </c:pt>
                <c:pt idx="48">
                  <c:v>121036631</c:v>
                </c:pt>
                <c:pt idx="49">
                  <c:v>116878136</c:v>
                </c:pt>
                <c:pt idx="50">
                  <c:v>96360188</c:v>
                </c:pt>
                <c:pt idx="51">
                  <c:v>111334639</c:v>
                </c:pt>
                <c:pt idx="52">
                  <c:v>134453588</c:v>
                </c:pt>
                <c:pt idx="53">
                  <c:v>134843181</c:v>
                </c:pt>
                <c:pt idx="54">
                  <c:v>148229445</c:v>
                </c:pt>
                <c:pt idx="55">
                  <c:v>141097612</c:v>
                </c:pt>
                <c:pt idx="56">
                  <c:v>152068419</c:v>
                </c:pt>
                <c:pt idx="57">
                  <c:v>153087130</c:v>
                </c:pt>
                <c:pt idx="58">
                  <c:v>133628642</c:v>
                </c:pt>
                <c:pt idx="59">
                  <c:v>152078002</c:v>
                </c:pt>
                <c:pt idx="60">
                  <c:v>192268414</c:v>
                </c:pt>
                <c:pt idx="61">
                  <c:v>154440343</c:v>
                </c:pt>
                <c:pt idx="62">
                  <c:v>140654375</c:v>
                </c:pt>
                <c:pt idx="63">
                  <c:v>142078947</c:v>
                </c:pt>
                <c:pt idx="64">
                  <c:v>155461046</c:v>
                </c:pt>
                <c:pt idx="65">
                  <c:v>151228624</c:v>
                </c:pt>
              </c:numCache>
            </c:numRef>
          </c:val>
          <c:extLst>
            <c:ext xmlns:c16="http://schemas.microsoft.com/office/drawing/2014/chart" uri="{C3380CC4-5D6E-409C-BE32-E72D297353CC}">
              <c16:uniqueId val="{00000000-2BBA-4026-99D2-11D1BFF85BC2}"/>
            </c:ext>
          </c:extLst>
        </c:ser>
        <c:dLbls>
          <c:showLegendKey val="0"/>
          <c:showVal val="0"/>
          <c:showCatName val="0"/>
          <c:showSerName val="0"/>
          <c:showPercent val="0"/>
          <c:showBubbleSize val="0"/>
        </c:dLbls>
        <c:gapWidth val="150"/>
        <c:axId val="565921071"/>
        <c:axId val="565902831"/>
      </c:barChart>
      <c:lineChart>
        <c:grouping val="standard"/>
        <c:varyColors val="0"/>
        <c:ser>
          <c:idx val="1"/>
          <c:order val="1"/>
          <c:tx>
            <c:strRef>
              <c:f>SSO!$C$4</c:f>
              <c:strCache>
                <c:ptCount val="1"/>
                <c:pt idx="0">
                  <c:v>Month-End Open Interest</c:v>
                </c:pt>
              </c:strCache>
            </c:strRef>
          </c:tx>
          <c:spPr>
            <a:ln w="28575" cap="rnd">
              <a:solidFill>
                <a:schemeClr val="accent2"/>
              </a:solidFill>
              <a:round/>
            </a:ln>
            <a:effectLst/>
          </c:spPr>
          <c:marker>
            <c:symbol val="none"/>
          </c:marker>
          <c:cat>
            <c:multiLvlStrRef>
              <c:f>SSO!$A$5:$A$82</c:f>
              <c:multiLvlStrCache>
                <c:ptCount val="66"/>
                <c:lvl>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pt idx="12">
                    <c:v>January</c:v>
                  </c:pt>
                  <c:pt idx="13">
                    <c:v>February</c:v>
                  </c:pt>
                  <c:pt idx="14">
                    <c:v>March</c:v>
                  </c:pt>
                  <c:pt idx="15">
                    <c:v>April</c:v>
                  </c:pt>
                  <c:pt idx="16">
                    <c:v>May</c:v>
                  </c:pt>
                  <c:pt idx="17">
                    <c:v>June</c:v>
                  </c:pt>
                  <c:pt idx="18">
                    <c:v>July</c:v>
                  </c:pt>
                  <c:pt idx="19">
                    <c:v>August</c:v>
                  </c:pt>
                  <c:pt idx="20">
                    <c:v>September</c:v>
                  </c:pt>
                  <c:pt idx="21">
                    <c:v>October</c:v>
                  </c:pt>
                  <c:pt idx="22">
                    <c:v>November</c:v>
                  </c:pt>
                  <c:pt idx="23">
                    <c:v>December</c:v>
                  </c:pt>
                  <c:pt idx="24">
                    <c:v>January</c:v>
                  </c:pt>
                  <c:pt idx="25">
                    <c:v>February</c:v>
                  </c:pt>
                  <c:pt idx="26">
                    <c:v>March</c:v>
                  </c:pt>
                  <c:pt idx="27">
                    <c:v>April</c:v>
                  </c:pt>
                  <c:pt idx="28">
                    <c:v>May</c:v>
                  </c:pt>
                  <c:pt idx="29">
                    <c:v>June</c:v>
                  </c:pt>
                  <c:pt idx="30">
                    <c:v>July</c:v>
                  </c:pt>
                  <c:pt idx="31">
                    <c:v>August</c:v>
                  </c:pt>
                  <c:pt idx="32">
                    <c:v>September</c:v>
                  </c:pt>
                  <c:pt idx="33">
                    <c:v>October</c:v>
                  </c:pt>
                  <c:pt idx="34">
                    <c:v>November</c:v>
                  </c:pt>
                  <c:pt idx="35">
                    <c:v>December</c:v>
                  </c:pt>
                  <c:pt idx="36">
                    <c:v>January</c:v>
                  </c:pt>
                  <c:pt idx="37">
                    <c:v>February</c:v>
                  </c:pt>
                  <c:pt idx="38">
                    <c:v>March</c:v>
                  </c:pt>
                  <c:pt idx="39">
                    <c:v>April</c:v>
                  </c:pt>
                  <c:pt idx="40">
                    <c:v>May</c:v>
                  </c:pt>
                  <c:pt idx="41">
                    <c:v>June</c:v>
                  </c:pt>
                  <c:pt idx="42">
                    <c:v>July</c:v>
                  </c:pt>
                  <c:pt idx="43">
                    <c:v>August</c:v>
                  </c:pt>
                  <c:pt idx="44">
                    <c:v>September</c:v>
                  </c:pt>
                  <c:pt idx="45">
                    <c:v>October</c:v>
                  </c:pt>
                  <c:pt idx="46">
                    <c:v>November</c:v>
                  </c:pt>
                  <c:pt idx="47">
                    <c:v>December</c:v>
                  </c:pt>
                  <c:pt idx="48">
                    <c:v>January</c:v>
                  </c:pt>
                  <c:pt idx="49">
                    <c:v>February</c:v>
                  </c:pt>
                  <c:pt idx="50">
                    <c:v>March</c:v>
                  </c:pt>
                  <c:pt idx="51">
                    <c:v>April</c:v>
                  </c:pt>
                  <c:pt idx="52">
                    <c:v>May</c:v>
                  </c:pt>
                  <c:pt idx="53">
                    <c:v>June</c:v>
                  </c:pt>
                  <c:pt idx="54">
                    <c:v>July</c:v>
                  </c:pt>
                  <c:pt idx="55">
                    <c:v>August</c:v>
                  </c:pt>
                  <c:pt idx="56">
                    <c:v>September</c:v>
                  </c:pt>
                  <c:pt idx="57">
                    <c:v>October</c:v>
                  </c:pt>
                  <c:pt idx="58">
                    <c:v>November</c:v>
                  </c:pt>
                  <c:pt idx="59">
                    <c:v>December</c:v>
                  </c:pt>
                  <c:pt idx="60">
                    <c:v>January</c:v>
                  </c:pt>
                  <c:pt idx="61">
                    <c:v>February</c:v>
                  </c:pt>
                  <c:pt idx="62">
                    <c:v>March</c:v>
                  </c:pt>
                  <c:pt idx="63">
                    <c:v>April</c:v>
                  </c:pt>
                  <c:pt idx="64">
                    <c:v>May</c:v>
                  </c:pt>
                  <c:pt idx="65">
                    <c:v>June</c:v>
                  </c:pt>
                </c:lvl>
                <c:lvl>
                  <c:pt idx="0">
                    <c:v>2020</c:v>
                  </c:pt>
                  <c:pt idx="12">
                    <c:v>2021</c:v>
                  </c:pt>
                  <c:pt idx="24">
                    <c:v>2022</c:v>
                  </c:pt>
                  <c:pt idx="36">
                    <c:v>2023</c:v>
                  </c:pt>
                  <c:pt idx="48">
                    <c:v>2024</c:v>
                  </c:pt>
                  <c:pt idx="60">
                    <c:v>2025</c:v>
                  </c:pt>
                </c:lvl>
              </c:multiLvlStrCache>
            </c:multiLvlStrRef>
          </c:cat>
          <c:val>
            <c:numRef>
              <c:f>SSO!$C$5:$C$82</c:f>
              <c:numCache>
                <c:formatCode>_(* #,##0_);_(* \(#,##0\);_(* "-"??_);_(@_)</c:formatCode>
                <c:ptCount val="66"/>
                <c:pt idx="0">
                  <c:v>343770</c:v>
                </c:pt>
                <c:pt idx="1">
                  <c:v>354875</c:v>
                </c:pt>
                <c:pt idx="2">
                  <c:v>176151</c:v>
                </c:pt>
                <c:pt idx="3">
                  <c:v>473068</c:v>
                </c:pt>
                <c:pt idx="4">
                  <c:v>326636</c:v>
                </c:pt>
                <c:pt idx="5">
                  <c:v>477997</c:v>
                </c:pt>
                <c:pt idx="6">
                  <c:v>476446</c:v>
                </c:pt>
                <c:pt idx="7">
                  <c:v>601938</c:v>
                </c:pt>
                <c:pt idx="8">
                  <c:v>576858</c:v>
                </c:pt>
                <c:pt idx="9">
                  <c:v>495068</c:v>
                </c:pt>
                <c:pt idx="10">
                  <c:v>520368</c:v>
                </c:pt>
                <c:pt idx="11">
                  <c:v>911211</c:v>
                </c:pt>
                <c:pt idx="12">
                  <c:v>612913</c:v>
                </c:pt>
                <c:pt idx="13">
                  <c:v>714972</c:v>
                </c:pt>
                <c:pt idx="14">
                  <c:v>664288</c:v>
                </c:pt>
                <c:pt idx="15">
                  <c:v>765731</c:v>
                </c:pt>
                <c:pt idx="16">
                  <c:v>1057752</c:v>
                </c:pt>
                <c:pt idx="17">
                  <c:v>1298688</c:v>
                </c:pt>
                <c:pt idx="18">
                  <c:v>1064147</c:v>
                </c:pt>
                <c:pt idx="19">
                  <c:v>1098585</c:v>
                </c:pt>
                <c:pt idx="20">
                  <c:v>1848719</c:v>
                </c:pt>
                <c:pt idx="21">
                  <c:v>1370634</c:v>
                </c:pt>
                <c:pt idx="22">
                  <c:v>1299774</c:v>
                </c:pt>
                <c:pt idx="23">
                  <c:v>979759</c:v>
                </c:pt>
                <c:pt idx="24">
                  <c:v>1375629</c:v>
                </c:pt>
                <c:pt idx="25">
                  <c:v>1101389</c:v>
                </c:pt>
                <c:pt idx="26">
                  <c:v>2007664</c:v>
                </c:pt>
                <c:pt idx="27">
                  <c:v>1268239</c:v>
                </c:pt>
                <c:pt idx="28">
                  <c:v>3053277</c:v>
                </c:pt>
                <c:pt idx="29">
                  <c:v>783605</c:v>
                </c:pt>
                <c:pt idx="30">
                  <c:v>1226322</c:v>
                </c:pt>
                <c:pt idx="31">
                  <c:v>1419643</c:v>
                </c:pt>
                <c:pt idx="32">
                  <c:v>1198355</c:v>
                </c:pt>
                <c:pt idx="33">
                  <c:v>1352826</c:v>
                </c:pt>
                <c:pt idx="34">
                  <c:v>1653017</c:v>
                </c:pt>
                <c:pt idx="35">
                  <c:v>1225828</c:v>
                </c:pt>
                <c:pt idx="36">
                  <c:v>1687456</c:v>
                </c:pt>
                <c:pt idx="37">
                  <c:v>1612024</c:v>
                </c:pt>
                <c:pt idx="38">
                  <c:v>1078202</c:v>
                </c:pt>
                <c:pt idx="39">
                  <c:v>1327520</c:v>
                </c:pt>
                <c:pt idx="40">
                  <c:v>1858339</c:v>
                </c:pt>
                <c:pt idx="41">
                  <c:v>1431373</c:v>
                </c:pt>
                <c:pt idx="42">
                  <c:v>1924527</c:v>
                </c:pt>
                <c:pt idx="43">
                  <c:v>1267573</c:v>
                </c:pt>
                <c:pt idx="44">
                  <c:v>1575912</c:v>
                </c:pt>
                <c:pt idx="45">
                  <c:v>2031464</c:v>
                </c:pt>
                <c:pt idx="46">
                  <c:v>1420290</c:v>
                </c:pt>
                <c:pt idx="47">
                  <c:v>1826849</c:v>
                </c:pt>
                <c:pt idx="48">
                  <c:v>2258967</c:v>
                </c:pt>
                <c:pt idx="49">
                  <c:v>1520867</c:v>
                </c:pt>
                <c:pt idx="50">
                  <c:v>1209665</c:v>
                </c:pt>
                <c:pt idx="51">
                  <c:v>2710870</c:v>
                </c:pt>
                <c:pt idx="52">
                  <c:v>1981202</c:v>
                </c:pt>
                <c:pt idx="53">
                  <c:v>2312293</c:v>
                </c:pt>
                <c:pt idx="54">
                  <c:v>606346</c:v>
                </c:pt>
                <c:pt idx="55">
                  <c:v>2446140</c:v>
                </c:pt>
                <c:pt idx="56">
                  <c:v>2751915</c:v>
                </c:pt>
                <c:pt idx="57">
                  <c:v>1964309</c:v>
                </c:pt>
                <c:pt idx="58">
                  <c:v>2697534</c:v>
                </c:pt>
                <c:pt idx="59">
                  <c:v>3236598</c:v>
                </c:pt>
                <c:pt idx="60">
                  <c:v>2930307</c:v>
                </c:pt>
                <c:pt idx="61">
                  <c:v>2878374</c:v>
                </c:pt>
                <c:pt idx="62">
                  <c:v>2712829</c:v>
                </c:pt>
                <c:pt idx="63">
                  <c:v>3608486</c:v>
                </c:pt>
                <c:pt idx="64">
                  <c:v>2784672</c:v>
                </c:pt>
                <c:pt idx="65">
                  <c:v>2894990</c:v>
                </c:pt>
              </c:numCache>
            </c:numRef>
          </c:val>
          <c:smooth val="0"/>
          <c:extLst>
            <c:ext xmlns:c16="http://schemas.microsoft.com/office/drawing/2014/chart" uri="{C3380CC4-5D6E-409C-BE32-E72D297353CC}">
              <c16:uniqueId val="{00000001-2BBA-4026-99D2-11D1BFF85BC2}"/>
            </c:ext>
          </c:extLst>
        </c:ser>
        <c:dLbls>
          <c:showLegendKey val="0"/>
          <c:showVal val="0"/>
          <c:showCatName val="0"/>
          <c:showSerName val="0"/>
          <c:showPercent val="0"/>
          <c:showBubbleSize val="0"/>
        </c:dLbls>
        <c:marker val="1"/>
        <c:smooth val="0"/>
        <c:axId val="327682783"/>
        <c:axId val="327680383"/>
      </c:lineChart>
      <c:catAx>
        <c:axId val="5659210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crossAx val="565902831"/>
        <c:crosses val="autoZero"/>
        <c:auto val="1"/>
        <c:lblAlgn val="ctr"/>
        <c:lblOffset val="100"/>
        <c:noMultiLvlLbl val="0"/>
      </c:catAx>
      <c:valAx>
        <c:axId val="56590283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Lato" panose="020F0502020204030203" pitchFamily="34" charset="0"/>
                    <a:ea typeface="+mn-ea"/>
                    <a:cs typeface="+mn-cs"/>
                  </a:defRPr>
                </a:pPr>
                <a:r>
                  <a:rPr lang="en-US"/>
                  <a:t>Volume (lots traded)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Lato" panose="020F0502020204030203" pitchFamily="34" charset="0"/>
                  <a:ea typeface="+mn-ea"/>
                  <a:cs typeface="+mn-cs"/>
                </a:defRPr>
              </a:pPr>
              <a:endParaRPr lang="en-US"/>
            </a:p>
          </c:txPr>
        </c:title>
        <c:numFmt formatCode="[&gt;999999999.999]\ #,,,&quot;B&quot;;[&gt;999999.999]#,,&quot;M&quot;;#,##0\ _M"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crossAx val="565921071"/>
        <c:crosses val="autoZero"/>
        <c:crossBetween val="between"/>
      </c:valAx>
      <c:valAx>
        <c:axId val="327680383"/>
        <c:scaling>
          <c:orientation val="minMax"/>
        </c:scaling>
        <c:delete val="0"/>
        <c:axPos val="r"/>
        <c:title>
          <c:tx>
            <c:rich>
              <a:bodyPr rot="5400000" spcFirstLastPara="1" vertOverflow="ellipsis" wrap="square" anchor="ctr" anchorCtr="1"/>
              <a:lstStyle/>
              <a:p>
                <a:pPr>
                  <a:defRPr sz="1000" b="0" i="0" u="none" strike="noStrike" kern="1200" baseline="0">
                    <a:solidFill>
                      <a:schemeClr val="tx1"/>
                    </a:solidFill>
                    <a:latin typeface="Lato" panose="020F0502020204030203" pitchFamily="34" charset="0"/>
                    <a:ea typeface="+mn-ea"/>
                    <a:cs typeface="+mn-cs"/>
                  </a:defRPr>
                </a:pPr>
                <a:r>
                  <a:rPr lang="en-US"/>
                  <a:t>Open Interest (lots outstanding)</a:t>
                </a:r>
              </a:p>
            </c:rich>
          </c:tx>
          <c:overlay val="0"/>
          <c:spPr>
            <a:noFill/>
            <a:ln>
              <a:noFill/>
            </a:ln>
            <a:effectLst/>
          </c:spPr>
          <c:txPr>
            <a:bodyPr rot="5400000" spcFirstLastPara="1" vertOverflow="ellipsis" wrap="square" anchor="ctr" anchorCtr="1"/>
            <a:lstStyle/>
            <a:p>
              <a:pPr>
                <a:defRPr sz="1000" b="0" i="0" u="none" strike="noStrike" kern="1200" baseline="0">
                  <a:solidFill>
                    <a:schemeClr val="tx1"/>
                  </a:solidFill>
                  <a:latin typeface="Lato" panose="020F0502020204030203" pitchFamily="34" charset="0"/>
                  <a:ea typeface="+mn-ea"/>
                  <a:cs typeface="+mn-cs"/>
                </a:defRPr>
              </a:pPr>
              <a:endParaRPr lang="en-US"/>
            </a:p>
          </c:txPr>
        </c:title>
        <c:numFmt formatCode="[&gt;999999.999]\ #.0,,&quot;M&quot;;[&gt;999.999]#,&quot;K&quot;;#,##0\ _K"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crossAx val="327682783"/>
        <c:crosses val="max"/>
        <c:crossBetween val="between"/>
      </c:valAx>
      <c:catAx>
        <c:axId val="327682783"/>
        <c:scaling>
          <c:orientation val="minMax"/>
        </c:scaling>
        <c:delete val="1"/>
        <c:axPos val="b"/>
        <c:numFmt formatCode="General" sourceLinked="1"/>
        <c:majorTickMark val="out"/>
        <c:minorTickMark val="none"/>
        <c:tickLblPos val="nextTo"/>
        <c:crossAx val="327680383"/>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aseline="0">
          <a:solidFill>
            <a:schemeClr val="tx1"/>
          </a:solidFill>
          <a:latin typeface="Lato" panose="020F0502020204030203"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[Quarterly Data - 2015 to 2025 v2.xlsx]China volume!PivotTable3</c:name>
    <c:fmtId val="11"/>
  </c:pivotSource>
  <c:chart>
    <c:title>
      <c:tx>
        <c:rich>
          <a:bodyPr rot="0" spcFirstLastPara="1" vertOverflow="ellipsis" vert="horz" wrap="square" anchor="ctr" anchorCtr="1"/>
          <a:lstStyle/>
          <a:p>
            <a:pPr>
              <a:defRPr sz="1400" b="0" i="0" u="none" strike="noStrike" kern="1200" spc="0" baseline="0">
                <a:solidFill>
                  <a:schemeClr val="tx1"/>
                </a:solidFill>
                <a:latin typeface="Lato" panose="020F0502020204030203" pitchFamily="34" charset="0"/>
                <a:ea typeface="+mn-ea"/>
                <a:cs typeface="+mn-cs"/>
              </a:defRPr>
            </a:pPr>
            <a:r>
              <a:rPr lang="en-US"/>
              <a:t>Quarterly Volume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Lato" panose="020F0502020204030203" pitchFamily="34" charset="0"/>
              <a:ea typeface="+mn-ea"/>
              <a:cs typeface="+mn-cs"/>
            </a:defRPr>
          </a:pPr>
          <a:endParaRPr lang="en-US"/>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w="28575" cap="rnd">
            <a:solidFill>
              <a:schemeClr val="accent1"/>
            </a:solidFill>
            <a:round/>
          </a:ln>
          <a:effectLst/>
        </c:spPr>
        <c:marker>
          <c:symbol val="none"/>
        </c:marker>
      </c:pivotFmt>
      <c:pivotFmt>
        <c:idx val="4"/>
        <c:spPr>
          <a:solidFill>
            <a:schemeClr val="accent1"/>
          </a:solidFill>
          <a:ln w="28575" cap="rnd">
            <a:solidFill>
              <a:schemeClr val="accent1"/>
            </a:solidFill>
            <a:round/>
          </a:ln>
          <a:effectLst/>
        </c:spPr>
        <c:marker>
          <c:symbol val="none"/>
        </c:marker>
      </c:pivotFmt>
      <c:pivotFmt>
        <c:idx val="5"/>
        <c:spPr>
          <a:solidFill>
            <a:schemeClr val="accent1"/>
          </a:solidFill>
          <a:ln w="28575" cap="rnd">
            <a:solidFill>
              <a:schemeClr val="accent1"/>
            </a:solidFill>
            <a:round/>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w="28575" cap="rnd">
            <a:solidFill>
              <a:schemeClr val="accent1"/>
            </a:solidFill>
            <a:round/>
          </a:ln>
          <a:effectLst/>
        </c:spPr>
        <c:marker>
          <c:symbol val="none"/>
        </c:marker>
      </c:pivotFmt>
      <c:pivotFmt>
        <c:idx val="10"/>
        <c:spPr>
          <a:solidFill>
            <a:schemeClr val="accent1"/>
          </a:solidFill>
          <a:ln w="28575" cap="rnd">
            <a:solidFill>
              <a:schemeClr val="accent1"/>
            </a:solidFill>
            <a:round/>
          </a:ln>
          <a:effectLst/>
        </c:spPr>
        <c:marker>
          <c:symbol val="none"/>
        </c:marker>
      </c:pivotFmt>
      <c:pivotFmt>
        <c:idx val="11"/>
        <c:spPr>
          <a:solidFill>
            <a:schemeClr val="accent1"/>
          </a:solidFill>
          <a:ln w="28575" cap="rnd">
            <a:solidFill>
              <a:schemeClr val="accent1"/>
            </a:solidFill>
            <a:round/>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stacked"/>
        <c:varyColors val="0"/>
        <c:ser>
          <c:idx val="0"/>
          <c:order val="0"/>
          <c:tx>
            <c:strRef>
              <c:f>'China volume'!$B$5:$B$6</c:f>
              <c:strCache>
                <c:ptCount val="1"/>
                <c:pt idx="0">
                  <c:v>Future</c:v>
                </c:pt>
              </c:strCache>
            </c:strRef>
          </c:tx>
          <c:spPr>
            <a:solidFill>
              <a:schemeClr val="accent1"/>
            </a:solidFill>
            <a:ln>
              <a:noFill/>
            </a:ln>
            <a:effectLst/>
          </c:spPr>
          <c:invertIfNegative val="0"/>
          <c:cat>
            <c:multiLvlStrRef>
              <c:f>'China volume'!$A$7:$A$59</c:f>
              <c:multiLvlStrCache>
                <c:ptCount val="42"/>
                <c:lvl>
                  <c:pt idx="0">
                    <c:v>1</c:v>
                  </c:pt>
                  <c:pt idx="1">
                    <c:v>2</c:v>
                  </c:pt>
                  <c:pt idx="2">
                    <c:v>3</c:v>
                  </c:pt>
                  <c:pt idx="3">
                    <c:v>4</c:v>
                  </c:pt>
                  <c:pt idx="4">
                    <c:v>1</c:v>
                  </c:pt>
                  <c:pt idx="5">
                    <c:v>2</c:v>
                  </c:pt>
                  <c:pt idx="6">
                    <c:v>3</c:v>
                  </c:pt>
                  <c:pt idx="7">
                    <c:v>4</c:v>
                  </c:pt>
                  <c:pt idx="8">
                    <c:v>1</c:v>
                  </c:pt>
                  <c:pt idx="9">
                    <c:v>2</c:v>
                  </c:pt>
                  <c:pt idx="10">
                    <c:v>3</c:v>
                  </c:pt>
                  <c:pt idx="11">
                    <c:v>4</c:v>
                  </c:pt>
                  <c:pt idx="12">
                    <c:v>1</c:v>
                  </c:pt>
                  <c:pt idx="13">
                    <c:v>2</c:v>
                  </c:pt>
                  <c:pt idx="14">
                    <c:v>3</c:v>
                  </c:pt>
                  <c:pt idx="15">
                    <c:v>4</c:v>
                  </c:pt>
                  <c:pt idx="16">
                    <c:v>1</c:v>
                  </c:pt>
                  <c:pt idx="17">
                    <c:v>2</c:v>
                  </c:pt>
                  <c:pt idx="18">
                    <c:v>3</c:v>
                  </c:pt>
                  <c:pt idx="19">
                    <c:v>4</c:v>
                  </c:pt>
                  <c:pt idx="20">
                    <c:v>1</c:v>
                  </c:pt>
                  <c:pt idx="21">
                    <c:v>2</c:v>
                  </c:pt>
                  <c:pt idx="22">
                    <c:v>3</c:v>
                  </c:pt>
                  <c:pt idx="23">
                    <c:v>4</c:v>
                  </c:pt>
                  <c:pt idx="24">
                    <c:v>1</c:v>
                  </c:pt>
                  <c:pt idx="25">
                    <c:v>2</c:v>
                  </c:pt>
                  <c:pt idx="26">
                    <c:v>3</c:v>
                  </c:pt>
                  <c:pt idx="27">
                    <c:v>4</c:v>
                  </c:pt>
                  <c:pt idx="28">
                    <c:v>1</c:v>
                  </c:pt>
                  <c:pt idx="29">
                    <c:v>2</c:v>
                  </c:pt>
                  <c:pt idx="30">
                    <c:v>3</c:v>
                  </c:pt>
                  <c:pt idx="31">
                    <c:v>4</c:v>
                  </c:pt>
                  <c:pt idx="32">
                    <c:v>1</c:v>
                  </c:pt>
                  <c:pt idx="33">
                    <c:v>2</c:v>
                  </c:pt>
                  <c:pt idx="34">
                    <c:v>3</c:v>
                  </c:pt>
                  <c:pt idx="35">
                    <c:v>4</c:v>
                  </c:pt>
                  <c:pt idx="36">
                    <c:v>1</c:v>
                  </c:pt>
                  <c:pt idx="37">
                    <c:v>2</c:v>
                  </c:pt>
                  <c:pt idx="38">
                    <c:v>3</c:v>
                  </c:pt>
                  <c:pt idx="39">
                    <c:v>4</c:v>
                  </c:pt>
                  <c:pt idx="40">
                    <c:v>1</c:v>
                  </c:pt>
                  <c:pt idx="41">
                    <c:v>2</c:v>
                  </c:pt>
                </c:lvl>
                <c:lvl>
                  <c:pt idx="0">
                    <c:v>2015</c:v>
                  </c:pt>
                  <c:pt idx="4">
                    <c:v>2016</c:v>
                  </c:pt>
                  <c:pt idx="8">
                    <c:v>2017</c:v>
                  </c:pt>
                  <c:pt idx="12">
                    <c:v>2018</c:v>
                  </c:pt>
                  <c:pt idx="16">
                    <c:v>2019</c:v>
                  </c:pt>
                  <c:pt idx="20">
                    <c:v>2020</c:v>
                  </c:pt>
                  <c:pt idx="24">
                    <c:v>2021</c:v>
                  </c:pt>
                  <c:pt idx="28">
                    <c:v>2022</c:v>
                  </c:pt>
                  <c:pt idx="32">
                    <c:v>2023</c:v>
                  </c:pt>
                  <c:pt idx="36">
                    <c:v>2024</c:v>
                  </c:pt>
                  <c:pt idx="40">
                    <c:v>2025</c:v>
                  </c:pt>
                </c:lvl>
              </c:multiLvlStrCache>
            </c:multiLvlStrRef>
          </c:cat>
          <c:val>
            <c:numRef>
              <c:f>'China volume'!$B$7:$B$59</c:f>
              <c:numCache>
                <c:formatCode>_(* #,##0_);_(* \(#,##0\);_(* "-"??_);_(@_)</c:formatCode>
                <c:ptCount val="42"/>
                <c:pt idx="0">
                  <c:v>81287562</c:v>
                </c:pt>
                <c:pt idx="1">
                  <c:v>141960029</c:v>
                </c:pt>
                <c:pt idx="2">
                  <c:v>89875397</c:v>
                </c:pt>
                <c:pt idx="3">
                  <c:v>2203394</c:v>
                </c:pt>
                <c:pt idx="4">
                  <c:v>2814655</c:v>
                </c:pt>
                <c:pt idx="5">
                  <c:v>2641463</c:v>
                </c:pt>
                <c:pt idx="6">
                  <c:v>2207559</c:v>
                </c:pt>
                <c:pt idx="7">
                  <c:v>1738166</c:v>
                </c:pt>
                <c:pt idx="8">
                  <c:v>2001707</c:v>
                </c:pt>
                <c:pt idx="9">
                  <c:v>2631892</c:v>
                </c:pt>
                <c:pt idx="10">
                  <c:v>2652327</c:v>
                </c:pt>
                <c:pt idx="11">
                  <c:v>2539697</c:v>
                </c:pt>
                <c:pt idx="12">
                  <c:v>3019896</c:v>
                </c:pt>
                <c:pt idx="13">
                  <c:v>3164561</c:v>
                </c:pt>
                <c:pt idx="14">
                  <c:v>4313715</c:v>
                </c:pt>
                <c:pt idx="15">
                  <c:v>5846155</c:v>
                </c:pt>
                <c:pt idx="16">
                  <c:v>10442210</c:v>
                </c:pt>
                <c:pt idx="17">
                  <c:v>16175421</c:v>
                </c:pt>
                <c:pt idx="18">
                  <c:v>14083517</c:v>
                </c:pt>
                <c:pt idx="19">
                  <c:v>12550163</c:v>
                </c:pt>
                <c:pt idx="20">
                  <c:v>18489412</c:v>
                </c:pt>
                <c:pt idx="21">
                  <c:v>15073480</c:v>
                </c:pt>
                <c:pt idx="22">
                  <c:v>24465954</c:v>
                </c:pt>
                <c:pt idx="23">
                  <c:v>16474714</c:v>
                </c:pt>
                <c:pt idx="24">
                  <c:v>18055414</c:v>
                </c:pt>
                <c:pt idx="25">
                  <c:v>16288834</c:v>
                </c:pt>
                <c:pt idx="26">
                  <c:v>18583005</c:v>
                </c:pt>
                <c:pt idx="27">
                  <c:v>13812034</c:v>
                </c:pt>
                <c:pt idx="28">
                  <c:v>15627315</c:v>
                </c:pt>
                <c:pt idx="29">
                  <c:v>19641959</c:v>
                </c:pt>
                <c:pt idx="30">
                  <c:v>19231951</c:v>
                </c:pt>
                <c:pt idx="31">
                  <c:v>19992481</c:v>
                </c:pt>
                <c:pt idx="32">
                  <c:v>16603138</c:v>
                </c:pt>
                <c:pt idx="33">
                  <c:v>15983114</c:v>
                </c:pt>
                <c:pt idx="34">
                  <c:v>18752443</c:v>
                </c:pt>
                <c:pt idx="35">
                  <c:v>18715134</c:v>
                </c:pt>
                <c:pt idx="36">
                  <c:v>29255963</c:v>
                </c:pt>
                <c:pt idx="37">
                  <c:v>21885348</c:v>
                </c:pt>
                <c:pt idx="38">
                  <c:v>26688857</c:v>
                </c:pt>
                <c:pt idx="39">
                  <c:v>41602789</c:v>
                </c:pt>
                <c:pt idx="40">
                  <c:v>32585635</c:v>
                </c:pt>
                <c:pt idx="41">
                  <c:v>27833529</c:v>
                </c:pt>
              </c:numCache>
            </c:numRef>
          </c:val>
          <c:extLst>
            <c:ext xmlns:c16="http://schemas.microsoft.com/office/drawing/2014/chart" uri="{C3380CC4-5D6E-409C-BE32-E72D297353CC}">
              <c16:uniqueId val="{00000000-1A9B-401E-9F40-74A326C4A523}"/>
            </c:ext>
          </c:extLst>
        </c:ser>
        <c:ser>
          <c:idx val="1"/>
          <c:order val="1"/>
          <c:tx>
            <c:strRef>
              <c:f>'China volume'!$C$5:$C$6</c:f>
              <c:strCache>
                <c:ptCount val="1"/>
                <c:pt idx="0">
                  <c:v>Option</c:v>
                </c:pt>
              </c:strCache>
            </c:strRef>
          </c:tx>
          <c:spPr>
            <a:solidFill>
              <a:schemeClr val="accent2"/>
            </a:solidFill>
            <a:ln>
              <a:noFill/>
            </a:ln>
            <a:effectLst/>
          </c:spPr>
          <c:invertIfNegative val="0"/>
          <c:cat>
            <c:multiLvlStrRef>
              <c:f>'China volume'!$A$7:$A$59</c:f>
              <c:multiLvlStrCache>
                <c:ptCount val="42"/>
                <c:lvl>
                  <c:pt idx="0">
                    <c:v>1</c:v>
                  </c:pt>
                  <c:pt idx="1">
                    <c:v>2</c:v>
                  </c:pt>
                  <c:pt idx="2">
                    <c:v>3</c:v>
                  </c:pt>
                  <c:pt idx="3">
                    <c:v>4</c:v>
                  </c:pt>
                  <c:pt idx="4">
                    <c:v>1</c:v>
                  </c:pt>
                  <c:pt idx="5">
                    <c:v>2</c:v>
                  </c:pt>
                  <c:pt idx="6">
                    <c:v>3</c:v>
                  </c:pt>
                  <c:pt idx="7">
                    <c:v>4</c:v>
                  </c:pt>
                  <c:pt idx="8">
                    <c:v>1</c:v>
                  </c:pt>
                  <c:pt idx="9">
                    <c:v>2</c:v>
                  </c:pt>
                  <c:pt idx="10">
                    <c:v>3</c:v>
                  </c:pt>
                  <c:pt idx="11">
                    <c:v>4</c:v>
                  </c:pt>
                  <c:pt idx="12">
                    <c:v>1</c:v>
                  </c:pt>
                  <c:pt idx="13">
                    <c:v>2</c:v>
                  </c:pt>
                  <c:pt idx="14">
                    <c:v>3</c:v>
                  </c:pt>
                  <c:pt idx="15">
                    <c:v>4</c:v>
                  </c:pt>
                  <c:pt idx="16">
                    <c:v>1</c:v>
                  </c:pt>
                  <c:pt idx="17">
                    <c:v>2</c:v>
                  </c:pt>
                  <c:pt idx="18">
                    <c:v>3</c:v>
                  </c:pt>
                  <c:pt idx="19">
                    <c:v>4</c:v>
                  </c:pt>
                  <c:pt idx="20">
                    <c:v>1</c:v>
                  </c:pt>
                  <c:pt idx="21">
                    <c:v>2</c:v>
                  </c:pt>
                  <c:pt idx="22">
                    <c:v>3</c:v>
                  </c:pt>
                  <c:pt idx="23">
                    <c:v>4</c:v>
                  </c:pt>
                  <c:pt idx="24">
                    <c:v>1</c:v>
                  </c:pt>
                  <c:pt idx="25">
                    <c:v>2</c:v>
                  </c:pt>
                  <c:pt idx="26">
                    <c:v>3</c:v>
                  </c:pt>
                  <c:pt idx="27">
                    <c:v>4</c:v>
                  </c:pt>
                  <c:pt idx="28">
                    <c:v>1</c:v>
                  </c:pt>
                  <c:pt idx="29">
                    <c:v>2</c:v>
                  </c:pt>
                  <c:pt idx="30">
                    <c:v>3</c:v>
                  </c:pt>
                  <c:pt idx="31">
                    <c:v>4</c:v>
                  </c:pt>
                  <c:pt idx="32">
                    <c:v>1</c:v>
                  </c:pt>
                  <c:pt idx="33">
                    <c:v>2</c:v>
                  </c:pt>
                  <c:pt idx="34">
                    <c:v>3</c:v>
                  </c:pt>
                  <c:pt idx="35">
                    <c:v>4</c:v>
                  </c:pt>
                  <c:pt idx="36">
                    <c:v>1</c:v>
                  </c:pt>
                  <c:pt idx="37">
                    <c:v>2</c:v>
                  </c:pt>
                  <c:pt idx="38">
                    <c:v>3</c:v>
                  </c:pt>
                  <c:pt idx="39">
                    <c:v>4</c:v>
                  </c:pt>
                  <c:pt idx="40">
                    <c:v>1</c:v>
                  </c:pt>
                  <c:pt idx="41">
                    <c:v>2</c:v>
                  </c:pt>
                </c:lvl>
                <c:lvl>
                  <c:pt idx="0">
                    <c:v>2015</c:v>
                  </c:pt>
                  <c:pt idx="4">
                    <c:v>2016</c:v>
                  </c:pt>
                  <c:pt idx="8">
                    <c:v>2017</c:v>
                  </c:pt>
                  <c:pt idx="12">
                    <c:v>2018</c:v>
                  </c:pt>
                  <c:pt idx="16">
                    <c:v>2019</c:v>
                  </c:pt>
                  <c:pt idx="20">
                    <c:v>2020</c:v>
                  </c:pt>
                  <c:pt idx="24">
                    <c:v>2021</c:v>
                  </c:pt>
                  <c:pt idx="28">
                    <c:v>2022</c:v>
                  </c:pt>
                  <c:pt idx="32">
                    <c:v>2023</c:v>
                  </c:pt>
                  <c:pt idx="36">
                    <c:v>2024</c:v>
                  </c:pt>
                  <c:pt idx="40">
                    <c:v>2025</c:v>
                  </c:pt>
                </c:lvl>
              </c:multiLvlStrCache>
            </c:multiLvlStrRef>
          </c:cat>
          <c:val>
            <c:numRef>
              <c:f>'China volume'!$C$7:$C$59</c:f>
              <c:numCache>
                <c:formatCode>_(* #,##0_);_(* \(#,##0\);_(* "-"??_);_(@_)</c:formatCode>
                <c:ptCount val="42"/>
                <c:pt idx="0">
                  <c:v>783207</c:v>
                </c:pt>
                <c:pt idx="1">
                  <c:v>3713744</c:v>
                </c:pt>
                <c:pt idx="2">
                  <c:v>8049058</c:v>
                </c:pt>
                <c:pt idx="3">
                  <c:v>10723967</c:v>
                </c:pt>
                <c:pt idx="4">
                  <c:v>12861776</c:v>
                </c:pt>
                <c:pt idx="5">
                  <c:v>13815432</c:v>
                </c:pt>
                <c:pt idx="6">
                  <c:v>20436206</c:v>
                </c:pt>
                <c:pt idx="7">
                  <c:v>31955933</c:v>
                </c:pt>
                <c:pt idx="8">
                  <c:v>28377231</c:v>
                </c:pt>
                <c:pt idx="9">
                  <c:v>40247770</c:v>
                </c:pt>
                <c:pt idx="10">
                  <c:v>52073155</c:v>
                </c:pt>
                <c:pt idx="11">
                  <c:v>63278003</c:v>
                </c:pt>
                <c:pt idx="12">
                  <c:v>67509479</c:v>
                </c:pt>
                <c:pt idx="13">
                  <c:v>57267703</c:v>
                </c:pt>
                <c:pt idx="14">
                  <c:v>93397568</c:v>
                </c:pt>
                <c:pt idx="15">
                  <c:v>98036430</c:v>
                </c:pt>
                <c:pt idx="16">
                  <c:v>128348760</c:v>
                </c:pt>
                <c:pt idx="17">
                  <c:v>162869742</c:v>
                </c:pt>
                <c:pt idx="18">
                  <c:v>161794400</c:v>
                </c:pt>
                <c:pt idx="19">
                  <c:v>169934492</c:v>
                </c:pt>
                <c:pt idx="20">
                  <c:v>278376226</c:v>
                </c:pt>
                <c:pt idx="21">
                  <c:v>180289100</c:v>
                </c:pt>
                <c:pt idx="22">
                  <c:v>300421900</c:v>
                </c:pt>
                <c:pt idx="23">
                  <c:v>240147430</c:v>
                </c:pt>
                <c:pt idx="24">
                  <c:v>316125723</c:v>
                </c:pt>
                <c:pt idx="25">
                  <c:v>266415927</c:v>
                </c:pt>
                <c:pt idx="26">
                  <c:v>316320754</c:v>
                </c:pt>
                <c:pt idx="27">
                  <c:v>228770651</c:v>
                </c:pt>
                <c:pt idx="28">
                  <c:v>275214441</c:v>
                </c:pt>
                <c:pt idx="29">
                  <c:v>295756936</c:v>
                </c:pt>
                <c:pt idx="30">
                  <c:v>255517415</c:v>
                </c:pt>
                <c:pt idx="31">
                  <c:v>287116341</c:v>
                </c:pt>
                <c:pt idx="32">
                  <c:v>240452657</c:v>
                </c:pt>
                <c:pt idx="33">
                  <c:v>247932569</c:v>
                </c:pt>
                <c:pt idx="34">
                  <c:v>292995217</c:v>
                </c:pt>
                <c:pt idx="35">
                  <c:v>261994794</c:v>
                </c:pt>
                <c:pt idx="36">
                  <c:v>322180179</c:v>
                </c:pt>
                <c:pt idx="37">
                  <c:v>265501213</c:v>
                </c:pt>
                <c:pt idx="38">
                  <c:v>322943164</c:v>
                </c:pt>
                <c:pt idx="39">
                  <c:v>352125575</c:v>
                </c:pt>
                <c:pt idx="40">
                  <c:v>311298441</c:v>
                </c:pt>
                <c:pt idx="41">
                  <c:v>258441210</c:v>
                </c:pt>
              </c:numCache>
            </c:numRef>
          </c:val>
          <c:extLst>
            <c:ext xmlns:c16="http://schemas.microsoft.com/office/drawing/2014/chart" uri="{C3380CC4-5D6E-409C-BE32-E72D297353CC}">
              <c16:uniqueId val="{00000001-1A9B-401E-9F40-74A326C4A523}"/>
            </c:ext>
          </c:extLst>
        </c:ser>
        <c:dLbls>
          <c:showLegendKey val="0"/>
          <c:showVal val="0"/>
          <c:showCatName val="0"/>
          <c:showSerName val="0"/>
          <c:showPercent val="0"/>
          <c:showBubbleSize val="0"/>
        </c:dLbls>
        <c:gapWidth val="219"/>
        <c:overlap val="100"/>
        <c:axId val="677418144"/>
        <c:axId val="677419320"/>
      </c:barChart>
      <c:catAx>
        <c:axId val="677418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crossAx val="677419320"/>
        <c:crosses val="autoZero"/>
        <c:auto val="1"/>
        <c:lblAlgn val="ctr"/>
        <c:lblOffset val="100"/>
        <c:noMultiLvlLbl val="0"/>
      </c:catAx>
      <c:valAx>
        <c:axId val="6774193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Lato" panose="020F0502020204030203" pitchFamily="34" charset="0"/>
                    <a:ea typeface="+mn-ea"/>
                    <a:cs typeface="+mn-cs"/>
                  </a:defRPr>
                </a:pPr>
                <a:r>
                  <a:rPr lang="en-US"/>
                  <a:t>Volume (lots traded)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Lato" panose="020F0502020204030203" pitchFamily="34" charset="0"/>
                  <a:ea typeface="+mn-ea"/>
                  <a:cs typeface="+mn-cs"/>
                </a:defRPr>
              </a:pPr>
              <a:endParaRPr lang="en-US"/>
            </a:p>
          </c:txPr>
        </c:title>
        <c:numFmt formatCode="[&gt;999999999.999]\ #,,,&quot;B&quot;;[&gt;999999.999]#,,&quot;M&quot;;#,##0\ _M"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crossAx val="6774181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legend>
    <c:plotVisOnly val="1"/>
    <c:dispBlanksAs val="gap"/>
    <c:showDLblsOverMax val="0"/>
  </c:chart>
  <c:spPr>
    <a:noFill/>
    <a:ln>
      <a:noFill/>
    </a:ln>
    <a:effectLst/>
  </c:spPr>
  <c:txPr>
    <a:bodyPr/>
    <a:lstStyle/>
    <a:p>
      <a:pPr>
        <a:defRPr baseline="0">
          <a:solidFill>
            <a:schemeClr val="tx1"/>
          </a:solidFill>
          <a:latin typeface="Lato" panose="020F0502020204030203"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[Quarterly Data - 2015 to 2025 v2.xlsx]China OI!PivotTable3</c:name>
    <c:fmtId val="16"/>
  </c:pivotSource>
  <c:chart>
    <c:title>
      <c:tx>
        <c:rich>
          <a:bodyPr rot="0" spcFirstLastPara="1" vertOverflow="ellipsis" vert="horz" wrap="square" anchor="ctr" anchorCtr="1"/>
          <a:lstStyle/>
          <a:p>
            <a:pPr>
              <a:defRPr sz="1400" b="0" i="0" u="none" strike="noStrike" kern="1200" spc="0" baseline="0">
                <a:solidFill>
                  <a:schemeClr val="tx1"/>
                </a:solidFill>
                <a:latin typeface="Lato" panose="020F0502020204030203" pitchFamily="34" charset="0"/>
                <a:ea typeface="+mn-ea"/>
                <a:cs typeface="+mn-cs"/>
              </a:defRPr>
            </a:pPr>
            <a:r>
              <a:rPr lang="en-US" dirty="0"/>
              <a:t>Open Interest at Quarter End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Lato" panose="020F0502020204030203" pitchFamily="34" charset="0"/>
              <a:ea typeface="+mn-ea"/>
              <a:cs typeface="+mn-cs"/>
            </a:defRPr>
          </a:pPr>
          <a:endParaRPr lang="en-US"/>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w="28575" cap="rnd">
            <a:solidFill>
              <a:schemeClr val="accent1"/>
            </a:solidFill>
            <a:round/>
          </a:ln>
          <a:effectLst/>
        </c:spPr>
        <c:marker>
          <c:symbol val="none"/>
        </c:marker>
      </c:pivotFmt>
      <c:pivotFmt>
        <c:idx val="4"/>
        <c:spPr>
          <a:solidFill>
            <a:schemeClr val="accent1"/>
          </a:solidFill>
          <a:ln w="28575" cap="rnd">
            <a:solidFill>
              <a:schemeClr val="accent1"/>
            </a:solidFill>
            <a:round/>
          </a:ln>
          <a:effectLst/>
        </c:spPr>
        <c:marker>
          <c:symbol val="none"/>
        </c:marker>
      </c:pivotFmt>
      <c:pivotFmt>
        <c:idx val="5"/>
        <c:spPr>
          <a:solidFill>
            <a:schemeClr val="accent1"/>
          </a:solidFill>
          <a:ln w="28575" cap="rnd">
            <a:solidFill>
              <a:schemeClr val="accent1"/>
            </a:solidFill>
            <a:round/>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w="28575" cap="rnd">
            <a:solidFill>
              <a:schemeClr val="accent1"/>
            </a:solidFill>
            <a:round/>
          </a:ln>
          <a:effectLst/>
        </c:spPr>
        <c:marker>
          <c:symbol val="none"/>
        </c:marker>
      </c:pivotFmt>
      <c:pivotFmt>
        <c:idx val="10"/>
        <c:spPr>
          <a:solidFill>
            <a:schemeClr val="accent1"/>
          </a:solidFill>
          <a:ln w="28575" cap="rnd">
            <a:solidFill>
              <a:schemeClr val="accent1"/>
            </a:solidFill>
            <a:round/>
          </a:ln>
          <a:effectLst/>
        </c:spPr>
        <c:marker>
          <c:symbol val="none"/>
        </c:marker>
      </c:pivotFmt>
      <c:pivotFmt>
        <c:idx val="11"/>
        <c:spPr>
          <a:solidFill>
            <a:schemeClr val="accent1"/>
          </a:solidFill>
          <a:ln w="28575" cap="rnd">
            <a:solidFill>
              <a:schemeClr val="accent1"/>
            </a:solidFill>
            <a:round/>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w="28575" cap="rnd">
            <a:solidFill>
              <a:schemeClr val="accent1"/>
            </a:solidFill>
            <a:round/>
          </a:ln>
          <a:effectLst/>
        </c:spPr>
        <c:marker>
          <c:symbol val="none"/>
        </c:marker>
      </c:pivotFmt>
      <c:pivotFmt>
        <c:idx val="14"/>
        <c:spPr>
          <a:solidFill>
            <a:schemeClr val="accent1"/>
          </a:solidFill>
          <a:ln w="28575" cap="rnd">
            <a:solidFill>
              <a:schemeClr val="accent1"/>
            </a:solidFill>
            <a:round/>
          </a:ln>
          <a:effectLst/>
        </c:spPr>
        <c:marker>
          <c:symbol val="none"/>
        </c:marker>
      </c:pivotFmt>
      <c:pivotFmt>
        <c:idx val="15"/>
        <c:spPr>
          <a:solidFill>
            <a:schemeClr val="accent1"/>
          </a:solidFill>
          <a:ln w="28575" cap="rnd">
            <a:solidFill>
              <a:schemeClr val="accent1"/>
            </a:solidFill>
            <a:round/>
          </a:ln>
          <a:effectLst/>
        </c:spPr>
        <c:marker>
          <c:symbol val="none"/>
        </c:marker>
      </c:pivotFmt>
      <c:pivotFmt>
        <c:idx val="16"/>
        <c:spPr>
          <a:solidFill>
            <a:schemeClr val="accent1"/>
          </a:solidFill>
          <a:ln w="28575" cap="rnd">
            <a:solidFill>
              <a:schemeClr val="accent1"/>
            </a:solidFill>
            <a:round/>
          </a:ln>
          <a:effectLst/>
        </c:spPr>
        <c:marker>
          <c:symbol val="none"/>
        </c:marker>
      </c:pivotFmt>
      <c:pivotFmt>
        <c:idx val="17"/>
        <c:spPr>
          <a:solidFill>
            <a:schemeClr val="accent1"/>
          </a:solidFill>
          <a:ln w="28575" cap="rnd">
            <a:solidFill>
              <a:schemeClr val="accent1"/>
            </a:solidFill>
            <a:round/>
          </a:ln>
          <a:effectLst/>
        </c:spPr>
        <c:marker>
          <c:symbol val="none"/>
        </c:marker>
      </c:pivotFmt>
      <c:pivotFmt>
        <c:idx val="18"/>
        <c:spPr>
          <a:solidFill>
            <a:schemeClr val="accent1"/>
          </a:solidFill>
          <a:ln w="28575" cap="rnd">
            <a:solidFill>
              <a:schemeClr val="accent1"/>
            </a:solidFill>
            <a:round/>
          </a:ln>
          <a:effectLst/>
        </c:spPr>
        <c:marker>
          <c:symbol val="none"/>
        </c:marker>
      </c:pivotFmt>
      <c:pivotFmt>
        <c:idx val="19"/>
        <c:spPr>
          <a:solidFill>
            <a:schemeClr val="accent1"/>
          </a:solidFill>
          <a:ln w="28575" cap="rnd">
            <a:solidFill>
              <a:schemeClr val="accent1"/>
            </a:solidFill>
            <a:round/>
          </a:ln>
          <a:effectLst/>
        </c:spPr>
        <c:marker>
          <c:symbol val="none"/>
        </c:marker>
      </c:pivotFmt>
      <c:pivotFmt>
        <c:idx val="20"/>
        <c:spPr>
          <a:solidFill>
            <a:schemeClr val="accent1"/>
          </a:solidFill>
          <a:ln w="28575" cap="rnd">
            <a:solidFill>
              <a:schemeClr val="accent1"/>
            </a:solidFill>
            <a:round/>
          </a:ln>
          <a:effectLst/>
        </c:spPr>
        <c:marker>
          <c:symbol val="none"/>
        </c:marker>
      </c:pivotFmt>
      <c:pivotFmt>
        <c:idx val="21"/>
        <c:spPr>
          <a:solidFill>
            <a:schemeClr val="accent1"/>
          </a:solidFill>
          <a:ln w="28575" cap="rnd">
            <a:solidFill>
              <a:schemeClr val="accent1"/>
            </a:solidFill>
            <a:round/>
          </a:ln>
          <a:effectLst/>
        </c:spPr>
        <c:marker>
          <c:symbol val="none"/>
        </c:marker>
      </c:pivotFmt>
      <c:pivotFmt>
        <c:idx val="22"/>
        <c:spPr>
          <a:solidFill>
            <a:schemeClr val="accent1"/>
          </a:solidFill>
          <a:ln w="28575" cap="rnd">
            <a:solidFill>
              <a:schemeClr val="accent1"/>
            </a:solidFill>
            <a:round/>
          </a:ln>
          <a:effectLst/>
        </c:spPr>
        <c:marker>
          <c:symbol val="none"/>
        </c:marker>
      </c:pivotFmt>
      <c:pivotFmt>
        <c:idx val="2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areaChart>
        <c:grouping val="stacked"/>
        <c:varyColors val="0"/>
        <c:ser>
          <c:idx val="0"/>
          <c:order val="0"/>
          <c:tx>
            <c:strRef>
              <c:f>'China OI'!$B$3:$B$4</c:f>
              <c:strCache>
                <c:ptCount val="1"/>
                <c:pt idx="0">
                  <c:v>Future</c:v>
                </c:pt>
              </c:strCache>
            </c:strRef>
          </c:tx>
          <c:spPr>
            <a:solidFill>
              <a:schemeClr val="accent1"/>
            </a:solidFill>
            <a:ln>
              <a:noFill/>
            </a:ln>
            <a:effectLst/>
          </c:spPr>
          <c:cat>
            <c:multiLvlStrRef>
              <c:f>'China OI'!$A$5:$A$57</c:f>
              <c:multiLvlStrCache>
                <c:ptCount val="42"/>
                <c:lvl>
                  <c:pt idx="0">
                    <c:v>1</c:v>
                  </c:pt>
                  <c:pt idx="1">
                    <c:v>2</c:v>
                  </c:pt>
                  <c:pt idx="2">
                    <c:v>3</c:v>
                  </c:pt>
                  <c:pt idx="3">
                    <c:v>4</c:v>
                  </c:pt>
                  <c:pt idx="4">
                    <c:v>1</c:v>
                  </c:pt>
                  <c:pt idx="5">
                    <c:v>2</c:v>
                  </c:pt>
                  <c:pt idx="6">
                    <c:v>3</c:v>
                  </c:pt>
                  <c:pt idx="7">
                    <c:v>4</c:v>
                  </c:pt>
                  <c:pt idx="8">
                    <c:v>1</c:v>
                  </c:pt>
                  <c:pt idx="9">
                    <c:v>2</c:v>
                  </c:pt>
                  <c:pt idx="10">
                    <c:v>3</c:v>
                  </c:pt>
                  <c:pt idx="11">
                    <c:v>4</c:v>
                  </c:pt>
                  <c:pt idx="12">
                    <c:v>1</c:v>
                  </c:pt>
                  <c:pt idx="13">
                    <c:v>2</c:v>
                  </c:pt>
                  <c:pt idx="14">
                    <c:v>3</c:v>
                  </c:pt>
                  <c:pt idx="15">
                    <c:v>4</c:v>
                  </c:pt>
                  <c:pt idx="16">
                    <c:v>1</c:v>
                  </c:pt>
                  <c:pt idx="17">
                    <c:v>2</c:v>
                  </c:pt>
                  <c:pt idx="18">
                    <c:v>3</c:v>
                  </c:pt>
                  <c:pt idx="19">
                    <c:v>4</c:v>
                  </c:pt>
                  <c:pt idx="20">
                    <c:v>1</c:v>
                  </c:pt>
                  <c:pt idx="21">
                    <c:v>2</c:v>
                  </c:pt>
                  <c:pt idx="22">
                    <c:v>3</c:v>
                  </c:pt>
                  <c:pt idx="23">
                    <c:v>4</c:v>
                  </c:pt>
                  <c:pt idx="24">
                    <c:v>1</c:v>
                  </c:pt>
                  <c:pt idx="25">
                    <c:v>2</c:v>
                  </c:pt>
                  <c:pt idx="26">
                    <c:v>3</c:v>
                  </c:pt>
                  <c:pt idx="27">
                    <c:v>4</c:v>
                  </c:pt>
                  <c:pt idx="28">
                    <c:v>1</c:v>
                  </c:pt>
                  <c:pt idx="29">
                    <c:v>2</c:v>
                  </c:pt>
                  <c:pt idx="30">
                    <c:v>3</c:v>
                  </c:pt>
                  <c:pt idx="31">
                    <c:v>4</c:v>
                  </c:pt>
                  <c:pt idx="32">
                    <c:v>1</c:v>
                  </c:pt>
                  <c:pt idx="33">
                    <c:v>2</c:v>
                  </c:pt>
                  <c:pt idx="34">
                    <c:v>3</c:v>
                  </c:pt>
                  <c:pt idx="35">
                    <c:v>4</c:v>
                  </c:pt>
                  <c:pt idx="36">
                    <c:v>1</c:v>
                  </c:pt>
                  <c:pt idx="37">
                    <c:v>2</c:v>
                  </c:pt>
                  <c:pt idx="38">
                    <c:v>3</c:v>
                  </c:pt>
                  <c:pt idx="39">
                    <c:v>4</c:v>
                  </c:pt>
                  <c:pt idx="40">
                    <c:v>1</c:v>
                  </c:pt>
                  <c:pt idx="41">
                    <c:v>2</c:v>
                  </c:pt>
                </c:lvl>
                <c:lvl>
                  <c:pt idx="0">
                    <c:v>2015</c:v>
                  </c:pt>
                  <c:pt idx="4">
                    <c:v>2016</c:v>
                  </c:pt>
                  <c:pt idx="8">
                    <c:v>2017</c:v>
                  </c:pt>
                  <c:pt idx="12">
                    <c:v>2018</c:v>
                  </c:pt>
                  <c:pt idx="16">
                    <c:v>2019</c:v>
                  </c:pt>
                  <c:pt idx="20">
                    <c:v>2020</c:v>
                  </c:pt>
                  <c:pt idx="24">
                    <c:v>2021</c:v>
                  </c:pt>
                  <c:pt idx="28">
                    <c:v>2022</c:v>
                  </c:pt>
                  <c:pt idx="32">
                    <c:v>2023</c:v>
                  </c:pt>
                  <c:pt idx="36">
                    <c:v>2024</c:v>
                  </c:pt>
                  <c:pt idx="40">
                    <c:v>2025</c:v>
                  </c:pt>
                </c:lvl>
              </c:multiLvlStrCache>
            </c:multiLvlStrRef>
          </c:cat>
          <c:val>
            <c:numRef>
              <c:f>'China OI'!$B$5:$B$57</c:f>
              <c:numCache>
                <c:formatCode>_(* #,##0_);_(* \(#,##0\);_(* "-"??_);_(@_)</c:formatCode>
                <c:ptCount val="42"/>
                <c:pt idx="0">
                  <c:v>11549372</c:v>
                </c:pt>
                <c:pt idx="1">
                  <c:v>11037409</c:v>
                </c:pt>
                <c:pt idx="2">
                  <c:v>9631582</c:v>
                </c:pt>
                <c:pt idx="3">
                  <c:v>11783234</c:v>
                </c:pt>
                <c:pt idx="4">
                  <c:v>13935226</c:v>
                </c:pt>
                <c:pt idx="5">
                  <c:v>13730086</c:v>
                </c:pt>
                <c:pt idx="6">
                  <c:v>13050762</c:v>
                </c:pt>
                <c:pt idx="7">
                  <c:v>11904830</c:v>
                </c:pt>
                <c:pt idx="8">
                  <c:v>14937184</c:v>
                </c:pt>
                <c:pt idx="9">
                  <c:v>15909837</c:v>
                </c:pt>
                <c:pt idx="10">
                  <c:v>12304972</c:v>
                </c:pt>
                <c:pt idx="11">
                  <c:v>11940550</c:v>
                </c:pt>
                <c:pt idx="12">
                  <c:v>14741590</c:v>
                </c:pt>
                <c:pt idx="13">
                  <c:v>14392949</c:v>
                </c:pt>
                <c:pt idx="14">
                  <c:v>12494685</c:v>
                </c:pt>
                <c:pt idx="15">
                  <c:v>11687327</c:v>
                </c:pt>
                <c:pt idx="16">
                  <c:v>15970484</c:v>
                </c:pt>
                <c:pt idx="17">
                  <c:v>17047085</c:v>
                </c:pt>
                <c:pt idx="18">
                  <c:v>15063025</c:v>
                </c:pt>
                <c:pt idx="19">
                  <c:v>19142298</c:v>
                </c:pt>
                <c:pt idx="20">
                  <c:v>21831435</c:v>
                </c:pt>
                <c:pt idx="21">
                  <c:v>21715874</c:v>
                </c:pt>
                <c:pt idx="22">
                  <c:v>20779564</c:v>
                </c:pt>
                <c:pt idx="23">
                  <c:v>22870087</c:v>
                </c:pt>
                <c:pt idx="24">
                  <c:v>25083827</c:v>
                </c:pt>
                <c:pt idx="25">
                  <c:v>25235244</c:v>
                </c:pt>
                <c:pt idx="26">
                  <c:v>23066514</c:v>
                </c:pt>
                <c:pt idx="27">
                  <c:v>26038134</c:v>
                </c:pt>
                <c:pt idx="28">
                  <c:v>27058167</c:v>
                </c:pt>
                <c:pt idx="29">
                  <c:v>29581487</c:v>
                </c:pt>
                <c:pt idx="30">
                  <c:v>29815802</c:v>
                </c:pt>
                <c:pt idx="31">
                  <c:v>32764705</c:v>
                </c:pt>
                <c:pt idx="32">
                  <c:v>36509608</c:v>
                </c:pt>
                <c:pt idx="33">
                  <c:v>41909251</c:v>
                </c:pt>
                <c:pt idx="34">
                  <c:v>35242465</c:v>
                </c:pt>
                <c:pt idx="35">
                  <c:v>33549275</c:v>
                </c:pt>
                <c:pt idx="36">
                  <c:v>32576023</c:v>
                </c:pt>
                <c:pt idx="37">
                  <c:v>32560819</c:v>
                </c:pt>
                <c:pt idx="38">
                  <c:v>29538216</c:v>
                </c:pt>
                <c:pt idx="39">
                  <c:v>33288356</c:v>
                </c:pt>
                <c:pt idx="40">
                  <c:v>40838824</c:v>
                </c:pt>
                <c:pt idx="41">
                  <c:v>40337813</c:v>
                </c:pt>
              </c:numCache>
            </c:numRef>
          </c:val>
          <c:extLst>
            <c:ext xmlns:c16="http://schemas.microsoft.com/office/drawing/2014/chart" uri="{C3380CC4-5D6E-409C-BE32-E72D297353CC}">
              <c16:uniqueId val="{00000000-336C-4896-BDEA-A8080F7CCB22}"/>
            </c:ext>
          </c:extLst>
        </c:ser>
        <c:ser>
          <c:idx val="1"/>
          <c:order val="1"/>
          <c:tx>
            <c:strRef>
              <c:f>'China OI'!$C$3:$C$4</c:f>
              <c:strCache>
                <c:ptCount val="1"/>
                <c:pt idx="0">
                  <c:v>Option</c:v>
                </c:pt>
              </c:strCache>
            </c:strRef>
          </c:tx>
          <c:spPr>
            <a:solidFill>
              <a:schemeClr val="accent2"/>
            </a:solidFill>
            <a:ln>
              <a:noFill/>
            </a:ln>
            <a:effectLst/>
          </c:spPr>
          <c:cat>
            <c:multiLvlStrRef>
              <c:f>'China OI'!$A$5:$A$57</c:f>
              <c:multiLvlStrCache>
                <c:ptCount val="42"/>
                <c:lvl>
                  <c:pt idx="0">
                    <c:v>1</c:v>
                  </c:pt>
                  <c:pt idx="1">
                    <c:v>2</c:v>
                  </c:pt>
                  <c:pt idx="2">
                    <c:v>3</c:v>
                  </c:pt>
                  <c:pt idx="3">
                    <c:v>4</c:v>
                  </c:pt>
                  <c:pt idx="4">
                    <c:v>1</c:v>
                  </c:pt>
                  <c:pt idx="5">
                    <c:v>2</c:v>
                  </c:pt>
                  <c:pt idx="6">
                    <c:v>3</c:v>
                  </c:pt>
                  <c:pt idx="7">
                    <c:v>4</c:v>
                  </c:pt>
                  <c:pt idx="8">
                    <c:v>1</c:v>
                  </c:pt>
                  <c:pt idx="9">
                    <c:v>2</c:v>
                  </c:pt>
                  <c:pt idx="10">
                    <c:v>3</c:v>
                  </c:pt>
                  <c:pt idx="11">
                    <c:v>4</c:v>
                  </c:pt>
                  <c:pt idx="12">
                    <c:v>1</c:v>
                  </c:pt>
                  <c:pt idx="13">
                    <c:v>2</c:v>
                  </c:pt>
                  <c:pt idx="14">
                    <c:v>3</c:v>
                  </c:pt>
                  <c:pt idx="15">
                    <c:v>4</c:v>
                  </c:pt>
                  <c:pt idx="16">
                    <c:v>1</c:v>
                  </c:pt>
                  <c:pt idx="17">
                    <c:v>2</c:v>
                  </c:pt>
                  <c:pt idx="18">
                    <c:v>3</c:v>
                  </c:pt>
                  <c:pt idx="19">
                    <c:v>4</c:v>
                  </c:pt>
                  <c:pt idx="20">
                    <c:v>1</c:v>
                  </c:pt>
                  <c:pt idx="21">
                    <c:v>2</c:v>
                  </c:pt>
                  <c:pt idx="22">
                    <c:v>3</c:v>
                  </c:pt>
                  <c:pt idx="23">
                    <c:v>4</c:v>
                  </c:pt>
                  <c:pt idx="24">
                    <c:v>1</c:v>
                  </c:pt>
                  <c:pt idx="25">
                    <c:v>2</c:v>
                  </c:pt>
                  <c:pt idx="26">
                    <c:v>3</c:v>
                  </c:pt>
                  <c:pt idx="27">
                    <c:v>4</c:v>
                  </c:pt>
                  <c:pt idx="28">
                    <c:v>1</c:v>
                  </c:pt>
                  <c:pt idx="29">
                    <c:v>2</c:v>
                  </c:pt>
                  <c:pt idx="30">
                    <c:v>3</c:v>
                  </c:pt>
                  <c:pt idx="31">
                    <c:v>4</c:v>
                  </c:pt>
                  <c:pt idx="32">
                    <c:v>1</c:v>
                  </c:pt>
                  <c:pt idx="33">
                    <c:v>2</c:v>
                  </c:pt>
                  <c:pt idx="34">
                    <c:v>3</c:v>
                  </c:pt>
                  <c:pt idx="35">
                    <c:v>4</c:v>
                  </c:pt>
                  <c:pt idx="36">
                    <c:v>1</c:v>
                  </c:pt>
                  <c:pt idx="37">
                    <c:v>2</c:v>
                  </c:pt>
                  <c:pt idx="38">
                    <c:v>3</c:v>
                  </c:pt>
                  <c:pt idx="39">
                    <c:v>4</c:v>
                  </c:pt>
                  <c:pt idx="40">
                    <c:v>1</c:v>
                  </c:pt>
                  <c:pt idx="41">
                    <c:v>2</c:v>
                  </c:pt>
                </c:lvl>
                <c:lvl>
                  <c:pt idx="0">
                    <c:v>2015</c:v>
                  </c:pt>
                  <c:pt idx="4">
                    <c:v>2016</c:v>
                  </c:pt>
                  <c:pt idx="8">
                    <c:v>2017</c:v>
                  </c:pt>
                  <c:pt idx="12">
                    <c:v>2018</c:v>
                  </c:pt>
                  <c:pt idx="16">
                    <c:v>2019</c:v>
                  </c:pt>
                  <c:pt idx="20">
                    <c:v>2020</c:v>
                  </c:pt>
                  <c:pt idx="24">
                    <c:v>2021</c:v>
                  </c:pt>
                  <c:pt idx="28">
                    <c:v>2022</c:v>
                  </c:pt>
                  <c:pt idx="32">
                    <c:v>2023</c:v>
                  </c:pt>
                  <c:pt idx="36">
                    <c:v>2024</c:v>
                  </c:pt>
                  <c:pt idx="40">
                    <c:v>2025</c:v>
                  </c:pt>
                </c:lvl>
              </c:multiLvlStrCache>
            </c:multiLvlStrRef>
          </c:cat>
          <c:val>
            <c:numRef>
              <c:f>'China OI'!$C$5:$C$57</c:f>
              <c:numCache>
                <c:formatCode>_(* #,##0_);_(* \(#,##0\);_(* "-"??_);_(@_)</c:formatCode>
                <c:ptCount val="42"/>
                <c:pt idx="0">
                  <c:v>56410</c:v>
                </c:pt>
                <c:pt idx="1">
                  <c:v>230732</c:v>
                </c:pt>
                <c:pt idx="2">
                  <c:v>291158</c:v>
                </c:pt>
                <c:pt idx="3">
                  <c:v>427775</c:v>
                </c:pt>
                <c:pt idx="4">
                  <c:v>529431</c:v>
                </c:pt>
                <c:pt idx="5">
                  <c:v>823437</c:v>
                </c:pt>
                <c:pt idx="6">
                  <c:v>1016303</c:v>
                </c:pt>
                <c:pt idx="7">
                  <c:v>1315282</c:v>
                </c:pt>
                <c:pt idx="8">
                  <c:v>1586027</c:v>
                </c:pt>
                <c:pt idx="9">
                  <c:v>1585581</c:v>
                </c:pt>
                <c:pt idx="10">
                  <c:v>1703391</c:v>
                </c:pt>
                <c:pt idx="11">
                  <c:v>1708554</c:v>
                </c:pt>
                <c:pt idx="12">
                  <c:v>1577671</c:v>
                </c:pt>
                <c:pt idx="13">
                  <c:v>1809903</c:v>
                </c:pt>
                <c:pt idx="14">
                  <c:v>1837919</c:v>
                </c:pt>
                <c:pt idx="15">
                  <c:v>2274286</c:v>
                </c:pt>
                <c:pt idx="16">
                  <c:v>2645486</c:v>
                </c:pt>
                <c:pt idx="17">
                  <c:v>3631218</c:v>
                </c:pt>
                <c:pt idx="18">
                  <c:v>4350359</c:v>
                </c:pt>
                <c:pt idx="19">
                  <c:v>5864479</c:v>
                </c:pt>
                <c:pt idx="20">
                  <c:v>6097134</c:v>
                </c:pt>
                <c:pt idx="21">
                  <c:v>5497611</c:v>
                </c:pt>
                <c:pt idx="22">
                  <c:v>5854227</c:v>
                </c:pt>
                <c:pt idx="23">
                  <c:v>6082911</c:v>
                </c:pt>
                <c:pt idx="24">
                  <c:v>7233209</c:v>
                </c:pt>
                <c:pt idx="25">
                  <c:v>7427345</c:v>
                </c:pt>
                <c:pt idx="26">
                  <c:v>6677989</c:v>
                </c:pt>
                <c:pt idx="27">
                  <c:v>7486332</c:v>
                </c:pt>
                <c:pt idx="28">
                  <c:v>8316603</c:v>
                </c:pt>
                <c:pt idx="29">
                  <c:v>8167347</c:v>
                </c:pt>
                <c:pt idx="30">
                  <c:v>7102331</c:v>
                </c:pt>
                <c:pt idx="31">
                  <c:v>6252784</c:v>
                </c:pt>
                <c:pt idx="32">
                  <c:v>9596013</c:v>
                </c:pt>
                <c:pt idx="33">
                  <c:v>11343174</c:v>
                </c:pt>
                <c:pt idx="34">
                  <c:v>11194823</c:v>
                </c:pt>
                <c:pt idx="35">
                  <c:v>10862532</c:v>
                </c:pt>
                <c:pt idx="36">
                  <c:v>13110602</c:v>
                </c:pt>
                <c:pt idx="37">
                  <c:v>13418779</c:v>
                </c:pt>
                <c:pt idx="38">
                  <c:v>13676437</c:v>
                </c:pt>
                <c:pt idx="39">
                  <c:v>11670917</c:v>
                </c:pt>
                <c:pt idx="40">
                  <c:v>16994609</c:v>
                </c:pt>
                <c:pt idx="41">
                  <c:v>14721296</c:v>
                </c:pt>
              </c:numCache>
            </c:numRef>
          </c:val>
          <c:extLst>
            <c:ext xmlns:c16="http://schemas.microsoft.com/office/drawing/2014/chart" uri="{C3380CC4-5D6E-409C-BE32-E72D297353CC}">
              <c16:uniqueId val="{00000001-336C-4896-BDEA-A8080F7CCB22}"/>
            </c:ext>
          </c:extLst>
        </c:ser>
        <c:dLbls>
          <c:showLegendKey val="0"/>
          <c:showVal val="0"/>
          <c:showCatName val="0"/>
          <c:showSerName val="0"/>
          <c:showPercent val="0"/>
          <c:showBubbleSize val="0"/>
        </c:dLbls>
        <c:axId val="677416184"/>
        <c:axId val="677418536"/>
      </c:areaChart>
      <c:catAx>
        <c:axId val="677416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crossAx val="677418536"/>
        <c:crosses val="autoZero"/>
        <c:auto val="1"/>
        <c:lblAlgn val="ctr"/>
        <c:lblOffset val="100"/>
        <c:noMultiLvlLbl val="0"/>
      </c:catAx>
      <c:valAx>
        <c:axId val="6774185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Lato" panose="020F0502020204030203" pitchFamily="34" charset="0"/>
                    <a:ea typeface="+mn-ea"/>
                    <a:cs typeface="+mn-cs"/>
                  </a:defRPr>
                </a:pPr>
                <a:r>
                  <a:rPr lang="en-US"/>
                  <a:t>Open Interest (lots outstanding)</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Lato" panose="020F0502020204030203" pitchFamily="34" charset="0"/>
                  <a:ea typeface="+mn-ea"/>
                  <a:cs typeface="+mn-cs"/>
                </a:defRPr>
              </a:pPr>
              <a:endParaRPr lang="en-US"/>
            </a:p>
          </c:txPr>
        </c:title>
        <c:numFmt formatCode="[&gt;999999999.999]\ #,,,&quot;B&quot;;[&gt;999999.999]#,,&quot;M&quot;;#,##0\ _M"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crossAx val="677416184"/>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legend>
    <c:plotVisOnly val="1"/>
    <c:dispBlanksAs val="gap"/>
    <c:showDLblsOverMax val="0"/>
  </c:chart>
  <c:spPr>
    <a:noFill/>
    <a:ln>
      <a:noFill/>
    </a:ln>
    <a:effectLst/>
  </c:spPr>
  <c:txPr>
    <a:bodyPr/>
    <a:lstStyle/>
    <a:p>
      <a:pPr>
        <a:defRPr baseline="0">
          <a:solidFill>
            <a:schemeClr val="tx1"/>
          </a:solidFill>
          <a:latin typeface="Lato" panose="020F0502020204030203"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[b) Shanghai Stock Exchange.xlsx]Volume!PivotTable3</c:name>
    <c:fmtId val="3"/>
  </c:pivotSource>
  <c:chart>
    <c:title>
      <c:tx>
        <c:rich>
          <a:bodyPr rot="0" spcFirstLastPara="1" vertOverflow="ellipsis" vert="horz" wrap="square" anchor="ctr" anchorCtr="1"/>
          <a:lstStyle/>
          <a:p>
            <a:pPr>
              <a:defRPr sz="1400" b="0" i="0" u="none" strike="noStrike" kern="1200" spc="0" baseline="0">
                <a:solidFill>
                  <a:schemeClr val="tx1"/>
                </a:solidFill>
                <a:latin typeface="Lato" panose="020F0502020204030203" pitchFamily="34" charset="0"/>
                <a:ea typeface="+mn-ea"/>
                <a:cs typeface="+mn-cs"/>
              </a:defRPr>
            </a:pPr>
            <a:r>
              <a:rPr lang="en-US"/>
              <a:t>Shanghai Stock Exchange ETF Options</a:t>
            </a:r>
          </a:p>
          <a:p>
            <a:pPr>
              <a:defRPr/>
            </a:pPr>
            <a:r>
              <a:rPr lang="en-US"/>
              <a:t>Quarterly Volume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Lato" panose="020F0502020204030203" pitchFamily="34" charset="0"/>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stacked"/>
        <c:varyColors val="0"/>
        <c:ser>
          <c:idx val="0"/>
          <c:order val="0"/>
          <c:tx>
            <c:strRef>
              <c:f>Volume!$B$3:$B$4</c:f>
              <c:strCache>
                <c:ptCount val="1"/>
                <c:pt idx="0">
                  <c:v>CSI 300 ETF</c:v>
                </c:pt>
              </c:strCache>
            </c:strRef>
          </c:tx>
          <c:spPr>
            <a:solidFill>
              <a:schemeClr val="accent1"/>
            </a:solidFill>
            <a:ln>
              <a:noFill/>
            </a:ln>
            <a:effectLst/>
          </c:spPr>
          <c:invertIfNegative val="0"/>
          <c:cat>
            <c:multiLvlStrRef>
              <c:f>Volume!$A$5:$A$57</c:f>
              <c:multiLvlStrCache>
                <c:ptCount val="42"/>
                <c:lvl>
                  <c:pt idx="0">
                    <c:v>1</c:v>
                  </c:pt>
                  <c:pt idx="1">
                    <c:v>2</c:v>
                  </c:pt>
                  <c:pt idx="2">
                    <c:v>3</c:v>
                  </c:pt>
                  <c:pt idx="3">
                    <c:v>4</c:v>
                  </c:pt>
                  <c:pt idx="4">
                    <c:v>1</c:v>
                  </c:pt>
                  <c:pt idx="5">
                    <c:v>2</c:v>
                  </c:pt>
                  <c:pt idx="6">
                    <c:v>3</c:v>
                  </c:pt>
                  <c:pt idx="7">
                    <c:v>4</c:v>
                  </c:pt>
                  <c:pt idx="8">
                    <c:v>1</c:v>
                  </c:pt>
                  <c:pt idx="9">
                    <c:v>2</c:v>
                  </c:pt>
                  <c:pt idx="10">
                    <c:v>3</c:v>
                  </c:pt>
                  <c:pt idx="11">
                    <c:v>4</c:v>
                  </c:pt>
                  <c:pt idx="12">
                    <c:v>1</c:v>
                  </c:pt>
                  <c:pt idx="13">
                    <c:v>2</c:v>
                  </c:pt>
                  <c:pt idx="14">
                    <c:v>3</c:v>
                  </c:pt>
                  <c:pt idx="15">
                    <c:v>4</c:v>
                  </c:pt>
                  <c:pt idx="16">
                    <c:v>1</c:v>
                  </c:pt>
                  <c:pt idx="17">
                    <c:v>2</c:v>
                  </c:pt>
                  <c:pt idx="18">
                    <c:v>3</c:v>
                  </c:pt>
                  <c:pt idx="19">
                    <c:v>4</c:v>
                  </c:pt>
                  <c:pt idx="20">
                    <c:v>1</c:v>
                  </c:pt>
                  <c:pt idx="21">
                    <c:v>2</c:v>
                  </c:pt>
                  <c:pt idx="22">
                    <c:v>3</c:v>
                  </c:pt>
                  <c:pt idx="23">
                    <c:v>4</c:v>
                  </c:pt>
                  <c:pt idx="24">
                    <c:v>1</c:v>
                  </c:pt>
                  <c:pt idx="25">
                    <c:v>2</c:v>
                  </c:pt>
                  <c:pt idx="26">
                    <c:v>3</c:v>
                  </c:pt>
                  <c:pt idx="27">
                    <c:v>4</c:v>
                  </c:pt>
                  <c:pt idx="28">
                    <c:v>1</c:v>
                  </c:pt>
                  <c:pt idx="29">
                    <c:v>2</c:v>
                  </c:pt>
                  <c:pt idx="30">
                    <c:v>3</c:v>
                  </c:pt>
                  <c:pt idx="31">
                    <c:v>4</c:v>
                  </c:pt>
                  <c:pt idx="32">
                    <c:v>1</c:v>
                  </c:pt>
                  <c:pt idx="33">
                    <c:v>2</c:v>
                  </c:pt>
                  <c:pt idx="34">
                    <c:v>3</c:v>
                  </c:pt>
                  <c:pt idx="35">
                    <c:v>4</c:v>
                  </c:pt>
                  <c:pt idx="36">
                    <c:v>1</c:v>
                  </c:pt>
                  <c:pt idx="37">
                    <c:v>2</c:v>
                  </c:pt>
                  <c:pt idx="38">
                    <c:v>3</c:v>
                  </c:pt>
                  <c:pt idx="39">
                    <c:v>4</c:v>
                  </c:pt>
                  <c:pt idx="40">
                    <c:v>1</c:v>
                  </c:pt>
                  <c:pt idx="41">
                    <c:v>2</c:v>
                  </c:pt>
                </c:lvl>
                <c:lvl>
                  <c:pt idx="0">
                    <c:v>2015</c:v>
                  </c:pt>
                  <c:pt idx="4">
                    <c:v>2016</c:v>
                  </c:pt>
                  <c:pt idx="8">
                    <c:v>2017</c:v>
                  </c:pt>
                  <c:pt idx="12">
                    <c:v>2018</c:v>
                  </c:pt>
                  <c:pt idx="16">
                    <c:v>2019</c:v>
                  </c:pt>
                  <c:pt idx="20">
                    <c:v>2020</c:v>
                  </c:pt>
                  <c:pt idx="24">
                    <c:v>2021</c:v>
                  </c:pt>
                  <c:pt idx="28">
                    <c:v>2022</c:v>
                  </c:pt>
                  <c:pt idx="32">
                    <c:v>2023</c:v>
                  </c:pt>
                  <c:pt idx="36">
                    <c:v>2024</c:v>
                  </c:pt>
                  <c:pt idx="40">
                    <c:v>2025</c:v>
                  </c:pt>
                </c:lvl>
              </c:multiLvlStrCache>
            </c:multiLvlStrRef>
          </c:cat>
          <c:val>
            <c:numRef>
              <c:f>Volume!$B$5:$B$57</c:f>
              <c:numCache>
                <c:formatCode>General</c:formatCode>
                <c:ptCount val="42"/>
                <c:pt idx="19" formatCode="_(* #,##0_);_(* \(#,##0\);_(* &quot;-&quot;??_);_(@_)">
                  <c:v>4782734</c:v>
                </c:pt>
                <c:pt idx="20" formatCode="_(* #,##0_);_(* \(#,##0\);_(* &quot;-&quot;??_);_(@_)">
                  <c:v>120199904</c:v>
                </c:pt>
                <c:pt idx="21" formatCode="_(* #,##0_);_(* \(#,##0\);_(* &quot;-&quot;??_);_(@_)">
                  <c:v>85014652</c:v>
                </c:pt>
                <c:pt idx="22" formatCode="_(* #,##0_);_(* \(#,##0\);_(* &quot;-&quot;??_);_(@_)">
                  <c:v>148449558</c:v>
                </c:pt>
                <c:pt idx="23" formatCode="_(* #,##0_);_(* \(#,##0\);_(* &quot;-&quot;??_);_(@_)">
                  <c:v>110326736</c:v>
                </c:pt>
                <c:pt idx="24" formatCode="_(* #,##0_);_(* \(#,##0\);_(* &quot;-&quot;??_);_(@_)">
                  <c:v>138304948</c:v>
                </c:pt>
                <c:pt idx="25" formatCode="_(* #,##0_);_(* \(#,##0\);_(* &quot;-&quot;??_);_(@_)">
                  <c:v>111891467</c:v>
                </c:pt>
                <c:pt idx="26" formatCode="_(* #,##0_);_(* \(#,##0\);_(* &quot;-&quot;??_);_(@_)">
                  <c:v>130292341</c:v>
                </c:pt>
                <c:pt idx="27" formatCode="_(* #,##0_);_(* \(#,##0\);_(* &quot;-&quot;??_);_(@_)">
                  <c:v>87560462</c:v>
                </c:pt>
                <c:pt idx="28" formatCode="_(* #,##0_);_(* \(#,##0\);_(* &quot;-&quot;??_);_(@_)">
                  <c:v>121121547</c:v>
                </c:pt>
                <c:pt idx="29" formatCode="_(* #,##0_);_(* \(#,##0\);_(* &quot;-&quot;??_);_(@_)">
                  <c:v>136551749</c:v>
                </c:pt>
                <c:pt idx="30" formatCode="_(* #,##0_);_(* \(#,##0\);_(* &quot;-&quot;??_);_(@_)">
                  <c:v>114441499</c:v>
                </c:pt>
                <c:pt idx="31" formatCode="_(* #,##0_);_(* \(#,##0\);_(* &quot;-&quot;??_);_(@_)">
                  <c:v>94925126</c:v>
                </c:pt>
                <c:pt idx="32" formatCode="_(* #,##0_);_(* \(#,##0\);_(* &quot;-&quot;??_);_(@_)">
                  <c:v>77281223</c:v>
                </c:pt>
                <c:pt idx="33" formatCode="_(* #,##0_);_(* \(#,##0\);_(* &quot;-&quot;??_);_(@_)">
                  <c:v>70671213</c:v>
                </c:pt>
                <c:pt idx="34" formatCode="_(* #,##0_);_(* \(#,##0\);_(* &quot;-&quot;??_);_(@_)">
                  <c:v>79544885</c:v>
                </c:pt>
                <c:pt idx="35" formatCode="_(* #,##0_);_(* \(#,##0\);_(* &quot;-&quot;??_);_(@_)">
                  <c:v>74250584</c:v>
                </c:pt>
                <c:pt idx="36" formatCode="_(* #,##0_);_(* \(#,##0\);_(* &quot;-&quot;??_);_(@_)">
                  <c:v>82330183</c:v>
                </c:pt>
                <c:pt idx="37" formatCode="_(* #,##0_);_(* \(#,##0\);_(* &quot;-&quot;??_);_(@_)">
                  <c:v>61628690</c:v>
                </c:pt>
                <c:pt idx="38" formatCode="_(* #,##0_);_(* \(#,##0\);_(* &quot;-&quot;??_);_(@_)">
                  <c:v>69812154</c:v>
                </c:pt>
                <c:pt idx="39" formatCode="_(* #,##0_);_(* \(#,##0\);_(* &quot;-&quot;??_);_(@_)">
                  <c:v>77999405</c:v>
                </c:pt>
                <c:pt idx="40" formatCode="_(* #,##0_);_(* \(#,##0\);_(* &quot;-&quot;??_);_(@_)">
                  <c:v>61000409</c:v>
                </c:pt>
                <c:pt idx="41" formatCode="_(* #,##0_);_(* \(#,##0\);_(* &quot;-&quot;??_);_(@_)">
                  <c:v>54043563</c:v>
                </c:pt>
              </c:numCache>
            </c:numRef>
          </c:val>
          <c:extLst>
            <c:ext xmlns:c16="http://schemas.microsoft.com/office/drawing/2014/chart" uri="{C3380CC4-5D6E-409C-BE32-E72D297353CC}">
              <c16:uniqueId val="{00000000-452F-4940-9DBE-B9AE30AE95AF}"/>
            </c:ext>
          </c:extLst>
        </c:ser>
        <c:ser>
          <c:idx val="1"/>
          <c:order val="1"/>
          <c:tx>
            <c:strRef>
              <c:f>Volume!$C$3:$C$4</c:f>
              <c:strCache>
                <c:ptCount val="1"/>
                <c:pt idx="0">
                  <c:v>CSI 500 ETF</c:v>
                </c:pt>
              </c:strCache>
            </c:strRef>
          </c:tx>
          <c:spPr>
            <a:solidFill>
              <a:schemeClr val="accent2"/>
            </a:solidFill>
            <a:ln>
              <a:noFill/>
            </a:ln>
            <a:effectLst/>
          </c:spPr>
          <c:invertIfNegative val="0"/>
          <c:cat>
            <c:multiLvlStrRef>
              <c:f>Volume!$A$5:$A$57</c:f>
              <c:multiLvlStrCache>
                <c:ptCount val="42"/>
                <c:lvl>
                  <c:pt idx="0">
                    <c:v>1</c:v>
                  </c:pt>
                  <c:pt idx="1">
                    <c:v>2</c:v>
                  </c:pt>
                  <c:pt idx="2">
                    <c:v>3</c:v>
                  </c:pt>
                  <c:pt idx="3">
                    <c:v>4</c:v>
                  </c:pt>
                  <c:pt idx="4">
                    <c:v>1</c:v>
                  </c:pt>
                  <c:pt idx="5">
                    <c:v>2</c:v>
                  </c:pt>
                  <c:pt idx="6">
                    <c:v>3</c:v>
                  </c:pt>
                  <c:pt idx="7">
                    <c:v>4</c:v>
                  </c:pt>
                  <c:pt idx="8">
                    <c:v>1</c:v>
                  </c:pt>
                  <c:pt idx="9">
                    <c:v>2</c:v>
                  </c:pt>
                  <c:pt idx="10">
                    <c:v>3</c:v>
                  </c:pt>
                  <c:pt idx="11">
                    <c:v>4</c:v>
                  </c:pt>
                  <c:pt idx="12">
                    <c:v>1</c:v>
                  </c:pt>
                  <c:pt idx="13">
                    <c:v>2</c:v>
                  </c:pt>
                  <c:pt idx="14">
                    <c:v>3</c:v>
                  </c:pt>
                  <c:pt idx="15">
                    <c:v>4</c:v>
                  </c:pt>
                  <c:pt idx="16">
                    <c:v>1</c:v>
                  </c:pt>
                  <c:pt idx="17">
                    <c:v>2</c:v>
                  </c:pt>
                  <c:pt idx="18">
                    <c:v>3</c:v>
                  </c:pt>
                  <c:pt idx="19">
                    <c:v>4</c:v>
                  </c:pt>
                  <c:pt idx="20">
                    <c:v>1</c:v>
                  </c:pt>
                  <c:pt idx="21">
                    <c:v>2</c:v>
                  </c:pt>
                  <c:pt idx="22">
                    <c:v>3</c:v>
                  </c:pt>
                  <c:pt idx="23">
                    <c:v>4</c:v>
                  </c:pt>
                  <c:pt idx="24">
                    <c:v>1</c:v>
                  </c:pt>
                  <c:pt idx="25">
                    <c:v>2</c:v>
                  </c:pt>
                  <c:pt idx="26">
                    <c:v>3</c:v>
                  </c:pt>
                  <c:pt idx="27">
                    <c:v>4</c:v>
                  </c:pt>
                  <c:pt idx="28">
                    <c:v>1</c:v>
                  </c:pt>
                  <c:pt idx="29">
                    <c:v>2</c:v>
                  </c:pt>
                  <c:pt idx="30">
                    <c:v>3</c:v>
                  </c:pt>
                  <c:pt idx="31">
                    <c:v>4</c:v>
                  </c:pt>
                  <c:pt idx="32">
                    <c:v>1</c:v>
                  </c:pt>
                  <c:pt idx="33">
                    <c:v>2</c:v>
                  </c:pt>
                  <c:pt idx="34">
                    <c:v>3</c:v>
                  </c:pt>
                  <c:pt idx="35">
                    <c:v>4</c:v>
                  </c:pt>
                  <c:pt idx="36">
                    <c:v>1</c:v>
                  </c:pt>
                  <c:pt idx="37">
                    <c:v>2</c:v>
                  </c:pt>
                  <c:pt idx="38">
                    <c:v>3</c:v>
                  </c:pt>
                  <c:pt idx="39">
                    <c:v>4</c:v>
                  </c:pt>
                  <c:pt idx="40">
                    <c:v>1</c:v>
                  </c:pt>
                  <c:pt idx="41">
                    <c:v>2</c:v>
                  </c:pt>
                </c:lvl>
                <c:lvl>
                  <c:pt idx="0">
                    <c:v>2015</c:v>
                  </c:pt>
                  <c:pt idx="4">
                    <c:v>2016</c:v>
                  </c:pt>
                  <c:pt idx="8">
                    <c:v>2017</c:v>
                  </c:pt>
                  <c:pt idx="12">
                    <c:v>2018</c:v>
                  </c:pt>
                  <c:pt idx="16">
                    <c:v>2019</c:v>
                  </c:pt>
                  <c:pt idx="20">
                    <c:v>2020</c:v>
                  </c:pt>
                  <c:pt idx="24">
                    <c:v>2021</c:v>
                  </c:pt>
                  <c:pt idx="28">
                    <c:v>2022</c:v>
                  </c:pt>
                  <c:pt idx="32">
                    <c:v>2023</c:v>
                  </c:pt>
                  <c:pt idx="36">
                    <c:v>2024</c:v>
                  </c:pt>
                  <c:pt idx="40">
                    <c:v>2025</c:v>
                  </c:pt>
                </c:lvl>
              </c:multiLvlStrCache>
            </c:multiLvlStrRef>
          </c:cat>
          <c:val>
            <c:numRef>
              <c:f>Volume!$C$5:$C$57</c:f>
              <c:numCache>
                <c:formatCode>General</c:formatCode>
                <c:ptCount val="42"/>
                <c:pt idx="30" formatCode="_(* #,##0_);_(* \(#,##0\);_(* &quot;-&quot;??_);_(@_)">
                  <c:v>4282137</c:v>
                </c:pt>
                <c:pt idx="31" formatCode="_(* #,##0_);_(* \(#,##0\);_(* &quot;-&quot;??_);_(@_)">
                  <c:v>37918209</c:v>
                </c:pt>
                <c:pt idx="32" formatCode="_(* #,##0_);_(* \(#,##0\);_(* &quot;-&quot;??_);_(@_)">
                  <c:v>30790751</c:v>
                </c:pt>
                <c:pt idx="33" formatCode="_(* #,##0_);_(* \(#,##0\);_(* &quot;-&quot;??_);_(@_)">
                  <c:v>32520403</c:v>
                </c:pt>
                <c:pt idx="34" formatCode="_(* #,##0_);_(* \(#,##0\);_(* &quot;-&quot;??_);_(@_)">
                  <c:v>34074354</c:v>
                </c:pt>
                <c:pt idx="35" formatCode="_(* #,##0_);_(* \(#,##0\);_(* &quot;-&quot;??_);_(@_)">
                  <c:v>33614366</c:v>
                </c:pt>
                <c:pt idx="36" formatCode="_(* #,##0_);_(* \(#,##0\);_(* &quot;-&quot;??_);_(@_)">
                  <c:v>65141049</c:v>
                </c:pt>
                <c:pt idx="37" formatCode="_(* #,##0_);_(* \(#,##0\);_(* &quot;-&quot;??_);_(@_)">
                  <c:v>69588980</c:v>
                </c:pt>
                <c:pt idx="38" formatCode="_(* #,##0_);_(* \(#,##0\);_(* &quot;-&quot;??_);_(@_)">
                  <c:v>104588832</c:v>
                </c:pt>
                <c:pt idx="39" formatCode="_(* #,##0_);_(* \(#,##0\);_(* &quot;-&quot;??_);_(@_)">
                  <c:v>85158877</c:v>
                </c:pt>
                <c:pt idx="40" formatCode="_(* #,##0_);_(* \(#,##0\);_(* &quot;-&quot;??_);_(@_)">
                  <c:v>79925346</c:v>
                </c:pt>
                <c:pt idx="41" formatCode="_(* #,##0_);_(* \(#,##0\);_(* &quot;-&quot;??_);_(@_)">
                  <c:v>74430723</c:v>
                </c:pt>
              </c:numCache>
            </c:numRef>
          </c:val>
          <c:extLst>
            <c:ext xmlns:c16="http://schemas.microsoft.com/office/drawing/2014/chart" uri="{C3380CC4-5D6E-409C-BE32-E72D297353CC}">
              <c16:uniqueId val="{00000001-452F-4940-9DBE-B9AE30AE95AF}"/>
            </c:ext>
          </c:extLst>
        </c:ser>
        <c:ser>
          <c:idx val="2"/>
          <c:order val="2"/>
          <c:tx>
            <c:strRef>
              <c:f>Volume!$D$3:$D$4</c:f>
              <c:strCache>
                <c:ptCount val="1"/>
                <c:pt idx="0">
                  <c:v>E Fund Star 50 ETF</c:v>
                </c:pt>
              </c:strCache>
            </c:strRef>
          </c:tx>
          <c:spPr>
            <a:solidFill>
              <a:schemeClr val="accent3"/>
            </a:solidFill>
            <a:ln>
              <a:noFill/>
            </a:ln>
            <a:effectLst/>
          </c:spPr>
          <c:invertIfNegative val="0"/>
          <c:cat>
            <c:multiLvlStrRef>
              <c:f>Volume!$A$5:$A$57</c:f>
              <c:multiLvlStrCache>
                <c:ptCount val="42"/>
                <c:lvl>
                  <c:pt idx="0">
                    <c:v>1</c:v>
                  </c:pt>
                  <c:pt idx="1">
                    <c:v>2</c:v>
                  </c:pt>
                  <c:pt idx="2">
                    <c:v>3</c:v>
                  </c:pt>
                  <c:pt idx="3">
                    <c:v>4</c:v>
                  </c:pt>
                  <c:pt idx="4">
                    <c:v>1</c:v>
                  </c:pt>
                  <c:pt idx="5">
                    <c:v>2</c:v>
                  </c:pt>
                  <c:pt idx="6">
                    <c:v>3</c:v>
                  </c:pt>
                  <c:pt idx="7">
                    <c:v>4</c:v>
                  </c:pt>
                  <c:pt idx="8">
                    <c:v>1</c:v>
                  </c:pt>
                  <c:pt idx="9">
                    <c:v>2</c:v>
                  </c:pt>
                  <c:pt idx="10">
                    <c:v>3</c:v>
                  </c:pt>
                  <c:pt idx="11">
                    <c:v>4</c:v>
                  </c:pt>
                  <c:pt idx="12">
                    <c:v>1</c:v>
                  </c:pt>
                  <c:pt idx="13">
                    <c:v>2</c:v>
                  </c:pt>
                  <c:pt idx="14">
                    <c:v>3</c:v>
                  </c:pt>
                  <c:pt idx="15">
                    <c:v>4</c:v>
                  </c:pt>
                  <c:pt idx="16">
                    <c:v>1</c:v>
                  </c:pt>
                  <c:pt idx="17">
                    <c:v>2</c:v>
                  </c:pt>
                  <c:pt idx="18">
                    <c:v>3</c:v>
                  </c:pt>
                  <c:pt idx="19">
                    <c:v>4</c:v>
                  </c:pt>
                  <c:pt idx="20">
                    <c:v>1</c:v>
                  </c:pt>
                  <c:pt idx="21">
                    <c:v>2</c:v>
                  </c:pt>
                  <c:pt idx="22">
                    <c:v>3</c:v>
                  </c:pt>
                  <c:pt idx="23">
                    <c:v>4</c:v>
                  </c:pt>
                  <c:pt idx="24">
                    <c:v>1</c:v>
                  </c:pt>
                  <c:pt idx="25">
                    <c:v>2</c:v>
                  </c:pt>
                  <c:pt idx="26">
                    <c:v>3</c:v>
                  </c:pt>
                  <c:pt idx="27">
                    <c:v>4</c:v>
                  </c:pt>
                  <c:pt idx="28">
                    <c:v>1</c:v>
                  </c:pt>
                  <c:pt idx="29">
                    <c:v>2</c:v>
                  </c:pt>
                  <c:pt idx="30">
                    <c:v>3</c:v>
                  </c:pt>
                  <c:pt idx="31">
                    <c:v>4</c:v>
                  </c:pt>
                  <c:pt idx="32">
                    <c:v>1</c:v>
                  </c:pt>
                  <c:pt idx="33">
                    <c:v>2</c:v>
                  </c:pt>
                  <c:pt idx="34">
                    <c:v>3</c:v>
                  </c:pt>
                  <c:pt idx="35">
                    <c:v>4</c:v>
                  </c:pt>
                  <c:pt idx="36">
                    <c:v>1</c:v>
                  </c:pt>
                  <c:pt idx="37">
                    <c:v>2</c:v>
                  </c:pt>
                  <c:pt idx="38">
                    <c:v>3</c:v>
                  </c:pt>
                  <c:pt idx="39">
                    <c:v>4</c:v>
                  </c:pt>
                  <c:pt idx="40">
                    <c:v>1</c:v>
                  </c:pt>
                  <c:pt idx="41">
                    <c:v>2</c:v>
                  </c:pt>
                </c:lvl>
                <c:lvl>
                  <c:pt idx="0">
                    <c:v>2015</c:v>
                  </c:pt>
                  <c:pt idx="4">
                    <c:v>2016</c:v>
                  </c:pt>
                  <c:pt idx="8">
                    <c:v>2017</c:v>
                  </c:pt>
                  <c:pt idx="12">
                    <c:v>2018</c:v>
                  </c:pt>
                  <c:pt idx="16">
                    <c:v>2019</c:v>
                  </c:pt>
                  <c:pt idx="20">
                    <c:v>2020</c:v>
                  </c:pt>
                  <c:pt idx="24">
                    <c:v>2021</c:v>
                  </c:pt>
                  <c:pt idx="28">
                    <c:v>2022</c:v>
                  </c:pt>
                  <c:pt idx="32">
                    <c:v>2023</c:v>
                  </c:pt>
                  <c:pt idx="36">
                    <c:v>2024</c:v>
                  </c:pt>
                  <c:pt idx="40">
                    <c:v>2025</c:v>
                  </c:pt>
                </c:lvl>
              </c:multiLvlStrCache>
            </c:multiLvlStrRef>
          </c:cat>
          <c:val>
            <c:numRef>
              <c:f>Volume!$D$5:$D$57</c:f>
              <c:numCache>
                <c:formatCode>General</c:formatCode>
                <c:ptCount val="42"/>
                <c:pt idx="33" formatCode="_(* #,##0_);_(* \(#,##0\);_(* &quot;-&quot;??_);_(@_)">
                  <c:v>2399850</c:v>
                </c:pt>
                <c:pt idx="34" formatCode="_(* #,##0_);_(* \(#,##0\);_(* &quot;-&quot;??_);_(@_)">
                  <c:v>12394278</c:v>
                </c:pt>
                <c:pt idx="35" formatCode="_(* #,##0_);_(* \(#,##0\);_(* &quot;-&quot;??_);_(@_)">
                  <c:v>12942086</c:v>
                </c:pt>
                <c:pt idx="36" formatCode="_(* #,##0_);_(* \(#,##0\);_(* &quot;-&quot;??_);_(@_)">
                  <c:v>19321966</c:v>
                </c:pt>
                <c:pt idx="37" formatCode="_(* #,##0_);_(* \(#,##0\);_(* &quot;-&quot;??_);_(@_)">
                  <c:v>20922853</c:v>
                </c:pt>
                <c:pt idx="38" formatCode="_(* #,##0_);_(* \(#,##0\);_(* &quot;-&quot;??_);_(@_)">
                  <c:v>17612134</c:v>
                </c:pt>
                <c:pt idx="39" formatCode="_(* #,##0_);_(* \(#,##0\);_(* &quot;-&quot;??_);_(@_)">
                  <c:v>20359588</c:v>
                </c:pt>
                <c:pt idx="40" formatCode="_(* #,##0_);_(* \(#,##0\);_(* &quot;-&quot;??_);_(@_)">
                  <c:v>23064376</c:v>
                </c:pt>
                <c:pt idx="41" formatCode="_(* #,##0_);_(* \(#,##0\);_(* &quot;-&quot;??_);_(@_)">
                  <c:v>11192469</c:v>
                </c:pt>
              </c:numCache>
            </c:numRef>
          </c:val>
          <c:extLst>
            <c:ext xmlns:c16="http://schemas.microsoft.com/office/drawing/2014/chart" uri="{C3380CC4-5D6E-409C-BE32-E72D297353CC}">
              <c16:uniqueId val="{00000002-452F-4940-9DBE-B9AE30AE95AF}"/>
            </c:ext>
          </c:extLst>
        </c:ser>
        <c:ser>
          <c:idx val="3"/>
          <c:order val="3"/>
          <c:tx>
            <c:strRef>
              <c:f>Volume!$E$3:$E$4</c:f>
              <c:strCache>
                <c:ptCount val="1"/>
                <c:pt idx="0">
                  <c:v>SSE 50 ETF</c:v>
                </c:pt>
              </c:strCache>
            </c:strRef>
          </c:tx>
          <c:spPr>
            <a:solidFill>
              <a:schemeClr val="accent4"/>
            </a:solidFill>
            <a:ln>
              <a:noFill/>
            </a:ln>
            <a:effectLst/>
          </c:spPr>
          <c:invertIfNegative val="0"/>
          <c:cat>
            <c:multiLvlStrRef>
              <c:f>Volume!$A$5:$A$57</c:f>
              <c:multiLvlStrCache>
                <c:ptCount val="42"/>
                <c:lvl>
                  <c:pt idx="0">
                    <c:v>1</c:v>
                  </c:pt>
                  <c:pt idx="1">
                    <c:v>2</c:v>
                  </c:pt>
                  <c:pt idx="2">
                    <c:v>3</c:v>
                  </c:pt>
                  <c:pt idx="3">
                    <c:v>4</c:v>
                  </c:pt>
                  <c:pt idx="4">
                    <c:v>1</c:v>
                  </c:pt>
                  <c:pt idx="5">
                    <c:v>2</c:v>
                  </c:pt>
                  <c:pt idx="6">
                    <c:v>3</c:v>
                  </c:pt>
                  <c:pt idx="7">
                    <c:v>4</c:v>
                  </c:pt>
                  <c:pt idx="8">
                    <c:v>1</c:v>
                  </c:pt>
                  <c:pt idx="9">
                    <c:v>2</c:v>
                  </c:pt>
                  <c:pt idx="10">
                    <c:v>3</c:v>
                  </c:pt>
                  <c:pt idx="11">
                    <c:v>4</c:v>
                  </c:pt>
                  <c:pt idx="12">
                    <c:v>1</c:v>
                  </c:pt>
                  <c:pt idx="13">
                    <c:v>2</c:v>
                  </c:pt>
                  <c:pt idx="14">
                    <c:v>3</c:v>
                  </c:pt>
                  <c:pt idx="15">
                    <c:v>4</c:v>
                  </c:pt>
                  <c:pt idx="16">
                    <c:v>1</c:v>
                  </c:pt>
                  <c:pt idx="17">
                    <c:v>2</c:v>
                  </c:pt>
                  <c:pt idx="18">
                    <c:v>3</c:v>
                  </c:pt>
                  <c:pt idx="19">
                    <c:v>4</c:v>
                  </c:pt>
                  <c:pt idx="20">
                    <c:v>1</c:v>
                  </c:pt>
                  <c:pt idx="21">
                    <c:v>2</c:v>
                  </c:pt>
                  <c:pt idx="22">
                    <c:v>3</c:v>
                  </c:pt>
                  <c:pt idx="23">
                    <c:v>4</c:v>
                  </c:pt>
                  <c:pt idx="24">
                    <c:v>1</c:v>
                  </c:pt>
                  <c:pt idx="25">
                    <c:v>2</c:v>
                  </c:pt>
                  <c:pt idx="26">
                    <c:v>3</c:v>
                  </c:pt>
                  <c:pt idx="27">
                    <c:v>4</c:v>
                  </c:pt>
                  <c:pt idx="28">
                    <c:v>1</c:v>
                  </c:pt>
                  <c:pt idx="29">
                    <c:v>2</c:v>
                  </c:pt>
                  <c:pt idx="30">
                    <c:v>3</c:v>
                  </c:pt>
                  <c:pt idx="31">
                    <c:v>4</c:v>
                  </c:pt>
                  <c:pt idx="32">
                    <c:v>1</c:v>
                  </c:pt>
                  <c:pt idx="33">
                    <c:v>2</c:v>
                  </c:pt>
                  <c:pt idx="34">
                    <c:v>3</c:v>
                  </c:pt>
                  <c:pt idx="35">
                    <c:v>4</c:v>
                  </c:pt>
                  <c:pt idx="36">
                    <c:v>1</c:v>
                  </c:pt>
                  <c:pt idx="37">
                    <c:v>2</c:v>
                  </c:pt>
                  <c:pt idx="38">
                    <c:v>3</c:v>
                  </c:pt>
                  <c:pt idx="39">
                    <c:v>4</c:v>
                  </c:pt>
                  <c:pt idx="40">
                    <c:v>1</c:v>
                  </c:pt>
                  <c:pt idx="41">
                    <c:v>2</c:v>
                  </c:pt>
                </c:lvl>
                <c:lvl>
                  <c:pt idx="0">
                    <c:v>2015</c:v>
                  </c:pt>
                  <c:pt idx="4">
                    <c:v>2016</c:v>
                  </c:pt>
                  <c:pt idx="8">
                    <c:v>2017</c:v>
                  </c:pt>
                  <c:pt idx="12">
                    <c:v>2018</c:v>
                  </c:pt>
                  <c:pt idx="16">
                    <c:v>2019</c:v>
                  </c:pt>
                  <c:pt idx="20">
                    <c:v>2020</c:v>
                  </c:pt>
                  <c:pt idx="24">
                    <c:v>2021</c:v>
                  </c:pt>
                  <c:pt idx="28">
                    <c:v>2022</c:v>
                  </c:pt>
                  <c:pt idx="32">
                    <c:v>2023</c:v>
                  </c:pt>
                  <c:pt idx="36">
                    <c:v>2024</c:v>
                  </c:pt>
                  <c:pt idx="40">
                    <c:v>2025</c:v>
                  </c:pt>
                </c:lvl>
              </c:multiLvlStrCache>
            </c:multiLvlStrRef>
          </c:cat>
          <c:val>
            <c:numRef>
              <c:f>Volume!$E$5:$E$57</c:f>
              <c:numCache>
                <c:formatCode>_(* #,##0_);_(* \(#,##0\);_(* "-"??_);_(@_)</c:formatCode>
                <c:ptCount val="42"/>
                <c:pt idx="0">
                  <c:v>783207</c:v>
                </c:pt>
                <c:pt idx="1">
                  <c:v>3713744</c:v>
                </c:pt>
                <c:pt idx="2">
                  <c:v>8049058</c:v>
                </c:pt>
                <c:pt idx="3">
                  <c:v>10723967</c:v>
                </c:pt>
                <c:pt idx="4">
                  <c:v>12861776</c:v>
                </c:pt>
                <c:pt idx="5">
                  <c:v>13815432</c:v>
                </c:pt>
                <c:pt idx="6">
                  <c:v>20436206</c:v>
                </c:pt>
                <c:pt idx="7">
                  <c:v>31955933</c:v>
                </c:pt>
                <c:pt idx="8">
                  <c:v>28377231</c:v>
                </c:pt>
                <c:pt idx="9">
                  <c:v>40247770</c:v>
                </c:pt>
                <c:pt idx="10">
                  <c:v>52073155</c:v>
                </c:pt>
                <c:pt idx="11">
                  <c:v>63278003</c:v>
                </c:pt>
                <c:pt idx="12">
                  <c:v>67509479</c:v>
                </c:pt>
                <c:pt idx="13">
                  <c:v>57267703</c:v>
                </c:pt>
                <c:pt idx="14">
                  <c:v>93397568</c:v>
                </c:pt>
                <c:pt idx="15">
                  <c:v>98036430</c:v>
                </c:pt>
                <c:pt idx="16">
                  <c:v>128348760</c:v>
                </c:pt>
                <c:pt idx="17">
                  <c:v>162869742</c:v>
                </c:pt>
                <c:pt idx="18">
                  <c:v>161794400</c:v>
                </c:pt>
                <c:pt idx="19">
                  <c:v>165024789</c:v>
                </c:pt>
                <c:pt idx="20">
                  <c:v>155638663</c:v>
                </c:pt>
                <c:pt idx="21">
                  <c:v>92773429</c:v>
                </c:pt>
                <c:pt idx="22">
                  <c:v>145602143</c:v>
                </c:pt>
                <c:pt idx="23">
                  <c:v>124486794</c:v>
                </c:pt>
                <c:pt idx="24">
                  <c:v>170106406</c:v>
                </c:pt>
                <c:pt idx="25">
                  <c:v>147581248</c:v>
                </c:pt>
                <c:pt idx="26">
                  <c:v>177376192</c:v>
                </c:pt>
                <c:pt idx="27">
                  <c:v>134278444</c:v>
                </c:pt>
                <c:pt idx="28">
                  <c:v>145464627</c:v>
                </c:pt>
                <c:pt idx="29">
                  <c:v>150506512</c:v>
                </c:pt>
                <c:pt idx="30">
                  <c:v>127128117</c:v>
                </c:pt>
                <c:pt idx="31">
                  <c:v>142714052</c:v>
                </c:pt>
                <c:pt idx="32">
                  <c:v>121520694</c:v>
                </c:pt>
                <c:pt idx="33">
                  <c:v>122848845</c:v>
                </c:pt>
                <c:pt idx="34">
                  <c:v>118455300</c:v>
                </c:pt>
                <c:pt idx="35">
                  <c:v>99297630</c:v>
                </c:pt>
                <c:pt idx="36">
                  <c:v>97578192</c:v>
                </c:pt>
                <c:pt idx="37">
                  <c:v>70058002</c:v>
                </c:pt>
                <c:pt idx="38">
                  <c:v>79736529</c:v>
                </c:pt>
                <c:pt idx="39">
                  <c:v>88920004</c:v>
                </c:pt>
                <c:pt idx="40">
                  <c:v>67661611</c:v>
                </c:pt>
                <c:pt idx="41">
                  <c:v>60159281</c:v>
                </c:pt>
              </c:numCache>
            </c:numRef>
          </c:val>
          <c:extLst>
            <c:ext xmlns:c16="http://schemas.microsoft.com/office/drawing/2014/chart" uri="{C3380CC4-5D6E-409C-BE32-E72D297353CC}">
              <c16:uniqueId val="{00000003-452F-4940-9DBE-B9AE30AE95AF}"/>
            </c:ext>
          </c:extLst>
        </c:ser>
        <c:ser>
          <c:idx val="4"/>
          <c:order val="4"/>
          <c:tx>
            <c:strRef>
              <c:f>Volume!$F$3:$F$4</c:f>
              <c:strCache>
                <c:ptCount val="1"/>
                <c:pt idx="0">
                  <c:v>Star 50 ETF</c:v>
                </c:pt>
              </c:strCache>
            </c:strRef>
          </c:tx>
          <c:spPr>
            <a:solidFill>
              <a:schemeClr val="accent5"/>
            </a:solidFill>
            <a:ln>
              <a:noFill/>
            </a:ln>
            <a:effectLst/>
          </c:spPr>
          <c:invertIfNegative val="0"/>
          <c:cat>
            <c:multiLvlStrRef>
              <c:f>Volume!$A$5:$A$57</c:f>
              <c:multiLvlStrCache>
                <c:ptCount val="42"/>
                <c:lvl>
                  <c:pt idx="0">
                    <c:v>1</c:v>
                  </c:pt>
                  <c:pt idx="1">
                    <c:v>2</c:v>
                  </c:pt>
                  <c:pt idx="2">
                    <c:v>3</c:v>
                  </c:pt>
                  <c:pt idx="3">
                    <c:v>4</c:v>
                  </c:pt>
                  <c:pt idx="4">
                    <c:v>1</c:v>
                  </c:pt>
                  <c:pt idx="5">
                    <c:v>2</c:v>
                  </c:pt>
                  <c:pt idx="6">
                    <c:v>3</c:v>
                  </c:pt>
                  <c:pt idx="7">
                    <c:v>4</c:v>
                  </c:pt>
                  <c:pt idx="8">
                    <c:v>1</c:v>
                  </c:pt>
                  <c:pt idx="9">
                    <c:v>2</c:v>
                  </c:pt>
                  <c:pt idx="10">
                    <c:v>3</c:v>
                  </c:pt>
                  <c:pt idx="11">
                    <c:v>4</c:v>
                  </c:pt>
                  <c:pt idx="12">
                    <c:v>1</c:v>
                  </c:pt>
                  <c:pt idx="13">
                    <c:v>2</c:v>
                  </c:pt>
                  <c:pt idx="14">
                    <c:v>3</c:v>
                  </c:pt>
                  <c:pt idx="15">
                    <c:v>4</c:v>
                  </c:pt>
                  <c:pt idx="16">
                    <c:v>1</c:v>
                  </c:pt>
                  <c:pt idx="17">
                    <c:v>2</c:v>
                  </c:pt>
                  <c:pt idx="18">
                    <c:v>3</c:v>
                  </c:pt>
                  <c:pt idx="19">
                    <c:v>4</c:v>
                  </c:pt>
                  <c:pt idx="20">
                    <c:v>1</c:v>
                  </c:pt>
                  <c:pt idx="21">
                    <c:v>2</c:v>
                  </c:pt>
                  <c:pt idx="22">
                    <c:v>3</c:v>
                  </c:pt>
                  <c:pt idx="23">
                    <c:v>4</c:v>
                  </c:pt>
                  <c:pt idx="24">
                    <c:v>1</c:v>
                  </c:pt>
                  <c:pt idx="25">
                    <c:v>2</c:v>
                  </c:pt>
                  <c:pt idx="26">
                    <c:v>3</c:v>
                  </c:pt>
                  <c:pt idx="27">
                    <c:v>4</c:v>
                  </c:pt>
                  <c:pt idx="28">
                    <c:v>1</c:v>
                  </c:pt>
                  <c:pt idx="29">
                    <c:v>2</c:v>
                  </c:pt>
                  <c:pt idx="30">
                    <c:v>3</c:v>
                  </c:pt>
                  <c:pt idx="31">
                    <c:v>4</c:v>
                  </c:pt>
                  <c:pt idx="32">
                    <c:v>1</c:v>
                  </c:pt>
                  <c:pt idx="33">
                    <c:v>2</c:v>
                  </c:pt>
                  <c:pt idx="34">
                    <c:v>3</c:v>
                  </c:pt>
                  <c:pt idx="35">
                    <c:v>4</c:v>
                  </c:pt>
                  <c:pt idx="36">
                    <c:v>1</c:v>
                  </c:pt>
                  <c:pt idx="37">
                    <c:v>2</c:v>
                  </c:pt>
                  <c:pt idx="38">
                    <c:v>3</c:v>
                  </c:pt>
                  <c:pt idx="39">
                    <c:v>4</c:v>
                  </c:pt>
                  <c:pt idx="40">
                    <c:v>1</c:v>
                  </c:pt>
                  <c:pt idx="41">
                    <c:v>2</c:v>
                  </c:pt>
                </c:lvl>
                <c:lvl>
                  <c:pt idx="0">
                    <c:v>2015</c:v>
                  </c:pt>
                  <c:pt idx="4">
                    <c:v>2016</c:v>
                  </c:pt>
                  <c:pt idx="8">
                    <c:v>2017</c:v>
                  </c:pt>
                  <c:pt idx="12">
                    <c:v>2018</c:v>
                  </c:pt>
                  <c:pt idx="16">
                    <c:v>2019</c:v>
                  </c:pt>
                  <c:pt idx="20">
                    <c:v>2020</c:v>
                  </c:pt>
                  <c:pt idx="24">
                    <c:v>2021</c:v>
                  </c:pt>
                  <c:pt idx="28">
                    <c:v>2022</c:v>
                  </c:pt>
                  <c:pt idx="32">
                    <c:v>2023</c:v>
                  </c:pt>
                  <c:pt idx="36">
                    <c:v>2024</c:v>
                  </c:pt>
                  <c:pt idx="40">
                    <c:v>2025</c:v>
                  </c:pt>
                </c:lvl>
              </c:multiLvlStrCache>
            </c:multiLvlStrRef>
          </c:cat>
          <c:val>
            <c:numRef>
              <c:f>Volume!$F$5:$F$57</c:f>
              <c:numCache>
                <c:formatCode>General</c:formatCode>
                <c:ptCount val="42"/>
                <c:pt idx="33" formatCode="_(* #,##0_);_(* \(#,##0\);_(* &quot;-&quot;??_);_(@_)">
                  <c:v>7607601</c:v>
                </c:pt>
                <c:pt idx="34" formatCode="_(* #,##0_);_(* \(#,##0\);_(* &quot;-&quot;??_);_(@_)">
                  <c:v>32814161</c:v>
                </c:pt>
                <c:pt idx="35" formatCode="_(* #,##0_);_(* \(#,##0\);_(* &quot;-&quot;??_);_(@_)">
                  <c:v>27734677</c:v>
                </c:pt>
                <c:pt idx="36" formatCode="_(* #,##0_);_(* \(#,##0\);_(* &quot;-&quot;??_);_(@_)">
                  <c:v>37839631</c:v>
                </c:pt>
                <c:pt idx="37" formatCode="_(* #,##0_);_(* \(#,##0\);_(* &quot;-&quot;??_);_(@_)">
                  <c:v>27677741</c:v>
                </c:pt>
                <c:pt idx="38" formatCode="_(* #,##0_);_(* \(#,##0\);_(* &quot;-&quot;??_);_(@_)">
                  <c:v>31735940</c:v>
                </c:pt>
                <c:pt idx="39" formatCode="_(* #,##0_);_(* \(#,##0\);_(* &quot;-&quot;??_);_(@_)">
                  <c:v>56144049</c:v>
                </c:pt>
                <c:pt idx="40" formatCode="_(* #,##0_);_(* \(#,##0\);_(* &quot;-&quot;??_);_(@_)">
                  <c:v>58219730</c:v>
                </c:pt>
                <c:pt idx="41" formatCode="_(* #,##0_);_(* \(#,##0\);_(* &quot;-&quot;??_);_(@_)">
                  <c:v>39844257</c:v>
                </c:pt>
              </c:numCache>
            </c:numRef>
          </c:val>
          <c:extLst>
            <c:ext xmlns:c16="http://schemas.microsoft.com/office/drawing/2014/chart" uri="{C3380CC4-5D6E-409C-BE32-E72D297353CC}">
              <c16:uniqueId val="{00000004-452F-4940-9DBE-B9AE30AE95AF}"/>
            </c:ext>
          </c:extLst>
        </c:ser>
        <c:dLbls>
          <c:showLegendKey val="0"/>
          <c:showVal val="0"/>
          <c:showCatName val="0"/>
          <c:showSerName val="0"/>
          <c:showPercent val="0"/>
          <c:showBubbleSize val="0"/>
        </c:dLbls>
        <c:gapWidth val="150"/>
        <c:overlap val="100"/>
        <c:axId val="267518512"/>
        <c:axId val="267502672"/>
      </c:barChart>
      <c:catAx>
        <c:axId val="267518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crossAx val="267502672"/>
        <c:crosses val="autoZero"/>
        <c:auto val="1"/>
        <c:lblAlgn val="ctr"/>
        <c:lblOffset val="100"/>
        <c:noMultiLvlLbl val="0"/>
      </c:catAx>
      <c:valAx>
        <c:axId val="2675026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Lato" panose="020F0502020204030203" pitchFamily="34" charset="0"/>
                    <a:ea typeface="+mn-ea"/>
                    <a:cs typeface="+mn-cs"/>
                  </a:defRPr>
                </a:pPr>
                <a:r>
                  <a:rPr lang="en-US"/>
                  <a:t>Volume (lots traded)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Lato" panose="020F0502020204030203" pitchFamily="34" charset="0"/>
                  <a:ea typeface="+mn-ea"/>
                  <a:cs typeface="+mn-cs"/>
                </a:defRPr>
              </a:pPr>
              <a:endParaRPr lang="en-US"/>
            </a:p>
          </c:txPr>
        </c:title>
        <c:numFmt formatCode="[&gt;999999.999]\ #,,&quot;M&quot;;[&gt;999.999]#,&quot;K&quot;;#,##0\ _K"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crossAx val="2675185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aseline="0">
          <a:solidFill>
            <a:schemeClr val="tx1"/>
          </a:solidFill>
          <a:latin typeface="Lato" panose="020F0502020204030203"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9973D8-64F4-E64F-818B-00189F1CBE1D}" type="datetimeFigureOut">
              <a:rPr lang="en-US" smtClean="0"/>
              <a:t>7/30/2025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8910C8-7F42-834C-9FC5-8419262F27BE}" type="slidenum">
              <a:rPr lang="en-US" smtClean="0"/>
              <a:t>‹#›</a:t>
            </a:fld>
            <a:endParaRPr lang="en-US"/>
          </a:p>
        </p:txBody>
      </p:sp>
    </p:spTree>
    <p:extLst>
      <p:ext uri="{BB962C8B-B14F-4D97-AF65-F5344CB8AC3E}">
        <p14:creationId xmlns:p14="http://schemas.microsoft.com/office/powerpoint/2010/main" val="2826057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Volume by region – 63% of global volume on APAC exchanges, down from 82% in 2024. 20% in North America, up from 10% in 2024.  </a:t>
            </a:r>
          </a:p>
          <a:p>
            <a:r>
              <a:rPr lang="en-US" dirty="0"/>
              <a:t>Open interest – 51% on North America, down from 56% in 2024, 17% in Europe, up from 16%. </a:t>
            </a:r>
          </a:p>
        </p:txBody>
      </p:sp>
      <p:sp>
        <p:nvSpPr>
          <p:cNvPr id="4" name="Slide Number Placeholder 3"/>
          <p:cNvSpPr>
            <a:spLocks noGrp="1"/>
          </p:cNvSpPr>
          <p:nvPr>
            <p:ph type="sldNum" sz="quarter" idx="5"/>
          </p:nvPr>
        </p:nvSpPr>
        <p:spPr/>
        <p:txBody>
          <a:bodyPr/>
          <a:lstStyle/>
          <a:p>
            <a:fld id="{EC8910C8-7F42-834C-9FC5-8419262F27BE}" type="slidenum">
              <a:rPr lang="en-US" smtClean="0"/>
              <a:t>6</a:t>
            </a:fld>
            <a:endParaRPr lang="en-US" dirty="0"/>
          </a:p>
        </p:txBody>
      </p:sp>
    </p:spTree>
    <p:extLst>
      <p:ext uri="{BB962C8B-B14F-4D97-AF65-F5344CB8AC3E}">
        <p14:creationId xmlns:p14="http://schemas.microsoft.com/office/powerpoint/2010/main" val="1416983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Function of the ETF sector.  According to a Reuters report in April, AUM $510 billion, compares to $620 billion in Japan.  Note that CSRC announced June that QFII will be allowed to take part in ETF options trading from Oct. 9, for hedging only. </a:t>
            </a:r>
          </a:p>
        </p:txBody>
      </p:sp>
      <p:sp>
        <p:nvSpPr>
          <p:cNvPr id="4" name="Slide Number Placeholder 3"/>
          <p:cNvSpPr>
            <a:spLocks noGrp="1"/>
          </p:cNvSpPr>
          <p:nvPr>
            <p:ph type="sldNum" sz="quarter" idx="5"/>
          </p:nvPr>
        </p:nvSpPr>
        <p:spPr/>
        <p:txBody>
          <a:bodyPr/>
          <a:lstStyle/>
          <a:p>
            <a:fld id="{EC8910C8-7F42-834C-9FC5-8419262F27BE}" type="slidenum">
              <a:rPr lang="en-US" smtClean="0"/>
              <a:t>17</a:t>
            </a:fld>
            <a:endParaRPr lang="en-US"/>
          </a:p>
        </p:txBody>
      </p:sp>
    </p:spTree>
    <p:extLst>
      <p:ext uri="{BB962C8B-B14F-4D97-AF65-F5344CB8AC3E}">
        <p14:creationId xmlns:p14="http://schemas.microsoft.com/office/powerpoint/2010/main" val="12880504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Currently there are two options on STAR 50 ETFs.  These contracts are roughly equivalent to the Nasdaq 100 ETF options that are listed in the US.  </a:t>
            </a:r>
          </a:p>
        </p:txBody>
      </p:sp>
      <p:sp>
        <p:nvSpPr>
          <p:cNvPr id="4" name="Slide Number Placeholder 3"/>
          <p:cNvSpPr>
            <a:spLocks noGrp="1"/>
          </p:cNvSpPr>
          <p:nvPr>
            <p:ph type="sldNum" sz="quarter" idx="5"/>
          </p:nvPr>
        </p:nvSpPr>
        <p:spPr/>
        <p:txBody>
          <a:bodyPr/>
          <a:lstStyle/>
          <a:p>
            <a:fld id="{EC8910C8-7F42-834C-9FC5-8419262F27BE}" type="slidenum">
              <a:rPr lang="en-US" smtClean="0"/>
              <a:t>18</a:t>
            </a:fld>
            <a:endParaRPr lang="en-US"/>
          </a:p>
        </p:txBody>
      </p:sp>
    </p:spTree>
    <p:extLst>
      <p:ext uri="{BB962C8B-B14F-4D97-AF65-F5344CB8AC3E}">
        <p14:creationId xmlns:p14="http://schemas.microsoft.com/office/powerpoint/2010/main" val="4039079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Both volume and open interest in the total return version of the S&amp;P 500 have been rising at a rapid rate over the last two years. Total open interest in the Euro Stoxx 50 total return contract reached 1.79 million in June, vs. 1.70 million for conventional Euro Stoxx 50 futures. What’s the driver?  </a:t>
            </a:r>
            <a:r>
              <a:rPr lang="en-US" sz="1200" dirty="0">
                <a:latin typeface="Lato" panose="020F0502020204030203" pitchFamily="34" charset="0"/>
              </a:rPr>
              <a:t>The implementation of uncleared margin requirements on bilateral OTC trades has encouraged banks and fund managers to use total return futures that are designed to match the returns on equity swaps. </a:t>
            </a:r>
            <a:r>
              <a:rPr lang="en-US" dirty="0"/>
              <a:t>Total return futures combine three elements: the return from changes in the price of the underlying index, the return from dividends paid by companies in the index, and the cost of financing. </a:t>
            </a:r>
          </a:p>
          <a:p>
            <a:endParaRPr lang="en-US" dirty="0"/>
          </a:p>
        </p:txBody>
      </p:sp>
      <p:sp>
        <p:nvSpPr>
          <p:cNvPr id="4" name="Slide Number Placeholder 3"/>
          <p:cNvSpPr>
            <a:spLocks noGrp="1"/>
          </p:cNvSpPr>
          <p:nvPr>
            <p:ph type="sldNum" sz="quarter" idx="5"/>
          </p:nvPr>
        </p:nvSpPr>
        <p:spPr/>
        <p:txBody>
          <a:bodyPr/>
          <a:lstStyle/>
          <a:p>
            <a:fld id="{EC8910C8-7F42-834C-9FC5-8419262F27BE}" type="slidenum">
              <a:rPr lang="en-US" smtClean="0"/>
              <a:t>19</a:t>
            </a:fld>
            <a:endParaRPr lang="en-US"/>
          </a:p>
        </p:txBody>
      </p:sp>
    </p:spTree>
    <p:extLst>
      <p:ext uri="{BB962C8B-B14F-4D97-AF65-F5344CB8AC3E}">
        <p14:creationId xmlns:p14="http://schemas.microsoft.com/office/powerpoint/2010/main" val="1185474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Continuation from a very positive year for the bond complex in 2024. Strong growth in trading volume on both sides of the Atlantic and in the US, large increases in open interest at multiple points on the curve. Note the success of the long gilt futures at ICE Futures Europe.  Steady rebuilding of open interest from the chaos of the mini budget.  Now comparable level of OI to the Bund and twice as much as OAT and BTP.  Also note row 15 – the Australian three year bond future is the most actively traded sovereign debt contract in APAC. </a:t>
            </a:r>
          </a:p>
        </p:txBody>
      </p:sp>
      <p:sp>
        <p:nvSpPr>
          <p:cNvPr id="4" name="Slide Number Placeholder 3"/>
          <p:cNvSpPr>
            <a:spLocks noGrp="1"/>
          </p:cNvSpPr>
          <p:nvPr>
            <p:ph type="sldNum" sz="quarter" idx="5"/>
          </p:nvPr>
        </p:nvSpPr>
        <p:spPr/>
        <p:txBody>
          <a:bodyPr/>
          <a:lstStyle/>
          <a:p>
            <a:fld id="{EC8910C8-7F42-834C-9FC5-8419262F27BE}" type="slidenum">
              <a:rPr lang="en-US" smtClean="0"/>
              <a:t>20</a:t>
            </a:fld>
            <a:endParaRPr lang="en-US" dirty="0"/>
          </a:p>
        </p:txBody>
      </p:sp>
    </p:spTree>
    <p:extLst>
      <p:ext uri="{BB962C8B-B14F-4D97-AF65-F5344CB8AC3E}">
        <p14:creationId xmlns:p14="http://schemas.microsoft.com/office/powerpoint/2010/main" val="17255169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quarters in a row of record-setting volume in Treasury futures.  Options on Treasury futures off slightly in terms of volume.  Open interest advanced to 28.6 million contracts combined futures and options.  Another record for quarter end.  If you go back and look at the pandemic year, volume and open interest is more than 20% higher than its peak in early 2020.  Remember that in 2020, the volume came from traders unwinding their positions. Opposite situation here. </a:t>
            </a:r>
          </a:p>
        </p:txBody>
      </p:sp>
      <p:sp>
        <p:nvSpPr>
          <p:cNvPr id="4" name="Slide Number Placeholder 3"/>
          <p:cNvSpPr>
            <a:spLocks noGrp="1"/>
          </p:cNvSpPr>
          <p:nvPr>
            <p:ph type="sldNum" sz="quarter" idx="5"/>
          </p:nvPr>
        </p:nvSpPr>
        <p:spPr/>
        <p:txBody>
          <a:bodyPr/>
          <a:lstStyle/>
          <a:p>
            <a:fld id="{EC8910C8-7F42-834C-9FC5-8419262F27BE}" type="slidenum">
              <a:rPr lang="en-US" smtClean="0"/>
              <a:t>21</a:t>
            </a:fld>
            <a:endParaRPr lang="en-US"/>
          </a:p>
        </p:txBody>
      </p:sp>
    </p:spTree>
    <p:extLst>
      <p:ext uri="{BB962C8B-B14F-4D97-AF65-F5344CB8AC3E}">
        <p14:creationId xmlns:p14="http://schemas.microsoft.com/office/powerpoint/2010/main" val="39080727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Total volume in all sovereign debt contracts at Eurex was 246 million contracts in Q2, the second highest in the exchange’s history and double the post-pandemic low of Q2 2020.  Open interest has not fully recovered from the pandemic however. Options open interest in particular is about 40% lower than what it was in 2019.  </a:t>
            </a:r>
          </a:p>
        </p:txBody>
      </p:sp>
      <p:sp>
        <p:nvSpPr>
          <p:cNvPr id="4" name="Slide Number Placeholder 3"/>
          <p:cNvSpPr>
            <a:spLocks noGrp="1"/>
          </p:cNvSpPr>
          <p:nvPr>
            <p:ph type="sldNum" sz="quarter" idx="5"/>
          </p:nvPr>
        </p:nvSpPr>
        <p:spPr/>
        <p:txBody>
          <a:bodyPr/>
          <a:lstStyle/>
          <a:p>
            <a:fld id="{EC8910C8-7F42-834C-9FC5-8419262F27BE}" type="slidenum">
              <a:rPr lang="en-US" smtClean="0"/>
              <a:t>22</a:t>
            </a:fld>
            <a:endParaRPr lang="en-US"/>
          </a:p>
        </p:txBody>
      </p:sp>
    </p:spTree>
    <p:extLst>
      <p:ext uri="{BB962C8B-B14F-4D97-AF65-F5344CB8AC3E}">
        <p14:creationId xmlns:p14="http://schemas.microsoft.com/office/powerpoint/2010/main" val="3744225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8910C8-7F42-834C-9FC5-8419262F27BE}" type="slidenum">
              <a:rPr lang="en-US" smtClean="0"/>
              <a:t>23</a:t>
            </a:fld>
            <a:endParaRPr lang="en-US"/>
          </a:p>
        </p:txBody>
      </p:sp>
    </p:spTree>
    <p:extLst>
      <p:ext uri="{BB962C8B-B14F-4D97-AF65-F5344CB8AC3E}">
        <p14:creationId xmlns:p14="http://schemas.microsoft.com/office/powerpoint/2010/main" val="13888161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Three takeaways. 1) </a:t>
            </a:r>
            <a:r>
              <a:rPr lang="en-US" sz="1800" dirty="0">
                <a:effectLst/>
                <a:latin typeface="Calibri" panose="020F0502020204030204" pitchFamily="34" charset="0"/>
                <a:ea typeface="Aptos" panose="020B0004020202020204" pitchFamily="34" charset="0"/>
                <a:cs typeface="Aptos" panose="020B0004020202020204" pitchFamily="34" charset="0"/>
              </a:rPr>
              <a:t>big increases in volume and open interest in both one month and three month SOFR.  One likely factor was the elevated level of uncertainty about the direction of the US economy and the challenges of forecasting the effects of US tariff policy.   2) similar increases in European STIRS, specifically Euribor and SONIA, as well as the STIRs in Canada and Australia.  </a:t>
            </a:r>
            <a:r>
              <a:rPr lang="en-US" sz="1200" dirty="0">
                <a:effectLst/>
                <a:latin typeface="Calibri" panose="020F0502020204030204" pitchFamily="34" charset="0"/>
                <a:ea typeface="Aptos" panose="020B0004020202020204" pitchFamily="34" charset="0"/>
                <a:cs typeface="Aptos" panose="020B0004020202020204" pitchFamily="34" charset="0"/>
              </a:rPr>
              <a:t>3) Brazil the notable exception.  IDI options trading activity saw a big reduction, 49% down in volume, 54% in open interest. IDI is linked to the central bank’s decision predictability. The more predictable, less liquidity/activity. By the end of 2024 SELIC´s path and guidance provided by the central bank were very clear and, consequently, this scenario reduces the activity. </a:t>
            </a:r>
            <a:endParaRPr lang="en-US" dirty="0"/>
          </a:p>
        </p:txBody>
      </p:sp>
      <p:sp>
        <p:nvSpPr>
          <p:cNvPr id="4" name="Slide Number Placeholder 3"/>
          <p:cNvSpPr>
            <a:spLocks noGrp="1"/>
          </p:cNvSpPr>
          <p:nvPr>
            <p:ph type="sldNum" sz="quarter" idx="5"/>
          </p:nvPr>
        </p:nvSpPr>
        <p:spPr/>
        <p:txBody>
          <a:bodyPr/>
          <a:lstStyle/>
          <a:p>
            <a:fld id="{EC8910C8-7F42-834C-9FC5-8419262F27BE}" type="slidenum">
              <a:rPr lang="en-US" smtClean="0"/>
              <a:t>24</a:t>
            </a:fld>
            <a:endParaRPr lang="en-US" dirty="0"/>
          </a:p>
        </p:txBody>
      </p:sp>
    </p:spTree>
    <p:extLst>
      <p:ext uri="{BB962C8B-B14F-4D97-AF65-F5344CB8AC3E}">
        <p14:creationId xmlns:p14="http://schemas.microsoft.com/office/powerpoint/2010/main" val="25935551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SOFR futures and options volume was 705.6 million in the first half, up 14.2% from the first half of the previous year, and up 3.1% from 2023, when troubles at Silicon Valley Bank and Silvergate Bank led to a fears of a banking crisis, a reversal in the expected direction of interest rates, and a surge in market volatility. No single month in 2025 matched the peak volume in March 2023, but three-month SOFR futures hit a record amid historic levels of volatility.  Also worth noting: one month SOFR is thriving. 28m traded in first half of 2025, up 62.4% from prior year and 24.2% from two years ago. </a:t>
            </a:r>
          </a:p>
          <a:p>
            <a:endParaRPr lang="en-US" dirty="0"/>
          </a:p>
        </p:txBody>
      </p:sp>
      <p:sp>
        <p:nvSpPr>
          <p:cNvPr id="4" name="Slide Number Placeholder 3"/>
          <p:cNvSpPr>
            <a:spLocks noGrp="1"/>
          </p:cNvSpPr>
          <p:nvPr>
            <p:ph type="sldNum" sz="quarter" idx="5"/>
          </p:nvPr>
        </p:nvSpPr>
        <p:spPr/>
        <p:txBody>
          <a:bodyPr/>
          <a:lstStyle/>
          <a:p>
            <a:fld id="{EC8910C8-7F42-834C-9FC5-8419262F27BE}" type="slidenum">
              <a:rPr lang="en-US" smtClean="0"/>
              <a:t>25</a:t>
            </a:fld>
            <a:endParaRPr lang="en-US"/>
          </a:p>
        </p:txBody>
      </p:sp>
    </p:spTree>
    <p:extLst>
      <p:ext uri="{BB962C8B-B14F-4D97-AF65-F5344CB8AC3E}">
        <p14:creationId xmlns:p14="http://schemas.microsoft.com/office/powerpoint/2010/main" val="29895556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tenth month after its launch, the Fenics Futures Exchange has picked up a bit of momentum, with 150K in in trading volume and 21K in open interest in its SOFR Futures contract. That is still just a drop in the bucket compared with CME – its market share is currently less than one percent.  But it has the backing of BGC and a consortium of banks, and potentially an advantage for clients that are combining SOFR futures with interest rate swaps and getting margin offsets from LCH. </a:t>
            </a:r>
          </a:p>
        </p:txBody>
      </p:sp>
      <p:sp>
        <p:nvSpPr>
          <p:cNvPr id="4" name="Slide Number Placeholder 3"/>
          <p:cNvSpPr>
            <a:spLocks noGrp="1"/>
          </p:cNvSpPr>
          <p:nvPr>
            <p:ph type="sldNum" sz="quarter" idx="5"/>
          </p:nvPr>
        </p:nvSpPr>
        <p:spPr/>
        <p:txBody>
          <a:bodyPr/>
          <a:lstStyle/>
          <a:p>
            <a:fld id="{EC8910C8-7F42-834C-9FC5-8419262F27BE}" type="slidenum">
              <a:rPr lang="en-US" smtClean="0"/>
              <a:t>26</a:t>
            </a:fld>
            <a:endParaRPr lang="en-US"/>
          </a:p>
        </p:txBody>
      </p:sp>
    </p:spTree>
    <p:extLst>
      <p:ext uri="{BB962C8B-B14F-4D97-AF65-F5344CB8AC3E}">
        <p14:creationId xmlns:p14="http://schemas.microsoft.com/office/powerpoint/2010/main" val="530743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points here: 1) equity decline was driven by India.  2) commodity sector has been the most impacted by structural changes in supply and demand.  3) Currency category had a large decline, mainly due to a crackdown by the Reserve Bank of India on speculative trading, which nearly wiped out trading volume in FX futures and options on Indian exchanges. </a:t>
            </a:r>
          </a:p>
        </p:txBody>
      </p:sp>
      <p:sp>
        <p:nvSpPr>
          <p:cNvPr id="4" name="Slide Number Placeholder 3"/>
          <p:cNvSpPr>
            <a:spLocks noGrp="1"/>
          </p:cNvSpPr>
          <p:nvPr>
            <p:ph type="sldNum" sz="quarter" idx="5"/>
          </p:nvPr>
        </p:nvSpPr>
        <p:spPr/>
        <p:txBody>
          <a:bodyPr/>
          <a:lstStyle/>
          <a:p>
            <a:fld id="{EC8910C8-7F42-834C-9FC5-8419262F27BE}" type="slidenum">
              <a:rPr lang="en-US" smtClean="0"/>
              <a:t>7</a:t>
            </a:fld>
            <a:endParaRPr lang="en-US" dirty="0"/>
          </a:p>
        </p:txBody>
      </p:sp>
    </p:spTree>
    <p:extLst>
      <p:ext uri="{BB962C8B-B14F-4D97-AF65-F5344CB8AC3E}">
        <p14:creationId xmlns:p14="http://schemas.microsoft.com/office/powerpoint/2010/main" val="8256651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ICE Europe rates complex includes both bond and STIR futures, but the majority of the volume and open interest is in STIRS.  The last two years has seen a substantial improvement in liquidity across the exchange’s rates business. </a:t>
            </a:r>
            <a:r>
              <a:rPr lang="en-US" sz="1200" kern="1200" dirty="0">
                <a:solidFill>
                  <a:schemeClr val="tx1"/>
                </a:solidFill>
                <a:effectLst/>
                <a:latin typeface="+mn-lt"/>
                <a:ea typeface="+mn-ea"/>
                <a:cs typeface="+mn-cs"/>
              </a:rPr>
              <a:t>ICE view: a mixed inflation picture, ongoing political tensions and shifting trade policies are driving demand for interest rate risk management.</a:t>
            </a:r>
          </a:p>
          <a:p>
            <a:endParaRPr lang="en-US" dirty="0"/>
          </a:p>
        </p:txBody>
      </p:sp>
      <p:sp>
        <p:nvSpPr>
          <p:cNvPr id="4" name="Slide Number Placeholder 3"/>
          <p:cNvSpPr>
            <a:spLocks noGrp="1"/>
          </p:cNvSpPr>
          <p:nvPr>
            <p:ph type="sldNum" sz="quarter" idx="5"/>
          </p:nvPr>
        </p:nvSpPr>
        <p:spPr/>
        <p:txBody>
          <a:bodyPr/>
          <a:lstStyle/>
          <a:p>
            <a:fld id="{EC8910C8-7F42-834C-9FC5-8419262F27BE}" type="slidenum">
              <a:rPr lang="en-US" smtClean="0"/>
              <a:t>27</a:t>
            </a:fld>
            <a:endParaRPr lang="en-US"/>
          </a:p>
        </p:txBody>
      </p:sp>
    </p:spTree>
    <p:extLst>
      <p:ext uri="{BB962C8B-B14F-4D97-AF65-F5344CB8AC3E}">
        <p14:creationId xmlns:p14="http://schemas.microsoft.com/office/powerpoint/2010/main" val="24285749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Two points:  1) Q2 futures volume record 45.96, slightly ahead of Q4 2024 45.81.  Open interest averaging 2.6 million.  2) Options trading record 4.9m in Jan. strong since then.  Four of the best months for volume have been this year.  Open interest at new plateau – all six months above 6m. May set record of 6.9 million</a:t>
            </a:r>
            <a:endParaRPr lang="en-US" dirty="0"/>
          </a:p>
        </p:txBody>
      </p:sp>
      <p:sp>
        <p:nvSpPr>
          <p:cNvPr id="4" name="Slide Number Placeholder 3"/>
          <p:cNvSpPr>
            <a:spLocks noGrp="1"/>
          </p:cNvSpPr>
          <p:nvPr>
            <p:ph type="sldNum" sz="quarter" idx="5"/>
          </p:nvPr>
        </p:nvSpPr>
        <p:spPr/>
        <p:txBody>
          <a:bodyPr/>
          <a:lstStyle/>
          <a:p>
            <a:fld id="{EC8910C8-7F42-834C-9FC5-8419262F27BE}" type="slidenum">
              <a:rPr lang="en-US" smtClean="0"/>
              <a:t>28</a:t>
            </a:fld>
            <a:endParaRPr lang="en-US"/>
          </a:p>
        </p:txBody>
      </p:sp>
    </p:spTree>
    <p:extLst>
      <p:ext uri="{BB962C8B-B14F-4D97-AF65-F5344CB8AC3E}">
        <p14:creationId xmlns:p14="http://schemas.microsoft.com/office/powerpoint/2010/main" val="27620088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example of competition between exchanges in the interest rate sector. In this case, driven by government policy. EMIR 3.0 requires European market participants to clear a certain percentage of their trades in Europe if they are trading derivatives that are denominated in Euros. This includes the Euribor futures contract, and Eurex now offers a competing version of the contract.  As of June 2025, Eurex had roughly six to seven percent of the market, measured in terms of volume and open interest.  Regulatory policy is not the only factor; Eurex is also the home of European bond futures, so there are margin efficiencies for market participants active in both STIRS and bonds.  On the other hand, ICE is enjoying very healthy growth. </a:t>
            </a:r>
            <a:r>
              <a:rPr lang="en-US" sz="1200" kern="1200" dirty="0">
                <a:solidFill>
                  <a:schemeClr val="tx1"/>
                </a:solidFill>
                <a:effectLst/>
                <a:latin typeface="+mn-lt"/>
                <a:ea typeface="+mn-ea"/>
                <a:cs typeface="+mn-cs"/>
              </a:rPr>
              <a:t>Futures volume Mar and Apr at record levels. Open interest in May hit 5.29 m highest since Nov. 2018.</a:t>
            </a:r>
            <a:endParaRPr lang="en-US" dirty="0"/>
          </a:p>
        </p:txBody>
      </p:sp>
      <p:sp>
        <p:nvSpPr>
          <p:cNvPr id="4" name="Slide Number Placeholder 3"/>
          <p:cNvSpPr>
            <a:spLocks noGrp="1"/>
          </p:cNvSpPr>
          <p:nvPr>
            <p:ph type="sldNum" sz="quarter" idx="5"/>
          </p:nvPr>
        </p:nvSpPr>
        <p:spPr/>
        <p:txBody>
          <a:bodyPr/>
          <a:lstStyle/>
          <a:p>
            <a:fld id="{EC8910C8-7F42-834C-9FC5-8419262F27BE}" type="slidenum">
              <a:rPr lang="en-US" smtClean="0"/>
              <a:t>29</a:t>
            </a:fld>
            <a:endParaRPr lang="en-US"/>
          </a:p>
        </p:txBody>
      </p:sp>
    </p:spTree>
    <p:extLst>
      <p:ext uri="{BB962C8B-B14F-4D97-AF65-F5344CB8AC3E}">
        <p14:creationId xmlns:p14="http://schemas.microsoft.com/office/powerpoint/2010/main" val="4695628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example of competition in interest rate sector.  In this case, three exchanges are chasing the market that emerged with the development of a new interest rate benchmark. As of June, ICE has pulled ahead in terms of volume and open interest, but Eurex is not far behind. </a:t>
            </a:r>
          </a:p>
        </p:txBody>
      </p:sp>
      <p:sp>
        <p:nvSpPr>
          <p:cNvPr id="4" name="Slide Number Placeholder 3"/>
          <p:cNvSpPr>
            <a:spLocks noGrp="1"/>
          </p:cNvSpPr>
          <p:nvPr>
            <p:ph type="sldNum" sz="quarter" idx="5"/>
          </p:nvPr>
        </p:nvSpPr>
        <p:spPr/>
        <p:txBody>
          <a:bodyPr/>
          <a:lstStyle/>
          <a:p>
            <a:fld id="{EC8910C8-7F42-834C-9FC5-8419262F27BE}" type="slidenum">
              <a:rPr lang="en-US" smtClean="0"/>
              <a:t>30</a:t>
            </a:fld>
            <a:endParaRPr lang="en-US"/>
          </a:p>
        </p:txBody>
      </p:sp>
    </p:spTree>
    <p:extLst>
      <p:ext uri="{BB962C8B-B14F-4D97-AF65-F5344CB8AC3E}">
        <p14:creationId xmlns:p14="http://schemas.microsoft.com/office/powerpoint/2010/main" val="9072286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1m traded so far this year, already more than last year total.  First quarter was 594k, second quarter 408k.  Primarily on Eurex, started with European indices, but two US indices introduce last September are now second and third most heavily traded.  CME offers three, not yet as liquid as Eurex. </a:t>
            </a:r>
          </a:p>
          <a:p>
            <a:endParaRPr lang="en-US" dirty="0"/>
          </a:p>
        </p:txBody>
      </p:sp>
      <p:sp>
        <p:nvSpPr>
          <p:cNvPr id="4" name="Slide Number Placeholder 3"/>
          <p:cNvSpPr>
            <a:spLocks noGrp="1"/>
          </p:cNvSpPr>
          <p:nvPr>
            <p:ph type="sldNum" sz="quarter" idx="5"/>
          </p:nvPr>
        </p:nvSpPr>
        <p:spPr/>
        <p:txBody>
          <a:bodyPr/>
          <a:lstStyle/>
          <a:p>
            <a:fld id="{EC8910C8-7F42-834C-9FC5-8419262F27BE}" type="slidenum">
              <a:rPr lang="en-US" smtClean="0"/>
              <a:t>31</a:t>
            </a:fld>
            <a:endParaRPr lang="en-US"/>
          </a:p>
        </p:txBody>
      </p:sp>
    </p:spTree>
    <p:extLst>
      <p:ext uri="{BB962C8B-B14F-4D97-AF65-F5344CB8AC3E}">
        <p14:creationId xmlns:p14="http://schemas.microsoft.com/office/powerpoint/2010/main" val="5646902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there is more liquidity in the US credit index futures listed on Eurex than CME.  Another example of competition among exchanges. </a:t>
            </a:r>
          </a:p>
        </p:txBody>
      </p:sp>
      <p:sp>
        <p:nvSpPr>
          <p:cNvPr id="4" name="Slide Number Placeholder 3"/>
          <p:cNvSpPr>
            <a:spLocks noGrp="1"/>
          </p:cNvSpPr>
          <p:nvPr>
            <p:ph type="sldNum" sz="quarter" idx="5"/>
          </p:nvPr>
        </p:nvSpPr>
        <p:spPr/>
        <p:txBody>
          <a:bodyPr/>
          <a:lstStyle/>
          <a:p>
            <a:fld id="{EC8910C8-7F42-834C-9FC5-8419262F27BE}" type="slidenum">
              <a:rPr lang="en-US" smtClean="0"/>
              <a:t>32</a:t>
            </a:fld>
            <a:endParaRPr lang="en-US"/>
          </a:p>
        </p:txBody>
      </p:sp>
    </p:spTree>
    <p:extLst>
      <p:ext uri="{BB962C8B-B14F-4D97-AF65-F5344CB8AC3E}">
        <p14:creationId xmlns:p14="http://schemas.microsoft.com/office/powerpoint/2010/main" val="6598055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8910C8-7F42-834C-9FC5-8419262F27BE}" type="slidenum">
              <a:rPr lang="en-US" smtClean="0"/>
              <a:t>33</a:t>
            </a:fld>
            <a:endParaRPr lang="en-US"/>
          </a:p>
        </p:txBody>
      </p:sp>
    </p:spTree>
    <p:extLst>
      <p:ext uri="{BB962C8B-B14F-4D97-AF65-F5344CB8AC3E}">
        <p14:creationId xmlns:p14="http://schemas.microsoft.com/office/powerpoint/2010/main" val="42587761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FX futures inflection point in 2024.  From 4m per month to 6m per month, then 8m in April.  Open interest has risen from around 250k at its peak in 2023 to 350k to 375k this year. </a:t>
            </a:r>
          </a:p>
          <a:p>
            <a:endParaRPr lang="en-US" dirty="0"/>
          </a:p>
        </p:txBody>
      </p:sp>
      <p:sp>
        <p:nvSpPr>
          <p:cNvPr id="4" name="Slide Number Placeholder 3"/>
          <p:cNvSpPr>
            <a:spLocks noGrp="1"/>
          </p:cNvSpPr>
          <p:nvPr>
            <p:ph type="sldNum" sz="quarter" idx="5"/>
          </p:nvPr>
        </p:nvSpPr>
        <p:spPr/>
        <p:txBody>
          <a:bodyPr/>
          <a:lstStyle/>
          <a:p>
            <a:fld id="{EC8910C8-7F42-834C-9FC5-8419262F27BE}" type="slidenum">
              <a:rPr lang="en-US" smtClean="0"/>
              <a:t>34</a:t>
            </a:fld>
            <a:endParaRPr lang="en-US"/>
          </a:p>
        </p:txBody>
      </p:sp>
    </p:spTree>
    <p:extLst>
      <p:ext uri="{BB962C8B-B14F-4D97-AF65-F5344CB8AC3E}">
        <p14:creationId xmlns:p14="http://schemas.microsoft.com/office/powerpoint/2010/main" val="31391858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8910C8-7F42-834C-9FC5-8419262F27BE}" type="slidenum">
              <a:rPr lang="en-US" smtClean="0"/>
              <a:t>35</a:t>
            </a:fld>
            <a:endParaRPr lang="en-US"/>
          </a:p>
        </p:txBody>
      </p:sp>
    </p:spTree>
    <p:extLst>
      <p:ext uri="{BB962C8B-B14F-4D97-AF65-F5344CB8AC3E}">
        <p14:creationId xmlns:p14="http://schemas.microsoft.com/office/powerpoint/2010/main" val="28789634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8910C8-7F42-834C-9FC5-8419262F27BE}" type="slidenum">
              <a:rPr lang="en-US" smtClean="0"/>
              <a:t>36</a:t>
            </a:fld>
            <a:endParaRPr lang="en-US"/>
          </a:p>
        </p:txBody>
      </p:sp>
    </p:spTree>
    <p:extLst>
      <p:ext uri="{BB962C8B-B14F-4D97-AF65-F5344CB8AC3E}">
        <p14:creationId xmlns:p14="http://schemas.microsoft.com/office/powerpoint/2010/main" val="2317350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8910C8-7F42-834C-9FC5-8419262F27BE}" type="slidenum">
              <a:rPr lang="en-US" smtClean="0"/>
              <a:t>8</a:t>
            </a:fld>
            <a:endParaRPr lang="en-US"/>
          </a:p>
        </p:txBody>
      </p:sp>
    </p:spTree>
    <p:extLst>
      <p:ext uri="{BB962C8B-B14F-4D97-AF65-F5344CB8AC3E}">
        <p14:creationId xmlns:p14="http://schemas.microsoft.com/office/powerpoint/2010/main" val="17956903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talked about this trend a few years ago when we had some guests from Morgan Stanley on the webinar.  We are seeing greater use of options on futures relative to futures Two factors may be at work:  First, higher and more volatile margin requirements because of the pandemic in 2020, extreme weather volatility in certain parts of the US, most notably winter storm Uri in 2021, and Russia’s invasion of Ukraine in 2022.  Higher margin requirements create funding issues for energy producers and other end-users, and options provide more certainty than futures in terms of the cost of protection.  Second, changes in the financial condition of US oil and gas producers have led to a reduction in hedging. Financial reports from publicly traded oil and gas companies show greater financial discipline and less use of bank financing. For these companies, hedging becomes optional rather than required by lenders. </a:t>
            </a:r>
          </a:p>
        </p:txBody>
      </p:sp>
      <p:sp>
        <p:nvSpPr>
          <p:cNvPr id="4" name="Slide Number Placeholder 3"/>
          <p:cNvSpPr>
            <a:spLocks noGrp="1"/>
          </p:cNvSpPr>
          <p:nvPr>
            <p:ph type="sldNum" sz="quarter" idx="5"/>
          </p:nvPr>
        </p:nvSpPr>
        <p:spPr/>
        <p:txBody>
          <a:bodyPr/>
          <a:lstStyle/>
          <a:p>
            <a:fld id="{EC8910C8-7F42-834C-9FC5-8419262F27BE}" type="slidenum">
              <a:rPr lang="en-US" smtClean="0"/>
              <a:t>37</a:t>
            </a:fld>
            <a:endParaRPr lang="en-US"/>
          </a:p>
        </p:txBody>
      </p:sp>
    </p:spTree>
    <p:extLst>
      <p:ext uri="{BB962C8B-B14F-4D97-AF65-F5344CB8AC3E}">
        <p14:creationId xmlns:p14="http://schemas.microsoft.com/office/powerpoint/2010/main" val="1240623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takeaways:  1) double digit growth in volume for two thirds of the contracts on this list.  2) Note that the ICE Henry Hub is four times smaller than the Nymex Henry Hub.  3) </a:t>
            </a:r>
          </a:p>
        </p:txBody>
      </p:sp>
      <p:sp>
        <p:nvSpPr>
          <p:cNvPr id="4" name="Slide Number Placeholder 3"/>
          <p:cNvSpPr>
            <a:spLocks noGrp="1"/>
          </p:cNvSpPr>
          <p:nvPr>
            <p:ph type="sldNum" sz="quarter" idx="5"/>
          </p:nvPr>
        </p:nvSpPr>
        <p:spPr/>
        <p:txBody>
          <a:bodyPr/>
          <a:lstStyle/>
          <a:p>
            <a:fld id="{EC8910C8-7F42-834C-9FC5-8419262F27BE}" type="slidenum">
              <a:rPr lang="en-US" smtClean="0"/>
              <a:t>38</a:t>
            </a:fld>
            <a:endParaRPr lang="en-US" dirty="0"/>
          </a:p>
        </p:txBody>
      </p:sp>
    </p:spTree>
    <p:extLst>
      <p:ext uri="{BB962C8B-B14F-4D97-AF65-F5344CB8AC3E}">
        <p14:creationId xmlns:p14="http://schemas.microsoft.com/office/powerpoint/2010/main" val="40557559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2D6B4A-5978-FEB3-C3DC-039E2E48D5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A6A26F-E0AC-A092-2210-D0F193AF73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94E492-97F3-DC4E-3BFF-A1749F1F000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008188D-CCFF-06A6-6961-45D7C6769D54}"/>
              </a:ext>
            </a:extLst>
          </p:cNvPr>
          <p:cNvSpPr>
            <a:spLocks noGrp="1"/>
          </p:cNvSpPr>
          <p:nvPr>
            <p:ph type="sldNum" sz="quarter" idx="5"/>
          </p:nvPr>
        </p:nvSpPr>
        <p:spPr/>
        <p:txBody>
          <a:bodyPr/>
          <a:lstStyle/>
          <a:p>
            <a:fld id="{EC8910C8-7F42-834C-9FC5-8419262F27BE}" type="slidenum">
              <a:rPr lang="en-US" smtClean="0"/>
              <a:t>39</a:t>
            </a:fld>
            <a:endParaRPr lang="en-US" dirty="0"/>
          </a:p>
        </p:txBody>
      </p:sp>
    </p:spTree>
    <p:extLst>
      <p:ext uri="{BB962C8B-B14F-4D97-AF65-F5344CB8AC3E}">
        <p14:creationId xmlns:p14="http://schemas.microsoft.com/office/powerpoint/2010/main" val="11589893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Lato" panose="020F0502020204030203" pitchFamily="34" charset="0"/>
              </a:rPr>
              <a:t>After peaking at over seven million in January 2025, volume in the main Henry Hub options contract have dropped to 4.9 million in June, roughly double the levels seen in the earlier part of the decade. Open interest peaked at 4.5 million contracts in February and currently stand at 4.0 million as of June, roughly double the post-pandemic level. </a:t>
            </a:r>
            <a:endParaRPr lang="en-US" dirty="0"/>
          </a:p>
        </p:txBody>
      </p:sp>
      <p:sp>
        <p:nvSpPr>
          <p:cNvPr id="4" name="Slide Number Placeholder 3"/>
          <p:cNvSpPr>
            <a:spLocks noGrp="1"/>
          </p:cNvSpPr>
          <p:nvPr>
            <p:ph type="sldNum" sz="quarter" idx="5"/>
          </p:nvPr>
        </p:nvSpPr>
        <p:spPr/>
        <p:txBody>
          <a:bodyPr/>
          <a:lstStyle/>
          <a:p>
            <a:fld id="{EC8910C8-7F42-834C-9FC5-8419262F27BE}" type="slidenum">
              <a:rPr lang="en-US" smtClean="0"/>
              <a:t>40</a:t>
            </a:fld>
            <a:endParaRPr lang="en-US"/>
          </a:p>
        </p:txBody>
      </p:sp>
    </p:spTree>
    <p:extLst>
      <p:ext uri="{BB962C8B-B14F-4D97-AF65-F5344CB8AC3E}">
        <p14:creationId xmlns:p14="http://schemas.microsoft.com/office/powerpoint/2010/main" val="8308297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ICE energy: powered by Brent, TTF, US gas, European power, US power.  Note April 4 highest volume ever single day record with nearly 10 million contracts that day.  Note steady increase in open interest – more risk management, not less.  </a:t>
            </a:r>
          </a:p>
          <a:p>
            <a:endParaRPr lang="en-US" dirty="0"/>
          </a:p>
        </p:txBody>
      </p:sp>
      <p:sp>
        <p:nvSpPr>
          <p:cNvPr id="4" name="Slide Number Placeholder 3"/>
          <p:cNvSpPr>
            <a:spLocks noGrp="1"/>
          </p:cNvSpPr>
          <p:nvPr>
            <p:ph type="sldNum" sz="quarter" idx="5"/>
          </p:nvPr>
        </p:nvSpPr>
        <p:spPr/>
        <p:txBody>
          <a:bodyPr/>
          <a:lstStyle/>
          <a:p>
            <a:fld id="{EC8910C8-7F42-834C-9FC5-8419262F27BE}" type="slidenum">
              <a:rPr lang="en-US" smtClean="0"/>
              <a:t>41</a:t>
            </a:fld>
            <a:endParaRPr lang="en-US"/>
          </a:p>
        </p:txBody>
      </p:sp>
    </p:spTree>
    <p:extLst>
      <p:ext uri="{BB962C8B-B14F-4D97-AF65-F5344CB8AC3E}">
        <p14:creationId xmlns:p14="http://schemas.microsoft.com/office/powerpoint/2010/main" val="13183616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WTI – 26.1m traded on Nymex in June, highest since spring 2020.  ICE did 8.1 million that month. ICE has 24% market share volume, 23% open interest. As of June 2025 </a:t>
            </a:r>
          </a:p>
          <a:p>
            <a:endParaRPr lang="en-US" dirty="0"/>
          </a:p>
        </p:txBody>
      </p:sp>
      <p:sp>
        <p:nvSpPr>
          <p:cNvPr id="4" name="Slide Number Placeholder 3"/>
          <p:cNvSpPr>
            <a:spLocks noGrp="1"/>
          </p:cNvSpPr>
          <p:nvPr>
            <p:ph type="sldNum" sz="quarter" idx="5"/>
          </p:nvPr>
        </p:nvSpPr>
        <p:spPr/>
        <p:txBody>
          <a:bodyPr/>
          <a:lstStyle/>
          <a:p>
            <a:fld id="{EC8910C8-7F42-834C-9FC5-8419262F27BE}" type="slidenum">
              <a:rPr lang="en-US" smtClean="0"/>
              <a:t>42</a:t>
            </a:fld>
            <a:endParaRPr lang="en-US"/>
          </a:p>
        </p:txBody>
      </p:sp>
    </p:spTree>
    <p:extLst>
      <p:ext uri="{BB962C8B-B14F-4D97-AF65-F5344CB8AC3E}">
        <p14:creationId xmlns:p14="http://schemas.microsoft.com/office/powerpoint/2010/main" val="18413392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ICE offers a cash settled version of the Henry Hub </a:t>
            </a:r>
            <a:r>
              <a:rPr lang="en-US" dirty="0" err="1"/>
              <a:t>nat</a:t>
            </a:r>
            <a:r>
              <a:rPr lang="en-US" dirty="0"/>
              <a:t> gas contract listed on Nymex.  The ICE contract is four times smaller, but even after adjusting for size, it has a meaningful share of the market. Between 20% and 25% of the volume in all Henry Hub futures and close to 50% of the open interest. Note that the ICE contract is listed on ICE US, but cleared in London, which means that it gets margin offsets with not only the US basis contracts but also the European and Asian contracts, notably TTF and JKM. That’s a meaningful benefit for European and Asian buyers of gas exported from the US. </a:t>
            </a:r>
          </a:p>
        </p:txBody>
      </p:sp>
      <p:sp>
        <p:nvSpPr>
          <p:cNvPr id="4" name="Slide Number Placeholder 3"/>
          <p:cNvSpPr>
            <a:spLocks noGrp="1"/>
          </p:cNvSpPr>
          <p:nvPr>
            <p:ph type="sldNum" sz="quarter" idx="5"/>
          </p:nvPr>
        </p:nvSpPr>
        <p:spPr/>
        <p:txBody>
          <a:bodyPr/>
          <a:lstStyle/>
          <a:p>
            <a:fld id="{EC8910C8-7F42-834C-9FC5-8419262F27BE}" type="slidenum">
              <a:rPr lang="en-US" smtClean="0"/>
              <a:t>43</a:t>
            </a:fld>
            <a:endParaRPr lang="en-US"/>
          </a:p>
        </p:txBody>
      </p:sp>
    </p:spTree>
    <p:extLst>
      <p:ext uri="{BB962C8B-B14F-4D97-AF65-F5344CB8AC3E}">
        <p14:creationId xmlns:p14="http://schemas.microsoft.com/office/powerpoint/2010/main" val="4030594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Brent – highest volume since 2017 – all time record?  April broke the record, then June broke it again. Open interest also rising, not as dramatic, but hit local high in April – 2.92 million.  Note that mirror image contract on Nymex also set a record..  BZ 23.3 million in first half, up 141% from year ago. Around 12% market share of volume, 7% market share of open interest.</a:t>
            </a:r>
          </a:p>
          <a:p>
            <a:endParaRPr lang="en-US" dirty="0"/>
          </a:p>
        </p:txBody>
      </p:sp>
      <p:sp>
        <p:nvSpPr>
          <p:cNvPr id="4" name="Slide Number Placeholder 3"/>
          <p:cNvSpPr>
            <a:spLocks noGrp="1"/>
          </p:cNvSpPr>
          <p:nvPr>
            <p:ph type="sldNum" sz="quarter" idx="5"/>
          </p:nvPr>
        </p:nvSpPr>
        <p:spPr/>
        <p:txBody>
          <a:bodyPr/>
          <a:lstStyle/>
          <a:p>
            <a:fld id="{EC8910C8-7F42-834C-9FC5-8419262F27BE}" type="slidenum">
              <a:rPr lang="en-US" smtClean="0"/>
              <a:t>44</a:t>
            </a:fld>
            <a:endParaRPr lang="en-US"/>
          </a:p>
        </p:txBody>
      </p:sp>
    </p:spTree>
    <p:extLst>
      <p:ext uri="{BB962C8B-B14F-4D97-AF65-F5344CB8AC3E}">
        <p14:creationId xmlns:p14="http://schemas.microsoft.com/office/powerpoint/2010/main" val="7844094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Midland – new grade – CME much higher open interest, ICE much higher volume. </a:t>
            </a:r>
          </a:p>
          <a:p>
            <a:endParaRPr lang="en-US" dirty="0"/>
          </a:p>
        </p:txBody>
      </p:sp>
      <p:sp>
        <p:nvSpPr>
          <p:cNvPr id="4" name="Slide Number Placeholder 3"/>
          <p:cNvSpPr>
            <a:spLocks noGrp="1"/>
          </p:cNvSpPr>
          <p:nvPr>
            <p:ph type="sldNum" sz="quarter" idx="5"/>
          </p:nvPr>
        </p:nvSpPr>
        <p:spPr/>
        <p:txBody>
          <a:bodyPr/>
          <a:lstStyle/>
          <a:p>
            <a:fld id="{EC8910C8-7F42-834C-9FC5-8419262F27BE}" type="slidenum">
              <a:rPr lang="en-US" smtClean="0"/>
              <a:t>45</a:t>
            </a:fld>
            <a:endParaRPr lang="en-US"/>
          </a:p>
        </p:txBody>
      </p:sp>
    </p:spTree>
    <p:extLst>
      <p:ext uri="{BB962C8B-B14F-4D97-AF65-F5344CB8AC3E}">
        <p14:creationId xmlns:p14="http://schemas.microsoft.com/office/powerpoint/2010/main" val="22455082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US power futures:  1) ICE: holding steady on OI, but turnover has increased.  First half volume 9.3 million contracts, up 17% from 7.9 m first half of 2024.  Open interest up 3.4% to average 3.2 million in first half.  2) Nodal:  first half volume 4.7 million, unchanged from prior year.  Open interest rising steadily, up 9.4% from prior period, average 4.39 million vs. 4.02 million. </a:t>
            </a:r>
          </a:p>
          <a:p>
            <a:endParaRPr lang="en-US" dirty="0"/>
          </a:p>
        </p:txBody>
      </p:sp>
      <p:sp>
        <p:nvSpPr>
          <p:cNvPr id="4" name="Slide Number Placeholder 3"/>
          <p:cNvSpPr>
            <a:spLocks noGrp="1"/>
          </p:cNvSpPr>
          <p:nvPr>
            <p:ph type="sldNum" sz="quarter" idx="5"/>
          </p:nvPr>
        </p:nvSpPr>
        <p:spPr/>
        <p:txBody>
          <a:bodyPr/>
          <a:lstStyle/>
          <a:p>
            <a:fld id="{EC8910C8-7F42-834C-9FC5-8419262F27BE}" type="slidenum">
              <a:rPr lang="en-US" smtClean="0"/>
              <a:t>46</a:t>
            </a:fld>
            <a:endParaRPr lang="en-US"/>
          </a:p>
        </p:txBody>
      </p:sp>
    </p:spTree>
    <p:extLst>
      <p:ext uri="{BB962C8B-B14F-4D97-AF65-F5344CB8AC3E}">
        <p14:creationId xmlns:p14="http://schemas.microsoft.com/office/powerpoint/2010/main" val="2773408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North American clearinghouses had 696 million contracts outstanding at the end of June, very close to the record 698 million at year end, and up 50% over five years.  APAC clearinghouses had 131 million contracts, up 58% from June 2020.  In contrast, Europe was basically unchanged, with 230 million contracts at the end of June 2025 compared with 231 million in June 2020.  Note: Latam OI boosted by a change in the contract size of the Ibovespa options.  Converted into a micro contract, 100 times smaller than it had been.  </a:t>
            </a:r>
          </a:p>
        </p:txBody>
      </p:sp>
      <p:sp>
        <p:nvSpPr>
          <p:cNvPr id="4" name="Slide Number Placeholder 3"/>
          <p:cNvSpPr>
            <a:spLocks noGrp="1"/>
          </p:cNvSpPr>
          <p:nvPr>
            <p:ph type="sldNum" sz="quarter" idx="5"/>
          </p:nvPr>
        </p:nvSpPr>
        <p:spPr/>
        <p:txBody>
          <a:bodyPr/>
          <a:lstStyle/>
          <a:p>
            <a:fld id="{EC8910C8-7F42-834C-9FC5-8419262F27BE}" type="slidenum">
              <a:rPr lang="en-US" smtClean="0"/>
              <a:t>9</a:t>
            </a:fld>
            <a:endParaRPr lang="en-US"/>
          </a:p>
        </p:txBody>
      </p:sp>
    </p:spTree>
    <p:extLst>
      <p:ext uri="{BB962C8B-B14F-4D97-AF65-F5344CB8AC3E}">
        <p14:creationId xmlns:p14="http://schemas.microsoft.com/office/powerpoint/2010/main" val="6155358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European power futures:  1) ICE: exponential growth at Endex.  76k in Q1 2024, 211k in Q4, 424k in Q1, 369k in q2.  4x in one year first half 2024 to first half 2025.  Belgian, Dutch, French, German, Italian, Nordic, Spanish .</a:t>
            </a:r>
          </a:p>
          <a:p>
            <a:endParaRPr lang="en-US" dirty="0"/>
          </a:p>
        </p:txBody>
      </p:sp>
      <p:sp>
        <p:nvSpPr>
          <p:cNvPr id="4" name="Slide Number Placeholder 3"/>
          <p:cNvSpPr>
            <a:spLocks noGrp="1"/>
          </p:cNvSpPr>
          <p:nvPr>
            <p:ph type="sldNum" sz="quarter" idx="5"/>
          </p:nvPr>
        </p:nvSpPr>
        <p:spPr/>
        <p:txBody>
          <a:bodyPr/>
          <a:lstStyle/>
          <a:p>
            <a:fld id="{EC8910C8-7F42-834C-9FC5-8419262F27BE}" type="slidenum">
              <a:rPr lang="en-US" smtClean="0"/>
              <a:t>47</a:t>
            </a:fld>
            <a:endParaRPr lang="en-US"/>
          </a:p>
        </p:txBody>
      </p:sp>
    </p:spTree>
    <p:extLst>
      <p:ext uri="{BB962C8B-B14F-4D97-AF65-F5344CB8AC3E}">
        <p14:creationId xmlns:p14="http://schemas.microsoft.com/office/powerpoint/2010/main" val="18452950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8910C8-7F42-834C-9FC5-8419262F27BE}" type="slidenum">
              <a:rPr lang="en-US" smtClean="0"/>
              <a:t>53</a:t>
            </a:fld>
            <a:endParaRPr lang="en-US" dirty="0"/>
          </a:p>
        </p:txBody>
      </p:sp>
    </p:spTree>
    <p:extLst>
      <p:ext uri="{BB962C8B-B14F-4D97-AF65-F5344CB8AC3E}">
        <p14:creationId xmlns:p14="http://schemas.microsoft.com/office/powerpoint/2010/main" val="5942041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8910C8-7F42-834C-9FC5-8419262F27BE}" type="slidenum">
              <a:rPr lang="en-US" smtClean="0"/>
              <a:t>54</a:t>
            </a:fld>
            <a:endParaRPr lang="en-US" dirty="0"/>
          </a:p>
        </p:txBody>
      </p:sp>
    </p:spTree>
    <p:extLst>
      <p:ext uri="{BB962C8B-B14F-4D97-AF65-F5344CB8AC3E}">
        <p14:creationId xmlns:p14="http://schemas.microsoft.com/office/powerpoint/2010/main" val="37923359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8910C8-7F42-834C-9FC5-8419262F27BE}" type="slidenum">
              <a:rPr lang="en-US" smtClean="0"/>
              <a:t>57</a:t>
            </a:fld>
            <a:endParaRPr lang="en-US"/>
          </a:p>
        </p:txBody>
      </p:sp>
    </p:spTree>
    <p:extLst>
      <p:ext uri="{BB962C8B-B14F-4D97-AF65-F5344CB8AC3E}">
        <p14:creationId xmlns:p14="http://schemas.microsoft.com/office/powerpoint/2010/main" val="411737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DF7971-8845-582C-8B20-34A6B36DA2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B96E19-0283-D940-E800-4FB4E1BF9E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34D227-FD5B-9DF0-6C4D-80208B74C31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4DFAB2A-7F1B-BCD6-A0CC-AC2757E6E8EE}"/>
              </a:ext>
            </a:extLst>
          </p:cNvPr>
          <p:cNvSpPr>
            <a:spLocks noGrp="1"/>
          </p:cNvSpPr>
          <p:nvPr>
            <p:ph type="sldNum" sz="quarter" idx="5"/>
          </p:nvPr>
        </p:nvSpPr>
        <p:spPr/>
        <p:txBody>
          <a:bodyPr/>
          <a:lstStyle/>
          <a:p>
            <a:fld id="{EC8910C8-7F42-834C-9FC5-8419262F27BE}" type="slidenum">
              <a:rPr lang="en-US" smtClean="0"/>
              <a:t>58</a:t>
            </a:fld>
            <a:endParaRPr lang="en-US"/>
          </a:p>
        </p:txBody>
      </p:sp>
    </p:spTree>
    <p:extLst>
      <p:ext uri="{BB962C8B-B14F-4D97-AF65-F5344CB8AC3E}">
        <p14:creationId xmlns:p14="http://schemas.microsoft.com/office/powerpoint/2010/main" val="15775731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28D7A5-8E89-7A22-FDDD-B680300F98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83B16B-906A-07B5-CDB0-A5C214350F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05C2C9-0266-8CE0-216F-CF339B371A0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8EF510D-5441-D0B6-9540-B00124ADF512}"/>
              </a:ext>
            </a:extLst>
          </p:cNvPr>
          <p:cNvSpPr>
            <a:spLocks noGrp="1"/>
          </p:cNvSpPr>
          <p:nvPr>
            <p:ph type="sldNum" sz="quarter" idx="5"/>
          </p:nvPr>
        </p:nvSpPr>
        <p:spPr/>
        <p:txBody>
          <a:bodyPr/>
          <a:lstStyle/>
          <a:p>
            <a:fld id="{EC8910C8-7F42-834C-9FC5-8419262F27BE}" type="slidenum">
              <a:rPr lang="en-US" smtClean="0"/>
              <a:t>59</a:t>
            </a:fld>
            <a:endParaRPr lang="en-US"/>
          </a:p>
        </p:txBody>
      </p:sp>
    </p:spTree>
    <p:extLst>
      <p:ext uri="{BB962C8B-B14F-4D97-AF65-F5344CB8AC3E}">
        <p14:creationId xmlns:p14="http://schemas.microsoft.com/office/powerpoint/2010/main" val="3625968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952C46-95D8-F54E-D44E-AECB1E158C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8BC64A-17C5-3588-C284-2A0A2DF9B3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610F4A-1B96-CA97-FE66-4DEB25C1488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9D9B420-593D-78F2-61CF-D6A5DD0D0EE5}"/>
              </a:ext>
            </a:extLst>
          </p:cNvPr>
          <p:cNvSpPr>
            <a:spLocks noGrp="1"/>
          </p:cNvSpPr>
          <p:nvPr>
            <p:ph type="sldNum" sz="quarter" idx="5"/>
          </p:nvPr>
        </p:nvSpPr>
        <p:spPr/>
        <p:txBody>
          <a:bodyPr/>
          <a:lstStyle/>
          <a:p>
            <a:fld id="{EC8910C8-7F42-834C-9FC5-8419262F27BE}" type="slidenum">
              <a:rPr lang="en-US" smtClean="0"/>
              <a:t>60</a:t>
            </a:fld>
            <a:endParaRPr lang="en-US"/>
          </a:p>
        </p:txBody>
      </p:sp>
    </p:spTree>
    <p:extLst>
      <p:ext uri="{BB962C8B-B14F-4D97-AF65-F5344CB8AC3E}">
        <p14:creationId xmlns:p14="http://schemas.microsoft.com/office/powerpoint/2010/main" val="36469306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EB949F-9409-EB44-F4EA-A3206F7261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B42595-2465-B0F5-126F-DE92E8A447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8CEB93-5D09-8C4B-0C75-CBAAAA507D0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8622533-08EF-CF9E-1E83-5E05452E5DC8}"/>
              </a:ext>
            </a:extLst>
          </p:cNvPr>
          <p:cNvSpPr>
            <a:spLocks noGrp="1"/>
          </p:cNvSpPr>
          <p:nvPr>
            <p:ph type="sldNum" sz="quarter" idx="5"/>
          </p:nvPr>
        </p:nvSpPr>
        <p:spPr/>
        <p:txBody>
          <a:bodyPr/>
          <a:lstStyle/>
          <a:p>
            <a:fld id="{EC8910C8-7F42-834C-9FC5-8419262F27BE}" type="slidenum">
              <a:rPr lang="en-US" smtClean="0"/>
              <a:t>61</a:t>
            </a:fld>
            <a:endParaRPr lang="en-US"/>
          </a:p>
        </p:txBody>
      </p:sp>
    </p:spTree>
    <p:extLst>
      <p:ext uri="{BB962C8B-B14F-4D97-AF65-F5344CB8AC3E}">
        <p14:creationId xmlns:p14="http://schemas.microsoft.com/office/powerpoint/2010/main" val="4150918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Three takeaways:  1) options dominate this list. Out of the top 15, only one is a futures contract.  2) China’s ETF options market is new to our database.  More on that later.  3) India – SEBI required </a:t>
            </a:r>
            <a:r>
              <a:rPr lang="en-US" sz="1200" b="0" i="0" kern="1200" dirty="0">
                <a:solidFill>
                  <a:schemeClr val="tx1"/>
                </a:solidFill>
                <a:effectLst/>
                <a:latin typeface="+mn-lt"/>
                <a:ea typeface="+mn-ea"/>
                <a:cs typeface="+mn-cs"/>
              </a:rPr>
              <a:t>NSE and BSE eliminate weekly expiries for all but one of their index options.  That is why several contracts saw a 90% decrease in volume – fewer opportunities for zero day trading. </a:t>
            </a:r>
            <a:br>
              <a:rPr lang="en-US" sz="1200" b="0" i="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fld id="{EC8910C8-7F42-834C-9FC5-8419262F27BE}" type="slidenum">
              <a:rPr lang="en-US" smtClean="0"/>
              <a:t>10</a:t>
            </a:fld>
            <a:endParaRPr lang="en-US" dirty="0"/>
          </a:p>
        </p:txBody>
      </p:sp>
    </p:spTree>
    <p:extLst>
      <p:ext uri="{BB962C8B-B14F-4D97-AF65-F5344CB8AC3E}">
        <p14:creationId xmlns:p14="http://schemas.microsoft.com/office/powerpoint/2010/main" val="368995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takeaways:  1) six of the top 15 are ETF options.  2) micro futures very popular for trading, but not for risk management – open interest is very small compared to conventional index futures.  A note on the Ibovespa contract – it was converted to a micro sized contract in February 2025 by reducing the contract size by a factor of 100.  If the prior periods were adjusted to match, the volume and open interest declined 19.8% and 51.6%. </a:t>
            </a:r>
          </a:p>
        </p:txBody>
      </p:sp>
      <p:sp>
        <p:nvSpPr>
          <p:cNvPr id="4" name="Slide Number Placeholder 3"/>
          <p:cNvSpPr>
            <a:spLocks noGrp="1"/>
          </p:cNvSpPr>
          <p:nvPr>
            <p:ph type="sldNum" sz="quarter" idx="5"/>
          </p:nvPr>
        </p:nvSpPr>
        <p:spPr/>
        <p:txBody>
          <a:bodyPr/>
          <a:lstStyle/>
          <a:p>
            <a:fld id="{EC8910C8-7F42-834C-9FC5-8419262F27BE}" type="slidenum">
              <a:rPr lang="en-US" smtClean="0"/>
              <a:t>11</a:t>
            </a:fld>
            <a:endParaRPr lang="en-US" dirty="0"/>
          </a:p>
        </p:txBody>
      </p:sp>
    </p:spTree>
    <p:extLst>
      <p:ext uri="{BB962C8B-B14F-4D97-AF65-F5344CB8AC3E}">
        <p14:creationId xmlns:p14="http://schemas.microsoft.com/office/powerpoint/2010/main" val="1769346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Pivoting to Europe: three takeaways:  The standout performer is the BIST 30 index futures. Trading is up because of the volatility of the political situation in Turkey. Volume is up 44% and open interest is up 63%. Also worth noting: Total index futures – open interest exceeds the conventional Eurostoxx 50.  Also note: the Eurex partnership with the Korean exchange ended on June 5.  KRX extended its trading hours to include the European trading day, making it unnecessary to rely on Eurex.  Had been a successful partnership – 50 million contracts in 2024. </a:t>
            </a:r>
          </a:p>
        </p:txBody>
      </p:sp>
      <p:sp>
        <p:nvSpPr>
          <p:cNvPr id="4" name="Slide Number Placeholder 3"/>
          <p:cNvSpPr>
            <a:spLocks noGrp="1"/>
          </p:cNvSpPr>
          <p:nvPr>
            <p:ph type="sldNum" sz="quarter" idx="5"/>
          </p:nvPr>
        </p:nvSpPr>
        <p:spPr/>
        <p:txBody>
          <a:bodyPr/>
          <a:lstStyle/>
          <a:p>
            <a:fld id="{EC8910C8-7F42-834C-9FC5-8419262F27BE}" type="slidenum">
              <a:rPr lang="en-US" smtClean="0"/>
              <a:t>12</a:t>
            </a:fld>
            <a:endParaRPr lang="en-US" dirty="0"/>
          </a:p>
        </p:txBody>
      </p:sp>
    </p:spTree>
    <p:extLst>
      <p:ext uri="{BB962C8B-B14F-4D97-AF65-F5344CB8AC3E}">
        <p14:creationId xmlns:p14="http://schemas.microsoft.com/office/powerpoint/2010/main" val="2638116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8910C8-7F42-834C-9FC5-8419262F27BE}" type="slidenum">
              <a:rPr lang="en-US" smtClean="0"/>
              <a:t>15</a:t>
            </a:fld>
            <a:endParaRPr lang="en-US"/>
          </a:p>
        </p:txBody>
      </p:sp>
    </p:spTree>
    <p:extLst>
      <p:ext uri="{BB962C8B-B14F-4D97-AF65-F5344CB8AC3E}">
        <p14:creationId xmlns:p14="http://schemas.microsoft.com/office/powerpoint/2010/main" val="962485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Ten years ago, the Chinese government cracked down on speculative trading in equity index futures, focusing mainly on short sellers.  Trading volume dropped more than 90%, and to this day trading activity remains just a fraction of its peak. But 2015 was also the year that the CSRC permitted trading in an option on an ETF.  Today there are six available for trading, and the trading volume frequently exceeds 300 million per month.  Note: the data in this chart comes from the Shanghai Stock Exchange, which FIA added to its database this year. There is one other exchange that offers ETF options, the Shenzhen exchange, and we plan to add that exchange later this year. </a:t>
            </a:r>
          </a:p>
        </p:txBody>
      </p:sp>
      <p:sp>
        <p:nvSpPr>
          <p:cNvPr id="4" name="Slide Number Placeholder 3"/>
          <p:cNvSpPr>
            <a:spLocks noGrp="1"/>
          </p:cNvSpPr>
          <p:nvPr>
            <p:ph type="sldNum" sz="quarter" idx="5"/>
          </p:nvPr>
        </p:nvSpPr>
        <p:spPr/>
        <p:txBody>
          <a:bodyPr/>
          <a:lstStyle/>
          <a:p>
            <a:fld id="{EC8910C8-7F42-834C-9FC5-8419262F27BE}" type="slidenum">
              <a:rPr lang="en-US" smtClean="0"/>
              <a:t>16</a:t>
            </a:fld>
            <a:endParaRPr lang="en-US"/>
          </a:p>
        </p:txBody>
      </p:sp>
    </p:spTree>
    <p:extLst>
      <p:ext uri="{BB962C8B-B14F-4D97-AF65-F5344CB8AC3E}">
        <p14:creationId xmlns:p14="http://schemas.microsoft.com/office/powerpoint/2010/main" val="3951378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FD38F20-34D5-41C8-AFC1-169556AB8650}"/>
              </a:ext>
            </a:extLst>
          </p:cNvPr>
          <p:cNvSpPr>
            <a:spLocks noGrp="1"/>
          </p:cNvSpPr>
          <p:nvPr>
            <p:ph type="ctrTitle"/>
          </p:nvPr>
        </p:nvSpPr>
        <p:spPr>
          <a:xfrm>
            <a:off x="826234" y="2596501"/>
            <a:ext cx="6956106" cy="1184786"/>
          </a:xfrm>
        </p:spPr>
        <p:txBody>
          <a:bodyPr anchor="b">
            <a:normAutofit/>
          </a:bodyPr>
          <a:lstStyle>
            <a:lvl1pPr algn="l">
              <a:defRPr sz="4400"/>
            </a:lvl1pPr>
          </a:lstStyle>
          <a:p>
            <a:r>
              <a:rPr lang="en-US"/>
              <a:t>Click to edit Master title style</a:t>
            </a:r>
          </a:p>
        </p:txBody>
      </p:sp>
      <p:sp>
        <p:nvSpPr>
          <p:cNvPr id="7" name="Subtitle 2">
            <a:extLst>
              <a:ext uri="{FF2B5EF4-FFF2-40B4-BE49-F238E27FC236}">
                <a16:creationId xmlns:a16="http://schemas.microsoft.com/office/drawing/2014/main" id="{AC4D0BB2-59C8-48E4-91D8-3BECC8488810}"/>
              </a:ext>
            </a:extLst>
          </p:cNvPr>
          <p:cNvSpPr>
            <a:spLocks noGrp="1"/>
          </p:cNvSpPr>
          <p:nvPr>
            <p:ph type="subTitle" idx="1"/>
          </p:nvPr>
        </p:nvSpPr>
        <p:spPr>
          <a:xfrm>
            <a:off x="796417" y="4094923"/>
            <a:ext cx="6985923" cy="169959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11261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054A6-A65C-4959-A604-068C25C24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F3A74C-BF73-406F-863D-EFFF8CD8E95A}"/>
              </a:ext>
            </a:extLst>
          </p:cNvPr>
          <p:cNvSpPr>
            <a:spLocks noGrp="1"/>
          </p:cNvSpPr>
          <p:nvPr>
            <p:ph sz="half" idx="1"/>
          </p:nvPr>
        </p:nvSpPr>
        <p:spPr>
          <a:xfrm>
            <a:off x="838200" y="1825625"/>
            <a:ext cx="5181600" cy="4351338"/>
          </a:xfrm>
        </p:spPr>
        <p:txBody>
          <a:bodyPr/>
          <a:lstStyle>
            <a:lvl1pPr marL="0" indent="0">
              <a:buNone/>
              <a:defRPr b="0"/>
            </a:lvl1pPr>
            <a:lvl2pPr>
              <a:defRPr b="0"/>
            </a:lvl2pPr>
            <a:lvl3pPr>
              <a:defRPr b="0"/>
            </a:lvl3pPr>
            <a:lvl4pPr>
              <a:defRPr b="0"/>
            </a:lvl4pPr>
            <a:lvl5pPr>
              <a:defRPr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53F657-8865-4751-9FB9-84AE297AE56A}"/>
              </a:ext>
            </a:extLst>
          </p:cNvPr>
          <p:cNvSpPr>
            <a:spLocks noGrp="1"/>
          </p:cNvSpPr>
          <p:nvPr>
            <p:ph sz="half" idx="2"/>
          </p:nvPr>
        </p:nvSpPr>
        <p:spPr>
          <a:xfrm>
            <a:off x="6172200" y="1825625"/>
            <a:ext cx="5181600" cy="4351338"/>
          </a:xfrm>
        </p:spPr>
        <p:txBody>
          <a:bodyPr/>
          <a:lstStyle>
            <a:lvl1pPr marL="0" indent="0">
              <a:buNone/>
              <a:defRPr b="0"/>
            </a:lvl1pPr>
            <a:lvl2pPr>
              <a:defRPr b="0"/>
            </a:lvl2pPr>
            <a:lvl3pPr>
              <a:defRPr b="0"/>
            </a:lvl3pPr>
            <a:lvl4pPr>
              <a:defRPr b="0"/>
            </a:lvl4pPr>
            <a:lvl5pPr>
              <a:defRPr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9823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AF33871-DC4F-46E7-A5B2-B5FABD0A8E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7BDA2A-7836-4A83-AE5F-6747B23DBF72}"/>
              </a:ext>
            </a:extLst>
          </p:cNvPr>
          <p:cNvSpPr>
            <a:spLocks noGrp="1"/>
          </p:cNvSpPr>
          <p:nvPr>
            <p:ph sz="half" idx="2"/>
          </p:nvPr>
        </p:nvSpPr>
        <p:spPr>
          <a:xfrm>
            <a:off x="839788" y="2505075"/>
            <a:ext cx="5157787" cy="3684588"/>
          </a:xfrm>
        </p:spPr>
        <p:txBody>
          <a:bodyPr/>
          <a:lstStyle>
            <a:lvl1pPr marL="0" indent="0">
              <a:buNone/>
              <a:defRPr b="0"/>
            </a:lvl1pPr>
            <a:lvl2pPr>
              <a:defRPr b="0"/>
            </a:lvl2pPr>
            <a:lvl3pPr>
              <a:defRPr b="0"/>
            </a:lvl3pPr>
            <a:lvl4pPr>
              <a:defRPr b="0"/>
            </a:lvl4pPr>
            <a:lvl5pPr>
              <a:defRPr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9A3C65-59A7-4615-A19C-03817F6DAD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A2BAEEE-1986-4613-A262-C5A0B66423D2}"/>
              </a:ext>
            </a:extLst>
          </p:cNvPr>
          <p:cNvSpPr>
            <a:spLocks noGrp="1"/>
          </p:cNvSpPr>
          <p:nvPr>
            <p:ph sz="quarter" idx="4"/>
          </p:nvPr>
        </p:nvSpPr>
        <p:spPr>
          <a:xfrm>
            <a:off x="6172200" y="2505075"/>
            <a:ext cx="5183188" cy="3684588"/>
          </a:xfrm>
        </p:spPr>
        <p:txBody>
          <a:bodyPr/>
          <a:lstStyle>
            <a:lvl1pPr marL="0" indent="0">
              <a:buNone/>
              <a:defRPr b="0"/>
            </a:lvl1pPr>
            <a:lvl2pPr>
              <a:defRPr b="0"/>
            </a:lvl2pPr>
            <a:lvl3pPr>
              <a:defRPr b="0"/>
            </a:lvl3pPr>
            <a:lvl4pPr>
              <a:defRPr b="0"/>
            </a:lvl4pPr>
            <a:lvl5pPr>
              <a:defRPr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E8ECF6D5-BE7D-0D49-93A7-5C367357C057}"/>
              </a:ext>
            </a:extLst>
          </p:cNvPr>
          <p:cNvSpPr>
            <a:spLocks noGrp="1"/>
          </p:cNvSpPr>
          <p:nvPr>
            <p:ph type="title"/>
          </p:nvPr>
        </p:nvSpPr>
        <p:spPr>
          <a:xfrm>
            <a:off x="838200" y="204484"/>
            <a:ext cx="10515600" cy="1325563"/>
          </a:xfrm>
        </p:spPr>
        <p:txBody>
          <a:bodyPr>
            <a:normAutofit/>
          </a:bodyPr>
          <a:lstStyle>
            <a:lvl1pPr>
              <a:defRPr sz="3600">
                <a:solidFill>
                  <a:schemeClr val="accent1">
                    <a:lumMod val="50000"/>
                  </a:schemeClr>
                </a:solidFill>
              </a:defRPr>
            </a:lvl1pPr>
          </a:lstStyle>
          <a:p>
            <a:r>
              <a:rPr lang="en-US"/>
              <a:t>Click to edit Master title style</a:t>
            </a:r>
          </a:p>
        </p:txBody>
      </p:sp>
    </p:spTree>
    <p:extLst>
      <p:ext uri="{BB962C8B-B14F-4D97-AF65-F5344CB8AC3E}">
        <p14:creationId xmlns:p14="http://schemas.microsoft.com/office/powerpoint/2010/main" val="502950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347455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2743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4BF79EB-F5C6-A54F-95F7-61E764DF70AB}"/>
              </a:ext>
            </a:extLst>
          </p:cNvPr>
          <p:cNvSpPr>
            <a:spLocks noGrp="1"/>
          </p:cNvSpPr>
          <p:nvPr>
            <p:ph type="ctrTitle"/>
          </p:nvPr>
        </p:nvSpPr>
        <p:spPr>
          <a:xfrm>
            <a:off x="826234" y="2621901"/>
            <a:ext cx="6956106" cy="1184786"/>
          </a:xfrm>
        </p:spPr>
        <p:txBody>
          <a:bodyPr anchor="b">
            <a:normAutofit/>
          </a:bodyPr>
          <a:lstStyle>
            <a:lvl1pPr algn="l">
              <a:defRPr sz="4400"/>
            </a:lvl1pPr>
          </a:lstStyle>
          <a:p>
            <a:r>
              <a:rPr lang="en-US"/>
              <a:t>Click to edit Master title style</a:t>
            </a:r>
          </a:p>
        </p:txBody>
      </p:sp>
      <p:sp>
        <p:nvSpPr>
          <p:cNvPr id="10" name="Subtitle 2">
            <a:extLst>
              <a:ext uri="{FF2B5EF4-FFF2-40B4-BE49-F238E27FC236}">
                <a16:creationId xmlns:a16="http://schemas.microsoft.com/office/drawing/2014/main" id="{21B7F68D-22B4-C840-BB9E-19F53E6F9D9E}"/>
              </a:ext>
            </a:extLst>
          </p:cNvPr>
          <p:cNvSpPr>
            <a:spLocks noGrp="1"/>
          </p:cNvSpPr>
          <p:nvPr>
            <p:ph type="subTitle" idx="1"/>
          </p:nvPr>
        </p:nvSpPr>
        <p:spPr>
          <a:xfrm>
            <a:off x="796417" y="4094923"/>
            <a:ext cx="6985923" cy="169959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Text Placeholder 2">
            <a:extLst>
              <a:ext uri="{FF2B5EF4-FFF2-40B4-BE49-F238E27FC236}">
                <a16:creationId xmlns:a16="http://schemas.microsoft.com/office/drawing/2014/main" id="{D5193A87-ACCD-4149-AA0C-85C3136C9145}"/>
              </a:ext>
            </a:extLst>
          </p:cNvPr>
          <p:cNvSpPr>
            <a:spLocks noGrp="1"/>
          </p:cNvSpPr>
          <p:nvPr>
            <p:ph type="body" sz="quarter" idx="10"/>
          </p:nvPr>
        </p:nvSpPr>
        <p:spPr>
          <a:xfrm>
            <a:off x="825500" y="1879600"/>
            <a:ext cx="6956425" cy="596900"/>
          </a:xfrm>
        </p:spPr>
        <p:txBody>
          <a:bodyPr anchor="ctr">
            <a:normAutofit/>
          </a:bodyPr>
          <a:lstStyle>
            <a:lvl1pPr>
              <a:defRPr sz="2400">
                <a:solidFill>
                  <a:srgbClr val="204663"/>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3806599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96439-E2F6-5242-9B0D-82B68610E935}"/>
              </a:ext>
            </a:extLst>
          </p:cNvPr>
          <p:cNvSpPr>
            <a:spLocks noGrp="1"/>
          </p:cNvSpPr>
          <p:nvPr>
            <p:ph type="title"/>
          </p:nvPr>
        </p:nvSpPr>
        <p:spPr/>
        <p:txBody>
          <a:bodyPr>
            <a:normAutofit/>
          </a:bodyPr>
          <a:lstStyle>
            <a:lvl1pPr>
              <a:defRPr sz="3600">
                <a:solidFill>
                  <a:schemeClr val="accent1">
                    <a:lumMod val="50000"/>
                  </a:schemeClr>
                </a:solidFill>
              </a:defRPr>
            </a:lvl1pPr>
          </a:lstStyle>
          <a:p>
            <a:r>
              <a:rPr lang="en-US"/>
              <a:t>Click to edit Master title style</a:t>
            </a:r>
          </a:p>
        </p:txBody>
      </p:sp>
      <p:sp>
        <p:nvSpPr>
          <p:cNvPr id="9" name="Text Placeholder 2">
            <a:extLst>
              <a:ext uri="{FF2B5EF4-FFF2-40B4-BE49-F238E27FC236}">
                <a16:creationId xmlns:a16="http://schemas.microsoft.com/office/drawing/2014/main" id="{C23081F0-697E-BA4A-B18B-AD8B3A73CDC3}"/>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lvl1pPr marL="0" indent="0">
              <a:buNone/>
              <a:defRPr/>
            </a:lvl1pPr>
            <a:lvl3pPr>
              <a:defRPr sz="20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38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96439-E2F6-5242-9B0D-82B68610E935}"/>
              </a:ext>
            </a:extLst>
          </p:cNvPr>
          <p:cNvSpPr>
            <a:spLocks noGrp="1"/>
          </p:cNvSpPr>
          <p:nvPr>
            <p:ph type="title"/>
          </p:nvPr>
        </p:nvSpPr>
        <p:spPr/>
        <p:txBody>
          <a:bodyPr>
            <a:normAutofit/>
          </a:bodyPr>
          <a:lstStyle>
            <a:lvl1pPr>
              <a:defRPr sz="3600">
                <a:solidFill>
                  <a:schemeClr val="accent1">
                    <a:lumMod val="50000"/>
                  </a:schemeClr>
                </a:solidFill>
              </a:defRPr>
            </a:lvl1pPr>
          </a:lstStyle>
          <a:p>
            <a:r>
              <a:rPr lang="en-US"/>
              <a:t>Click to edit Master title style</a:t>
            </a:r>
          </a:p>
        </p:txBody>
      </p:sp>
    </p:spTree>
    <p:extLst>
      <p:ext uri="{BB962C8B-B14F-4D97-AF65-F5344CB8AC3E}">
        <p14:creationId xmlns:p14="http://schemas.microsoft.com/office/powerpoint/2010/main" val="3328564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054A6-A65C-4959-A604-068C25C24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F3A74C-BF73-406F-863D-EFFF8CD8E95A}"/>
              </a:ext>
            </a:extLst>
          </p:cNvPr>
          <p:cNvSpPr>
            <a:spLocks noGrp="1"/>
          </p:cNvSpPr>
          <p:nvPr>
            <p:ph sz="half" idx="1"/>
          </p:nvPr>
        </p:nvSpPr>
        <p:spPr>
          <a:xfrm>
            <a:off x="838200" y="1825625"/>
            <a:ext cx="5181600" cy="4351338"/>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53F657-8865-4751-9FB9-84AE297AE56A}"/>
              </a:ext>
            </a:extLst>
          </p:cNvPr>
          <p:cNvSpPr>
            <a:spLocks noGrp="1"/>
          </p:cNvSpPr>
          <p:nvPr>
            <p:ph sz="half" idx="2"/>
          </p:nvPr>
        </p:nvSpPr>
        <p:spPr>
          <a:xfrm>
            <a:off x="6172200" y="1825625"/>
            <a:ext cx="5181600" cy="4351338"/>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55141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AF33871-DC4F-46E7-A5B2-B5FABD0A8E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7BDA2A-7836-4A83-AE5F-6747B23DBF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9A3C65-59A7-4615-A19C-03817F6DAD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A2BAEEE-1986-4613-A262-C5A0B66423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E8ECF6D5-BE7D-0D49-93A7-5C367357C057}"/>
              </a:ext>
            </a:extLst>
          </p:cNvPr>
          <p:cNvSpPr>
            <a:spLocks noGrp="1"/>
          </p:cNvSpPr>
          <p:nvPr>
            <p:ph type="title"/>
          </p:nvPr>
        </p:nvSpPr>
        <p:spPr>
          <a:xfrm>
            <a:off x="838200" y="204484"/>
            <a:ext cx="10515600" cy="1325563"/>
          </a:xfrm>
        </p:spPr>
        <p:txBody>
          <a:bodyPr>
            <a:normAutofit/>
          </a:bodyPr>
          <a:lstStyle>
            <a:lvl1pPr>
              <a:defRPr sz="3600">
                <a:solidFill>
                  <a:schemeClr val="accent1">
                    <a:lumMod val="50000"/>
                  </a:schemeClr>
                </a:solidFill>
              </a:defRPr>
            </a:lvl1pPr>
          </a:lstStyle>
          <a:p>
            <a:r>
              <a:rPr lang="en-US"/>
              <a:t>Click to edit Master title style</a:t>
            </a:r>
          </a:p>
        </p:txBody>
      </p:sp>
    </p:spTree>
    <p:extLst>
      <p:ext uri="{BB962C8B-B14F-4D97-AF65-F5344CB8AC3E}">
        <p14:creationId xmlns:p14="http://schemas.microsoft.com/office/powerpoint/2010/main" val="3405633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FIA Cover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465264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96439-E2F6-5242-9B0D-82B68610E935}"/>
              </a:ext>
            </a:extLst>
          </p:cNvPr>
          <p:cNvSpPr>
            <a:spLocks noGrp="1"/>
          </p:cNvSpPr>
          <p:nvPr>
            <p:ph type="title"/>
          </p:nvPr>
        </p:nvSpPr>
        <p:spPr/>
        <p:txBody>
          <a:bodyPr>
            <a:normAutofit/>
          </a:bodyPr>
          <a:lstStyle>
            <a:lvl1pPr>
              <a:defRPr sz="3600">
                <a:solidFill>
                  <a:schemeClr val="accent1">
                    <a:lumMod val="50000"/>
                  </a:schemeClr>
                </a:solidFill>
              </a:defRPr>
            </a:lvl1pPr>
          </a:lstStyle>
          <a:p>
            <a:r>
              <a:rPr lang="en-US"/>
              <a:t>Click to edit Master title style</a:t>
            </a:r>
          </a:p>
        </p:txBody>
      </p:sp>
      <p:sp>
        <p:nvSpPr>
          <p:cNvPr id="9" name="Text Placeholder 2">
            <a:extLst>
              <a:ext uri="{FF2B5EF4-FFF2-40B4-BE49-F238E27FC236}">
                <a16:creationId xmlns:a16="http://schemas.microsoft.com/office/drawing/2014/main" id="{C23081F0-697E-BA4A-B18B-AD8B3A73CDC3}"/>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lvl1pPr marL="0" indent="0">
              <a:buNone/>
              <a:defRPr b="0"/>
            </a:lvl1pPr>
            <a:lvl2pPr>
              <a:defRPr b="0"/>
            </a:lvl2pPr>
            <a:lvl3pPr>
              <a:defRPr sz="2000" b="0"/>
            </a:lvl3pPr>
            <a:lvl4pPr>
              <a:defRPr sz="2000" b="0"/>
            </a:lvl4pPr>
            <a:lvl5pPr>
              <a:defRPr sz="1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63395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96439-E2F6-5242-9B0D-82B68610E935}"/>
              </a:ext>
            </a:extLst>
          </p:cNvPr>
          <p:cNvSpPr>
            <a:spLocks noGrp="1"/>
          </p:cNvSpPr>
          <p:nvPr>
            <p:ph type="title"/>
          </p:nvPr>
        </p:nvSpPr>
        <p:spPr/>
        <p:txBody>
          <a:bodyPr>
            <a:normAutofit/>
          </a:bodyPr>
          <a:lstStyle>
            <a:lvl1pPr>
              <a:defRPr sz="3600">
                <a:solidFill>
                  <a:schemeClr val="accent1">
                    <a:lumMod val="50000"/>
                  </a:schemeClr>
                </a:solidFill>
              </a:defRPr>
            </a:lvl1pPr>
          </a:lstStyle>
          <a:p>
            <a:r>
              <a:rPr lang="en-US"/>
              <a:t>Click to edit Master title style</a:t>
            </a:r>
          </a:p>
        </p:txBody>
      </p:sp>
    </p:spTree>
    <p:extLst>
      <p:ext uri="{BB962C8B-B14F-4D97-AF65-F5344CB8AC3E}">
        <p14:creationId xmlns:p14="http://schemas.microsoft.com/office/powerpoint/2010/main" val="7928266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5.xml"/><Relationship Id="rId7" Type="http://schemas.openxmlformats.org/officeDocument/2006/relationships/image" Target="../media/image4.emf"/><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2.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4.emf"/><Relationship Id="rId5" Type="http://schemas.openxmlformats.org/officeDocument/2006/relationships/theme" Target="../theme/theme3.xml"/><Relationship Id="rId4"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12.xml"/><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picture containing umbrella&#10;&#10;Description automatically generated">
            <a:extLst>
              <a:ext uri="{FF2B5EF4-FFF2-40B4-BE49-F238E27FC236}">
                <a16:creationId xmlns:a16="http://schemas.microsoft.com/office/drawing/2014/main" id="{73239507-1638-E84E-80D3-45F2B6FF2C80}"/>
              </a:ext>
            </a:extLst>
          </p:cNvPr>
          <p:cNvPicPr>
            <a:picLocks noChangeAspect="1"/>
          </p:cNvPicPr>
          <p:nvPr userDrawn="1"/>
        </p:nvPicPr>
        <p:blipFill>
          <a:blip r:embed="rId4"/>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C7C98D7A-0534-0848-A3E2-31F7FA0866D5}"/>
              </a:ext>
            </a:extLst>
          </p:cNvPr>
          <p:cNvSpPr>
            <a:spLocks noGrp="1"/>
          </p:cNvSpPr>
          <p:nvPr>
            <p:ph type="title"/>
          </p:nvPr>
        </p:nvSpPr>
        <p:spPr>
          <a:xfrm>
            <a:off x="798444" y="2248460"/>
            <a:ext cx="7001656" cy="127383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A592DC-4104-BD4E-98A0-05F9A9F50A3D}"/>
              </a:ext>
            </a:extLst>
          </p:cNvPr>
          <p:cNvSpPr>
            <a:spLocks noGrp="1"/>
          </p:cNvSpPr>
          <p:nvPr>
            <p:ph type="body" idx="1"/>
          </p:nvPr>
        </p:nvSpPr>
        <p:spPr>
          <a:xfrm>
            <a:off x="798444" y="4185262"/>
            <a:ext cx="7001656" cy="18922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A close up of a logo&#10;&#10;Description automatically generated">
            <a:extLst>
              <a:ext uri="{FF2B5EF4-FFF2-40B4-BE49-F238E27FC236}">
                <a16:creationId xmlns:a16="http://schemas.microsoft.com/office/drawing/2014/main" id="{A116B066-B318-2344-A22D-899166ED3BD8}"/>
              </a:ext>
            </a:extLst>
          </p:cNvPr>
          <p:cNvPicPr>
            <a:picLocks noChangeAspect="1"/>
          </p:cNvPicPr>
          <p:nvPr userDrawn="1"/>
        </p:nvPicPr>
        <p:blipFill>
          <a:blip r:embed="rId5"/>
          <a:stretch>
            <a:fillRect/>
          </a:stretch>
        </p:blipFill>
        <p:spPr>
          <a:xfrm>
            <a:off x="949411" y="986070"/>
            <a:ext cx="1361303" cy="696005"/>
          </a:xfrm>
          <a:prstGeom prst="rect">
            <a:avLst/>
          </a:prstGeom>
        </p:spPr>
      </p:pic>
      <p:pic>
        <p:nvPicPr>
          <p:cNvPr id="16" name="Picture 15">
            <a:extLst>
              <a:ext uri="{FF2B5EF4-FFF2-40B4-BE49-F238E27FC236}">
                <a16:creationId xmlns:a16="http://schemas.microsoft.com/office/drawing/2014/main" id="{695CD09D-70DD-6F45-80D8-BF44D1AD61B6}"/>
              </a:ext>
            </a:extLst>
          </p:cNvPr>
          <p:cNvPicPr>
            <a:picLocks noChangeAspect="1"/>
          </p:cNvPicPr>
          <p:nvPr userDrawn="1"/>
        </p:nvPicPr>
        <p:blipFill>
          <a:blip r:embed="rId6"/>
          <a:stretch>
            <a:fillRect/>
          </a:stretch>
        </p:blipFill>
        <p:spPr>
          <a:xfrm>
            <a:off x="918408" y="3804790"/>
            <a:ext cx="342900" cy="101600"/>
          </a:xfrm>
          <a:prstGeom prst="rect">
            <a:avLst/>
          </a:prstGeom>
        </p:spPr>
      </p:pic>
    </p:spTree>
    <p:extLst>
      <p:ext uri="{BB962C8B-B14F-4D97-AF65-F5344CB8AC3E}">
        <p14:creationId xmlns:p14="http://schemas.microsoft.com/office/powerpoint/2010/main" val="341390950"/>
      </p:ext>
    </p:extLst>
  </p:cSld>
  <p:clrMap bg1="lt1" tx1="dk1" bg2="lt2" tx2="dk2" accent1="accent1" accent2="accent2" accent3="accent3" accent4="accent4" accent5="accent5" accent6="accent6" hlink="hlink" folHlink="folHlink"/>
  <p:sldLayoutIdLst>
    <p:sldLayoutId id="2147483688" r:id="rId1"/>
    <p:sldLayoutId id="2147483701" r:id="rId2"/>
  </p:sldLayoutIdLst>
  <p:txStyles>
    <p:titleStyle>
      <a:lvl1pPr algn="l" defTabSz="914400" rtl="0" eaLnBrk="1" latinLnBrk="0" hangingPunct="1">
        <a:lnSpc>
          <a:spcPct val="90000"/>
        </a:lnSpc>
        <a:spcBef>
          <a:spcPct val="0"/>
        </a:spcBef>
        <a:buNone/>
        <a:defRPr sz="4400" b="1" i="0" kern="1200" baseline="0">
          <a:solidFill>
            <a:schemeClr val="tx1"/>
          </a:solidFill>
          <a:latin typeface="Lato" panose="020F0502020204030203" pitchFamily="34" charset="0"/>
          <a:ea typeface="+mj-ea"/>
          <a:cs typeface="Lato" panose="020F0502020204030203"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Lato" panose="020F0502020204030203" pitchFamily="34" charset="0"/>
          <a:ea typeface="+mn-ea"/>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Lato" panose="020F0502020204030203" pitchFamily="34" charset="0"/>
          <a:ea typeface="+mn-ea"/>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Lato" panose="020F0502020204030203" pitchFamily="34" charset="0"/>
          <a:ea typeface="+mn-ea"/>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0"/>
          <a:ea typeface="+mn-ea"/>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0"/>
          <a:ea typeface="+mn-ea"/>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CB6B1E7-3058-2940-BC05-937EB9B08123}"/>
              </a:ext>
            </a:extLst>
          </p:cNvPr>
          <p:cNvPicPr>
            <a:picLocks noChangeAspect="1"/>
          </p:cNvPicPr>
          <p:nvPr userDrawn="1"/>
        </p:nvPicPr>
        <p:blipFill>
          <a:blip r:embed="rId7">
            <a:alphaModFix amt="20000"/>
          </a:blip>
          <a:stretch>
            <a:fillRect/>
          </a:stretch>
        </p:blipFill>
        <p:spPr>
          <a:xfrm>
            <a:off x="8928812" y="99392"/>
            <a:ext cx="3263189" cy="6653515"/>
          </a:xfrm>
          <a:prstGeom prst="rect">
            <a:avLst/>
          </a:prstGeom>
        </p:spPr>
      </p:pic>
      <p:sp>
        <p:nvSpPr>
          <p:cNvPr id="2" name="Title Placeholder 1">
            <a:extLst>
              <a:ext uri="{FF2B5EF4-FFF2-40B4-BE49-F238E27FC236}">
                <a16:creationId xmlns:a16="http://schemas.microsoft.com/office/drawing/2014/main" id="{95F35320-4A38-E24D-BE4C-D4BC1A766D98}"/>
              </a:ext>
            </a:extLst>
          </p:cNvPr>
          <p:cNvSpPr>
            <a:spLocks noGrp="1"/>
          </p:cNvSpPr>
          <p:nvPr>
            <p:ph type="title"/>
          </p:nvPr>
        </p:nvSpPr>
        <p:spPr>
          <a:xfrm>
            <a:off x="838200" y="204484"/>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329D804-C748-5E47-B23E-6C7B53DA68AA}"/>
              </a:ext>
            </a:extLst>
          </p:cNvPr>
          <p:cNvSpPr>
            <a:spLocks noGrp="1"/>
          </p:cNvSpPr>
          <p:nvPr>
            <p:ph type="body" idx="1"/>
          </p:nvPr>
        </p:nvSpPr>
        <p:spPr>
          <a:xfrm>
            <a:off x="838200" y="1620078"/>
            <a:ext cx="10515600" cy="45668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30784811-BDFC-9343-9453-33F4CA8BC5B6}"/>
              </a:ext>
            </a:extLst>
          </p:cNvPr>
          <p:cNvCxnSpPr>
            <a:cxnSpLocks/>
          </p:cNvCxnSpPr>
          <p:nvPr userDrawn="1"/>
        </p:nvCxnSpPr>
        <p:spPr>
          <a:xfrm>
            <a:off x="0" y="49695"/>
            <a:ext cx="12192000" cy="0"/>
          </a:xfrm>
          <a:prstGeom prst="line">
            <a:avLst/>
          </a:prstGeom>
          <a:ln w="98425">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1AFBC3E1-CFF2-7140-A102-EF82D87F5302}"/>
              </a:ext>
            </a:extLst>
          </p:cNvPr>
          <p:cNvPicPr>
            <a:picLocks noChangeAspect="1"/>
          </p:cNvPicPr>
          <p:nvPr userDrawn="1"/>
        </p:nvPicPr>
        <p:blipFill>
          <a:blip r:embed="rId7">
            <a:alphaModFix/>
          </a:blip>
          <a:stretch>
            <a:fillRect/>
          </a:stretch>
        </p:blipFill>
        <p:spPr>
          <a:xfrm rot="10800000">
            <a:off x="0" y="442204"/>
            <a:ext cx="416939" cy="850123"/>
          </a:xfrm>
          <a:prstGeom prst="rect">
            <a:avLst/>
          </a:prstGeom>
        </p:spPr>
      </p:pic>
      <p:pic>
        <p:nvPicPr>
          <p:cNvPr id="12" name="Picture 11" descr="A close up of a logo&#10;&#10;Description automatically generated">
            <a:extLst>
              <a:ext uri="{FF2B5EF4-FFF2-40B4-BE49-F238E27FC236}">
                <a16:creationId xmlns:a16="http://schemas.microsoft.com/office/drawing/2014/main" id="{E5B0F6CD-7FF2-F348-86E7-A41D4F2072A8}"/>
              </a:ext>
            </a:extLst>
          </p:cNvPr>
          <p:cNvPicPr>
            <a:picLocks noChangeAspect="1"/>
          </p:cNvPicPr>
          <p:nvPr userDrawn="1"/>
        </p:nvPicPr>
        <p:blipFill>
          <a:blip r:embed="rId8"/>
          <a:stretch>
            <a:fillRect/>
          </a:stretch>
        </p:blipFill>
        <p:spPr>
          <a:xfrm>
            <a:off x="10996728" y="6126342"/>
            <a:ext cx="814271" cy="416319"/>
          </a:xfrm>
          <a:prstGeom prst="rect">
            <a:avLst/>
          </a:prstGeom>
        </p:spPr>
      </p:pic>
      <p:sp>
        <p:nvSpPr>
          <p:cNvPr id="8" name="TextBox 7">
            <a:extLst>
              <a:ext uri="{FF2B5EF4-FFF2-40B4-BE49-F238E27FC236}">
                <a16:creationId xmlns:a16="http://schemas.microsoft.com/office/drawing/2014/main" id="{479EC159-1137-7947-AB0A-4226A4ECDCDA}"/>
              </a:ext>
            </a:extLst>
          </p:cNvPr>
          <p:cNvSpPr txBox="1"/>
          <p:nvPr userDrawn="1"/>
        </p:nvSpPr>
        <p:spPr>
          <a:xfrm>
            <a:off x="838200" y="6354246"/>
            <a:ext cx="219309" cy="184666"/>
          </a:xfrm>
          <a:prstGeom prst="rect">
            <a:avLst/>
          </a:prstGeom>
          <a:noFill/>
        </p:spPr>
        <p:txBody>
          <a:bodyPr wrap="square" lIns="0" tIns="0" rIns="0" bIns="0" rtlCol="0" anchor="b" anchorCtr="0">
            <a:spAutoFit/>
          </a:bodyPr>
          <a:lstStyle/>
          <a:p>
            <a:pPr algn="l"/>
            <a:fld id="{70761A7C-78C5-4503-875C-B71E68D80ABF}" type="slidenum">
              <a:rPr lang="en-US" sz="1200" b="1" i="0" smtClean="0">
                <a:solidFill>
                  <a:schemeClr val="tx1"/>
                </a:solidFill>
                <a:latin typeface="Lato" panose="020F0502020204030203" pitchFamily="34" charset="0"/>
              </a:rPr>
              <a:pPr algn="l"/>
              <a:t>‹#›</a:t>
            </a:fld>
            <a:r>
              <a:rPr lang="en-US" sz="1200" b="1" i="0">
                <a:solidFill>
                  <a:schemeClr val="tx1"/>
                </a:solidFill>
                <a:latin typeface="Lato" panose="020F0502020204030203" pitchFamily="34" charset="0"/>
              </a:rPr>
              <a:t> </a:t>
            </a:r>
          </a:p>
        </p:txBody>
      </p:sp>
    </p:spTree>
    <p:extLst>
      <p:ext uri="{BB962C8B-B14F-4D97-AF65-F5344CB8AC3E}">
        <p14:creationId xmlns:p14="http://schemas.microsoft.com/office/powerpoint/2010/main" val="3749106481"/>
      </p:ext>
    </p:extLst>
  </p:cSld>
  <p:clrMap bg1="lt1" tx1="dk1" bg2="lt2" tx2="dk2" accent1="accent1" accent2="accent2" accent3="accent3" accent4="accent4" accent5="accent5" accent6="accent6" hlink="hlink" folHlink="folHlink"/>
  <p:sldLayoutIdLst>
    <p:sldLayoutId id="2147483655" r:id="rId1"/>
    <p:sldLayoutId id="2147483716" r:id="rId2"/>
    <p:sldLayoutId id="2147483714" r:id="rId3"/>
    <p:sldLayoutId id="2147483715" r:id="rId4"/>
    <p:sldLayoutId id="2147483726" r:id="rId5"/>
  </p:sldLayoutIdLst>
  <p:txStyles>
    <p:titleStyle>
      <a:lvl1pPr algn="l" defTabSz="914400" rtl="0" eaLnBrk="1" latinLnBrk="0" hangingPunct="1">
        <a:lnSpc>
          <a:spcPct val="90000"/>
        </a:lnSpc>
        <a:spcBef>
          <a:spcPct val="0"/>
        </a:spcBef>
        <a:buNone/>
        <a:defRPr sz="3600" b="1" i="0" kern="1200">
          <a:solidFill>
            <a:schemeClr val="tx1"/>
          </a:solidFill>
          <a:latin typeface="Lato" panose="020F0502020204030203" pitchFamily="34" charset="0"/>
          <a:ea typeface="Lato" panose="020F0502020204030203" pitchFamily="34" charset="0"/>
          <a:cs typeface="Lato" panose="020F0502020204030203"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F35320-4A38-E24D-BE4C-D4BC1A766D98}"/>
              </a:ext>
            </a:extLst>
          </p:cNvPr>
          <p:cNvSpPr>
            <a:spLocks noGrp="1"/>
          </p:cNvSpPr>
          <p:nvPr>
            <p:ph type="title"/>
          </p:nvPr>
        </p:nvSpPr>
        <p:spPr>
          <a:xfrm>
            <a:off x="838200" y="204484"/>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329D804-C748-5E47-B23E-6C7B53DA68AA}"/>
              </a:ext>
            </a:extLst>
          </p:cNvPr>
          <p:cNvSpPr>
            <a:spLocks noGrp="1"/>
          </p:cNvSpPr>
          <p:nvPr>
            <p:ph type="body" idx="1"/>
          </p:nvPr>
        </p:nvSpPr>
        <p:spPr>
          <a:xfrm>
            <a:off x="838200" y="1620078"/>
            <a:ext cx="10515600" cy="45668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30784811-BDFC-9343-9453-33F4CA8BC5B6}"/>
              </a:ext>
            </a:extLst>
          </p:cNvPr>
          <p:cNvCxnSpPr>
            <a:cxnSpLocks/>
          </p:cNvCxnSpPr>
          <p:nvPr userDrawn="1"/>
        </p:nvCxnSpPr>
        <p:spPr>
          <a:xfrm>
            <a:off x="0" y="49695"/>
            <a:ext cx="12192000" cy="0"/>
          </a:xfrm>
          <a:prstGeom prst="line">
            <a:avLst/>
          </a:prstGeom>
          <a:ln w="98425">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1AFBC3E1-CFF2-7140-A102-EF82D87F5302}"/>
              </a:ext>
            </a:extLst>
          </p:cNvPr>
          <p:cNvPicPr>
            <a:picLocks noChangeAspect="1"/>
          </p:cNvPicPr>
          <p:nvPr userDrawn="1"/>
        </p:nvPicPr>
        <p:blipFill>
          <a:blip r:embed="rId6">
            <a:alphaModFix/>
          </a:blip>
          <a:stretch>
            <a:fillRect/>
          </a:stretch>
        </p:blipFill>
        <p:spPr>
          <a:xfrm rot="10800000">
            <a:off x="0" y="442204"/>
            <a:ext cx="416939" cy="850123"/>
          </a:xfrm>
          <a:prstGeom prst="rect">
            <a:avLst/>
          </a:prstGeom>
        </p:spPr>
      </p:pic>
      <p:pic>
        <p:nvPicPr>
          <p:cNvPr id="12" name="Picture 11" descr="A close up of a logo&#10;&#10;Description automatically generated">
            <a:extLst>
              <a:ext uri="{FF2B5EF4-FFF2-40B4-BE49-F238E27FC236}">
                <a16:creationId xmlns:a16="http://schemas.microsoft.com/office/drawing/2014/main" id="{E5B0F6CD-7FF2-F348-86E7-A41D4F2072A8}"/>
              </a:ext>
            </a:extLst>
          </p:cNvPr>
          <p:cNvPicPr>
            <a:picLocks noChangeAspect="1"/>
          </p:cNvPicPr>
          <p:nvPr userDrawn="1"/>
        </p:nvPicPr>
        <p:blipFill>
          <a:blip r:embed="rId7"/>
          <a:stretch>
            <a:fillRect/>
          </a:stretch>
        </p:blipFill>
        <p:spPr>
          <a:xfrm>
            <a:off x="10996728" y="6126342"/>
            <a:ext cx="814271" cy="416319"/>
          </a:xfrm>
          <a:prstGeom prst="rect">
            <a:avLst/>
          </a:prstGeom>
        </p:spPr>
      </p:pic>
      <p:sp>
        <p:nvSpPr>
          <p:cNvPr id="7" name="TextBox 6">
            <a:extLst>
              <a:ext uri="{FF2B5EF4-FFF2-40B4-BE49-F238E27FC236}">
                <a16:creationId xmlns:a16="http://schemas.microsoft.com/office/drawing/2014/main" id="{B9D4F41B-2242-604B-8B32-1F8C95273B9B}"/>
              </a:ext>
            </a:extLst>
          </p:cNvPr>
          <p:cNvSpPr txBox="1"/>
          <p:nvPr userDrawn="1"/>
        </p:nvSpPr>
        <p:spPr>
          <a:xfrm>
            <a:off x="838200" y="6354246"/>
            <a:ext cx="219309" cy="184666"/>
          </a:xfrm>
          <a:prstGeom prst="rect">
            <a:avLst/>
          </a:prstGeom>
          <a:noFill/>
        </p:spPr>
        <p:txBody>
          <a:bodyPr wrap="square" lIns="0" tIns="0" rIns="0" bIns="0" rtlCol="0" anchor="b" anchorCtr="0">
            <a:spAutoFit/>
          </a:bodyPr>
          <a:lstStyle/>
          <a:p>
            <a:pPr algn="l"/>
            <a:fld id="{70761A7C-78C5-4503-875C-B71E68D80ABF}" type="slidenum">
              <a:rPr lang="en-US" sz="1200" b="1" i="0" smtClean="0">
                <a:solidFill>
                  <a:schemeClr val="tx1"/>
                </a:solidFill>
                <a:latin typeface="Lato" panose="020F0502020204030203" pitchFamily="34" charset="0"/>
              </a:rPr>
              <a:pPr algn="l"/>
              <a:t>‹#›</a:t>
            </a:fld>
            <a:r>
              <a:rPr lang="en-US" sz="1200" b="1" i="0">
                <a:solidFill>
                  <a:schemeClr val="tx1"/>
                </a:solidFill>
                <a:latin typeface="Lato" panose="020F0502020204030203" pitchFamily="34" charset="0"/>
              </a:rPr>
              <a:t> </a:t>
            </a:r>
          </a:p>
        </p:txBody>
      </p:sp>
    </p:spTree>
    <p:extLst>
      <p:ext uri="{BB962C8B-B14F-4D97-AF65-F5344CB8AC3E}">
        <p14:creationId xmlns:p14="http://schemas.microsoft.com/office/powerpoint/2010/main" val="2825878108"/>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Lst>
  <p:txStyles>
    <p:titleStyle>
      <a:lvl1pPr algn="l" defTabSz="914400" rtl="0" eaLnBrk="1" latinLnBrk="0" hangingPunct="1">
        <a:lnSpc>
          <a:spcPct val="90000"/>
        </a:lnSpc>
        <a:spcBef>
          <a:spcPct val="0"/>
        </a:spcBef>
        <a:buNone/>
        <a:defRPr sz="3600" b="1" i="0" kern="1200">
          <a:solidFill>
            <a:schemeClr val="tx1"/>
          </a:solidFill>
          <a:latin typeface="Lato" panose="020F0502020204030203" pitchFamily="34" charset="0"/>
          <a:ea typeface="Lato" panose="020F0502020204030203" pitchFamily="34" charset="0"/>
          <a:cs typeface="Lato" panose="020F050202020403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 picture containing umbrella&#10;&#10;Description automatically generated">
            <a:extLst>
              <a:ext uri="{FF2B5EF4-FFF2-40B4-BE49-F238E27FC236}">
                <a16:creationId xmlns:a16="http://schemas.microsoft.com/office/drawing/2014/main" id="{9A2FB2D6-B976-CC40-9039-B385EFDD1296}"/>
              </a:ext>
            </a:extLst>
          </p:cNvPr>
          <p:cNvPicPr>
            <a:picLocks noChangeAspect="1"/>
          </p:cNvPicPr>
          <p:nvPr userDrawn="1"/>
        </p:nvPicPr>
        <p:blipFill>
          <a:blip r:embed="rId3">
            <a:alphaModFix amt="35000"/>
          </a:blip>
          <a:stretch>
            <a:fillRect/>
          </a:stretch>
        </p:blipFill>
        <p:spPr>
          <a:xfrm>
            <a:off x="0" y="0"/>
            <a:ext cx="12192000" cy="6858000"/>
          </a:xfrm>
          <a:prstGeom prst="rect">
            <a:avLst/>
          </a:prstGeom>
        </p:spPr>
      </p:pic>
      <p:pic>
        <p:nvPicPr>
          <p:cNvPr id="9" name="Picture 8" descr="A close up of a logo&#10;&#10;Description automatically generated">
            <a:extLst>
              <a:ext uri="{FF2B5EF4-FFF2-40B4-BE49-F238E27FC236}">
                <a16:creationId xmlns:a16="http://schemas.microsoft.com/office/drawing/2014/main" id="{ED5B1DB6-3B4A-444C-9E07-937C051F9BF0}"/>
              </a:ext>
            </a:extLst>
          </p:cNvPr>
          <p:cNvPicPr>
            <a:picLocks noChangeAspect="1"/>
          </p:cNvPicPr>
          <p:nvPr userDrawn="1"/>
        </p:nvPicPr>
        <p:blipFill>
          <a:blip r:embed="rId4"/>
          <a:stretch>
            <a:fillRect/>
          </a:stretch>
        </p:blipFill>
        <p:spPr>
          <a:xfrm>
            <a:off x="4406900" y="2565400"/>
            <a:ext cx="3378200" cy="1727200"/>
          </a:xfrm>
          <a:prstGeom prst="rect">
            <a:avLst/>
          </a:prstGeom>
        </p:spPr>
      </p:pic>
    </p:spTree>
    <p:extLst>
      <p:ext uri="{BB962C8B-B14F-4D97-AF65-F5344CB8AC3E}">
        <p14:creationId xmlns:p14="http://schemas.microsoft.com/office/powerpoint/2010/main" val="4109745522"/>
      </p:ext>
    </p:extLst>
  </p:cSld>
  <p:clrMap bg1="lt1" tx1="dk1" bg2="lt2" tx2="dk2" accent1="accent1" accent2="accent2" accent3="accent3" accent4="accent4" accent5="accent5" accent6="accent6" hlink="hlink" folHlink="folHlink"/>
  <p:sldLayoutIdLst>
    <p:sldLayoutId id="214748371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1763951"/>
      </p:ext>
    </p:extLst>
  </p:cSld>
  <p:clrMap bg1="lt1" tx1="dk1" bg2="lt2" tx2="dk2" accent1="accent1" accent2="accent2" accent3="accent3" accent4="accent4" accent5="accent5" accent6="accent6" hlink="hlink" folHlink="folHlink"/>
  <p:sldLayoutIdLst>
    <p:sldLayoutId id="214748372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chart" Target="../charts/chart6.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chart" Target="../charts/char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chart" Target="../charts/chart10.xml"/></Relationships>
</file>

<file path=ppt/slides/_rels/slide1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chart" Target="../charts/char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chart" Target="../charts/chart14.xml"/></Relationships>
</file>

<file path=ppt/slides/_rels/slide2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chart" Target="../charts/chart16.xml"/></Relationships>
</file>

<file path=ppt/slides/_rels/slide2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chart" Target="../charts/char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chart" Target="../charts/chart20.xml"/></Relationships>
</file>

<file path=ppt/slides/_rels/slide26.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chart" Target="../charts/chart23.xml"/></Relationships>
</file>

<file path=ppt/slides/_rels/slide28.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1.xml"/><Relationship Id="rId1" Type="http://schemas.openxmlformats.org/officeDocument/2006/relationships/slideLayout" Target="../slideLayouts/slideLayout10.xml"/><Relationship Id="rId4" Type="http://schemas.openxmlformats.org/officeDocument/2006/relationships/chart" Target="../charts/chart25.xml"/></Relationships>
</file>

<file path=ppt/slides/_rels/slide29.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chart" Target="../charts/char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chart" Target="../charts/chart29.xml"/></Relationships>
</file>

<file path=ppt/slides/_rels/slide31.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30.xml"/><Relationship Id="rId1" Type="http://schemas.openxmlformats.org/officeDocument/2006/relationships/slideLayout" Target="../slideLayouts/slideLayout11.xml"/><Relationship Id="rId4" Type="http://schemas.openxmlformats.org/officeDocument/2006/relationships/chart" Target="../charts/chart3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34.xml"/><Relationship Id="rId1" Type="http://schemas.openxmlformats.org/officeDocument/2006/relationships/slideLayout" Target="../slideLayouts/slideLayout8.xml"/><Relationship Id="rId4" Type="http://schemas.openxmlformats.org/officeDocument/2006/relationships/chart" Target="../charts/chart40.xml"/></Relationships>
</file>

<file path=ppt/slides/_rels/slide42.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35.xml"/><Relationship Id="rId1" Type="http://schemas.openxmlformats.org/officeDocument/2006/relationships/slideLayout" Target="../slideLayouts/slideLayout10.xml"/><Relationship Id="rId4" Type="http://schemas.openxmlformats.org/officeDocument/2006/relationships/chart" Target="../charts/chart42.xml"/></Relationships>
</file>

<file path=ppt/slides/_rels/slide43.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36.xml"/><Relationship Id="rId1" Type="http://schemas.openxmlformats.org/officeDocument/2006/relationships/slideLayout" Target="../slideLayouts/slideLayout10.xml"/><Relationship Id="rId4" Type="http://schemas.openxmlformats.org/officeDocument/2006/relationships/chart" Target="../charts/chart44.xml"/></Relationships>
</file>

<file path=ppt/slides/_rels/slide44.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37.xml"/><Relationship Id="rId1" Type="http://schemas.openxmlformats.org/officeDocument/2006/relationships/slideLayout" Target="../slideLayouts/slideLayout10.xml"/><Relationship Id="rId4" Type="http://schemas.openxmlformats.org/officeDocument/2006/relationships/chart" Target="../charts/chart46.xml"/></Relationships>
</file>

<file path=ppt/slides/_rels/slide45.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38.xml"/><Relationship Id="rId1" Type="http://schemas.openxmlformats.org/officeDocument/2006/relationships/slideLayout" Target="../slideLayouts/slideLayout10.xml"/><Relationship Id="rId4" Type="http://schemas.openxmlformats.org/officeDocument/2006/relationships/chart" Target="../charts/chart48.xml"/></Relationships>
</file>

<file path=ppt/slides/_rels/slide46.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39.xml"/><Relationship Id="rId1" Type="http://schemas.openxmlformats.org/officeDocument/2006/relationships/slideLayout" Target="../slideLayouts/slideLayout10.xml"/><Relationship Id="rId4" Type="http://schemas.openxmlformats.org/officeDocument/2006/relationships/chart" Target="../charts/chart50.xml"/></Relationships>
</file>

<file path=ppt/slides/_rels/slide47.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40.xml"/><Relationship Id="rId1" Type="http://schemas.openxmlformats.org/officeDocument/2006/relationships/slideLayout" Target="../slideLayouts/slideLayout10.xml"/><Relationship Id="rId4" Type="http://schemas.openxmlformats.org/officeDocument/2006/relationships/chart" Target="../charts/chart5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chart" Target="../charts/chart5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7012B9-4191-5B38-832C-8D5B76A1D08C}"/>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756388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40200-2EA7-5307-90F5-36975B318AB0}"/>
              </a:ext>
            </a:extLst>
          </p:cNvPr>
          <p:cNvSpPr>
            <a:spLocks noGrp="1"/>
          </p:cNvSpPr>
          <p:nvPr>
            <p:ph type="title"/>
          </p:nvPr>
        </p:nvSpPr>
        <p:spPr>
          <a:xfrm>
            <a:off x="838200" y="204484"/>
            <a:ext cx="10515600" cy="1325563"/>
          </a:xfrm>
        </p:spPr>
        <p:txBody>
          <a:bodyPr>
            <a:normAutofit/>
          </a:bodyPr>
          <a:lstStyle/>
          <a:p>
            <a:r>
              <a:rPr lang="en-US" sz="3200" dirty="0">
                <a:solidFill>
                  <a:schemeClr val="tx1"/>
                </a:solidFill>
              </a:rPr>
              <a:t>Equity Index: Top Contracts by Volume – APAC</a:t>
            </a:r>
          </a:p>
        </p:txBody>
      </p:sp>
      <p:graphicFrame>
        <p:nvGraphicFramePr>
          <p:cNvPr id="4" name="Table 4">
            <a:extLst>
              <a:ext uri="{FF2B5EF4-FFF2-40B4-BE49-F238E27FC236}">
                <a16:creationId xmlns:a16="http://schemas.microsoft.com/office/drawing/2014/main" id="{47D7B069-5322-A2CA-A048-1575E2BCE89C}"/>
              </a:ext>
            </a:extLst>
          </p:cNvPr>
          <p:cNvGraphicFramePr>
            <a:graphicFrameLocks/>
          </p:cNvGraphicFramePr>
          <p:nvPr>
            <p:extLst>
              <p:ext uri="{D42A27DB-BD31-4B8C-83A1-F6EECF244321}">
                <p14:modId xmlns:p14="http://schemas.microsoft.com/office/powerpoint/2010/main" val="2465388947"/>
              </p:ext>
            </p:extLst>
          </p:nvPr>
        </p:nvGraphicFramePr>
        <p:xfrm>
          <a:off x="838200" y="1530048"/>
          <a:ext cx="10515600" cy="4384608"/>
        </p:xfrm>
        <a:graphic>
          <a:graphicData uri="http://schemas.openxmlformats.org/drawingml/2006/table">
            <a:tbl>
              <a:tblPr firstRow="1" bandRow="1">
                <a:tableStyleId>{5C22544A-7EE6-4342-B048-85BDC9FD1C3A}</a:tableStyleId>
              </a:tblPr>
              <a:tblGrid>
                <a:gridCol w="413825">
                  <a:extLst>
                    <a:ext uri="{9D8B030D-6E8A-4147-A177-3AD203B41FA5}">
                      <a16:colId xmlns:a16="http://schemas.microsoft.com/office/drawing/2014/main" val="2945974451"/>
                    </a:ext>
                  </a:extLst>
                </a:gridCol>
                <a:gridCol w="4510600">
                  <a:extLst>
                    <a:ext uri="{9D8B030D-6E8A-4147-A177-3AD203B41FA5}">
                      <a16:colId xmlns:a16="http://schemas.microsoft.com/office/drawing/2014/main" val="619392049"/>
                    </a:ext>
                  </a:extLst>
                </a:gridCol>
                <a:gridCol w="1485900">
                  <a:extLst>
                    <a:ext uri="{9D8B030D-6E8A-4147-A177-3AD203B41FA5}">
                      <a16:colId xmlns:a16="http://schemas.microsoft.com/office/drawing/2014/main" val="1423663902"/>
                    </a:ext>
                  </a:extLst>
                </a:gridCol>
                <a:gridCol w="1247775">
                  <a:extLst>
                    <a:ext uri="{9D8B030D-6E8A-4147-A177-3AD203B41FA5}">
                      <a16:colId xmlns:a16="http://schemas.microsoft.com/office/drawing/2014/main" val="989265613"/>
                    </a:ext>
                  </a:extLst>
                </a:gridCol>
                <a:gridCol w="1618371">
                  <a:extLst>
                    <a:ext uri="{9D8B030D-6E8A-4147-A177-3AD203B41FA5}">
                      <a16:colId xmlns:a16="http://schemas.microsoft.com/office/drawing/2014/main" val="1650402155"/>
                    </a:ext>
                  </a:extLst>
                </a:gridCol>
                <a:gridCol w="1239129">
                  <a:extLst>
                    <a:ext uri="{9D8B030D-6E8A-4147-A177-3AD203B41FA5}">
                      <a16:colId xmlns:a16="http://schemas.microsoft.com/office/drawing/2014/main" val="3172385755"/>
                    </a:ext>
                  </a:extLst>
                </a:gridCol>
              </a:tblGrid>
              <a:tr h="274038">
                <a:tc>
                  <a:txBody>
                    <a:bodyPr/>
                    <a:lstStyle/>
                    <a:p>
                      <a:pPr algn="ctr" fontAlgn="ctr"/>
                      <a:r>
                        <a:rPr lang="en-US" sz="1100" b="1" i="0" u="none" strike="noStrike" dirty="0">
                          <a:solidFill>
                            <a:schemeClr val="bg1"/>
                          </a:solidFill>
                          <a:effectLst/>
                          <a:latin typeface="Lato" panose="020F0502020204030203" pitchFamily="34" charset="0"/>
                        </a:rPr>
                        <a:t>Rank</a:t>
                      </a:r>
                    </a:p>
                  </a:txBody>
                  <a:tcPr marL="9525" marR="9525" marT="9525" marB="0" anchor="ctr"/>
                </a:tc>
                <a:tc>
                  <a:txBody>
                    <a:bodyPr/>
                    <a:lstStyle/>
                    <a:p>
                      <a:pPr lvl="1" algn="l" fontAlgn="ctr"/>
                      <a:r>
                        <a:rPr lang="en-US" sz="1100" b="1" i="0" u="none" strike="noStrike" dirty="0">
                          <a:solidFill>
                            <a:schemeClr val="bg1"/>
                          </a:solidFill>
                          <a:effectLst/>
                          <a:latin typeface="Lato" panose="020F0502020204030203" pitchFamily="34" charset="0"/>
                        </a:rPr>
                        <a:t>Contract and Exchange</a:t>
                      </a:r>
                    </a:p>
                  </a:txBody>
                  <a:tcPr marL="9525" marR="9525" marT="9525" marB="0" anchor="ctr"/>
                </a:tc>
                <a:tc>
                  <a:txBody>
                    <a:bodyPr/>
                    <a:lstStyle/>
                    <a:p>
                      <a:pPr algn="ctr" fontAlgn="ctr"/>
                      <a:r>
                        <a:rPr lang="en-US" sz="1100" b="1" i="0" u="none" strike="noStrike" dirty="0">
                          <a:solidFill>
                            <a:schemeClr val="bg1"/>
                          </a:solidFill>
                          <a:effectLst/>
                          <a:latin typeface="Lato" panose="020F0502020204030203" pitchFamily="34" charset="0"/>
                        </a:rPr>
                        <a:t>Jan-Jun 2025 Volume</a:t>
                      </a:r>
                    </a:p>
                  </a:txBody>
                  <a:tcPr marL="9525" marR="9525" marT="9525" marB="0" anchor="ctr"/>
                </a:tc>
                <a:tc>
                  <a:txBody>
                    <a:bodyPr/>
                    <a:lstStyle/>
                    <a:p>
                      <a:pPr algn="ctr" fontAlgn="ctr"/>
                      <a:r>
                        <a:rPr lang="en-US" sz="1100" b="1" i="0" u="none" strike="noStrike" dirty="0">
                          <a:solidFill>
                            <a:schemeClr val="bg1"/>
                          </a:solidFill>
                          <a:effectLst/>
                          <a:latin typeface="Lato" panose="020F0502020204030203" pitchFamily="34" charset="0"/>
                        </a:rPr>
                        <a:t>Change vs. </a:t>
                      </a:r>
                      <a:r>
                        <a:rPr lang="en-US" sz="1100" b="1" i="0" u="none" strike="noStrike" dirty="0" err="1">
                          <a:solidFill>
                            <a:schemeClr val="bg1"/>
                          </a:solidFill>
                          <a:effectLst/>
                          <a:latin typeface="Lato" panose="020F0502020204030203" pitchFamily="34" charset="0"/>
                        </a:rPr>
                        <a:t>Yr</a:t>
                      </a:r>
                      <a:r>
                        <a:rPr lang="en-US" sz="1100" b="1" i="0" u="none" strike="noStrike" dirty="0">
                          <a:solidFill>
                            <a:schemeClr val="bg1"/>
                          </a:solidFill>
                          <a:effectLst/>
                          <a:latin typeface="Lato" panose="020F0502020204030203" pitchFamily="34" charset="0"/>
                        </a:rPr>
                        <a:t> Ago</a:t>
                      </a:r>
                    </a:p>
                  </a:txBody>
                  <a:tcPr marL="9525" marR="9525" marT="9525" marB="0" anchor="ctr"/>
                </a:tc>
                <a:tc>
                  <a:txBody>
                    <a:bodyPr/>
                    <a:lstStyle/>
                    <a:p>
                      <a:pPr algn="ctr" fontAlgn="ctr"/>
                      <a:r>
                        <a:rPr lang="en-US" sz="1100" b="1" i="0" u="none" strike="noStrike" dirty="0">
                          <a:solidFill>
                            <a:schemeClr val="bg1"/>
                          </a:solidFill>
                          <a:effectLst/>
                          <a:latin typeface="Lato" panose="020F0502020204030203" pitchFamily="34" charset="0"/>
                        </a:rPr>
                        <a:t>Jun 2025 Open Interest</a:t>
                      </a:r>
                    </a:p>
                  </a:txBody>
                  <a:tcPr marL="9525" marR="9525" marT="9525" marB="0" anchor="ctr"/>
                </a:tc>
                <a:tc>
                  <a:txBody>
                    <a:bodyPr/>
                    <a:lstStyle/>
                    <a:p>
                      <a:pPr algn="ctr" fontAlgn="ctr"/>
                      <a:r>
                        <a:rPr lang="en-US" sz="1100" b="1" i="0" u="none" strike="noStrike" dirty="0">
                          <a:solidFill>
                            <a:schemeClr val="bg1"/>
                          </a:solidFill>
                          <a:effectLst/>
                          <a:latin typeface="Lato" panose="020F0502020204030203" pitchFamily="34" charset="0"/>
                        </a:rPr>
                        <a:t>Change vs. </a:t>
                      </a:r>
                      <a:r>
                        <a:rPr lang="en-US" sz="1100" b="1" i="0" u="none" strike="noStrike" dirty="0" err="1">
                          <a:solidFill>
                            <a:schemeClr val="bg1"/>
                          </a:solidFill>
                          <a:effectLst/>
                          <a:latin typeface="Lato" panose="020F0502020204030203" pitchFamily="34" charset="0"/>
                        </a:rPr>
                        <a:t>Yr</a:t>
                      </a:r>
                      <a:r>
                        <a:rPr lang="en-US" sz="1100" b="1" i="0" u="none" strike="noStrike" dirty="0">
                          <a:solidFill>
                            <a:schemeClr val="bg1"/>
                          </a:solidFill>
                          <a:effectLst/>
                          <a:latin typeface="Lato" panose="020F0502020204030203" pitchFamily="34" charset="0"/>
                        </a:rPr>
                        <a:t> Ago</a:t>
                      </a:r>
                    </a:p>
                  </a:txBody>
                  <a:tcPr marL="9525" marR="9525" marT="9525" marB="0" anchor="ctr"/>
                </a:tc>
                <a:extLst>
                  <a:ext uri="{0D108BD9-81ED-4DB2-BD59-A6C34878D82A}">
                    <a16:rowId xmlns:a16="http://schemas.microsoft.com/office/drawing/2014/main" val="374954686"/>
                  </a:ext>
                </a:extLst>
              </a:tr>
              <a:tr h="274038">
                <a:tc>
                  <a:txBody>
                    <a:bodyPr/>
                    <a:lstStyle/>
                    <a:p>
                      <a:pPr algn="ctr" fontAlgn="b"/>
                      <a:r>
                        <a:rPr lang="en-US" sz="1100" b="0" i="0" u="none" strike="noStrike" dirty="0">
                          <a:solidFill>
                            <a:srgbClr val="000000"/>
                          </a:solidFill>
                          <a:effectLst/>
                          <a:latin typeface="Lato" panose="020F0502020204030203" pitchFamily="34" charset="0"/>
                        </a:rPr>
                        <a:t>1</a:t>
                      </a:r>
                    </a:p>
                  </a:txBody>
                  <a:tcPr marL="6350" marR="6350" marT="6350" marB="0" anchor="ctr"/>
                </a:tc>
                <a:tc>
                  <a:txBody>
                    <a:bodyPr/>
                    <a:lstStyle/>
                    <a:p>
                      <a:pPr algn="l" fontAlgn="b"/>
                      <a:r>
                        <a:rPr lang="en-US" sz="1100" b="0" i="0" u="none" strike="noStrike" dirty="0">
                          <a:solidFill>
                            <a:srgbClr val="000000"/>
                          </a:solidFill>
                          <a:effectLst/>
                          <a:latin typeface="Lato" panose="020F0502020204030203" pitchFamily="34" charset="0"/>
                        </a:rPr>
                        <a:t>CNX Nifty Index Options, National Stock Exchange of India</a:t>
                      </a:r>
                    </a:p>
                  </a:txBody>
                  <a:tcPr marL="9525" marR="9525" marT="9525" marB="0" anchor="ctr"/>
                </a:tc>
                <a:tc>
                  <a:txBody>
                    <a:bodyPr/>
                    <a:lstStyle/>
                    <a:p>
                      <a:pPr algn="r" fontAlgn="b"/>
                      <a:r>
                        <a:rPr lang="en-US" sz="1100" b="0" i="0" u="none" strike="noStrike" dirty="0">
                          <a:solidFill>
                            <a:srgbClr val="000000"/>
                          </a:solidFill>
                          <a:effectLst/>
                          <a:latin typeface="Lato" panose="020F0502020204030203" pitchFamily="34" charset="0"/>
                        </a:rPr>
                        <a:t>13,186,145,528</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-32.2%</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6,082,461</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-41.2%</a:t>
                      </a:r>
                    </a:p>
                  </a:txBody>
                  <a:tcPr marL="9525" marR="9525" marT="9525" marB="0" anchor="ctr"/>
                </a:tc>
                <a:extLst>
                  <a:ext uri="{0D108BD9-81ED-4DB2-BD59-A6C34878D82A}">
                    <a16:rowId xmlns:a16="http://schemas.microsoft.com/office/drawing/2014/main" val="2924544507"/>
                  </a:ext>
                </a:extLst>
              </a:tr>
              <a:tr h="274038">
                <a:tc>
                  <a:txBody>
                    <a:bodyPr/>
                    <a:lstStyle/>
                    <a:p>
                      <a:pPr algn="ctr" fontAlgn="b"/>
                      <a:r>
                        <a:rPr lang="en-US" sz="1100" b="0" i="0" u="none" strike="noStrike">
                          <a:solidFill>
                            <a:srgbClr val="000000"/>
                          </a:solidFill>
                          <a:effectLst/>
                          <a:latin typeface="Lato" panose="020F0502020204030203" pitchFamily="34" charset="0"/>
                        </a:rPr>
                        <a:t>2</a:t>
                      </a:r>
                    </a:p>
                  </a:txBody>
                  <a:tcPr marL="6350" marR="6350" marT="6350" marB="0" anchor="ctr"/>
                </a:tc>
                <a:tc>
                  <a:txBody>
                    <a:bodyPr/>
                    <a:lstStyle/>
                    <a:p>
                      <a:pPr algn="l" fontAlgn="b"/>
                      <a:r>
                        <a:rPr lang="en-US" sz="1100" b="0" i="0" u="none" strike="noStrike" dirty="0">
                          <a:solidFill>
                            <a:srgbClr val="000000"/>
                          </a:solidFill>
                          <a:effectLst/>
                          <a:latin typeface="Lato" panose="020F0502020204030203" pitchFamily="34" charset="0"/>
                        </a:rPr>
                        <a:t>S&amp;P Sensex 30 Index Options, BSE</a:t>
                      </a:r>
                    </a:p>
                  </a:txBody>
                  <a:tcPr marL="9525" marR="9525" marT="9525" marB="0" anchor="ctr"/>
                </a:tc>
                <a:tc>
                  <a:txBody>
                    <a:bodyPr/>
                    <a:lstStyle/>
                    <a:p>
                      <a:pPr algn="r" fontAlgn="b"/>
                      <a:r>
                        <a:rPr lang="en-US" sz="1100" b="0" i="0" u="none" strike="noStrike" dirty="0">
                          <a:solidFill>
                            <a:srgbClr val="000000"/>
                          </a:solidFill>
                          <a:effectLst/>
                          <a:latin typeface="Lato" panose="020F0502020204030203" pitchFamily="34" charset="0"/>
                        </a:rPr>
                        <a:t>10,201,264,409</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-2.5%</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2,338,333</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5382.4%</a:t>
                      </a:r>
                    </a:p>
                  </a:txBody>
                  <a:tcPr marL="9525" marR="9525" marT="9525" marB="0" anchor="ctr"/>
                </a:tc>
                <a:extLst>
                  <a:ext uri="{0D108BD9-81ED-4DB2-BD59-A6C34878D82A}">
                    <a16:rowId xmlns:a16="http://schemas.microsoft.com/office/drawing/2014/main" val="3735560603"/>
                  </a:ext>
                </a:extLst>
              </a:tr>
              <a:tr h="274038">
                <a:tc>
                  <a:txBody>
                    <a:bodyPr/>
                    <a:lstStyle/>
                    <a:p>
                      <a:pPr algn="ctr" fontAlgn="b"/>
                      <a:r>
                        <a:rPr lang="en-US" sz="1100" b="0" i="0" u="none" strike="noStrike">
                          <a:solidFill>
                            <a:srgbClr val="000000"/>
                          </a:solidFill>
                          <a:effectLst/>
                          <a:latin typeface="Lato" panose="020F0502020204030203" pitchFamily="34" charset="0"/>
                        </a:rPr>
                        <a:t>3</a:t>
                      </a:r>
                    </a:p>
                  </a:txBody>
                  <a:tcPr marL="6350" marR="6350" marT="6350" marB="0" anchor="ctr"/>
                </a:tc>
                <a:tc>
                  <a:txBody>
                    <a:bodyPr/>
                    <a:lstStyle/>
                    <a:p>
                      <a:pPr algn="l" fontAlgn="b"/>
                      <a:r>
                        <a:rPr lang="en-US" sz="1100" b="0" i="0" u="none" strike="noStrike" dirty="0">
                          <a:solidFill>
                            <a:srgbClr val="000000"/>
                          </a:solidFill>
                          <a:effectLst/>
                          <a:latin typeface="Lato" panose="020F0502020204030203" pitchFamily="34" charset="0"/>
                        </a:rPr>
                        <a:t>Bank Nifty Index Options, National Stock Exchange of India</a:t>
                      </a:r>
                    </a:p>
                  </a:txBody>
                  <a:tcPr marL="9525" marR="9525" marT="9525" marB="0" anchor="ctr"/>
                </a:tc>
                <a:tc>
                  <a:txBody>
                    <a:bodyPr/>
                    <a:lstStyle/>
                    <a:p>
                      <a:pPr algn="r" fontAlgn="b"/>
                      <a:r>
                        <a:rPr lang="en-US" sz="1100" b="0" i="0" u="none" strike="noStrike" dirty="0">
                          <a:solidFill>
                            <a:srgbClr val="000000"/>
                          </a:solidFill>
                          <a:effectLst/>
                          <a:latin typeface="Lato" panose="020F0502020204030203" pitchFamily="34" charset="0"/>
                        </a:rPr>
                        <a:t>1,937,217,469</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-92.7%</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749,046</a:t>
                      </a:r>
                    </a:p>
                  </a:txBody>
                  <a:tcPr marL="9525" marR="9525" marT="9525" marB="0" anchor="ctr"/>
                </a:tc>
                <a:tc>
                  <a:txBody>
                    <a:bodyPr/>
                    <a:lstStyle/>
                    <a:p>
                      <a:pPr algn="ctr" fontAlgn="b"/>
                      <a:r>
                        <a:rPr lang="en-US" sz="1100" b="0" i="1" u="none" strike="noStrike">
                          <a:solidFill>
                            <a:srgbClr val="000000"/>
                          </a:solidFill>
                          <a:effectLst/>
                          <a:latin typeface="Lato" panose="020F0502020204030203" pitchFamily="34" charset="0"/>
                        </a:rPr>
                        <a:t>-88.6%</a:t>
                      </a:r>
                    </a:p>
                  </a:txBody>
                  <a:tcPr marL="9525" marR="9525" marT="9525" marB="0" anchor="ctr"/>
                </a:tc>
                <a:extLst>
                  <a:ext uri="{0D108BD9-81ED-4DB2-BD59-A6C34878D82A}">
                    <a16:rowId xmlns:a16="http://schemas.microsoft.com/office/drawing/2014/main" val="728224687"/>
                  </a:ext>
                </a:extLst>
              </a:tr>
              <a:tr h="274038">
                <a:tc>
                  <a:txBody>
                    <a:bodyPr/>
                    <a:lstStyle/>
                    <a:p>
                      <a:pPr algn="ctr" fontAlgn="b"/>
                      <a:r>
                        <a:rPr lang="en-US" sz="1100" b="0" i="0" u="none" strike="noStrike">
                          <a:solidFill>
                            <a:srgbClr val="000000"/>
                          </a:solidFill>
                          <a:effectLst/>
                          <a:latin typeface="Lato" panose="020F0502020204030203" pitchFamily="34" charset="0"/>
                        </a:rPr>
                        <a:t>4</a:t>
                      </a:r>
                    </a:p>
                  </a:txBody>
                  <a:tcPr marL="6350" marR="6350" marT="6350" marB="0" anchor="ctr"/>
                </a:tc>
                <a:tc>
                  <a:txBody>
                    <a:bodyPr/>
                    <a:lstStyle/>
                    <a:p>
                      <a:pPr algn="l" fontAlgn="b"/>
                      <a:r>
                        <a:rPr lang="en-US" sz="1100" b="0" i="0" u="none" strike="noStrike">
                          <a:solidFill>
                            <a:srgbClr val="000000"/>
                          </a:solidFill>
                          <a:effectLst/>
                          <a:latin typeface="Lato" panose="020F0502020204030203" pitchFamily="34" charset="0"/>
                        </a:rPr>
                        <a:t>Nifty Midcap Select Index Options, National Stock Exchange of India</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186,195,172</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-94.6%</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48,728</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-94.1%</a:t>
                      </a:r>
                    </a:p>
                  </a:txBody>
                  <a:tcPr marL="9525" marR="9525" marT="9525" marB="0" anchor="ctr"/>
                </a:tc>
                <a:extLst>
                  <a:ext uri="{0D108BD9-81ED-4DB2-BD59-A6C34878D82A}">
                    <a16:rowId xmlns:a16="http://schemas.microsoft.com/office/drawing/2014/main" val="2807504097"/>
                  </a:ext>
                </a:extLst>
              </a:tr>
              <a:tr h="274038">
                <a:tc>
                  <a:txBody>
                    <a:bodyPr/>
                    <a:lstStyle/>
                    <a:p>
                      <a:pPr algn="ctr" fontAlgn="b"/>
                      <a:r>
                        <a:rPr lang="en-US" sz="1100" b="0" i="0" u="none" strike="noStrike">
                          <a:solidFill>
                            <a:srgbClr val="000000"/>
                          </a:solidFill>
                          <a:effectLst/>
                          <a:latin typeface="Lato" panose="020F0502020204030203" pitchFamily="34" charset="0"/>
                        </a:rPr>
                        <a:t>5</a:t>
                      </a:r>
                    </a:p>
                  </a:txBody>
                  <a:tcPr marL="6350" marR="6350" marT="6350" marB="0" anchor="ctr"/>
                </a:tc>
                <a:tc>
                  <a:txBody>
                    <a:bodyPr/>
                    <a:lstStyle/>
                    <a:p>
                      <a:pPr algn="l" fontAlgn="b"/>
                      <a:r>
                        <a:rPr lang="en-US" sz="1100" b="0" i="0" u="none" strike="noStrike">
                          <a:solidFill>
                            <a:srgbClr val="000000"/>
                          </a:solidFill>
                          <a:effectLst/>
                          <a:latin typeface="Lato" panose="020F0502020204030203" pitchFamily="34" charset="0"/>
                        </a:rPr>
                        <a:t>CSI 500 ETF Options, Shanghai Stock Exchange</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154,356,069</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14.6%</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1,035,127</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10.0%</a:t>
                      </a:r>
                    </a:p>
                  </a:txBody>
                  <a:tcPr marL="9525" marR="9525" marT="9525" marB="0" anchor="ctr"/>
                </a:tc>
                <a:extLst>
                  <a:ext uri="{0D108BD9-81ED-4DB2-BD59-A6C34878D82A}">
                    <a16:rowId xmlns:a16="http://schemas.microsoft.com/office/drawing/2014/main" val="1938031034"/>
                  </a:ext>
                </a:extLst>
              </a:tr>
              <a:tr h="274038">
                <a:tc>
                  <a:txBody>
                    <a:bodyPr/>
                    <a:lstStyle/>
                    <a:p>
                      <a:pPr algn="ctr" fontAlgn="b"/>
                      <a:r>
                        <a:rPr lang="en-US" sz="1100" b="0" i="0" u="none" strike="noStrike">
                          <a:solidFill>
                            <a:srgbClr val="000000"/>
                          </a:solidFill>
                          <a:effectLst/>
                          <a:latin typeface="Lato" panose="020F0502020204030203" pitchFamily="34" charset="0"/>
                        </a:rPr>
                        <a:t>6</a:t>
                      </a:r>
                    </a:p>
                  </a:txBody>
                  <a:tcPr marL="6350" marR="6350" marT="6350" marB="0" anchor="ctr"/>
                </a:tc>
                <a:tc>
                  <a:txBody>
                    <a:bodyPr/>
                    <a:lstStyle/>
                    <a:p>
                      <a:pPr algn="l" fontAlgn="b"/>
                      <a:r>
                        <a:rPr lang="en-US" sz="1100" b="0" i="0" u="none" strike="noStrike">
                          <a:solidFill>
                            <a:srgbClr val="000000"/>
                          </a:solidFill>
                          <a:effectLst/>
                          <a:latin typeface="Lato" panose="020F0502020204030203" pitchFamily="34" charset="0"/>
                        </a:rPr>
                        <a:t>Kospi 200 Options, Korea Exchange</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140,432,643</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-23.7%</a:t>
                      </a:r>
                    </a:p>
                  </a:txBody>
                  <a:tcPr marL="9525" marR="9525" marT="9525" marB="0" anchor="ctr"/>
                </a:tc>
                <a:tc>
                  <a:txBody>
                    <a:bodyPr/>
                    <a:lstStyle/>
                    <a:p>
                      <a:pPr algn="r" fontAlgn="b"/>
                      <a:r>
                        <a:rPr lang="en-US" sz="1100" b="0" i="0" u="none" strike="noStrike" dirty="0">
                          <a:solidFill>
                            <a:srgbClr val="000000"/>
                          </a:solidFill>
                          <a:effectLst/>
                          <a:latin typeface="Lato" panose="020F0502020204030203" pitchFamily="34" charset="0"/>
                        </a:rPr>
                        <a:t>1,209,548</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-25.4%</a:t>
                      </a:r>
                    </a:p>
                  </a:txBody>
                  <a:tcPr marL="9525" marR="9525" marT="9525" marB="0" anchor="ctr"/>
                </a:tc>
                <a:extLst>
                  <a:ext uri="{0D108BD9-81ED-4DB2-BD59-A6C34878D82A}">
                    <a16:rowId xmlns:a16="http://schemas.microsoft.com/office/drawing/2014/main" val="446333163"/>
                  </a:ext>
                </a:extLst>
              </a:tr>
              <a:tr h="274038">
                <a:tc>
                  <a:txBody>
                    <a:bodyPr/>
                    <a:lstStyle/>
                    <a:p>
                      <a:pPr algn="ctr" fontAlgn="b"/>
                      <a:r>
                        <a:rPr lang="en-US" sz="1100" b="0" i="0" u="none" strike="noStrike">
                          <a:solidFill>
                            <a:srgbClr val="000000"/>
                          </a:solidFill>
                          <a:effectLst/>
                          <a:latin typeface="Lato" panose="020F0502020204030203" pitchFamily="34" charset="0"/>
                        </a:rPr>
                        <a:t>7</a:t>
                      </a:r>
                    </a:p>
                  </a:txBody>
                  <a:tcPr marL="6350" marR="6350" marT="6350" marB="0" anchor="ctr"/>
                </a:tc>
                <a:tc>
                  <a:txBody>
                    <a:bodyPr/>
                    <a:lstStyle/>
                    <a:p>
                      <a:pPr algn="l" fontAlgn="b"/>
                      <a:r>
                        <a:rPr lang="en-US" sz="1100" b="0" i="0" u="none" strike="noStrike">
                          <a:solidFill>
                            <a:srgbClr val="000000"/>
                          </a:solidFill>
                          <a:effectLst/>
                          <a:latin typeface="Lato" panose="020F0502020204030203" pitchFamily="34" charset="0"/>
                        </a:rPr>
                        <a:t>SSE 50 ETF Options, Shanghai Stock Exchange</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127,820,892</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-23.8%</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1,152,296</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-14.8%</a:t>
                      </a:r>
                    </a:p>
                  </a:txBody>
                  <a:tcPr marL="9525" marR="9525" marT="9525" marB="0" anchor="ctr"/>
                </a:tc>
                <a:extLst>
                  <a:ext uri="{0D108BD9-81ED-4DB2-BD59-A6C34878D82A}">
                    <a16:rowId xmlns:a16="http://schemas.microsoft.com/office/drawing/2014/main" val="513316006"/>
                  </a:ext>
                </a:extLst>
              </a:tr>
              <a:tr h="274038">
                <a:tc>
                  <a:txBody>
                    <a:bodyPr/>
                    <a:lstStyle/>
                    <a:p>
                      <a:pPr algn="ctr" fontAlgn="b"/>
                      <a:r>
                        <a:rPr lang="en-US" sz="1100" b="0" i="0" u="none" strike="noStrike">
                          <a:solidFill>
                            <a:srgbClr val="000000"/>
                          </a:solidFill>
                          <a:effectLst/>
                          <a:latin typeface="Lato" panose="020F0502020204030203" pitchFamily="34" charset="0"/>
                        </a:rPr>
                        <a:t>8</a:t>
                      </a:r>
                    </a:p>
                  </a:txBody>
                  <a:tcPr marL="6350" marR="6350" marT="6350" marB="0" anchor="ctr"/>
                </a:tc>
                <a:tc>
                  <a:txBody>
                    <a:bodyPr/>
                    <a:lstStyle/>
                    <a:p>
                      <a:pPr algn="l" fontAlgn="b"/>
                      <a:r>
                        <a:rPr lang="en-US" sz="1100" b="0" i="0" u="none" strike="noStrike" dirty="0">
                          <a:solidFill>
                            <a:srgbClr val="000000"/>
                          </a:solidFill>
                          <a:effectLst/>
                          <a:latin typeface="Lato" panose="020F0502020204030203" pitchFamily="34" charset="0"/>
                        </a:rPr>
                        <a:t>CSI 300 ETF Options, Shanghai Stock Exchange</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115,043,972</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-20.1%</a:t>
                      </a:r>
                    </a:p>
                  </a:txBody>
                  <a:tcPr marL="9525" marR="9525" marT="9525" marB="0" anchor="ctr"/>
                </a:tc>
                <a:tc>
                  <a:txBody>
                    <a:bodyPr/>
                    <a:lstStyle/>
                    <a:p>
                      <a:pPr algn="r" fontAlgn="b"/>
                      <a:r>
                        <a:rPr lang="en-US" sz="1100" b="0" i="0" u="none" strike="noStrike" dirty="0">
                          <a:solidFill>
                            <a:srgbClr val="000000"/>
                          </a:solidFill>
                          <a:effectLst/>
                          <a:latin typeface="Lato" panose="020F0502020204030203" pitchFamily="34" charset="0"/>
                        </a:rPr>
                        <a:t>1,089,961</a:t>
                      </a:r>
                    </a:p>
                  </a:txBody>
                  <a:tcPr marL="9525" marR="9525" marT="9525" marB="0" anchor="ctr"/>
                </a:tc>
                <a:tc>
                  <a:txBody>
                    <a:bodyPr/>
                    <a:lstStyle/>
                    <a:p>
                      <a:pPr algn="ctr" fontAlgn="b"/>
                      <a:r>
                        <a:rPr lang="en-US" sz="1100" b="0" i="1" u="none" strike="noStrike">
                          <a:solidFill>
                            <a:srgbClr val="000000"/>
                          </a:solidFill>
                          <a:effectLst/>
                          <a:latin typeface="Lato" panose="020F0502020204030203" pitchFamily="34" charset="0"/>
                        </a:rPr>
                        <a:t>-1.8%</a:t>
                      </a:r>
                    </a:p>
                  </a:txBody>
                  <a:tcPr marL="9525" marR="9525" marT="9525" marB="0" anchor="ctr"/>
                </a:tc>
                <a:extLst>
                  <a:ext uri="{0D108BD9-81ED-4DB2-BD59-A6C34878D82A}">
                    <a16:rowId xmlns:a16="http://schemas.microsoft.com/office/drawing/2014/main" val="1011464360"/>
                  </a:ext>
                </a:extLst>
              </a:tr>
              <a:tr h="274038">
                <a:tc>
                  <a:txBody>
                    <a:bodyPr/>
                    <a:lstStyle/>
                    <a:p>
                      <a:pPr algn="ctr" fontAlgn="b"/>
                      <a:r>
                        <a:rPr lang="en-US" sz="1100" b="0" i="0" u="none" strike="noStrike">
                          <a:solidFill>
                            <a:srgbClr val="000000"/>
                          </a:solidFill>
                          <a:effectLst/>
                          <a:latin typeface="Lato" panose="020F0502020204030203" pitchFamily="34" charset="0"/>
                        </a:rPr>
                        <a:t>9</a:t>
                      </a:r>
                    </a:p>
                  </a:txBody>
                  <a:tcPr marL="6350" marR="6350" marT="6350" marB="0" anchor="ctr"/>
                </a:tc>
                <a:tc>
                  <a:txBody>
                    <a:bodyPr/>
                    <a:lstStyle/>
                    <a:p>
                      <a:pPr algn="l" fontAlgn="b"/>
                      <a:r>
                        <a:rPr lang="en-US" sz="1100" b="0" i="0" u="none" strike="noStrike" dirty="0">
                          <a:solidFill>
                            <a:srgbClr val="000000"/>
                          </a:solidFill>
                          <a:effectLst/>
                          <a:latin typeface="Lato" panose="020F0502020204030203" pitchFamily="34" charset="0"/>
                        </a:rPr>
                        <a:t>Nifty Financial Services Index Options, National Stock Exchange of India</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111,005,202</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-98.7%</a:t>
                      </a:r>
                    </a:p>
                  </a:txBody>
                  <a:tcPr marL="9525" marR="9525" marT="9525" marB="0" anchor="ctr"/>
                </a:tc>
                <a:tc>
                  <a:txBody>
                    <a:bodyPr/>
                    <a:lstStyle/>
                    <a:p>
                      <a:pPr algn="r" fontAlgn="b"/>
                      <a:r>
                        <a:rPr lang="en-US" sz="1100" b="0" i="0" u="none" strike="noStrike" dirty="0">
                          <a:solidFill>
                            <a:srgbClr val="000000"/>
                          </a:solidFill>
                          <a:effectLst/>
                          <a:latin typeface="Lato" panose="020F0502020204030203" pitchFamily="34" charset="0"/>
                        </a:rPr>
                        <a:t>11,132</a:t>
                      </a:r>
                    </a:p>
                  </a:txBody>
                  <a:tcPr marL="9525" marR="9525" marT="9525" marB="0" anchor="ctr"/>
                </a:tc>
                <a:tc>
                  <a:txBody>
                    <a:bodyPr/>
                    <a:lstStyle/>
                    <a:p>
                      <a:pPr algn="ctr" fontAlgn="b"/>
                      <a:r>
                        <a:rPr lang="en-US" sz="1100" b="0" i="1" u="none" strike="noStrike">
                          <a:solidFill>
                            <a:srgbClr val="000000"/>
                          </a:solidFill>
                          <a:effectLst/>
                          <a:latin typeface="Lato" panose="020F0502020204030203" pitchFamily="34" charset="0"/>
                        </a:rPr>
                        <a:t>-98.5%</a:t>
                      </a:r>
                    </a:p>
                  </a:txBody>
                  <a:tcPr marL="9525" marR="9525" marT="9525" marB="0" anchor="ctr"/>
                </a:tc>
                <a:extLst>
                  <a:ext uri="{0D108BD9-81ED-4DB2-BD59-A6C34878D82A}">
                    <a16:rowId xmlns:a16="http://schemas.microsoft.com/office/drawing/2014/main" val="78095650"/>
                  </a:ext>
                </a:extLst>
              </a:tr>
              <a:tr h="274038">
                <a:tc>
                  <a:txBody>
                    <a:bodyPr/>
                    <a:lstStyle/>
                    <a:p>
                      <a:pPr algn="ctr" fontAlgn="b"/>
                      <a:r>
                        <a:rPr lang="en-US" sz="1100" b="0" i="0" u="none" strike="noStrike">
                          <a:solidFill>
                            <a:srgbClr val="000000"/>
                          </a:solidFill>
                          <a:effectLst/>
                          <a:latin typeface="Lato" panose="020F0502020204030203" pitchFamily="34" charset="0"/>
                        </a:rPr>
                        <a:t>10</a:t>
                      </a:r>
                    </a:p>
                  </a:txBody>
                  <a:tcPr marL="6350" marR="6350" marT="6350" marB="0" anchor="ctr"/>
                </a:tc>
                <a:tc>
                  <a:txBody>
                    <a:bodyPr/>
                    <a:lstStyle/>
                    <a:p>
                      <a:pPr algn="l" fontAlgn="b"/>
                      <a:r>
                        <a:rPr lang="fr-FR" sz="1100" b="0" i="0" u="none" strike="noStrike">
                          <a:solidFill>
                            <a:srgbClr val="000000"/>
                          </a:solidFill>
                          <a:effectLst/>
                          <a:latin typeface="Lato" panose="020F0502020204030203" pitchFamily="34" charset="0"/>
                        </a:rPr>
                        <a:t>Nikkei 225 Mini Futures, Osaka Exchange</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98,358,202</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-21.2%</a:t>
                      </a:r>
                    </a:p>
                  </a:txBody>
                  <a:tcPr marL="9525" marR="9525" marT="9525" marB="0" anchor="ctr"/>
                </a:tc>
                <a:tc>
                  <a:txBody>
                    <a:bodyPr/>
                    <a:lstStyle/>
                    <a:p>
                      <a:pPr algn="r" fontAlgn="b"/>
                      <a:r>
                        <a:rPr lang="en-US" sz="1100" b="0" i="0" u="none" strike="noStrike" dirty="0">
                          <a:solidFill>
                            <a:srgbClr val="000000"/>
                          </a:solidFill>
                          <a:effectLst/>
                          <a:latin typeface="Lato" panose="020F0502020204030203" pitchFamily="34" charset="0"/>
                        </a:rPr>
                        <a:t>298,504</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-10.8%</a:t>
                      </a:r>
                    </a:p>
                  </a:txBody>
                  <a:tcPr marL="9525" marR="9525" marT="9525" marB="0" anchor="ctr"/>
                </a:tc>
                <a:extLst>
                  <a:ext uri="{0D108BD9-81ED-4DB2-BD59-A6C34878D82A}">
                    <a16:rowId xmlns:a16="http://schemas.microsoft.com/office/drawing/2014/main" val="3411568047"/>
                  </a:ext>
                </a:extLst>
              </a:tr>
              <a:tr h="274038">
                <a:tc>
                  <a:txBody>
                    <a:bodyPr/>
                    <a:lstStyle/>
                    <a:p>
                      <a:pPr algn="ctr" fontAlgn="b"/>
                      <a:r>
                        <a:rPr lang="en-US" sz="1100" b="0" i="0" u="none" strike="noStrike">
                          <a:solidFill>
                            <a:srgbClr val="000000"/>
                          </a:solidFill>
                          <a:effectLst/>
                          <a:latin typeface="Lato" panose="020F0502020204030203" pitchFamily="34" charset="0"/>
                        </a:rPr>
                        <a:t>11</a:t>
                      </a:r>
                    </a:p>
                  </a:txBody>
                  <a:tcPr marL="6350" marR="6350" marT="6350" marB="0" anchor="ctr"/>
                </a:tc>
                <a:tc>
                  <a:txBody>
                    <a:bodyPr/>
                    <a:lstStyle/>
                    <a:p>
                      <a:pPr algn="l" fontAlgn="b"/>
                      <a:r>
                        <a:rPr lang="en-US" sz="1100" b="0" i="0" u="none" strike="noStrike">
                          <a:solidFill>
                            <a:srgbClr val="000000"/>
                          </a:solidFill>
                          <a:effectLst/>
                          <a:latin typeface="Lato" panose="020F0502020204030203" pitchFamily="34" charset="0"/>
                        </a:rPr>
                        <a:t>Star 50 ETF Options, Shanghai Stock Exchange</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98,063,987</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49.7%</a:t>
                      </a:r>
                    </a:p>
                  </a:txBody>
                  <a:tcPr marL="9525" marR="9525" marT="9525" marB="0" anchor="ctr"/>
                </a:tc>
                <a:tc>
                  <a:txBody>
                    <a:bodyPr/>
                    <a:lstStyle/>
                    <a:p>
                      <a:pPr algn="r" fontAlgn="b"/>
                      <a:r>
                        <a:rPr lang="en-US" sz="1100" b="0" i="0" u="none" strike="noStrike" dirty="0">
                          <a:solidFill>
                            <a:srgbClr val="000000"/>
                          </a:solidFill>
                          <a:effectLst/>
                          <a:latin typeface="Lato" panose="020F0502020204030203" pitchFamily="34" charset="0"/>
                        </a:rPr>
                        <a:t>1,278,526</a:t>
                      </a:r>
                    </a:p>
                  </a:txBody>
                  <a:tcPr marL="9525" marR="9525" marT="9525" marB="0" anchor="ctr"/>
                </a:tc>
                <a:tc>
                  <a:txBody>
                    <a:bodyPr/>
                    <a:lstStyle/>
                    <a:p>
                      <a:pPr algn="ctr" fontAlgn="b"/>
                      <a:r>
                        <a:rPr lang="en-US" sz="1100" b="0" i="1" u="none" strike="noStrike">
                          <a:solidFill>
                            <a:srgbClr val="000000"/>
                          </a:solidFill>
                          <a:effectLst/>
                          <a:latin typeface="Lato" panose="020F0502020204030203" pitchFamily="34" charset="0"/>
                        </a:rPr>
                        <a:t>38.4%</a:t>
                      </a:r>
                    </a:p>
                  </a:txBody>
                  <a:tcPr marL="9525" marR="9525" marT="9525" marB="0" anchor="ctr"/>
                </a:tc>
                <a:extLst>
                  <a:ext uri="{0D108BD9-81ED-4DB2-BD59-A6C34878D82A}">
                    <a16:rowId xmlns:a16="http://schemas.microsoft.com/office/drawing/2014/main" val="4163339011"/>
                  </a:ext>
                </a:extLst>
              </a:tr>
              <a:tr h="274038">
                <a:tc>
                  <a:txBody>
                    <a:bodyPr/>
                    <a:lstStyle/>
                    <a:p>
                      <a:pPr algn="ctr" fontAlgn="b"/>
                      <a:r>
                        <a:rPr lang="en-US" sz="1100" b="0" i="0" u="none" strike="noStrike">
                          <a:solidFill>
                            <a:srgbClr val="000000"/>
                          </a:solidFill>
                          <a:effectLst/>
                          <a:latin typeface="Lato" panose="020F0502020204030203" pitchFamily="34" charset="0"/>
                        </a:rPr>
                        <a:t>12</a:t>
                      </a:r>
                    </a:p>
                  </a:txBody>
                  <a:tcPr marL="6350" marR="6350" marT="6350" marB="0" anchor="ctr"/>
                </a:tc>
                <a:tc>
                  <a:txBody>
                    <a:bodyPr/>
                    <a:lstStyle/>
                    <a:p>
                      <a:pPr algn="l" fontAlgn="b"/>
                      <a:r>
                        <a:rPr lang="en-US" sz="1100" b="0" i="0" u="none" strike="noStrike">
                          <a:solidFill>
                            <a:srgbClr val="000000"/>
                          </a:solidFill>
                          <a:effectLst/>
                          <a:latin typeface="Lato" panose="020F0502020204030203" pitchFamily="34" charset="0"/>
                        </a:rPr>
                        <a:t>S&amp;P Bankex Index Options, BSE</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91,204,343</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-97.1%</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611</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-99.8%</a:t>
                      </a:r>
                    </a:p>
                  </a:txBody>
                  <a:tcPr marL="9525" marR="9525" marT="9525" marB="0" anchor="ctr"/>
                </a:tc>
                <a:extLst>
                  <a:ext uri="{0D108BD9-81ED-4DB2-BD59-A6C34878D82A}">
                    <a16:rowId xmlns:a16="http://schemas.microsoft.com/office/drawing/2014/main" val="3331925339"/>
                  </a:ext>
                </a:extLst>
              </a:tr>
              <a:tr h="274038">
                <a:tc>
                  <a:txBody>
                    <a:bodyPr/>
                    <a:lstStyle/>
                    <a:p>
                      <a:pPr algn="ctr" fontAlgn="b"/>
                      <a:r>
                        <a:rPr lang="en-US" sz="1100" b="0" i="0" u="none" strike="noStrike">
                          <a:solidFill>
                            <a:srgbClr val="000000"/>
                          </a:solidFill>
                          <a:effectLst/>
                          <a:latin typeface="Lato" panose="020F0502020204030203" pitchFamily="34" charset="0"/>
                        </a:rPr>
                        <a:t>13</a:t>
                      </a:r>
                    </a:p>
                  </a:txBody>
                  <a:tcPr marL="6350" marR="6350" marT="6350" marB="0" anchor="ctr"/>
                </a:tc>
                <a:tc>
                  <a:txBody>
                    <a:bodyPr/>
                    <a:lstStyle/>
                    <a:p>
                      <a:pPr algn="l" fontAlgn="b"/>
                      <a:r>
                        <a:rPr lang="en-US" sz="1100" b="0" i="0" u="none" strike="noStrike">
                          <a:solidFill>
                            <a:srgbClr val="000000"/>
                          </a:solidFill>
                          <a:effectLst/>
                          <a:latin typeface="Lato" panose="020F0502020204030203" pitchFamily="34" charset="0"/>
                        </a:rPr>
                        <a:t>Kospi 200 Weekly Options, Korea Exchange</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80,419,836</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-19.1%</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40,578</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45.9%</a:t>
                      </a:r>
                    </a:p>
                  </a:txBody>
                  <a:tcPr marL="9525" marR="9525" marT="9525" marB="0" anchor="ctr"/>
                </a:tc>
                <a:extLst>
                  <a:ext uri="{0D108BD9-81ED-4DB2-BD59-A6C34878D82A}">
                    <a16:rowId xmlns:a16="http://schemas.microsoft.com/office/drawing/2014/main" val="1246821193"/>
                  </a:ext>
                </a:extLst>
              </a:tr>
              <a:tr h="274038">
                <a:tc>
                  <a:txBody>
                    <a:bodyPr/>
                    <a:lstStyle/>
                    <a:p>
                      <a:pPr algn="ctr" fontAlgn="b"/>
                      <a:r>
                        <a:rPr lang="en-US" sz="1100" b="0" i="0" u="none" strike="noStrike">
                          <a:solidFill>
                            <a:srgbClr val="000000"/>
                          </a:solidFill>
                          <a:effectLst/>
                          <a:latin typeface="Lato" panose="020F0502020204030203" pitchFamily="34" charset="0"/>
                        </a:rPr>
                        <a:t>14</a:t>
                      </a:r>
                    </a:p>
                  </a:txBody>
                  <a:tcPr marL="6350" marR="6350" marT="6350" marB="0" anchor="ctr"/>
                </a:tc>
                <a:tc>
                  <a:txBody>
                    <a:bodyPr/>
                    <a:lstStyle/>
                    <a:p>
                      <a:pPr algn="l" fontAlgn="b"/>
                      <a:r>
                        <a:rPr lang="en-US" sz="1100" b="0" i="0" u="none" strike="noStrike">
                          <a:solidFill>
                            <a:srgbClr val="000000"/>
                          </a:solidFill>
                          <a:effectLst/>
                          <a:latin typeface="Lato" panose="020F0502020204030203" pitchFamily="34" charset="0"/>
                        </a:rPr>
                        <a:t>Kospi 200 Monday Weekly Options, Korea Exchange</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74,254,244</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-15.3%</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1,653</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-98.9%</a:t>
                      </a:r>
                    </a:p>
                  </a:txBody>
                  <a:tcPr marL="9525" marR="9525" marT="9525" marB="0" anchor="ctr"/>
                </a:tc>
                <a:extLst>
                  <a:ext uri="{0D108BD9-81ED-4DB2-BD59-A6C34878D82A}">
                    <a16:rowId xmlns:a16="http://schemas.microsoft.com/office/drawing/2014/main" val="83176036"/>
                  </a:ext>
                </a:extLst>
              </a:tr>
              <a:tr h="274038">
                <a:tc>
                  <a:txBody>
                    <a:bodyPr/>
                    <a:lstStyle/>
                    <a:p>
                      <a:pPr algn="ctr" fontAlgn="b"/>
                      <a:r>
                        <a:rPr lang="en-US" sz="1100" b="0" i="0" u="none" strike="noStrike">
                          <a:solidFill>
                            <a:srgbClr val="000000"/>
                          </a:solidFill>
                          <a:effectLst/>
                          <a:latin typeface="Lato" panose="020F0502020204030203" pitchFamily="34" charset="0"/>
                        </a:rPr>
                        <a:t>15</a:t>
                      </a:r>
                    </a:p>
                  </a:txBody>
                  <a:tcPr marL="6350" marR="6350" marT="6350" marB="0" anchor="ctr"/>
                </a:tc>
                <a:tc>
                  <a:txBody>
                    <a:bodyPr/>
                    <a:lstStyle/>
                    <a:p>
                      <a:pPr algn="l" fontAlgn="b"/>
                      <a:r>
                        <a:rPr lang="fr-FR" sz="1100" b="0" i="0" u="none" strike="noStrike" dirty="0">
                          <a:solidFill>
                            <a:srgbClr val="000000"/>
                          </a:solidFill>
                          <a:effectLst/>
                          <a:latin typeface="Lato" panose="020F0502020204030203" pitchFamily="34" charset="0"/>
                        </a:rPr>
                        <a:t>Taiex (TXO) Options, Taiwan Futures Exchange</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73,254,070</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-29.6%</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265,986</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-30.8%</a:t>
                      </a:r>
                    </a:p>
                  </a:txBody>
                  <a:tcPr marL="9525" marR="9525" marT="9525" marB="0" anchor="ctr"/>
                </a:tc>
                <a:extLst>
                  <a:ext uri="{0D108BD9-81ED-4DB2-BD59-A6C34878D82A}">
                    <a16:rowId xmlns:a16="http://schemas.microsoft.com/office/drawing/2014/main" val="2375309588"/>
                  </a:ext>
                </a:extLst>
              </a:tr>
            </a:tbl>
          </a:graphicData>
        </a:graphic>
      </p:graphicFrame>
    </p:spTree>
    <p:extLst>
      <p:ext uri="{BB962C8B-B14F-4D97-AF65-F5344CB8AC3E}">
        <p14:creationId xmlns:p14="http://schemas.microsoft.com/office/powerpoint/2010/main" val="1981175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40200-2EA7-5307-90F5-36975B318AB0}"/>
              </a:ext>
            </a:extLst>
          </p:cNvPr>
          <p:cNvSpPr>
            <a:spLocks noGrp="1"/>
          </p:cNvSpPr>
          <p:nvPr>
            <p:ph type="title"/>
          </p:nvPr>
        </p:nvSpPr>
        <p:spPr/>
        <p:txBody>
          <a:bodyPr>
            <a:normAutofit/>
          </a:bodyPr>
          <a:lstStyle/>
          <a:p>
            <a:r>
              <a:rPr lang="en-US" sz="3200" dirty="0">
                <a:solidFill>
                  <a:schemeClr val="tx1"/>
                </a:solidFill>
              </a:rPr>
              <a:t>Equity Index: Top Contracts by Volume – Americas</a:t>
            </a:r>
          </a:p>
        </p:txBody>
      </p:sp>
      <p:graphicFrame>
        <p:nvGraphicFramePr>
          <p:cNvPr id="4" name="Table 4">
            <a:extLst>
              <a:ext uri="{FF2B5EF4-FFF2-40B4-BE49-F238E27FC236}">
                <a16:creationId xmlns:a16="http://schemas.microsoft.com/office/drawing/2014/main" id="{47D7B069-5322-A2CA-A048-1575E2BCE89C}"/>
              </a:ext>
            </a:extLst>
          </p:cNvPr>
          <p:cNvGraphicFramePr>
            <a:graphicFrameLocks/>
          </p:cNvGraphicFramePr>
          <p:nvPr>
            <p:extLst>
              <p:ext uri="{D42A27DB-BD31-4B8C-83A1-F6EECF244321}">
                <p14:modId xmlns:p14="http://schemas.microsoft.com/office/powerpoint/2010/main" val="71398973"/>
              </p:ext>
            </p:extLst>
          </p:nvPr>
        </p:nvGraphicFramePr>
        <p:xfrm>
          <a:off x="838200" y="1530048"/>
          <a:ext cx="10515600" cy="4430912"/>
        </p:xfrm>
        <a:graphic>
          <a:graphicData uri="http://schemas.openxmlformats.org/drawingml/2006/table">
            <a:tbl>
              <a:tblPr firstRow="1" bandRow="1">
                <a:tableStyleId>{5C22544A-7EE6-4342-B048-85BDC9FD1C3A}</a:tableStyleId>
              </a:tblPr>
              <a:tblGrid>
                <a:gridCol w="413825">
                  <a:extLst>
                    <a:ext uri="{9D8B030D-6E8A-4147-A177-3AD203B41FA5}">
                      <a16:colId xmlns:a16="http://schemas.microsoft.com/office/drawing/2014/main" val="2945974451"/>
                    </a:ext>
                  </a:extLst>
                </a:gridCol>
                <a:gridCol w="4510600">
                  <a:extLst>
                    <a:ext uri="{9D8B030D-6E8A-4147-A177-3AD203B41FA5}">
                      <a16:colId xmlns:a16="http://schemas.microsoft.com/office/drawing/2014/main" val="619392049"/>
                    </a:ext>
                  </a:extLst>
                </a:gridCol>
                <a:gridCol w="1485900">
                  <a:extLst>
                    <a:ext uri="{9D8B030D-6E8A-4147-A177-3AD203B41FA5}">
                      <a16:colId xmlns:a16="http://schemas.microsoft.com/office/drawing/2014/main" val="1423663902"/>
                    </a:ext>
                  </a:extLst>
                </a:gridCol>
                <a:gridCol w="1247775">
                  <a:extLst>
                    <a:ext uri="{9D8B030D-6E8A-4147-A177-3AD203B41FA5}">
                      <a16:colId xmlns:a16="http://schemas.microsoft.com/office/drawing/2014/main" val="989265613"/>
                    </a:ext>
                  </a:extLst>
                </a:gridCol>
                <a:gridCol w="1618371">
                  <a:extLst>
                    <a:ext uri="{9D8B030D-6E8A-4147-A177-3AD203B41FA5}">
                      <a16:colId xmlns:a16="http://schemas.microsoft.com/office/drawing/2014/main" val="1650402155"/>
                    </a:ext>
                  </a:extLst>
                </a:gridCol>
                <a:gridCol w="1239129">
                  <a:extLst>
                    <a:ext uri="{9D8B030D-6E8A-4147-A177-3AD203B41FA5}">
                      <a16:colId xmlns:a16="http://schemas.microsoft.com/office/drawing/2014/main" val="3172385755"/>
                    </a:ext>
                  </a:extLst>
                </a:gridCol>
              </a:tblGrid>
              <a:tr h="276932">
                <a:tc>
                  <a:txBody>
                    <a:bodyPr/>
                    <a:lstStyle/>
                    <a:p>
                      <a:pPr algn="ctr" fontAlgn="ctr"/>
                      <a:r>
                        <a:rPr lang="en-US" sz="1100" b="1" i="0" u="none" strike="noStrike" dirty="0">
                          <a:solidFill>
                            <a:schemeClr val="bg1"/>
                          </a:solidFill>
                          <a:effectLst/>
                          <a:latin typeface="Lato" panose="020F0502020204030203" pitchFamily="34" charset="0"/>
                        </a:rPr>
                        <a:t>Rank</a:t>
                      </a:r>
                    </a:p>
                  </a:txBody>
                  <a:tcPr marL="9525" marR="9525" marT="9525" marB="0" anchor="ctr"/>
                </a:tc>
                <a:tc>
                  <a:txBody>
                    <a:bodyPr/>
                    <a:lstStyle/>
                    <a:p>
                      <a:pPr lvl="1" algn="l" fontAlgn="ctr"/>
                      <a:r>
                        <a:rPr lang="en-US" sz="1100" b="1" i="0" u="none" strike="noStrike" dirty="0">
                          <a:solidFill>
                            <a:schemeClr val="bg1"/>
                          </a:solidFill>
                          <a:effectLst/>
                          <a:latin typeface="Lato" panose="020F0502020204030203" pitchFamily="34" charset="0"/>
                        </a:rPr>
                        <a:t>Contract and Exchange</a:t>
                      </a:r>
                    </a:p>
                  </a:txBody>
                  <a:tcPr marL="9525" marR="9525" marT="9525" marB="0" anchor="ctr"/>
                </a:tc>
                <a:tc>
                  <a:txBody>
                    <a:bodyPr/>
                    <a:lstStyle/>
                    <a:p>
                      <a:pPr algn="ctr" fontAlgn="ctr"/>
                      <a:r>
                        <a:rPr lang="en-US" sz="1100" b="1" i="0" u="none" strike="noStrike" dirty="0">
                          <a:solidFill>
                            <a:schemeClr val="bg1"/>
                          </a:solidFill>
                          <a:effectLst/>
                          <a:latin typeface="Lato" panose="020F0502020204030203" pitchFamily="34" charset="0"/>
                        </a:rPr>
                        <a:t>Jan-Jun 2025 Volume</a:t>
                      </a:r>
                    </a:p>
                  </a:txBody>
                  <a:tcPr marL="9525" marR="9525" marT="9525" marB="0" anchor="ctr"/>
                </a:tc>
                <a:tc>
                  <a:txBody>
                    <a:bodyPr/>
                    <a:lstStyle/>
                    <a:p>
                      <a:pPr algn="ctr" fontAlgn="ctr"/>
                      <a:r>
                        <a:rPr lang="en-US" sz="1100" b="1" i="0" u="none" strike="noStrike" dirty="0">
                          <a:solidFill>
                            <a:schemeClr val="bg1"/>
                          </a:solidFill>
                          <a:effectLst/>
                          <a:latin typeface="Lato" panose="020F0502020204030203" pitchFamily="34" charset="0"/>
                        </a:rPr>
                        <a:t>Change vs. </a:t>
                      </a:r>
                      <a:r>
                        <a:rPr lang="en-US" sz="1100" b="1" i="0" u="none" strike="noStrike" dirty="0" err="1">
                          <a:solidFill>
                            <a:schemeClr val="bg1"/>
                          </a:solidFill>
                          <a:effectLst/>
                          <a:latin typeface="Lato" panose="020F0502020204030203" pitchFamily="34" charset="0"/>
                        </a:rPr>
                        <a:t>Yr</a:t>
                      </a:r>
                      <a:r>
                        <a:rPr lang="en-US" sz="1100" b="1" i="0" u="none" strike="noStrike" dirty="0">
                          <a:solidFill>
                            <a:schemeClr val="bg1"/>
                          </a:solidFill>
                          <a:effectLst/>
                          <a:latin typeface="Lato" panose="020F0502020204030203" pitchFamily="34" charset="0"/>
                        </a:rPr>
                        <a:t> Ago</a:t>
                      </a:r>
                    </a:p>
                  </a:txBody>
                  <a:tcPr marL="9525" marR="9525" marT="9525" marB="0" anchor="ctr"/>
                </a:tc>
                <a:tc>
                  <a:txBody>
                    <a:bodyPr/>
                    <a:lstStyle/>
                    <a:p>
                      <a:pPr algn="ctr" fontAlgn="ctr"/>
                      <a:r>
                        <a:rPr lang="en-US" sz="1100" b="1" i="0" u="none" strike="noStrike" dirty="0">
                          <a:solidFill>
                            <a:schemeClr val="bg1"/>
                          </a:solidFill>
                          <a:effectLst/>
                          <a:latin typeface="Lato" panose="020F0502020204030203" pitchFamily="34" charset="0"/>
                        </a:rPr>
                        <a:t>Jun 2025 Open Interest</a:t>
                      </a:r>
                    </a:p>
                  </a:txBody>
                  <a:tcPr marL="9525" marR="9525" marT="9525" marB="0" anchor="ctr"/>
                </a:tc>
                <a:tc>
                  <a:txBody>
                    <a:bodyPr/>
                    <a:lstStyle/>
                    <a:p>
                      <a:pPr algn="ctr" fontAlgn="ctr"/>
                      <a:r>
                        <a:rPr lang="en-US" sz="1100" b="1" i="0" u="none" strike="noStrike" dirty="0">
                          <a:solidFill>
                            <a:schemeClr val="bg1"/>
                          </a:solidFill>
                          <a:effectLst/>
                          <a:latin typeface="Lato" panose="020F0502020204030203" pitchFamily="34" charset="0"/>
                        </a:rPr>
                        <a:t>Change vs. </a:t>
                      </a:r>
                      <a:r>
                        <a:rPr lang="en-US" sz="1100" b="1" i="0" u="none" strike="noStrike" dirty="0" err="1">
                          <a:solidFill>
                            <a:schemeClr val="bg1"/>
                          </a:solidFill>
                          <a:effectLst/>
                          <a:latin typeface="Lato" panose="020F0502020204030203" pitchFamily="34" charset="0"/>
                        </a:rPr>
                        <a:t>Yr</a:t>
                      </a:r>
                      <a:r>
                        <a:rPr lang="en-US" sz="1100" b="1" i="0" u="none" strike="noStrike" dirty="0">
                          <a:solidFill>
                            <a:schemeClr val="bg1"/>
                          </a:solidFill>
                          <a:effectLst/>
                          <a:latin typeface="Lato" panose="020F0502020204030203" pitchFamily="34" charset="0"/>
                        </a:rPr>
                        <a:t> Ago</a:t>
                      </a:r>
                    </a:p>
                  </a:txBody>
                  <a:tcPr marL="9525" marR="9525" marT="9525" marB="0" anchor="ctr"/>
                </a:tc>
                <a:extLst>
                  <a:ext uri="{0D108BD9-81ED-4DB2-BD59-A6C34878D82A}">
                    <a16:rowId xmlns:a16="http://schemas.microsoft.com/office/drawing/2014/main" val="374954686"/>
                  </a:ext>
                </a:extLst>
              </a:tr>
              <a:tr h="276932">
                <a:tc>
                  <a:txBody>
                    <a:bodyPr/>
                    <a:lstStyle/>
                    <a:p>
                      <a:pPr algn="ctr" fontAlgn="b"/>
                      <a:r>
                        <a:rPr lang="en-US" sz="1100" b="0" i="0" u="none" strike="noStrike" dirty="0">
                          <a:solidFill>
                            <a:srgbClr val="000000"/>
                          </a:solidFill>
                          <a:effectLst/>
                          <a:latin typeface="Lato" panose="020F0502020204030203" pitchFamily="34" charset="0"/>
                        </a:rPr>
                        <a:t>1</a:t>
                      </a:r>
                    </a:p>
                  </a:txBody>
                  <a:tcPr marL="6350" marR="6350" marT="6350" marB="0" anchor="ctr"/>
                </a:tc>
                <a:tc>
                  <a:txBody>
                    <a:bodyPr/>
                    <a:lstStyle/>
                    <a:p>
                      <a:pPr algn="l" fontAlgn="ctr"/>
                      <a:r>
                        <a:rPr lang="en-US" sz="1100" b="0" i="0" u="none" strike="noStrike" dirty="0">
                          <a:solidFill>
                            <a:srgbClr val="000000"/>
                          </a:solidFill>
                          <a:effectLst/>
                          <a:latin typeface="Lato" panose="020F0502020204030203" pitchFamily="34" charset="0"/>
                        </a:rPr>
                        <a:t>Mini Ibovespa Index (WIN) Futures, B3</a:t>
                      </a:r>
                    </a:p>
                  </a:txBody>
                  <a:tcPr marL="9525" marR="9525" marT="9525" marB="0" anchor="ctr"/>
                </a:tc>
                <a:tc>
                  <a:txBody>
                    <a:bodyPr/>
                    <a:lstStyle/>
                    <a:p>
                      <a:pPr algn="r" fontAlgn="ctr"/>
                      <a:r>
                        <a:rPr lang="en-US" sz="1100" b="0" i="0" u="none" strike="noStrike" dirty="0">
                          <a:solidFill>
                            <a:srgbClr val="000000"/>
                          </a:solidFill>
                          <a:effectLst/>
                          <a:latin typeface="Lato" panose="020F0502020204030203" pitchFamily="34" charset="0"/>
                        </a:rPr>
                        <a:t>1,635,210,003</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-19.2%</a:t>
                      </a:r>
                    </a:p>
                  </a:txBody>
                  <a:tcPr marL="9525" marR="9525" marT="9525" marB="0" anchor="ctr"/>
                </a:tc>
                <a:tc>
                  <a:txBody>
                    <a:bodyPr/>
                    <a:lstStyle/>
                    <a:p>
                      <a:pPr algn="r" fontAlgn="ctr"/>
                      <a:r>
                        <a:rPr lang="en-US" sz="1100" b="0" i="0" u="none" strike="noStrike">
                          <a:solidFill>
                            <a:srgbClr val="000000"/>
                          </a:solidFill>
                          <a:effectLst/>
                          <a:latin typeface="Lato" panose="020F0502020204030203" pitchFamily="34" charset="0"/>
                        </a:rPr>
                        <a:t>1,105,247</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-8.7%</a:t>
                      </a:r>
                    </a:p>
                  </a:txBody>
                  <a:tcPr marL="9525" marR="9525" marT="9525" marB="0" anchor="ctr"/>
                </a:tc>
                <a:extLst>
                  <a:ext uri="{0D108BD9-81ED-4DB2-BD59-A6C34878D82A}">
                    <a16:rowId xmlns:a16="http://schemas.microsoft.com/office/drawing/2014/main" val="2924544507"/>
                  </a:ext>
                </a:extLst>
              </a:tr>
              <a:tr h="276932">
                <a:tc>
                  <a:txBody>
                    <a:bodyPr/>
                    <a:lstStyle/>
                    <a:p>
                      <a:pPr algn="ctr" fontAlgn="b"/>
                      <a:r>
                        <a:rPr lang="en-US" sz="1100" b="0" i="0" u="none" strike="noStrike">
                          <a:solidFill>
                            <a:srgbClr val="000000"/>
                          </a:solidFill>
                          <a:effectLst/>
                          <a:latin typeface="Lato" panose="020F0502020204030203" pitchFamily="34" charset="0"/>
                        </a:rPr>
                        <a:t>2</a:t>
                      </a:r>
                    </a:p>
                  </a:txBody>
                  <a:tcPr marL="6350" marR="6350" marT="6350" marB="0" anchor="ctr"/>
                </a:tc>
                <a:tc>
                  <a:txBody>
                    <a:bodyPr/>
                    <a:lstStyle/>
                    <a:p>
                      <a:pPr algn="l" fontAlgn="ctr"/>
                      <a:r>
                        <a:rPr lang="en-US" sz="1100" b="0" i="0" u="none" strike="noStrike" dirty="0">
                          <a:solidFill>
                            <a:srgbClr val="000000"/>
                          </a:solidFill>
                          <a:effectLst/>
                          <a:latin typeface="Lato" panose="020F0502020204030203" pitchFamily="34" charset="0"/>
                        </a:rPr>
                        <a:t>SPDR S&amp;P 500 ETF Options *</a:t>
                      </a:r>
                    </a:p>
                  </a:txBody>
                  <a:tcPr marL="9525" marR="9525" marT="9525" marB="0" anchor="ctr"/>
                </a:tc>
                <a:tc>
                  <a:txBody>
                    <a:bodyPr/>
                    <a:lstStyle/>
                    <a:p>
                      <a:pPr algn="r" fontAlgn="ctr"/>
                      <a:r>
                        <a:rPr lang="en-US" sz="1100" b="0" i="0" u="none" strike="noStrike" dirty="0">
                          <a:solidFill>
                            <a:srgbClr val="000000"/>
                          </a:solidFill>
                          <a:effectLst/>
                          <a:latin typeface="Lato" panose="020F0502020204030203" pitchFamily="34" charset="0"/>
                        </a:rPr>
                        <a:t>1,182,652,690</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18.3%</a:t>
                      </a:r>
                    </a:p>
                  </a:txBody>
                  <a:tcPr marL="9525" marR="9525" marT="9525" marB="0" anchor="ctr"/>
                </a:tc>
                <a:tc>
                  <a:txBody>
                    <a:bodyPr/>
                    <a:lstStyle/>
                    <a:p>
                      <a:pPr algn="r" fontAlgn="ctr"/>
                      <a:r>
                        <a:rPr lang="en-US" sz="1100" b="0" i="0" u="none" strike="noStrike">
                          <a:solidFill>
                            <a:srgbClr val="000000"/>
                          </a:solidFill>
                          <a:effectLst/>
                          <a:latin typeface="Lato" panose="020F0502020204030203" pitchFamily="34" charset="0"/>
                        </a:rPr>
                        <a:t>23,872,139</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4.8%</a:t>
                      </a:r>
                    </a:p>
                  </a:txBody>
                  <a:tcPr marL="9525" marR="9525" marT="9525" marB="0" anchor="ctr"/>
                </a:tc>
                <a:extLst>
                  <a:ext uri="{0D108BD9-81ED-4DB2-BD59-A6C34878D82A}">
                    <a16:rowId xmlns:a16="http://schemas.microsoft.com/office/drawing/2014/main" val="2903986118"/>
                  </a:ext>
                </a:extLst>
              </a:tr>
              <a:tr h="276932">
                <a:tc>
                  <a:txBody>
                    <a:bodyPr/>
                    <a:lstStyle/>
                    <a:p>
                      <a:pPr algn="ctr" fontAlgn="b"/>
                      <a:r>
                        <a:rPr lang="en-US" sz="1100" b="0" i="0" u="none" strike="noStrike">
                          <a:solidFill>
                            <a:srgbClr val="000000"/>
                          </a:solidFill>
                          <a:effectLst/>
                          <a:latin typeface="Lato" panose="020F0502020204030203" pitchFamily="34" charset="0"/>
                        </a:rPr>
                        <a:t>3</a:t>
                      </a:r>
                    </a:p>
                  </a:txBody>
                  <a:tcPr marL="6350" marR="6350" marT="6350" marB="0" anchor="ctr"/>
                </a:tc>
                <a:tc>
                  <a:txBody>
                    <a:bodyPr/>
                    <a:lstStyle/>
                    <a:p>
                      <a:pPr algn="l" fontAlgn="ctr"/>
                      <a:r>
                        <a:rPr lang="en-US" sz="1100" b="0" i="0" u="none" strike="noStrike" dirty="0">
                          <a:solidFill>
                            <a:srgbClr val="000000"/>
                          </a:solidFill>
                          <a:effectLst/>
                          <a:latin typeface="Lato" panose="020F0502020204030203" pitchFamily="34" charset="0"/>
                        </a:rPr>
                        <a:t>Powershares QQQ ETF Options *</a:t>
                      </a:r>
                    </a:p>
                  </a:txBody>
                  <a:tcPr marL="9525" marR="9525" marT="9525" marB="0" anchor="ctr"/>
                </a:tc>
                <a:tc>
                  <a:txBody>
                    <a:bodyPr/>
                    <a:lstStyle/>
                    <a:p>
                      <a:pPr algn="r" fontAlgn="b"/>
                      <a:r>
                        <a:rPr lang="en-US" sz="1100" b="0" i="0" u="none" strike="noStrike" dirty="0">
                          <a:solidFill>
                            <a:srgbClr val="000000"/>
                          </a:solidFill>
                          <a:effectLst/>
                          <a:latin typeface="Lato" panose="020F0502020204030203" pitchFamily="34" charset="0"/>
                        </a:rPr>
                        <a:t>543,026,487</a:t>
                      </a:r>
                    </a:p>
                  </a:txBody>
                  <a:tcPr marL="6350" marR="6350" marT="6350" marB="0" anchor="ctr"/>
                </a:tc>
                <a:tc>
                  <a:txBody>
                    <a:bodyPr/>
                    <a:lstStyle/>
                    <a:p>
                      <a:pPr algn="ctr" fontAlgn="ctr"/>
                      <a:r>
                        <a:rPr lang="en-US" sz="1100" b="0" i="1" u="none" strike="noStrike" dirty="0">
                          <a:solidFill>
                            <a:srgbClr val="000000"/>
                          </a:solidFill>
                          <a:effectLst/>
                          <a:latin typeface="Lato" panose="020F0502020204030203" pitchFamily="34" charset="0"/>
                        </a:rPr>
                        <a:t>20.2%</a:t>
                      </a:r>
                    </a:p>
                  </a:txBody>
                  <a:tcPr marL="9525" marR="9525" marT="9525" marB="0" anchor="ctr"/>
                </a:tc>
                <a:tc>
                  <a:txBody>
                    <a:bodyPr/>
                    <a:lstStyle/>
                    <a:p>
                      <a:pPr algn="r" fontAlgn="ctr"/>
                      <a:r>
                        <a:rPr lang="en-US" sz="1100" b="0" i="0" u="none" strike="noStrike" dirty="0">
                          <a:solidFill>
                            <a:srgbClr val="000000"/>
                          </a:solidFill>
                          <a:effectLst/>
                          <a:latin typeface="Lato" panose="020F0502020204030203" pitchFamily="34" charset="0"/>
                        </a:rPr>
                        <a:t>9,417,204</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-12.4%</a:t>
                      </a:r>
                    </a:p>
                  </a:txBody>
                  <a:tcPr marL="9525" marR="9525" marT="9525" marB="0" anchor="ctr"/>
                </a:tc>
                <a:extLst>
                  <a:ext uri="{0D108BD9-81ED-4DB2-BD59-A6C34878D82A}">
                    <a16:rowId xmlns:a16="http://schemas.microsoft.com/office/drawing/2014/main" val="888014011"/>
                  </a:ext>
                </a:extLst>
              </a:tr>
              <a:tr h="276932">
                <a:tc>
                  <a:txBody>
                    <a:bodyPr/>
                    <a:lstStyle/>
                    <a:p>
                      <a:pPr algn="ctr" fontAlgn="b"/>
                      <a:r>
                        <a:rPr lang="en-US" sz="1100" b="0" i="0" u="none" strike="noStrike" dirty="0">
                          <a:solidFill>
                            <a:srgbClr val="000000"/>
                          </a:solidFill>
                          <a:effectLst/>
                          <a:latin typeface="Lato" panose="020F0502020204030203" pitchFamily="34" charset="0"/>
                        </a:rPr>
                        <a:t>4</a:t>
                      </a:r>
                    </a:p>
                  </a:txBody>
                  <a:tcPr marL="6350" marR="6350" marT="6350" marB="0" anchor="ctr"/>
                </a:tc>
                <a:tc>
                  <a:txBody>
                    <a:bodyPr/>
                    <a:lstStyle/>
                    <a:p>
                      <a:pPr algn="l" fontAlgn="ctr"/>
                      <a:r>
                        <a:rPr lang="en-US" sz="1100" b="0" i="0" u="none" strike="noStrike" dirty="0">
                          <a:solidFill>
                            <a:srgbClr val="000000"/>
                          </a:solidFill>
                          <a:effectLst/>
                          <a:latin typeface="Lato" panose="020F0502020204030203" pitchFamily="34" charset="0"/>
                        </a:rPr>
                        <a:t>Ibovespa Index (IBOV) Options, B3 </a:t>
                      </a:r>
                      <a:r>
                        <a:rPr lang="en-US" sz="1100" b="0" i="0" u="none" strike="noStrike" baseline="30000" dirty="0">
                          <a:solidFill>
                            <a:srgbClr val="000000"/>
                          </a:solidFill>
                          <a:effectLst/>
                          <a:latin typeface="Lato" panose="020F0502020204030203" pitchFamily="34" charset="0"/>
                        </a:rPr>
                        <a:t> 1</a:t>
                      </a:r>
                      <a:endParaRPr lang="en-US" sz="1100" b="0" i="0" u="none" strike="noStrike" dirty="0">
                        <a:solidFill>
                          <a:srgbClr val="000000"/>
                        </a:solidFill>
                        <a:effectLst/>
                        <a:latin typeface="Lato" panose="020F0502020204030203" pitchFamily="34" charset="0"/>
                      </a:endParaRPr>
                    </a:p>
                  </a:txBody>
                  <a:tcPr marL="9525" marR="9525" marT="9525" marB="0" anchor="ctr"/>
                </a:tc>
                <a:tc>
                  <a:txBody>
                    <a:bodyPr/>
                    <a:lstStyle/>
                    <a:p>
                      <a:pPr algn="r" fontAlgn="ctr"/>
                      <a:r>
                        <a:rPr lang="en-US" sz="1100" b="0" i="0" u="none" strike="noStrike" dirty="0">
                          <a:solidFill>
                            <a:srgbClr val="000000"/>
                          </a:solidFill>
                          <a:effectLst/>
                          <a:latin typeface="Lato" panose="020F0502020204030203" pitchFamily="34" charset="0"/>
                        </a:rPr>
                        <a:t>451,284,657</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5647.2%</a:t>
                      </a:r>
                    </a:p>
                  </a:txBody>
                  <a:tcPr marL="9525" marR="9525" marT="9525" marB="0" anchor="ctr"/>
                </a:tc>
                <a:tc>
                  <a:txBody>
                    <a:bodyPr/>
                    <a:lstStyle/>
                    <a:p>
                      <a:pPr algn="r" fontAlgn="ctr"/>
                      <a:r>
                        <a:rPr lang="en-US" sz="1100" b="0" i="0" u="none" strike="noStrike" dirty="0">
                          <a:solidFill>
                            <a:srgbClr val="000000"/>
                          </a:solidFill>
                          <a:effectLst/>
                          <a:latin typeface="Lato" panose="020F0502020204030203" pitchFamily="34" charset="0"/>
                        </a:rPr>
                        <a:t>64,814,731</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6108%</a:t>
                      </a:r>
                    </a:p>
                  </a:txBody>
                  <a:tcPr marL="9525" marR="9525" marT="9525" marB="0" anchor="ctr"/>
                </a:tc>
                <a:extLst>
                  <a:ext uri="{0D108BD9-81ED-4DB2-BD59-A6C34878D82A}">
                    <a16:rowId xmlns:a16="http://schemas.microsoft.com/office/drawing/2014/main" val="2785358805"/>
                  </a:ext>
                </a:extLst>
              </a:tr>
              <a:tr h="276932">
                <a:tc>
                  <a:txBody>
                    <a:bodyPr/>
                    <a:lstStyle/>
                    <a:p>
                      <a:pPr algn="ctr" fontAlgn="b"/>
                      <a:r>
                        <a:rPr lang="en-US" sz="1100" b="0" i="0" u="none" strike="noStrike">
                          <a:solidFill>
                            <a:srgbClr val="000000"/>
                          </a:solidFill>
                          <a:effectLst/>
                          <a:latin typeface="Lato" panose="020F0502020204030203" pitchFamily="34" charset="0"/>
                        </a:rPr>
                        <a:t>5</a:t>
                      </a:r>
                    </a:p>
                  </a:txBody>
                  <a:tcPr marL="6350" marR="6350" marT="6350" marB="0" anchor="ctr"/>
                </a:tc>
                <a:tc>
                  <a:txBody>
                    <a:bodyPr/>
                    <a:lstStyle/>
                    <a:p>
                      <a:pPr algn="l" fontAlgn="ctr"/>
                      <a:r>
                        <a:rPr lang="en-US" sz="1100" b="0" i="0" u="none" strike="noStrike" dirty="0">
                          <a:solidFill>
                            <a:srgbClr val="000000"/>
                          </a:solidFill>
                          <a:effectLst/>
                          <a:latin typeface="Lato" panose="020F0502020204030203" pitchFamily="34" charset="0"/>
                        </a:rPr>
                        <a:t>S&amp;P 500 Index (SPX) Options, Cboe Options Exchange</a:t>
                      </a:r>
                    </a:p>
                  </a:txBody>
                  <a:tcPr marL="9525" marR="9525" marT="9525" marB="0" anchor="ctr"/>
                </a:tc>
                <a:tc>
                  <a:txBody>
                    <a:bodyPr/>
                    <a:lstStyle/>
                    <a:p>
                      <a:pPr algn="r" fontAlgn="ctr"/>
                      <a:r>
                        <a:rPr lang="en-US" sz="1100" b="0" i="0" u="none" strike="noStrike" dirty="0">
                          <a:solidFill>
                            <a:srgbClr val="000000"/>
                          </a:solidFill>
                          <a:effectLst/>
                          <a:latin typeface="Lato" panose="020F0502020204030203" pitchFamily="34" charset="0"/>
                        </a:rPr>
                        <a:t>444,406,312</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14.7%</a:t>
                      </a:r>
                    </a:p>
                  </a:txBody>
                  <a:tcPr marL="9525" marR="9525" marT="9525" marB="0" anchor="ctr"/>
                </a:tc>
                <a:tc>
                  <a:txBody>
                    <a:bodyPr/>
                    <a:lstStyle/>
                    <a:p>
                      <a:pPr algn="r" fontAlgn="ctr"/>
                      <a:r>
                        <a:rPr lang="en-US" sz="1100" b="0" i="0" u="none" strike="noStrike" dirty="0">
                          <a:solidFill>
                            <a:srgbClr val="000000"/>
                          </a:solidFill>
                          <a:effectLst/>
                          <a:latin typeface="Lato" panose="020F0502020204030203" pitchFamily="34" charset="0"/>
                        </a:rPr>
                        <a:t>22,005,912</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-2.4%</a:t>
                      </a:r>
                    </a:p>
                  </a:txBody>
                  <a:tcPr marL="9525" marR="9525" marT="9525" marB="0" anchor="ctr"/>
                </a:tc>
                <a:extLst>
                  <a:ext uri="{0D108BD9-81ED-4DB2-BD59-A6C34878D82A}">
                    <a16:rowId xmlns:a16="http://schemas.microsoft.com/office/drawing/2014/main" val="728224687"/>
                  </a:ext>
                </a:extLst>
              </a:tr>
              <a:tr h="276932">
                <a:tc>
                  <a:txBody>
                    <a:bodyPr/>
                    <a:lstStyle/>
                    <a:p>
                      <a:pPr algn="ctr" fontAlgn="b"/>
                      <a:r>
                        <a:rPr lang="en-US" sz="1100" b="0" i="0" u="none" strike="noStrike">
                          <a:solidFill>
                            <a:srgbClr val="000000"/>
                          </a:solidFill>
                          <a:effectLst/>
                          <a:latin typeface="Lato" panose="020F0502020204030203" pitchFamily="34" charset="0"/>
                        </a:rPr>
                        <a:t>6</a:t>
                      </a:r>
                    </a:p>
                  </a:txBody>
                  <a:tcPr marL="6350" marR="6350" marT="6350" marB="0" anchor="ctr"/>
                </a:tc>
                <a:tc>
                  <a:txBody>
                    <a:bodyPr/>
                    <a:lstStyle/>
                    <a:p>
                      <a:pPr algn="l" fontAlgn="ctr"/>
                      <a:r>
                        <a:rPr lang="en-US" sz="1100" b="0" i="0" u="none" strike="noStrike" dirty="0">
                          <a:solidFill>
                            <a:srgbClr val="000000"/>
                          </a:solidFill>
                          <a:effectLst/>
                          <a:latin typeface="Lato" panose="020F0502020204030203" pitchFamily="34" charset="0"/>
                        </a:rPr>
                        <a:t>Micro E-mini Nasdaq 100 Index Futures, Chicago Mercantile Exchange</a:t>
                      </a:r>
                    </a:p>
                  </a:txBody>
                  <a:tcPr marL="9525" marR="9525" marT="9525" marB="0" anchor="ctr"/>
                </a:tc>
                <a:tc>
                  <a:txBody>
                    <a:bodyPr/>
                    <a:lstStyle/>
                    <a:p>
                      <a:pPr algn="r" fontAlgn="ctr"/>
                      <a:r>
                        <a:rPr lang="en-US" sz="1100" b="0" i="0" u="none" strike="noStrike" dirty="0">
                          <a:solidFill>
                            <a:srgbClr val="000000"/>
                          </a:solidFill>
                          <a:effectLst/>
                          <a:latin typeface="Lato" panose="020F0502020204030203" pitchFamily="34" charset="0"/>
                        </a:rPr>
                        <a:t>218,387,646</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36.4%</a:t>
                      </a:r>
                    </a:p>
                  </a:txBody>
                  <a:tcPr marL="9525" marR="9525" marT="9525" marB="0" anchor="ctr"/>
                </a:tc>
                <a:tc>
                  <a:txBody>
                    <a:bodyPr/>
                    <a:lstStyle/>
                    <a:p>
                      <a:pPr algn="r" fontAlgn="ctr"/>
                      <a:r>
                        <a:rPr lang="en-US" sz="1100" b="0" i="0" u="none" strike="noStrike" dirty="0">
                          <a:solidFill>
                            <a:srgbClr val="000000"/>
                          </a:solidFill>
                          <a:effectLst/>
                          <a:latin typeface="Lato" panose="020F0502020204030203" pitchFamily="34" charset="0"/>
                        </a:rPr>
                        <a:t>81,689</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28.1%</a:t>
                      </a:r>
                    </a:p>
                  </a:txBody>
                  <a:tcPr marL="9525" marR="9525" marT="9525" marB="0" anchor="ctr"/>
                </a:tc>
                <a:extLst>
                  <a:ext uri="{0D108BD9-81ED-4DB2-BD59-A6C34878D82A}">
                    <a16:rowId xmlns:a16="http://schemas.microsoft.com/office/drawing/2014/main" val="2807504097"/>
                  </a:ext>
                </a:extLst>
              </a:tr>
              <a:tr h="276932">
                <a:tc>
                  <a:txBody>
                    <a:bodyPr/>
                    <a:lstStyle/>
                    <a:p>
                      <a:pPr algn="ctr" fontAlgn="b"/>
                      <a:r>
                        <a:rPr lang="en-US" sz="1100" b="0" i="0" u="none" strike="noStrike">
                          <a:solidFill>
                            <a:srgbClr val="000000"/>
                          </a:solidFill>
                          <a:effectLst/>
                          <a:latin typeface="Lato" panose="020F0502020204030203" pitchFamily="34" charset="0"/>
                        </a:rPr>
                        <a:t>7</a:t>
                      </a:r>
                    </a:p>
                  </a:txBody>
                  <a:tcPr marL="6350" marR="6350" marT="6350" marB="0" anchor="ctr"/>
                </a:tc>
                <a:tc>
                  <a:txBody>
                    <a:bodyPr/>
                    <a:lstStyle/>
                    <a:p>
                      <a:pPr algn="l" fontAlgn="ctr"/>
                      <a:r>
                        <a:rPr lang="en-US" sz="1100" b="0" i="0" u="none" strike="noStrike" dirty="0">
                          <a:solidFill>
                            <a:srgbClr val="000000"/>
                          </a:solidFill>
                          <a:effectLst/>
                          <a:latin typeface="Lato" panose="020F0502020204030203" pitchFamily="34" charset="0"/>
                        </a:rPr>
                        <a:t>E-mini S&amp;P 500 Futures, Chicago Mercantile Exchange</a:t>
                      </a:r>
                    </a:p>
                  </a:txBody>
                  <a:tcPr marL="9525" marR="9525" marT="9525" marB="0" anchor="ctr"/>
                </a:tc>
                <a:tc>
                  <a:txBody>
                    <a:bodyPr/>
                    <a:lstStyle/>
                    <a:p>
                      <a:pPr algn="r" fontAlgn="ctr"/>
                      <a:r>
                        <a:rPr lang="en-US" sz="1100" b="0" i="0" u="none" strike="noStrike" dirty="0">
                          <a:solidFill>
                            <a:srgbClr val="000000"/>
                          </a:solidFill>
                          <a:effectLst/>
                          <a:latin typeface="Lato" panose="020F0502020204030203" pitchFamily="34" charset="0"/>
                        </a:rPr>
                        <a:t>214,217,616</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5.5%</a:t>
                      </a:r>
                    </a:p>
                  </a:txBody>
                  <a:tcPr marL="9525" marR="9525" marT="9525" marB="0" anchor="ctr"/>
                </a:tc>
                <a:tc>
                  <a:txBody>
                    <a:bodyPr/>
                    <a:lstStyle/>
                    <a:p>
                      <a:pPr algn="r" fontAlgn="ctr"/>
                      <a:r>
                        <a:rPr lang="en-US" sz="1100" b="0" i="0" u="none" strike="noStrike">
                          <a:solidFill>
                            <a:srgbClr val="000000"/>
                          </a:solidFill>
                          <a:effectLst/>
                          <a:latin typeface="Lato" panose="020F0502020204030203" pitchFamily="34" charset="0"/>
                        </a:rPr>
                        <a:t>1,875,295</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-6.9%</a:t>
                      </a:r>
                    </a:p>
                  </a:txBody>
                  <a:tcPr marL="9525" marR="9525" marT="9525" marB="0" anchor="ctr"/>
                </a:tc>
                <a:extLst>
                  <a:ext uri="{0D108BD9-81ED-4DB2-BD59-A6C34878D82A}">
                    <a16:rowId xmlns:a16="http://schemas.microsoft.com/office/drawing/2014/main" val="1938031034"/>
                  </a:ext>
                </a:extLst>
              </a:tr>
              <a:tr h="276932">
                <a:tc>
                  <a:txBody>
                    <a:bodyPr/>
                    <a:lstStyle/>
                    <a:p>
                      <a:pPr algn="ctr" fontAlgn="b"/>
                      <a:r>
                        <a:rPr lang="en-US" sz="1100" b="0" i="0" u="none" strike="noStrike">
                          <a:solidFill>
                            <a:srgbClr val="000000"/>
                          </a:solidFill>
                          <a:effectLst/>
                          <a:latin typeface="Lato" panose="020F0502020204030203" pitchFamily="34" charset="0"/>
                        </a:rPr>
                        <a:t>8</a:t>
                      </a:r>
                    </a:p>
                  </a:txBody>
                  <a:tcPr marL="6350" marR="6350" marT="6350" marB="0" anchor="ctr"/>
                </a:tc>
                <a:tc>
                  <a:txBody>
                    <a:bodyPr/>
                    <a:lstStyle/>
                    <a:p>
                      <a:pPr algn="l" fontAlgn="ctr"/>
                      <a:r>
                        <a:rPr lang="en-US" sz="1100" b="0" i="0" u="none" strike="noStrike" dirty="0">
                          <a:solidFill>
                            <a:srgbClr val="000000"/>
                          </a:solidFill>
                          <a:effectLst/>
                          <a:latin typeface="Lato" panose="020F0502020204030203" pitchFamily="34" charset="0"/>
                        </a:rPr>
                        <a:t>iShares Russell 2000 ETF Options *</a:t>
                      </a:r>
                    </a:p>
                  </a:txBody>
                  <a:tcPr marL="9525" marR="9525" marT="9525" marB="0" anchor="ctr"/>
                </a:tc>
                <a:tc>
                  <a:txBody>
                    <a:bodyPr/>
                    <a:lstStyle/>
                    <a:p>
                      <a:pPr algn="r" fontAlgn="ctr"/>
                      <a:r>
                        <a:rPr lang="en-US" sz="1100" b="0" i="0" u="none" strike="noStrike" dirty="0">
                          <a:solidFill>
                            <a:srgbClr val="000000"/>
                          </a:solidFill>
                          <a:effectLst/>
                          <a:latin typeface="Lato" panose="020F0502020204030203" pitchFamily="34" charset="0"/>
                        </a:rPr>
                        <a:t>175,446,902</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11.7%</a:t>
                      </a:r>
                    </a:p>
                  </a:txBody>
                  <a:tcPr marL="9525" marR="9525" marT="9525" marB="0" anchor="ctr"/>
                </a:tc>
                <a:tc>
                  <a:txBody>
                    <a:bodyPr/>
                    <a:lstStyle/>
                    <a:p>
                      <a:pPr algn="r" fontAlgn="ctr"/>
                      <a:r>
                        <a:rPr lang="en-US" sz="1100" b="0" i="0" u="none" strike="noStrike">
                          <a:solidFill>
                            <a:srgbClr val="000000"/>
                          </a:solidFill>
                          <a:effectLst/>
                          <a:latin typeface="Lato" panose="020F0502020204030203" pitchFamily="34" charset="0"/>
                        </a:rPr>
                        <a:t>12,232,691</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-6.6%</a:t>
                      </a:r>
                    </a:p>
                  </a:txBody>
                  <a:tcPr marL="9525" marR="9525" marT="9525" marB="0" anchor="ctr"/>
                </a:tc>
                <a:extLst>
                  <a:ext uri="{0D108BD9-81ED-4DB2-BD59-A6C34878D82A}">
                    <a16:rowId xmlns:a16="http://schemas.microsoft.com/office/drawing/2014/main" val="446333163"/>
                  </a:ext>
                </a:extLst>
              </a:tr>
              <a:tr h="276932">
                <a:tc>
                  <a:txBody>
                    <a:bodyPr/>
                    <a:lstStyle/>
                    <a:p>
                      <a:pPr algn="ctr" fontAlgn="b"/>
                      <a:r>
                        <a:rPr lang="en-US" sz="1100" b="0" i="0" u="none" strike="noStrike">
                          <a:solidFill>
                            <a:srgbClr val="000000"/>
                          </a:solidFill>
                          <a:effectLst/>
                          <a:latin typeface="Lato" panose="020F0502020204030203" pitchFamily="34" charset="0"/>
                        </a:rPr>
                        <a:t>9</a:t>
                      </a:r>
                    </a:p>
                  </a:txBody>
                  <a:tcPr marL="6350" marR="6350" marT="6350" marB="0" anchor="ctr"/>
                </a:tc>
                <a:tc>
                  <a:txBody>
                    <a:bodyPr/>
                    <a:lstStyle/>
                    <a:p>
                      <a:pPr algn="l" fontAlgn="ctr"/>
                      <a:r>
                        <a:rPr lang="en-US" sz="1100" b="0" i="0" u="none" strike="noStrike">
                          <a:solidFill>
                            <a:srgbClr val="000000"/>
                          </a:solidFill>
                          <a:effectLst/>
                          <a:latin typeface="Lato" panose="020F0502020204030203" pitchFamily="34" charset="0"/>
                        </a:rPr>
                        <a:t>Micro E-mini S&amp;P 500 Index Futures, Chicago Mercantile Exchange</a:t>
                      </a:r>
                    </a:p>
                  </a:txBody>
                  <a:tcPr marL="9525" marR="9525" marT="9525" marB="0" anchor="ctr"/>
                </a:tc>
                <a:tc>
                  <a:txBody>
                    <a:bodyPr/>
                    <a:lstStyle/>
                    <a:p>
                      <a:pPr algn="r" fontAlgn="ctr"/>
                      <a:r>
                        <a:rPr lang="en-US" sz="1100" b="0" i="0" u="none" strike="noStrike">
                          <a:solidFill>
                            <a:srgbClr val="000000"/>
                          </a:solidFill>
                          <a:effectLst/>
                          <a:latin typeface="Lato" panose="020F0502020204030203" pitchFamily="34" charset="0"/>
                        </a:rPr>
                        <a:t>167,480,979</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57.3%</a:t>
                      </a:r>
                    </a:p>
                  </a:txBody>
                  <a:tcPr marL="9525" marR="9525" marT="9525" marB="0" anchor="ctr"/>
                </a:tc>
                <a:tc>
                  <a:txBody>
                    <a:bodyPr/>
                    <a:lstStyle/>
                    <a:p>
                      <a:pPr algn="r" fontAlgn="ctr"/>
                      <a:r>
                        <a:rPr lang="en-US" sz="1100" b="0" i="0" u="none" strike="noStrike" dirty="0">
                          <a:solidFill>
                            <a:srgbClr val="000000"/>
                          </a:solidFill>
                          <a:effectLst/>
                          <a:latin typeface="Lato" panose="020F0502020204030203" pitchFamily="34" charset="0"/>
                        </a:rPr>
                        <a:t>131,440</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33.9%</a:t>
                      </a:r>
                    </a:p>
                  </a:txBody>
                  <a:tcPr marL="9525" marR="9525" marT="9525" marB="0" anchor="ctr"/>
                </a:tc>
                <a:extLst>
                  <a:ext uri="{0D108BD9-81ED-4DB2-BD59-A6C34878D82A}">
                    <a16:rowId xmlns:a16="http://schemas.microsoft.com/office/drawing/2014/main" val="513316006"/>
                  </a:ext>
                </a:extLst>
              </a:tr>
              <a:tr h="276932">
                <a:tc>
                  <a:txBody>
                    <a:bodyPr/>
                    <a:lstStyle/>
                    <a:p>
                      <a:pPr algn="ctr" fontAlgn="b"/>
                      <a:r>
                        <a:rPr lang="en-US" sz="1100" b="0" i="0" u="none" strike="noStrike">
                          <a:solidFill>
                            <a:srgbClr val="000000"/>
                          </a:solidFill>
                          <a:effectLst/>
                          <a:latin typeface="Lato" panose="020F0502020204030203" pitchFamily="34" charset="0"/>
                        </a:rPr>
                        <a:t>10</a:t>
                      </a:r>
                    </a:p>
                  </a:txBody>
                  <a:tcPr marL="6350" marR="6350" marT="6350" marB="0" anchor="ctr"/>
                </a:tc>
                <a:tc>
                  <a:txBody>
                    <a:bodyPr/>
                    <a:lstStyle/>
                    <a:p>
                      <a:pPr algn="l" fontAlgn="ctr"/>
                      <a:r>
                        <a:rPr lang="en-US" sz="1100" b="0" i="0" u="none" strike="noStrike">
                          <a:solidFill>
                            <a:srgbClr val="000000"/>
                          </a:solidFill>
                          <a:effectLst/>
                          <a:latin typeface="Lato" panose="020F0502020204030203" pitchFamily="34" charset="0"/>
                        </a:rPr>
                        <a:t>E-mini S&amp;P 500 Options, Chicago Mercantile Exchange</a:t>
                      </a:r>
                    </a:p>
                  </a:txBody>
                  <a:tcPr marL="9525" marR="9525" marT="9525" marB="0" anchor="ctr"/>
                </a:tc>
                <a:tc>
                  <a:txBody>
                    <a:bodyPr/>
                    <a:lstStyle/>
                    <a:p>
                      <a:pPr algn="r" fontAlgn="ctr"/>
                      <a:r>
                        <a:rPr lang="en-US" sz="1100" b="0" i="0" u="none" strike="noStrike">
                          <a:solidFill>
                            <a:srgbClr val="000000"/>
                          </a:solidFill>
                          <a:effectLst/>
                          <a:latin typeface="Lato" panose="020F0502020204030203" pitchFamily="34" charset="0"/>
                        </a:rPr>
                        <a:t>104,872,014</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-20.1%</a:t>
                      </a:r>
                    </a:p>
                  </a:txBody>
                  <a:tcPr marL="9525" marR="9525" marT="9525" marB="0" anchor="ctr"/>
                </a:tc>
                <a:tc>
                  <a:txBody>
                    <a:bodyPr/>
                    <a:lstStyle/>
                    <a:p>
                      <a:pPr algn="r" fontAlgn="ctr"/>
                      <a:r>
                        <a:rPr lang="en-US" sz="1100" b="0" i="0" u="none" strike="noStrike" dirty="0">
                          <a:solidFill>
                            <a:srgbClr val="000000"/>
                          </a:solidFill>
                          <a:effectLst/>
                          <a:latin typeface="Lato" panose="020F0502020204030203" pitchFamily="34" charset="0"/>
                        </a:rPr>
                        <a:t>1,952,025</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-31.9%</a:t>
                      </a:r>
                    </a:p>
                  </a:txBody>
                  <a:tcPr marL="9525" marR="9525" marT="9525" marB="0" anchor="ctr"/>
                </a:tc>
                <a:extLst>
                  <a:ext uri="{0D108BD9-81ED-4DB2-BD59-A6C34878D82A}">
                    <a16:rowId xmlns:a16="http://schemas.microsoft.com/office/drawing/2014/main" val="1011464360"/>
                  </a:ext>
                </a:extLst>
              </a:tr>
              <a:tr h="276932">
                <a:tc>
                  <a:txBody>
                    <a:bodyPr/>
                    <a:lstStyle/>
                    <a:p>
                      <a:pPr algn="ctr" fontAlgn="b"/>
                      <a:r>
                        <a:rPr lang="en-US" sz="1100" b="0" i="0" u="none" strike="noStrike">
                          <a:solidFill>
                            <a:srgbClr val="000000"/>
                          </a:solidFill>
                          <a:effectLst/>
                          <a:latin typeface="Lato" panose="020F0502020204030203" pitchFamily="34" charset="0"/>
                        </a:rPr>
                        <a:t>11</a:t>
                      </a:r>
                    </a:p>
                  </a:txBody>
                  <a:tcPr marL="6350" marR="6350" marT="6350" marB="0" anchor="ctr"/>
                </a:tc>
                <a:tc>
                  <a:txBody>
                    <a:bodyPr/>
                    <a:lstStyle/>
                    <a:p>
                      <a:pPr algn="l" fontAlgn="ctr"/>
                      <a:r>
                        <a:rPr lang="en-US" sz="1100" b="0" i="0" u="none" strike="noStrike" dirty="0">
                          <a:solidFill>
                            <a:srgbClr val="000000"/>
                          </a:solidFill>
                          <a:effectLst/>
                          <a:latin typeface="Lato" panose="020F0502020204030203" pitchFamily="34" charset="0"/>
                        </a:rPr>
                        <a:t>E-mini Nasdaq 100 Futures, Chicago Mercantile Exchange</a:t>
                      </a:r>
                    </a:p>
                  </a:txBody>
                  <a:tcPr marL="9525" marR="9525" marT="9525" marB="0" anchor="ctr"/>
                </a:tc>
                <a:tc>
                  <a:txBody>
                    <a:bodyPr/>
                    <a:lstStyle/>
                    <a:p>
                      <a:pPr algn="r" fontAlgn="ctr"/>
                      <a:r>
                        <a:rPr lang="en-US" sz="1100" b="0" i="0" u="none" strike="noStrike">
                          <a:solidFill>
                            <a:srgbClr val="000000"/>
                          </a:solidFill>
                          <a:effectLst/>
                          <a:latin typeface="Lato" panose="020F0502020204030203" pitchFamily="34" charset="0"/>
                        </a:rPr>
                        <a:t>77,111,254</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-7.3%</a:t>
                      </a:r>
                    </a:p>
                  </a:txBody>
                  <a:tcPr marL="9525" marR="9525" marT="9525" marB="0" anchor="ctr"/>
                </a:tc>
                <a:tc>
                  <a:txBody>
                    <a:bodyPr/>
                    <a:lstStyle/>
                    <a:p>
                      <a:pPr algn="r" fontAlgn="ctr"/>
                      <a:r>
                        <a:rPr lang="en-US" sz="1100" b="0" i="0" u="none" strike="noStrike" dirty="0">
                          <a:solidFill>
                            <a:srgbClr val="000000"/>
                          </a:solidFill>
                          <a:effectLst/>
                          <a:latin typeface="Lato" panose="020F0502020204030203" pitchFamily="34" charset="0"/>
                        </a:rPr>
                        <a:t>269,790</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12.8%</a:t>
                      </a:r>
                    </a:p>
                  </a:txBody>
                  <a:tcPr marL="9525" marR="9525" marT="9525" marB="0" anchor="ctr"/>
                </a:tc>
                <a:extLst>
                  <a:ext uri="{0D108BD9-81ED-4DB2-BD59-A6C34878D82A}">
                    <a16:rowId xmlns:a16="http://schemas.microsoft.com/office/drawing/2014/main" val="78095650"/>
                  </a:ext>
                </a:extLst>
              </a:tr>
              <a:tr h="276932">
                <a:tc>
                  <a:txBody>
                    <a:bodyPr/>
                    <a:lstStyle/>
                    <a:p>
                      <a:pPr algn="ctr" fontAlgn="b"/>
                      <a:r>
                        <a:rPr lang="en-US" sz="1100" b="0" i="0" u="none" strike="noStrike">
                          <a:solidFill>
                            <a:srgbClr val="000000"/>
                          </a:solidFill>
                          <a:effectLst/>
                          <a:latin typeface="Lato" panose="020F0502020204030203" pitchFamily="34" charset="0"/>
                        </a:rPr>
                        <a:t>12</a:t>
                      </a:r>
                    </a:p>
                  </a:txBody>
                  <a:tcPr marL="6350" marR="6350" marT="6350" marB="0" anchor="ctr"/>
                </a:tc>
                <a:tc>
                  <a:txBody>
                    <a:bodyPr/>
                    <a:lstStyle/>
                    <a:p>
                      <a:pPr algn="l" fontAlgn="ctr"/>
                      <a:r>
                        <a:rPr lang="en-US" sz="1100" b="0" i="0" u="none" strike="noStrike" dirty="0">
                          <a:solidFill>
                            <a:srgbClr val="000000"/>
                          </a:solidFill>
                          <a:effectLst/>
                          <a:latin typeface="Lato" panose="020F0502020204030203" pitchFamily="34" charset="0"/>
                        </a:rPr>
                        <a:t>Financial Select Sector SPDR ETF Options *</a:t>
                      </a:r>
                    </a:p>
                  </a:txBody>
                  <a:tcPr marL="9525" marR="9525" marT="9525" marB="0" anchor="ctr"/>
                </a:tc>
                <a:tc>
                  <a:txBody>
                    <a:bodyPr/>
                    <a:lstStyle/>
                    <a:p>
                      <a:pPr algn="r" fontAlgn="ctr"/>
                      <a:r>
                        <a:rPr lang="en-US" sz="1100" b="0" i="0" u="none" strike="noStrike">
                          <a:solidFill>
                            <a:srgbClr val="000000"/>
                          </a:solidFill>
                          <a:effectLst/>
                          <a:latin typeface="Lato" panose="020F0502020204030203" pitchFamily="34" charset="0"/>
                        </a:rPr>
                        <a:t>28,607,231</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40.2%</a:t>
                      </a:r>
                    </a:p>
                  </a:txBody>
                  <a:tcPr marL="9525" marR="9525" marT="9525" marB="0" anchor="ctr"/>
                </a:tc>
                <a:tc>
                  <a:txBody>
                    <a:bodyPr/>
                    <a:lstStyle/>
                    <a:p>
                      <a:pPr algn="r" fontAlgn="ctr"/>
                      <a:r>
                        <a:rPr lang="en-US" sz="1100" b="0" i="0" u="none" strike="noStrike">
                          <a:solidFill>
                            <a:srgbClr val="000000"/>
                          </a:solidFill>
                          <a:effectLst/>
                          <a:latin typeface="Lato" panose="020F0502020204030203" pitchFamily="34" charset="0"/>
                        </a:rPr>
                        <a:t>5,059,823</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-14.6%</a:t>
                      </a:r>
                    </a:p>
                  </a:txBody>
                  <a:tcPr marL="9525" marR="9525" marT="9525" marB="0" anchor="ctr"/>
                </a:tc>
                <a:extLst>
                  <a:ext uri="{0D108BD9-81ED-4DB2-BD59-A6C34878D82A}">
                    <a16:rowId xmlns:a16="http://schemas.microsoft.com/office/drawing/2014/main" val="3411568047"/>
                  </a:ext>
                </a:extLst>
              </a:tr>
              <a:tr h="276932">
                <a:tc>
                  <a:txBody>
                    <a:bodyPr/>
                    <a:lstStyle/>
                    <a:p>
                      <a:pPr algn="ctr" fontAlgn="b"/>
                      <a:r>
                        <a:rPr lang="en-US" sz="1100" b="0" i="0" u="none" strike="noStrike">
                          <a:solidFill>
                            <a:srgbClr val="000000"/>
                          </a:solidFill>
                          <a:effectLst/>
                          <a:latin typeface="Lato" panose="020F0502020204030203" pitchFamily="34" charset="0"/>
                        </a:rPr>
                        <a:t>13</a:t>
                      </a:r>
                    </a:p>
                  </a:txBody>
                  <a:tcPr marL="6350" marR="6350" marT="6350" marB="0" anchor="ctr"/>
                </a:tc>
                <a:tc>
                  <a:txBody>
                    <a:bodyPr/>
                    <a:lstStyle/>
                    <a:p>
                      <a:pPr algn="l" fontAlgn="ctr"/>
                      <a:r>
                        <a:rPr lang="en-US" sz="1100" b="0" i="0" u="none" strike="noStrike" dirty="0">
                          <a:solidFill>
                            <a:srgbClr val="000000"/>
                          </a:solidFill>
                          <a:effectLst/>
                          <a:latin typeface="Lato" panose="020F0502020204030203" pitchFamily="34" charset="0"/>
                        </a:rPr>
                        <a:t>iShares MSCI Emerging Markets ETF Options * </a:t>
                      </a:r>
                    </a:p>
                  </a:txBody>
                  <a:tcPr marL="9525" marR="9525" marT="9525" marB="0" anchor="ctr"/>
                </a:tc>
                <a:tc>
                  <a:txBody>
                    <a:bodyPr/>
                    <a:lstStyle/>
                    <a:p>
                      <a:pPr algn="r" fontAlgn="ctr"/>
                      <a:r>
                        <a:rPr lang="en-US" sz="1100" b="0" i="0" u="none" strike="noStrike" dirty="0">
                          <a:solidFill>
                            <a:srgbClr val="000000"/>
                          </a:solidFill>
                          <a:effectLst/>
                          <a:latin typeface="Lato" panose="020F0502020204030203" pitchFamily="34" charset="0"/>
                        </a:rPr>
                        <a:t>27,253,791</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-2.7%</a:t>
                      </a:r>
                    </a:p>
                  </a:txBody>
                  <a:tcPr marL="9525" marR="9525" marT="9525" marB="0" anchor="ctr"/>
                </a:tc>
                <a:tc>
                  <a:txBody>
                    <a:bodyPr/>
                    <a:lstStyle/>
                    <a:p>
                      <a:pPr algn="r" fontAlgn="ctr"/>
                      <a:r>
                        <a:rPr lang="en-US" sz="1100" b="0" i="0" u="none" strike="noStrike" dirty="0">
                          <a:solidFill>
                            <a:srgbClr val="000000"/>
                          </a:solidFill>
                          <a:effectLst/>
                          <a:latin typeface="Lato" panose="020F0502020204030203" pitchFamily="34" charset="0"/>
                        </a:rPr>
                        <a:t>7,120,285</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-21.8%</a:t>
                      </a:r>
                    </a:p>
                  </a:txBody>
                  <a:tcPr marL="9525" marR="9525" marT="9525" marB="0" anchor="ctr"/>
                </a:tc>
                <a:extLst>
                  <a:ext uri="{0D108BD9-81ED-4DB2-BD59-A6C34878D82A}">
                    <a16:rowId xmlns:a16="http://schemas.microsoft.com/office/drawing/2014/main" val="4163339011"/>
                  </a:ext>
                </a:extLst>
              </a:tr>
              <a:tr h="276932">
                <a:tc>
                  <a:txBody>
                    <a:bodyPr/>
                    <a:lstStyle/>
                    <a:p>
                      <a:pPr algn="ctr" fontAlgn="b"/>
                      <a:r>
                        <a:rPr lang="en-US" sz="1100" b="0" i="0" u="none" strike="noStrike">
                          <a:solidFill>
                            <a:srgbClr val="000000"/>
                          </a:solidFill>
                          <a:effectLst/>
                          <a:latin typeface="Lato" panose="020F0502020204030203" pitchFamily="34" charset="0"/>
                        </a:rPr>
                        <a:t>14</a:t>
                      </a:r>
                    </a:p>
                  </a:txBody>
                  <a:tcPr marL="6350" marR="6350" marT="6350" marB="0" anchor="ctr"/>
                </a:tc>
                <a:tc>
                  <a:txBody>
                    <a:bodyPr/>
                    <a:lstStyle/>
                    <a:p>
                      <a:pPr algn="l" fontAlgn="ctr"/>
                      <a:r>
                        <a:rPr lang="en-US" sz="1100" b="0" i="0" u="none" strike="noStrike" dirty="0">
                          <a:solidFill>
                            <a:srgbClr val="000000"/>
                          </a:solidFill>
                          <a:effectLst/>
                          <a:latin typeface="Lato" panose="020F0502020204030203" pitchFamily="34" charset="0"/>
                        </a:rPr>
                        <a:t>iShares China Large-Cap ETF Options *</a:t>
                      </a:r>
                    </a:p>
                  </a:txBody>
                  <a:tcPr marL="9525" marR="9525" marT="9525" marB="0" anchor="ctr"/>
                </a:tc>
                <a:tc>
                  <a:txBody>
                    <a:bodyPr/>
                    <a:lstStyle/>
                    <a:p>
                      <a:pPr algn="r" fontAlgn="ctr"/>
                      <a:r>
                        <a:rPr lang="en-US" sz="1100" b="0" i="0" u="none" strike="noStrike" dirty="0">
                          <a:solidFill>
                            <a:srgbClr val="000000"/>
                          </a:solidFill>
                          <a:effectLst/>
                          <a:latin typeface="Lato" panose="020F0502020204030203" pitchFamily="34" charset="0"/>
                        </a:rPr>
                        <a:t>27,157,909</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15.9%</a:t>
                      </a:r>
                    </a:p>
                  </a:txBody>
                  <a:tcPr marL="9525" marR="9525" marT="9525" marB="0" anchor="ctr"/>
                </a:tc>
                <a:tc>
                  <a:txBody>
                    <a:bodyPr/>
                    <a:lstStyle/>
                    <a:p>
                      <a:pPr algn="r" fontAlgn="ctr"/>
                      <a:r>
                        <a:rPr lang="en-US" sz="1100" b="0" i="0" u="none" strike="noStrike" dirty="0">
                          <a:solidFill>
                            <a:srgbClr val="000000"/>
                          </a:solidFill>
                          <a:effectLst/>
                          <a:latin typeface="Lato" panose="020F0502020204030203" pitchFamily="34" charset="0"/>
                        </a:rPr>
                        <a:t>4,366,564</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15.2%</a:t>
                      </a:r>
                    </a:p>
                  </a:txBody>
                  <a:tcPr marL="9525" marR="9525" marT="9525" marB="0" anchor="ctr"/>
                </a:tc>
                <a:extLst>
                  <a:ext uri="{0D108BD9-81ED-4DB2-BD59-A6C34878D82A}">
                    <a16:rowId xmlns:a16="http://schemas.microsoft.com/office/drawing/2014/main" val="3331925339"/>
                  </a:ext>
                </a:extLst>
              </a:tr>
              <a:tr h="276932">
                <a:tc>
                  <a:txBody>
                    <a:bodyPr/>
                    <a:lstStyle/>
                    <a:p>
                      <a:pPr algn="ctr" fontAlgn="b"/>
                      <a:r>
                        <a:rPr lang="en-US" sz="1100" b="0" i="0" u="none" strike="noStrike">
                          <a:solidFill>
                            <a:srgbClr val="000000"/>
                          </a:solidFill>
                          <a:effectLst/>
                          <a:latin typeface="Lato" panose="020F0502020204030203" pitchFamily="34" charset="0"/>
                        </a:rPr>
                        <a:t>15</a:t>
                      </a:r>
                    </a:p>
                  </a:txBody>
                  <a:tcPr marL="6350" marR="6350" marT="6350" marB="0" anchor="ctr"/>
                </a:tc>
                <a:tc>
                  <a:txBody>
                    <a:bodyPr/>
                    <a:lstStyle/>
                    <a:p>
                      <a:pPr algn="l" fontAlgn="ctr"/>
                      <a:r>
                        <a:rPr lang="en-US" sz="1100" b="0" i="0" u="none" strike="noStrike" dirty="0">
                          <a:solidFill>
                            <a:srgbClr val="000000"/>
                          </a:solidFill>
                          <a:effectLst/>
                          <a:latin typeface="Lato" panose="020F0502020204030203" pitchFamily="34" charset="0"/>
                        </a:rPr>
                        <a:t>E-mini Russell 2000 Index Futures, Chicago Mercantile Exchange</a:t>
                      </a:r>
                    </a:p>
                  </a:txBody>
                  <a:tcPr marL="9525" marR="9525" marT="9525" marB="0" anchor="ctr"/>
                </a:tc>
                <a:tc>
                  <a:txBody>
                    <a:bodyPr/>
                    <a:lstStyle/>
                    <a:p>
                      <a:pPr algn="r" fontAlgn="ctr"/>
                      <a:r>
                        <a:rPr lang="en-US" sz="1100" b="0" i="0" u="none" strike="noStrike" dirty="0">
                          <a:solidFill>
                            <a:srgbClr val="000000"/>
                          </a:solidFill>
                          <a:effectLst/>
                          <a:latin typeface="Lato" panose="020F0502020204030203" pitchFamily="34" charset="0"/>
                        </a:rPr>
                        <a:t>26,977,429</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0.2%</a:t>
                      </a:r>
                    </a:p>
                  </a:txBody>
                  <a:tcPr marL="9525" marR="9525" marT="9525" marB="0" anchor="ctr"/>
                </a:tc>
                <a:tc>
                  <a:txBody>
                    <a:bodyPr/>
                    <a:lstStyle/>
                    <a:p>
                      <a:pPr algn="r" fontAlgn="ctr"/>
                      <a:r>
                        <a:rPr lang="en-US" sz="1100" b="0" i="0" u="none" strike="noStrike" dirty="0">
                          <a:solidFill>
                            <a:srgbClr val="000000"/>
                          </a:solidFill>
                          <a:effectLst/>
                          <a:latin typeface="Lato" panose="020F0502020204030203" pitchFamily="34" charset="0"/>
                        </a:rPr>
                        <a:t>387,232</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-13.9%</a:t>
                      </a:r>
                    </a:p>
                  </a:txBody>
                  <a:tcPr marL="9525" marR="9525" marT="9525" marB="0" anchor="ctr"/>
                </a:tc>
                <a:extLst>
                  <a:ext uri="{0D108BD9-81ED-4DB2-BD59-A6C34878D82A}">
                    <a16:rowId xmlns:a16="http://schemas.microsoft.com/office/drawing/2014/main" val="1246821193"/>
                  </a:ext>
                </a:extLst>
              </a:tr>
            </a:tbl>
          </a:graphicData>
        </a:graphic>
      </p:graphicFrame>
      <p:sp>
        <p:nvSpPr>
          <p:cNvPr id="6" name="TextBox 5">
            <a:extLst>
              <a:ext uri="{FF2B5EF4-FFF2-40B4-BE49-F238E27FC236}">
                <a16:creationId xmlns:a16="http://schemas.microsoft.com/office/drawing/2014/main" id="{54314260-73DA-0C47-33E4-C3F552F6B32F}"/>
              </a:ext>
            </a:extLst>
          </p:cNvPr>
          <p:cNvSpPr txBox="1"/>
          <p:nvPr/>
        </p:nvSpPr>
        <p:spPr>
          <a:xfrm>
            <a:off x="2183823" y="6201927"/>
            <a:ext cx="7824354" cy="261610"/>
          </a:xfrm>
          <a:prstGeom prst="rect">
            <a:avLst/>
          </a:prstGeom>
          <a:noFill/>
        </p:spPr>
        <p:txBody>
          <a:bodyPr wrap="square" rtlCol="0">
            <a:spAutoFit/>
          </a:bodyPr>
          <a:lstStyle/>
          <a:p>
            <a:pPr algn="ctr"/>
            <a:r>
              <a:rPr lang="en-US" sz="1100" dirty="0">
                <a:solidFill>
                  <a:srgbClr val="000000"/>
                </a:solidFill>
                <a:latin typeface="Lato" panose="020F0502020204030203" pitchFamily="34" charset="0"/>
              </a:rPr>
              <a:t>* </a:t>
            </a:r>
            <a:r>
              <a:rPr lang="en-US" sz="1100" b="0" i="0" u="none" strike="noStrike" dirty="0">
                <a:solidFill>
                  <a:srgbClr val="000000"/>
                </a:solidFill>
                <a:effectLst/>
                <a:latin typeface="Lato" panose="020F0502020204030203" pitchFamily="34" charset="0"/>
              </a:rPr>
              <a:t>Traded on multiple US options exchanges</a:t>
            </a:r>
            <a:r>
              <a:rPr lang="en-US" sz="1100" dirty="0">
                <a:solidFill>
                  <a:srgbClr val="000000"/>
                </a:solidFill>
                <a:latin typeface="Lato" panose="020F0502020204030203" pitchFamily="34" charset="0"/>
              </a:rPr>
              <a:t>.  </a:t>
            </a:r>
            <a:r>
              <a:rPr lang="en-US" sz="1100" baseline="30000" dirty="0">
                <a:solidFill>
                  <a:srgbClr val="000000"/>
                </a:solidFill>
                <a:latin typeface="Lato" panose="020F0502020204030203" pitchFamily="34" charset="0"/>
              </a:rPr>
              <a:t>1  </a:t>
            </a:r>
            <a:r>
              <a:rPr lang="en-US" sz="1100" dirty="0">
                <a:solidFill>
                  <a:srgbClr val="000000"/>
                </a:solidFill>
                <a:latin typeface="Lato" panose="020F0502020204030203" pitchFamily="34" charset="0"/>
              </a:rPr>
              <a:t>B3 reduced the size of this contract by a factor of 100 in February 2025</a:t>
            </a:r>
            <a:r>
              <a:rPr lang="en-US" sz="1100" baseline="30000" dirty="0">
                <a:solidFill>
                  <a:srgbClr val="000000"/>
                </a:solidFill>
                <a:latin typeface="Lato" panose="020F0502020204030203" pitchFamily="34" charset="0"/>
              </a:rPr>
              <a:t>  </a:t>
            </a:r>
            <a:endParaRPr lang="en-US" sz="1100" b="0" i="0" u="none" strike="noStrike" dirty="0">
              <a:solidFill>
                <a:srgbClr val="000000"/>
              </a:solidFill>
              <a:effectLst/>
              <a:latin typeface="Lato" panose="020F0502020204030203" pitchFamily="34" charset="0"/>
            </a:endParaRPr>
          </a:p>
        </p:txBody>
      </p:sp>
    </p:spTree>
    <p:extLst>
      <p:ext uri="{BB962C8B-B14F-4D97-AF65-F5344CB8AC3E}">
        <p14:creationId xmlns:p14="http://schemas.microsoft.com/office/powerpoint/2010/main" val="2649847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40200-2EA7-5307-90F5-36975B318AB0}"/>
              </a:ext>
            </a:extLst>
          </p:cNvPr>
          <p:cNvSpPr>
            <a:spLocks noGrp="1"/>
          </p:cNvSpPr>
          <p:nvPr>
            <p:ph type="title"/>
          </p:nvPr>
        </p:nvSpPr>
        <p:spPr/>
        <p:txBody>
          <a:bodyPr>
            <a:normAutofit/>
          </a:bodyPr>
          <a:lstStyle/>
          <a:p>
            <a:r>
              <a:rPr lang="en-US" sz="3200" dirty="0">
                <a:solidFill>
                  <a:schemeClr val="tx1"/>
                </a:solidFill>
              </a:rPr>
              <a:t>Equity Index: Top Contracts by Volume – EMEA</a:t>
            </a:r>
          </a:p>
        </p:txBody>
      </p:sp>
      <p:graphicFrame>
        <p:nvGraphicFramePr>
          <p:cNvPr id="4" name="Table 4">
            <a:extLst>
              <a:ext uri="{FF2B5EF4-FFF2-40B4-BE49-F238E27FC236}">
                <a16:creationId xmlns:a16="http://schemas.microsoft.com/office/drawing/2014/main" id="{47D7B069-5322-A2CA-A048-1575E2BCE89C}"/>
              </a:ext>
            </a:extLst>
          </p:cNvPr>
          <p:cNvGraphicFramePr>
            <a:graphicFrameLocks/>
          </p:cNvGraphicFramePr>
          <p:nvPr>
            <p:extLst>
              <p:ext uri="{D42A27DB-BD31-4B8C-83A1-F6EECF244321}">
                <p14:modId xmlns:p14="http://schemas.microsoft.com/office/powerpoint/2010/main" val="2655781618"/>
              </p:ext>
            </p:extLst>
          </p:nvPr>
        </p:nvGraphicFramePr>
        <p:xfrm>
          <a:off x="838200" y="1530048"/>
          <a:ext cx="10515600" cy="4407760"/>
        </p:xfrm>
        <a:graphic>
          <a:graphicData uri="http://schemas.openxmlformats.org/drawingml/2006/table">
            <a:tbl>
              <a:tblPr firstRow="1" bandRow="1">
                <a:tableStyleId>{5C22544A-7EE6-4342-B048-85BDC9FD1C3A}</a:tableStyleId>
              </a:tblPr>
              <a:tblGrid>
                <a:gridCol w="413825">
                  <a:extLst>
                    <a:ext uri="{9D8B030D-6E8A-4147-A177-3AD203B41FA5}">
                      <a16:colId xmlns:a16="http://schemas.microsoft.com/office/drawing/2014/main" val="2945974451"/>
                    </a:ext>
                  </a:extLst>
                </a:gridCol>
                <a:gridCol w="4510600">
                  <a:extLst>
                    <a:ext uri="{9D8B030D-6E8A-4147-A177-3AD203B41FA5}">
                      <a16:colId xmlns:a16="http://schemas.microsoft.com/office/drawing/2014/main" val="619392049"/>
                    </a:ext>
                  </a:extLst>
                </a:gridCol>
                <a:gridCol w="1485900">
                  <a:extLst>
                    <a:ext uri="{9D8B030D-6E8A-4147-A177-3AD203B41FA5}">
                      <a16:colId xmlns:a16="http://schemas.microsoft.com/office/drawing/2014/main" val="1423663902"/>
                    </a:ext>
                  </a:extLst>
                </a:gridCol>
                <a:gridCol w="1247775">
                  <a:extLst>
                    <a:ext uri="{9D8B030D-6E8A-4147-A177-3AD203B41FA5}">
                      <a16:colId xmlns:a16="http://schemas.microsoft.com/office/drawing/2014/main" val="989265613"/>
                    </a:ext>
                  </a:extLst>
                </a:gridCol>
                <a:gridCol w="1618371">
                  <a:extLst>
                    <a:ext uri="{9D8B030D-6E8A-4147-A177-3AD203B41FA5}">
                      <a16:colId xmlns:a16="http://schemas.microsoft.com/office/drawing/2014/main" val="1650402155"/>
                    </a:ext>
                  </a:extLst>
                </a:gridCol>
                <a:gridCol w="1239129">
                  <a:extLst>
                    <a:ext uri="{9D8B030D-6E8A-4147-A177-3AD203B41FA5}">
                      <a16:colId xmlns:a16="http://schemas.microsoft.com/office/drawing/2014/main" val="3172385755"/>
                    </a:ext>
                  </a:extLst>
                </a:gridCol>
              </a:tblGrid>
              <a:tr h="275485">
                <a:tc>
                  <a:txBody>
                    <a:bodyPr/>
                    <a:lstStyle/>
                    <a:p>
                      <a:pPr algn="ctr" fontAlgn="ctr"/>
                      <a:r>
                        <a:rPr lang="en-US" sz="1100" b="1" i="0" u="none" strike="noStrike" dirty="0">
                          <a:solidFill>
                            <a:schemeClr val="bg1"/>
                          </a:solidFill>
                          <a:effectLst/>
                          <a:latin typeface="Lato" panose="020F0502020204030203" pitchFamily="34" charset="0"/>
                        </a:rPr>
                        <a:t>Rank</a:t>
                      </a:r>
                    </a:p>
                  </a:txBody>
                  <a:tcPr marL="9525" marR="9525" marT="9525" marB="0" anchor="ctr"/>
                </a:tc>
                <a:tc>
                  <a:txBody>
                    <a:bodyPr/>
                    <a:lstStyle/>
                    <a:p>
                      <a:pPr lvl="1" algn="l" fontAlgn="ctr"/>
                      <a:r>
                        <a:rPr lang="en-US" sz="1100" b="1" i="0" u="none" strike="noStrike" dirty="0">
                          <a:solidFill>
                            <a:schemeClr val="bg1"/>
                          </a:solidFill>
                          <a:effectLst/>
                          <a:latin typeface="Lato" panose="020F0502020204030203" pitchFamily="34" charset="0"/>
                        </a:rPr>
                        <a:t>Contract and Exchange</a:t>
                      </a:r>
                    </a:p>
                  </a:txBody>
                  <a:tcPr marL="9525" marR="9525" marT="9525" marB="0" anchor="ctr"/>
                </a:tc>
                <a:tc>
                  <a:txBody>
                    <a:bodyPr/>
                    <a:lstStyle/>
                    <a:p>
                      <a:pPr algn="ctr" fontAlgn="ctr"/>
                      <a:r>
                        <a:rPr lang="en-US" sz="1100" b="1" i="0" u="none" strike="noStrike" dirty="0">
                          <a:solidFill>
                            <a:schemeClr val="bg1"/>
                          </a:solidFill>
                          <a:effectLst/>
                          <a:latin typeface="Lato" panose="020F0502020204030203" pitchFamily="34" charset="0"/>
                        </a:rPr>
                        <a:t>Jan-Jun 2025 Volume</a:t>
                      </a:r>
                    </a:p>
                  </a:txBody>
                  <a:tcPr marL="9525" marR="9525" marT="9525" marB="0" anchor="ctr"/>
                </a:tc>
                <a:tc>
                  <a:txBody>
                    <a:bodyPr/>
                    <a:lstStyle/>
                    <a:p>
                      <a:pPr algn="ctr" fontAlgn="ctr"/>
                      <a:r>
                        <a:rPr lang="en-US" sz="1100" b="1" i="0" u="none" strike="noStrike" dirty="0">
                          <a:solidFill>
                            <a:schemeClr val="bg1"/>
                          </a:solidFill>
                          <a:effectLst/>
                          <a:latin typeface="Lato" panose="020F0502020204030203" pitchFamily="34" charset="0"/>
                        </a:rPr>
                        <a:t>Change vs. </a:t>
                      </a:r>
                      <a:r>
                        <a:rPr lang="en-US" sz="1100" b="1" i="0" u="none" strike="noStrike" dirty="0" err="1">
                          <a:solidFill>
                            <a:schemeClr val="bg1"/>
                          </a:solidFill>
                          <a:effectLst/>
                          <a:latin typeface="Lato" panose="020F0502020204030203" pitchFamily="34" charset="0"/>
                        </a:rPr>
                        <a:t>Yr</a:t>
                      </a:r>
                      <a:r>
                        <a:rPr lang="en-US" sz="1100" b="1" i="0" u="none" strike="noStrike" dirty="0">
                          <a:solidFill>
                            <a:schemeClr val="bg1"/>
                          </a:solidFill>
                          <a:effectLst/>
                          <a:latin typeface="Lato" panose="020F0502020204030203" pitchFamily="34" charset="0"/>
                        </a:rPr>
                        <a:t> Ago</a:t>
                      </a:r>
                    </a:p>
                  </a:txBody>
                  <a:tcPr marL="9525" marR="9525" marT="9525" marB="0" anchor="ctr"/>
                </a:tc>
                <a:tc>
                  <a:txBody>
                    <a:bodyPr/>
                    <a:lstStyle/>
                    <a:p>
                      <a:pPr algn="ctr" fontAlgn="ctr"/>
                      <a:r>
                        <a:rPr lang="en-US" sz="1100" b="1" i="0" u="none" strike="noStrike" dirty="0">
                          <a:solidFill>
                            <a:schemeClr val="bg1"/>
                          </a:solidFill>
                          <a:effectLst/>
                          <a:latin typeface="Lato" panose="020F0502020204030203" pitchFamily="34" charset="0"/>
                        </a:rPr>
                        <a:t>Jun 2025 Open Interest</a:t>
                      </a:r>
                    </a:p>
                  </a:txBody>
                  <a:tcPr marL="9525" marR="9525" marT="9525" marB="0" anchor="ctr"/>
                </a:tc>
                <a:tc>
                  <a:txBody>
                    <a:bodyPr/>
                    <a:lstStyle/>
                    <a:p>
                      <a:pPr algn="ctr" fontAlgn="ctr"/>
                      <a:r>
                        <a:rPr lang="en-US" sz="1100" b="1" i="0" u="none" strike="noStrike" dirty="0">
                          <a:solidFill>
                            <a:schemeClr val="bg1"/>
                          </a:solidFill>
                          <a:effectLst/>
                          <a:latin typeface="Lato" panose="020F0502020204030203" pitchFamily="34" charset="0"/>
                        </a:rPr>
                        <a:t>Change vs. </a:t>
                      </a:r>
                      <a:r>
                        <a:rPr lang="en-US" sz="1100" b="1" i="0" u="none" strike="noStrike" dirty="0" err="1">
                          <a:solidFill>
                            <a:schemeClr val="bg1"/>
                          </a:solidFill>
                          <a:effectLst/>
                          <a:latin typeface="Lato" panose="020F0502020204030203" pitchFamily="34" charset="0"/>
                        </a:rPr>
                        <a:t>Yr</a:t>
                      </a:r>
                      <a:r>
                        <a:rPr lang="en-US" sz="1100" b="1" i="0" u="none" strike="noStrike" dirty="0">
                          <a:solidFill>
                            <a:schemeClr val="bg1"/>
                          </a:solidFill>
                          <a:effectLst/>
                          <a:latin typeface="Lato" panose="020F0502020204030203" pitchFamily="34" charset="0"/>
                        </a:rPr>
                        <a:t> Ago</a:t>
                      </a:r>
                    </a:p>
                  </a:txBody>
                  <a:tcPr marL="9525" marR="9525" marT="9525" marB="0" anchor="ctr"/>
                </a:tc>
                <a:extLst>
                  <a:ext uri="{0D108BD9-81ED-4DB2-BD59-A6C34878D82A}">
                    <a16:rowId xmlns:a16="http://schemas.microsoft.com/office/drawing/2014/main" val="374954686"/>
                  </a:ext>
                </a:extLst>
              </a:tr>
              <a:tr h="275485">
                <a:tc>
                  <a:txBody>
                    <a:bodyPr/>
                    <a:lstStyle/>
                    <a:p>
                      <a:pPr algn="ctr" fontAlgn="b"/>
                      <a:r>
                        <a:rPr lang="en-US" sz="1100" b="0" i="0" u="none" strike="noStrike" dirty="0">
                          <a:solidFill>
                            <a:srgbClr val="000000"/>
                          </a:solidFill>
                          <a:effectLst/>
                          <a:latin typeface="Lato" panose="020F0502020204030203" pitchFamily="34" charset="0"/>
                        </a:rPr>
                        <a:t>1</a:t>
                      </a:r>
                    </a:p>
                  </a:txBody>
                  <a:tcPr marL="6350" marR="6350" marT="6350" marB="0" anchor="ctr"/>
                </a:tc>
                <a:tc>
                  <a:txBody>
                    <a:bodyPr/>
                    <a:lstStyle/>
                    <a:p>
                      <a:pPr algn="l" fontAlgn="ctr"/>
                      <a:r>
                        <a:rPr lang="fr-FR" sz="1100" b="0" i="0" u="none" strike="noStrike" dirty="0">
                          <a:solidFill>
                            <a:srgbClr val="000000"/>
                          </a:solidFill>
                          <a:effectLst/>
                          <a:latin typeface="Lato" panose="020F0502020204030203" pitchFamily="34" charset="0"/>
                        </a:rPr>
                        <a:t>Euro Stoxx 50 Index (OESX) Options, Eurex</a:t>
                      </a:r>
                    </a:p>
                  </a:txBody>
                  <a:tcPr marL="9525" marR="9525" marT="9525" marB="0" anchor="ctr"/>
                </a:tc>
                <a:tc>
                  <a:txBody>
                    <a:bodyPr/>
                    <a:lstStyle/>
                    <a:p>
                      <a:pPr algn="r" fontAlgn="ctr"/>
                      <a:r>
                        <a:rPr lang="en-US" sz="1100" b="0" i="0" u="none" strike="noStrike" dirty="0">
                          <a:solidFill>
                            <a:srgbClr val="000000"/>
                          </a:solidFill>
                          <a:effectLst/>
                          <a:latin typeface="Lato" panose="020F0502020204030203" pitchFamily="34" charset="0"/>
                        </a:rPr>
                        <a:t>129,039,573</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0.7%</a:t>
                      </a:r>
                    </a:p>
                  </a:txBody>
                  <a:tcPr marL="9525" marR="9525" marT="9525" marB="0" anchor="ctr"/>
                </a:tc>
                <a:tc>
                  <a:txBody>
                    <a:bodyPr/>
                    <a:lstStyle/>
                    <a:p>
                      <a:pPr algn="r" fontAlgn="ctr"/>
                      <a:r>
                        <a:rPr lang="en-US" sz="1100" b="0" i="0" u="none" strike="noStrike" dirty="0">
                          <a:solidFill>
                            <a:srgbClr val="000000"/>
                          </a:solidFill>
                          <a:effectLst/>
                          <a:latin typeface="Lato" panose="020F0502020204030203" pitchFamily="34" charset="0"/>
                        </a:rPr>
                        <a:t>27,604,176</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-13.3%</a:t>
                      </a:r>
                    </a:p>
                  </a:txBody>
                  <a:tcPr marL="9525" marR="9525" marT="9525" marB="0" anchor="ctr"/>
                </a:tc>
                <a:extLst>
                  <a:ext uri="{0D108BD9-81ED-4DB2-BD59-A6C34878D82A}">
                    <a16:rowId xmlns:a16="http://schemas.microsoft.com/office/drawing/2014/main" val="2924544507"/>
                  </a:ext>
                </a:extLst>
              </a:tr>
              <a:tr h="275485">
                <a:tc>
                  <a:txBody>
                    <a:bodyPr/>
                    <a:lstStyle/>
                    <a:p>
                      <a:pPr algn="ctr" fontAlgn="b"/>
                      <a:r>
                        <a:rPr lang="en-US" sz="1100" b="0" i="0" u="none" strike="noStrike">
                          <a:solidFill>
                            <a:srgbClr val="000000"/>
                          </a:solidFill>
                          <a:effectLst/>
                          <a:latin typeface="Lato" panose="020F0502020204030203" pitchFamily="34" charset="0"/>
                        </a:rPr>
                        <a:t>2</a:t>
                      </a:r>
                    </a:p>
                  </a:txBody>
                  <a:tcPr marL="6350" marR="6350" marT="6350" marB="0" anchor="ctr"/>
                </a:tc>
                <a:tc>
                  <a:txBody>
                    <a:bodyPr/>
                    <a:lstStyle/>
                    <a:p>
                      <a:pPr algn="l" fontAlgn="ctr"/>
                      <a:r>
                        <a:rPr lang="fr-FR" sz="1100" b="0" i="0" u="none" strike="noStrike">
                          <a:solidFill>
                            <a:srgbClr val="000000"/>
                          </a:solidFill>
                          <a:effectLst/>
                          <a:latin typeface="Lato" panose="020F0502020204030203" pitchFamily="34" charset="0"/>
                        </a:rPr>
                        <a:t>Euro Stoxx 50 Index (FESX) Futures, Eurex</a:t>
                      </a:r>
                    </a:p>
                  </a:txBody>
                  <a:tcPr marL="9525" marR="9525" marT="9525" marB="0" anchor="ctr"/>
                </a:tc>
                <a:tc>
                  <a:txBody>
                    <a:bodyPr/>
                    <a:lstStyle/>
                    <a:p>
                      <a:pPr algn="r" fontAlgn="ctr"/>
                      <a:r>
                        <a:rPr lang="en-US" sz="1100" b="0" i="0" u="none" strike="noStrike">
                          <a:solidFill>
                            <a:srgbClr val="000000"/>
                          </a:solidFill>
                          <a:effectLst/>
                          <a:latin typeface="Lato" panose="020F0502020204030203" pitchFamily="34" charset="0"/>
                        </a:rPr>
                        <a:t>97,511,098</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-10.3%</a:t>
                      </a:r>
                    </a:p>
                  </a:txBody>
                  <a:tcPr marL="9525" marR="9525" marT="9525" marB="0" anchor="ctr"/>
                </a:tc>
                <a:tc>
                  <a:txBody>
                    <a:bodyPr/>
                    <a:lstStyle/>
                    <a:p>
                      <a:pPr algn="r" fontAlgn="ctr"/>
                      <a:r>
                        <a:rPr lang="en-US" sz="1100" b="0" i="0" u="none" strike="noStrike">
                          <a:solidFill>
                            <a:srgbClr val="000000"/>
                          </a:solidFill>
                          <a:effectLst/>
                          <a:latin typeface="Lato" panose="020F0502020204030203" pitchFamily="34" charset="0"/>
                        </a:rPr>
                        <a:t>1,699,676</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-24.3%</a:t>
                      </a:r>
                    </a:p>
                  </a:txBody>
                  <a:tcPr marL="9525" marR="9525" marT="9525" marB="0" anchor="ctr"/>
                </a:tc>
                <a:extLst>
                  <a:ext uri="{0D108BD9-81ED-4DB2-BD59-A6C34878D82A}">
                    <a16:rowId xmlns:a16="http://schemas.microsoft.com/office/drawing/2014/main" val="2903986118"/>
                  </a:ext>
                </a:extLst>
              </a:tr>
              <a:tr h="275485">
                <a:tc>
                  <a:txBody>
                    <a:bodyPr/>
                    <a:lstStyle/>
                    <a:p>
                      <a:pPr algn="ctr" fontAlgn="b"/>
                      <a:r>
                        <a:rPr lang="en-US" sz="1100" b="0" i="0" u="none" strike="noStrike">
                          <a:solidFill>
                            <a:srgbClr val="000000"/>
                          </a:solidFill>
                          <a:effectLst/>
                          <a:latin typeface="Lato" panose="020F0502020204030203" pitchFamily="34" charset="0"/>
                        </a:rPr>
                        <a:t>3</a:t>
                      </a:r>
                    </a:p>
                  </a:txBody>
                  <a:tcPr marL="6350" marR="6350" marT="6350" marB="0" anchor="ctr"/>
                </a:tc>
                <a:tc>
                  <a:txBody>
                    <a:bodyPr/>
                    <a:lstStyle/>
                    <a:p>
                      <a:pPr algn="l" fontAlgn="ctr"/>
                      <a:r>
                        <a:rPr lang="it-IT" sz="1100" b="0" i="0" u="none" strike="noStrike" dirty="0">
                          <a:solidFill>
                            <a:srgbClr val="000000"/>
                          </a:solidFill>
                          <a:effectLst/>
                          <a:latin typeface="Lato" panose="020F0502020204030203" pitchFamily="34" charset="0"/>
                        </a:rPr>
                        <a:t>BIST 30 Index Futures, Borsa Istanbul</a:t>
                      </a:r>
                    </a:p>
                  </a:txBody>
                  <a:tcPr marL="9525" marR="9525" marT="9525" marB="0" anchor="ctr"/>
                </a:tc>
                <a:tc>
                  <a:txBody>
                    <a:bodyPr/>
                    <a:lstStyle/>
                    <a:p>
                      <a:pPr algn="r" fontAlgn="ctr"/>
                      <a:r>
                        <a:rPr lang="en-US" sz="1100" b="0" i="0" u="none" strike="noStrike">
                          <a:solidFill>
                            <a:srgbClr val="000000"/>
                          </a:solidFill>
                          <a:effectLst/>
                          <a:latin typeface="Lato" panose="020F0502020204030203" pitchFamily="34" charset="0"/>
                        </a:rPr>
                        <a:t>35,480,006</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43.8%</a:t>
                      </a:r>
                    </a:p>
                  </a:txBody>
                  <a:tcPr marL="9525" marR="9525" marT="9525" marB="0" anchor="ctr"/>
                </a:tc>
                <a:tc>
                  <a:txBody>
                    <a:bodyPr/>
                    <a:lstStyle/>
                    <a:p>
                      <a:pPr algn="r" fontAlgn="ctr"/>
                      <a:r>
                        <a:rPr lang="en-US" sz="1100" b="0" i="0" u="none" strike="noStrike">
                          <a:solidFill>
                            <a:srgbClr val="000000"/>
                          </a:solidFill>
                          <a:effectLst/>
                          <a:latin typeface="Lato" panose="020F0502020204030203" pitchFamily="34" charset="0"/>
                        </a:rPr>
                        <a:t>568,440</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62.9%</a:t>
                      </a:r>
                    </a:p>
                  </a:txBody>
                  <a:tcPr marL="9525" marR="9525" marT="9525" marB="0" anchor="ctr"/>
                </a:tc>
                <a:extLst>
                  <a:ext uri="{0D108BD9-81ED-4DB2-BD59-A6C34878D82A}">
                    <a16:rowId xmlns:a16="http://schemas.microsoft.com/office/drawing/2014/main" val="888014011"/>
                  </a:ext>
                </a:extLst>
              </a:tr>
              <a:tr h="275485">
                <a:tc>
                  <a:txBody>
                    <a:bodyPr/>
                    <a:lstStyle/>
                    <a:p>
                      <a:pPr algn="ctr" fontAlgn="b"/>
                      <a:r>
                        <a:rPr lang="en-US" sz="1100" b="0" i="0" u="none" strike="noStrike">
                          <a:solidFill>
                            <a:srgbClr val="000000"/>
                          </a:solidFill>
                          <a:effectLst/>
                          <a:latin typeface="Lato" panose="020F0502020204030203" pitchFamily="34" charset="0"/>
                        </a:rPr>
                        <a:t>4</a:t>
                      </a:r>
                    </a:p>
                  </a:txBody>
                  <a:tcPr marL="6350" marR="6350" marT="6350" marB="0" anchor="ctr"/>
                </a:tc>
                <a:tc>
                  <a:txBody>
                    <a:bodyPr/>
                    <a:lstStyle/>
                    <a:p>
                      <a:pPr algn="l" fontAlgn="ctr"/>
                      <a:r>
                        <a:rPr lang="en-US" sz="1100" b="0" i="0" u="none" strike="noStrike">
                          <a:solidFill>
                            <a:srgbClr val="000000"/>
                          </a:solidFill>
                          <a:effectLst/>
                          <a:latin typeface="Lato" panose="020F0502020204030203" pitchFamily="34" charset="0"/>
                        </a:rPr>
                        <a:t>Euro Stoxx Banks Futures, Eurex</a:t>
                      </a:r>
                    </a:p>
                  </a:txBody>
                  <a:tcPr marL="9525" marR="9525" marT="9525" marB="0" anchor="ctr"/>
                </a:tc>
                <a:tc>
                  <a:txBody>
                    <a:bodyPr/>
                    <a:lstStyle/>
                    <a:p>
                      <a:pPr algn="r" fontAlgn="ctr"/>
                      <a:r>
                        <a:rPr lang="en-US" sz="1100" b="0" i="0" u="none" strike="noStrike">
                          <a:solidFill>
                            <a:srgbClr val="000000"/>
                          </a:solidFill>
                          <a:effectLst/>
                          <a:latin typeface="Lato" panose="020F0502020204030203" pitchFamily="34" charset="0"/>
                        </a:rPr>
                        <a:t>29,519,081</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2.1%</a:t>
                      </a:r>
                    </a:p>
                  </a:txBody>
                  <a:tcPr marL="9525" marR="9525" marT="9525" marB="0" anchor="ctr"/>
                </a:tc>
                <a:tc>
                  <a:txBody>
                    <a:bodyPr/>
                    <a:lstStyle/>
                    <a:p>
                      <a:pPr algn="r" fontAlgn="ctr"/>
                      <a:r>
                        <a:rPr lang="en-US" sz="1100" b="0" i="0" u="none" strike="noStrike">
                          <a:solidFill>
                            <a:srgbClr val="000000"/>
                          </a:solidFill>
                          <a:effectLst/>
                          <a:latin typeface="Lato" panose="020F0502020204030203" pitchFamily="34" charset="0"/>
                        </a:rPr>
                        <a:t>884,363</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1.9%</a:t>
                      </a:r>
                    </a:p>
                  </a:txBody>
                  <a:tcPr marL="9525" marR="9525" marT="9525" marB="0" anchor="ctr"/>
                </a:tc>
                <a:extLst>
                  <a:ext uri="{0D108BD9-81ED-4DB2-BD59-A6C34878D82A}">
                    <a16:rowId xmlns:a16="http://schemas.microsoft.com/office/drawing/2014/main" val="3735560603"/>
                  </a:ext>
                </a:extLst>
              </a:tr>
              <a:tr h="275485">
                <a:tc>
                  <a:txBody>
                    <a:bodyPr/>
                    <a:lstStyle/>
                    <a:p>
                      <a:pPr algn="ctr" fontAlgn="b"/>
                      <a:r>
                        <a:rPr lang="en-US" sz="1100" b="0" i="0" u="none" strike="noStrike">
                          <a:solidFill>
                            <a:srgbClr val="000000"/>
                          </a:solidFill>
                          <a:effectLst/>
                          <a:latin typeface="Lato" panose="020F0502020204030203" pitchFamily="34" charset="0"/>
                        </a:rPr>
                        <a:t>5</a:t>
                      </a:r>
                    </a:p>
                  </a:txBody>
                  <a:tcPr marL="6350" marR="6350" marT="6350" marB="0" anchor="ctr"/>
                </a:tc>
                <a:tc>
                  <a:txBody>
                    <a:bodyPr/>
                    <a:lstStyle/>
                    <a:p>
                      <a:pPr algn="l" fontAlgn="ctr"/>
                      <a:r>
                        <a:rPr lang="en-US" sz="1100" b="0" i="0" u="none" strike="noStrike">
                          <a:solidFill>
                            <a:srgbClr val="000000"/>
                          </a:solidFill>
                          <a:effectLst/>
                          <a:latin typeface="Lato" panose="020F0502020204030203" pitchFamily="34" charset="0"/>
                        </a:rPr>
                        <a:t>Euro Stoxx Banks Options, Eurex</a:t>
                      </a:r>
                    </a:p>
                  </a:txBody>
                  <a:tcPr marL="9525" marR="9525" marT="9525" marB="0" anchor="ctr"/>
                </a:tc>
                <a:tc>
                  <a:txBody>
                    <a:bodyPr/>
                    <a:lstStyle/>
                    <a:p>
                      <a:pPr algn="r" fontAlgn="ctr"/>
                      <a:r>
                        <a:rPr lang="en-US" sz="1100" b="0" i="0" u="none" strike="noStrike">
                          <a:solidFill>
                            <a:srgbClr val="000000"/>
                          </a:solidFill>
                          <a:effectLst/>
                          <a:latin typeface="Lato" panose="020F0502020204030203" pitchFamily="34" charset="0"/>
                        </a:rPr>
                        <a:t>28,084,965</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10.3%</a:t>
                      </a:r>
                    </a:p>
                  </a:txBody>
                  <a:tcPr marL="9525" marR="9525" marT="9525" marB="0" anchor="ctr"/>
                </a:tc>
                <a:tc>
                  <a:txBody>
                    <a:bodyPr/>
                    <a:lstStyle/>
                    <a:p>
                      <a:pPr algn="r" fontAlgn="ctr"/>
                      <a:r>
                        <a:rPr lang="en-US" sz="1100" b="0" i="0" u="none" strike="noStrike">
                          <a:solidFill>
                            <a:srgbClr val="000000"/>
                          </a:solidFill>
                          <a:effectLst/>
                          <a:latin typeface="Lato" panose="020F0502020204030203" pitchFamily="34" charset="0"/>
                        </a:rPr>
                        <a:t>8,862,497</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-7.9%</a:t>
                      </a:r>
                    </a:p>
                  </a:txBody>
                  <a:tcPr marL="9525" marR="9525" marT="9525" marB="0" anchor="ctr"/>
                </a:tc>
                <a:extLst>
                  <a:ext uri="{0D108BD9-81ED-4DB2-BD59-A6C34878D82A}">
                    <a16:rowId xmlns:a16="http://schemas.microsoft.com/office/drawing/2014/main" val="728224687"/>
                  </a:ext>
                </a:extLst>
              </a:tr>
              <a:tr h="275485">
                <a:tc>
                  <a:txBody>
                    <a:bodyPr/>
                    <a:lstStyle/>
                    <a:p>
                      <a:pPr algn="ctr" fontAlgn="b"/>
                      <a:r>
                        <a:rPr lang="en-US" sz="1100" b="0" i="0" u="none" strike="noStrike">
                          <a:solidFill>
                            <a:srgbClr val="000000"/>
                          </a:solidFill>
                          <a:effectLst/>
                          <a:latin typeface="Lato" panose="020F0502020204030203" pitchFamily="34" charset="0"/>
                        </a:rPr>
                        <a:t>6</a:t>
                      </a:r>
                    </a:p>
                  </a:txBody>
                  <a:tcPr marL="6350" marR="6350" marT="6350" marB="0" anchor="ctr"/>
                </a:tc>
                <a:tc>
                  <a:txBody>
                    <a:bodyPr/>
                    <a:lstStyle/>
                    <a:p>
                      <a:pPr algn="l" fontAlgn="ctr"/>
                      <a:r>
                        <a:rPr lang="en-US" sz="1100" b="0" i="0" u="none" strike="noStrike">
                          <a:solidFill>
                            <a:srgbClr val="000000"/>
                          </a:solidFill>
                          <a:effectLst/>
                          <a:latin typeface="Lato" panose="020F0502020204030203" pitchFamily="34" charset="0"/>
                        </a:rPr>
                        <a:t>TA-35 Index Options, Tel-Aviv Stock Exchange</a:t>
                      </a:r>
                    </a:p>
                  </a:txBody>
                  <a:tcPr marL="9525" marR="9525" marT="9525" marB="0" anchor="ctr"/>
                </a:tc>
                <a:tc>
                  <a:txBody>
                    <a:bodyPr/>
                    <a:lstStyle/>
                    <a:p>
                      <a:pPr algn="r" fontAlgn="ctr"/>
                      <a:r>
                        <a:rPr lang="en-US" sz="1100" b="0" i="0" u="none" strike="noStrike">
                          <a:solidFill>
                            <a:srgbClr val="000000"/>
                          </a:solidFill>
                          <a:effectLst/>
                          <a:latin typeface="Lato" panose="020F0502020204030203" pitchFamily="34" charset="0"/>
                        </a:rPr>
                        <a:t>17,899,862</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37.1%</a:t>
                      </a:r>
                    </a:p>
                  </a:txBody>
                  <a:tcPr marL="9525" marR="9525" marT="9525" marB="0" anchor="ctr"/>
                </a:tc>
                <a:tc>
                  <a:txBody>
                    <a:bodyPr/>
                    <a:lstStyle/>
                    <a:p>
                      <a:pPr algn="r" fontAlgn="ctr"/>
                      <a:r>
                        <a:rPr lang="en-US" sz="1100" b="0" i="0" u="none" strike="noStrike">
                          <a:solidFill>
                            <a:srgbClr val="000000"/>
                          </a:solidFill>
                          <a:effectLst/>
                          <a:latin typeface="Lato" panose="020F0502020204030203" pitchFamily="34" charset="0"/>
                        </a:rPr>
                        <a:t>200,275</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-1.2%</a:t>
                      </a:r>
                    </a:p>
                  </a:txBody>
                  <a:tcPr marL="9525" marR="9525" marT="9525" marB="0" anchor="ctr"/>
                </a:tc>
                <a:extLst>
                  <a:ext uri="{0D108BD9-81ED-4DB2-BD59-A6C34878D82A}">
                    <a16:rowId xmlns:a16="http://schemas.microsoft.com/office/drawing/2014/main" val="2807504097"/>
                  </a:ext>
                </a:extLst>
              </a:tr>
              <a:tr h="275485">
                <a:tc>
                  <a:txBody>
                    <a:bodyPr/>
                    <a:lstStyle/>
                    <a:p>
                      <a:pPr algn="ctr" fontAlgn="b"/>
                      <a:r>
                        <a:rPr lang="en-US" sz="1100" b="0" i="0" u="none" strike="noStrike">
                          <a:solidFill>
                            <a:srgbClr val="000000"/>
                          </a:solidFill>
                          <a:effectLst/>
                          <a:latin typeface="Lato" panose="020F0502020204030203" pitchFamily="34" charset="0"/>
                        </a:rPr>
                        <a:t>7</a:t>
                      </a:r>
                    </a:p>
                  </a:txBody>
                  <a:tcPr marL="6350" marR="6350" marT="6350" marB="0" anchor="ctr"/>
                </a:tc>
                <a:tc>
                  <a:txBody>
                    <a:bodyPr/>
                    <a:lstStyle/>
                    <a:p>
                      <a:pPr algn="l" fontAlgn="ctr"/>
                      <a:r>
                        <a:rPr lang="fr-FR" sz="1100" b="0" i="0" u="none" strike="noStrike" dirty="0">
                          <a:solidFill>
                            <a:srgbClr val="000000"/>
                          </a:solidFill>
                          <a:effectLst/>
                          <a:latin typeface="Lato" panose="020F0502020204030203" pitchFamily="34" charset="0"/>
                        </a:rPr>
                        <a:t>Stoxx Europe 600 Futures, Eurex</a:t>
                      </a:r>
                    </a:p>
                  </a:txBody>
                  <a:tcPr marL="9525" marR="9525" marT="9525" marB="0" anchor="ctr"/>
                </a:tc>
                <a:tc>
                  <a:txBody>
                    <a:bodyPr/>
                    <a:lstStyle/>
                    <a:p>
                      <a:pPr algn="r" fontAlgn="ctr"/>
                      <a:r>
                        <a:rPr lang="en-US" sz="1100" b="0" i="0" u="none" strike="noStrike">
                          <a:solidFill>
                            <a:srgbClr val="000000"/>
                          </a:solidFill>
                          <a:effectLst/>
                          <a:latin typeface="Lato" panose="020F0502020204030203" pitchFamily="34" charset="0"/>
                        </a:rPr>
                        <a:t>16,038,525</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28.6%</a:t>
                      </a:r>
                    </a:p>
                  </a:txBody>
                  <a:tcPr marL="9525" marR="9525" marT="9525" marB="0" anchor="ctr"/>
                </a:tc>
                <a:tc>
                  <a:txBody>
                    <a:bodyPr/>
                    <a:lstStyle/>
                    <a:p>
                      <a:pPr algn="r" fontAlgn="ctr"/>
                      <a:r>
                        <a:rPr lang="en-US" sz="1100" b="0" i="0" u="none" strike="noStrike">
                          <a:solidFill>
                            <a:srgbClr val="000000"/>
                          </a:solidFill>
                          <a:effectLst/>
                          <a:latin typeface="Lato" panose="020F0502020204030203" pitchFamily="34" charset="0"/>
                        </a:rPr>
                        <a:t>477,157</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0.9%</a:t>
                      </a:r>
                    </a:p>
                  </a:txBody>
                  <a:tcPr marL="9525" marR="9525" marT="9525" marB="0" anchor="ctr"/>
                </a:tc>
                <a:extLst>
                  <a:ext uri="{0D108BD9-81ED-4DB2-BD59-A6C34878D82A}">
                    <a16:rowId xmlns:a16="http://schemas.microsoft.com/office/drawing/2014/main" val="1938031034"/>
                  </a:ext>
                </a:extLst>
              </a:tr>
              <a:tr h="275485">
                <a:tc>
                  <a:txBody>
                    <a:bodyPr/>
                    <a:lstStyle/>
                    <a:p>
                      <a:pPr algn="ctr" fontAlgn="b"/>
                      <a:r>
                        <a:rPr lang="en-US" sz="1100" b="0" i="0" u="none" strike="noStrike">
                          <a:solidFill>
                            <a:srgbClr val="000000"/>
                          </a:solidFill>
                          <a:effectLst/>
                          <a:latin typeface="Lato" panose="020F0502020204030203" pitchFamily="34" charset="0"/>
                        </a:rPr>
                        <a:t>8</a:t>
                      </a:r>
                    </a:p>
                  </a:txBody>
                  <a:tcPr marL="6350" marR="6350" marT="6350" marB="0" anchor="ctr"/>
                </a:tc>
                <a:tc>
                  <a:txBody>
                    <a:bodyPr/>
                    <a:lstStyle/>
                    <a:p>
                      <a:pPr algn="l" fontAlgn="ctr"/>
                      <a:r>
                        <a:rPr lang="fr-FR" sz="1100" b="0" i="0" u="none" strike="noStrike">
                          <a:solidFill>
                            <a:srgbClr val="000000"/>
                          </a:solidFill>
                          <a:effectLst/>
                          <a:latin typeface="Lato" panose="020F0502020204030203" pitchFamily="34" charset="0"/>
                        </a:rPr>
                        <a:t>OMX (Index) Futures, Nasdaq Nordic </a:t>
                      </a:r>
                    </a:p>
                  </a:txBody>
                  <a:tcPr marL="9525" marR="9525" marT="9525" marB="0" anchor="ctr"/>
                </a:tc>
                <a:tc>
                  <a:txBody>
                    <a:bodyPr/>
                    <a:lstStyle/>
                    <a:p>
                      <a:pPr algn="r" fontAlgn="ctr"/>
                      <a:r>
                        <a:rPr lang="en-US" sz="1100" b="0" i="0" u="none" strike="noStrike">
                          <a:solidFill>
                            <a:srgbClr val="000000"/>
                          </a:solidFill>
                          <a:effectLst/>
                          <a:latin typeface="Lato" panose="020F0502020204030203" pitchFamily="34" charset="0"/>
                        </a:rPr>
                        <a:t>15,442,025</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-5.5%</a:t>
                      </a:r>
                    </a:p>
                  </a:txBody>
                  <a:tcPr marL="9525" marR="9525" marT="9525" marB="0" anchor="ctr"/>
                </a:tc>
                <a:tc>
                  <a:txBody>
                    <a:bodyPr/>
                    <a:lstStyle/>
                    <a:p>
                      <a:pPr algn="r" fontAlgn="ctr"/>
                      <a:r>
                        <a:rPr lang="en-US" sz="1100" b="0" i="0" u="none" strike="noStrike">
                          <a:solidFill>
                            <a:srgbClr val="000000"/>
                          </a:solidFill>
                          <a:effectLst/>
                          <a:latin typeface="Lato" panose="020F0502020204030203" pitchFamily="34" charset="0"/>
                        </a:rPr>
                        <a:t>243,106</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-31.8%</a:t>
                      </a:r>
                    </a:p>
                  </a:txBody>
                  <a:tcPr marL="9525" marR="9525" marT="9525" marB="0" anchor="ctr"/>
                </a:tc>
                <a:extLst>
                  <a:ext uri="{0D108BD9-81ED-4DB2-BD59-A6C34878D82A}">
                    <a16:rowId xmlns:a16="http://schemas.microsoft.com/office/drawing/2014/main" val="446333163"/>
                  </a:ext>
                </a:extLst>
              </a:tr>
              <a:tr h="275485">
                <a:tc>
                  <a:txBody>
                    <a:bodyPr/>
                    <a:lstStyle/>
                    <a:p>
                      <a:pPr algn="ctr" fontAlgn="b"/>
                      <a:r>
                        <a:rPr lang="en-US" sz="1100" b="0" i="0" u="none" strike="noStrike">
                          <a:solidFill>
                            <a:srgbClr val="000000"/>
                          </a:solidFill>
                          <a:effectLst/>
                          <a:latin typeface="Lato" panose="020F0502020204030203" pitchFamily="34" charset="0"/>
                        </a:rPr>
                        <a:t>9</a:t>
                      </a:r>
                    </a:p>
                  </a:txBody>
                  <a:tcPr marL="6350" marR="6350" marT="6350" marB="0" anchor="ctr"/>
                </a:tc>
                <a:tc>
                  <a:txBody>
                    <a:bodyPr/>
                    <a:lstStyle/>
                    <a:p>
                      <a:pPr algn="l" fontAlgn="ctr"/>
                      <a:r>
                        <a:rPr lang="fr-FR" sz="1100" b="0" i="0" u="none" strike="noStrike">
                          <a:solidFill>
                            <a:srgbClr val="000000"/>
                          </a:solidFill>
                          <a:effectLst/>
                          <a:latin typeface="Lato" panose="020F0502020204030203" pitchFamily="34" charset="0"/>
                        </a:rPr>
                        <a:t>FTSE 100 Index Futures, ICE Futures Europe</a:t>
                      </a:r>
                    </a:p>
                  </a:txBody>
                  <a:tcPr marL="9525" marR="9525" marT="9525" marB="0" anchor="ctr"/>
                </a:tc>
                <a:tc>
                  <a:txBody>
                    <a:bodyPr/>
                    <a:lstStyle/>
                    <a:p>
                      <a:pPr algn="r" fontAlgn="ctr"/>
                      <a:r>
                        <a:rPr lang="en-US" sz="1100" b="0" i="0" u="none" strike="noStrike">
                          <a:solidFill>
                            <a:srgbClr val="000000"/>
                          </a:solidFill>
                          <a:effectLst/>
                          <a:latin typeface="Lato" panose="020F0502020204030203" pitchFamily="34" charset="0"/>
                        </a:rPr>
                        <a:t>12,448,734</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-14.1%</a:t>
                      </a:r>
                    </a:p>
                  </a:txBody>
                  <a:tcPr marL="9525" marR="9525" marT="9525" marB="0" anchor="ctr"/>
                </a:tc>
                <a:tc>
                  <a:txBody>
                    <a:bodyPr/>
                    <a:lstStyle/>
                    <a:p>
                      <a:pPr algn="r" fontAlgn="ctr"/>
                      <a:r>
                        <a:rPr lang="en-US" sz="1100" b="0" i="0" u="none" strike="noStrike">
                          <a:solidFill>
                            <a:srgbClr val="000000"/>
                          </a:solidFill>
                          <a:effectLst/>
                          <a:latin typeface="Lato" panose="020F0502020204030203" pitchFamily="34" charset="0"/>
                        </a:rPr>
                        <a:t>377,727</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-24.4%</a:t>
                      </a:r>
                    </a:p>
                  </a:txBody>
                  <a:tcPr marL="9525" marR="9525" marT="9525" marB="0" anchor="ctr"/>
                </a:tc>
                <a:extLst>
                  <a:ext uri="{0D108BD9-81ED-4DB2-BD59-A6C34878D82A}">
                    <a16:rowId xmlns:a16="http://schemas.microsoft.com/office/drawing/2014/main" val="513316006"/>
                  </a:ext>
                </a:extLst>
              </a:tr>
              <a:tr h="275485">
                <a:tc>
                  <a:txBody>
                    <a:bodyPr/>
                    <a:lstStyle/>
                    <a:p>
                      <a:pPr algn="ctr" fontAlgn="b"/>
                      <a:r>
                        <a:rPr lang="en-US" sz="1100" b="0" i="0" u="none" strike="noStrike">
                          <a:solidFill>
                            <a:srgbClr val="000000"/>
                          </a:solidFill>
                          <a:effectLst/>
                          <a:latin typeface="Lato" panose="020F0502020204030203" pitchFamily="34" charset="0"/>
                        </a:rPr>
                        <a:t>10</a:t>
                      </a:r>
                    </a:p>
                  </a:txBody>
                  <a:tcPr marL="6350" marR="6350" marT="6350" marB="0" anchor="ctr"/>
                </a:tc>
                <a:tc>
                  <a:txBody>
                    <a:bodyPr/>
                    <a:lstStyle/>
                    <a:p>
                      <a:pPr algn="l" fontAlgn="ctr"/>
                      <a:r>
                        <a:rPr lang="en-US" sz="1100" b="0" i="0" u="none" strike="noStrike">
                          <a:solidFill>
                            <a:srgbClr val="000000"/>
                          </a:solidFill>
                          <a:effectLst/>
                          <a:latin typeface="Lato" panose="020F0502020204030203" pitchFamily="34" charset="0"/>
                        </a:rPr>
                        <a:t>DAX (ODAX) Options, Eurex</a:t>
                      </a:r>
                    </a:p>
                  </a:txBody>
                  <a:tcPr marL="9525" marR="9525" marT="9525" marB="0" anchor="ctr"/>
                </a:tc>
                <a:tc>
                  <a:txBody>
                    <a:bodyPr/>
                    <a:lstStyle/>
                    <a:p>
                      <a:pPr algn="r" fontAlgn="ctr"/>
                      <a:r>
                        <a:rPr lang="en-US" sz="1100" b="0" i="0" u="none" strike="noStrike">
                          <a:solidFill>
                            <a:srgbClr val="000000"/>
                          </a:solidFill>
                          <a:effectLst/>
                          <a:latin typeface="Lato" panose="020F0502020204030203" pitchFamily="34" charset="0"/>
                        </a:rPr>
                        <a:t>9,130,661</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19.9%</a:t>
                      </a:r>
                    </a:p>
                  </a:txBody>
                  <a:tcPr marL="9525" marR="9525" marT="9525" marB="0" anchor="ctr"/>
                </a:tc>
                <a:tc>
                  <a:txBody>
                    <a:bodyPr/>
                    <a:lstStyle/>
                    <a:p>
                      <a:pPr algn="r" fontAlgn="ctr"/>
                      <a:r>
                        <a:rPr lang="en-US" sz="1100" b="0" i="0" u="none" strike="noStrike">
                          <a:solidFill>
                            <a:srgbClr val="000000"/>
                          </a:solidFill>
                          <a:effectLst/>
                          <a:latin typeface="Lato" panose="020F0502020204030203" pitchFamily="34" charset="0"/>
                        </a:rPr>
                        <a:t>1,096,814</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5.6%</a:t>
                      </a:r>
                    </a:p>
                  </a:txBody>
                  <a:tcPr marL="9525" marR="9525" marT="9525" marB="0" anchor="ctr"/>
                </a:tc>
                <a:extLst>
                  <a:ext uri="{0D108BD9-81ED-4DB2-BD59-A6C34878D82A}">
                    <a16:rowId xmlns:a16="http://schemas.microsoft.com/office/drawing/2014/main" val="1011464360"/>
                  </a:ext>
                </a:extLst>
              </a:tr>
              <a:tr h="275485">
                <a:tc>
                  <a:txBody>
                    <a:bodyPr/>
                    <a:lstStyle/>
                    <a:p>
                      <a:pPr algn="ctr" fontAlgn="b"/>
                      <a:r>
                        <a:rPr lang="en-US" sz="1100" b="0" i="0" u="none" strike="noStrike">
                          <a:solidFill>
                            <a:srgbClr val="000000"/>
                          </a:solidFill>
                          <a:effectLst/>
                          <a:latin typeface="Lato" panose="020F0502020204030203" pitchFamily="34" charset="0"/>
                        </a:rPr>
                        <a:t>11</a:t>
                      </a:r>
                    </a:p>
                  </a:txBody>
                  <a:tcPr marL="6350" marR="6350" marT="6350" marB="0" anchor="ctr"/>
                </a:tc>
                <a:tc>
                  <a:txBody>
                    <a:bodyPr/>
                    <a:lstStyle/>
                    <a:p>
                      <a:pPr algn="l" fontAlgn="ctr"/>
                      <a:r>
                        <a:rPr lang="en-US" sz="1100" b="0" i="0" u="none" strike="noStrike">
                          <a:solidFill>
                            <a:srgbClr val="000000"/>
                          </a:solidFill>
                          <a:effectLst/>
                          <a:latin typeface="Lato" panose="020F0502020204030203" pitchFamily="34" charset="0"/>
                        </a:rPr>
                        <a:t>CAC 40 (€10) Futures, Euronext Derivatives Market</a:t>
                      </a:r>
                    </a:p>
                  </a:txBody>
                  <a:tcPr marL="9525" marR="9525" marT="9525" marB="0" anchor="ctr"/>
                </a:tc>
                <a:tc>
                  <a:txBody>
                    <a:bodyPr/>
                    <a:lstStyle/>
                    <a:p>
                      <a:pPr algn="r" fontAlgn="ctr"/>
                      <a:r>
                        <a:rPr lang="en-US" sz="1100" b="0" i="0" u="none" strike="noStrike">
                          <a:solidFill>
                            <a:srgbClr val="000000"/>
                          </a:solidFill>
                          <a:effectLst/>
                          <a:latin typeface="Lato" panose="020F0502020204030203" pitchFamily="34" charset="0"/>
                        </a:rPr>
                        <a:t>8,101,257</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-14.5%</a:t>
                      </a:r>
                    </a:p>
                  </a:txBody>
                  <a:tcPr marL="9525" marR="9525" marT="9525" marB="0" anchor="ctr"/>
                </a:tc>
                <a:tc>
                  <a:txBody>
                    <a:bodyPr/>
                    <a:lstStyle/>
                    <a:p>
                      <a:pPr algn="r" fontAlgn="ctr"/>
                      <a:r>
                        <a:rPr lang="en-US" sz="1100" b="0" i="0" u="none" strike="noStrike">
                          <a:solidFill>
                            <a:srgbClr val="000000"/>
                          </a:solidFill>
                          <a:effectLst/>
                          <a:latin typeface="Lato" panose="020F0502020204030203" pitchFamily="34" charset="0"/>
                        </a:rPr>
                        <a:t>159,494</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-19.2%</a:t>
                      </a:r>
                    </a:p>
                  </a:txBody>
                  <a:tcPr marL="9525" marR="9525" marT="9525" marB="0" anchor="ctr"/>
                </a:tc>
                <a:extLst>
                  <a:ext uri="{0D108BD9-81ED-4DB2-BD59-A6C34878D82A}">
                    <a16:rowId xmlns:a16="http://schemas.microsoft.com/office/drawing/2014/main" val="78095650"/>
                  </a:ext>
                </a:extLst>
              </a:tr>
              <a:tr h="275485">
                <a:tc>
                  <a:txBody>
                    <a:bodyPr/>
                    <a:lstStyle/>
                    <a:p>
                      <a:pPr algn="ctr" fontAlgn="b"/>
                      <a:r>
                        <a:rPr lang="en-US" sz="1100" b="0" i="0" u="none" strike="noStrike">
                          <a:solidFill>
                            <a:srgbClr val="000000"/>
                          </a:solidFill>
                          <a:effectLst/>
                          <a:latin typeface="Lato" panose="020F0502020204030203" pitchFamily="34" charset="0"/>
                        </a:rPr>
                        <a:t>12</a:t>
                      </a:r>
                    </a:p>
                  </a:txBody>
                  <a:tcPr marL="6350" marR="6350" marT="6350" marB="0" anchor="ctr"/>
                </a:tc>
                <a:tc>
                  <a:txBody>
                    <a:bodyPr/>
                    <a:lstStyle/>
                    <a:p>
                      <a:pPr algn="l" fontAlgn="ctr"/>
                      <a:r>
                        <a:rPr lang="en-US" sz="1100" b="0" i="0" u="none" strike="noStrike">
                          <a:solidFill>
                            <a:srgbClr val="000000"/>
                          </a:solidFill>
                          <a:effectLst/>
                          <a:latin typeface="Lato" panose="020F0502020204030203" pitchFamily="34" charset="0"/>
                        </a:rPr>
                        <a:t>Kospi 200 Options, Eurex</a:t>
                      </a:r>
                    </a:p>
                  </a:txBody>
                  <a:tcPr marL="9525" marR="9525" marT="9525" marB="0" anchor="ctr"/>
                </a:tc>
                <a:tc>
                  <a:txBody>
                    <a:bodyPr/>
                    <a:lstStyle/>
                    <a:p>
                      <a:pPr algn="r" fontAlgn="ctr"/>
                      <a:r>
                        <a:rPr lang="en-US" sz="1100" b="0" i="0" u="none" strike="noStrike" dirty="0">
                          <a:solidFill>
                            <a:srgbClr val="000000"/>
                          </a:solidFill>
                          <a:effectLst/>
                          <a:latin typeface="Lato" panose="020F0502020204030203" pitchFamily="34" charset="0"/>
                        </a:rPr>
                        <a:t>5,200,883</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-46.2%</a:t>
                      </a:r>
                    </a:p>
                  </a:txBody>
                  <a:tcPr marL="9525" marR="9525" marT="9525" marB="0" anchor="ctr"/>
                </a:tc>
                <a:tc>
                  <a:txBody>
                    <a:bodyPr/>
                    <a:lstStyle/>
                    <a:p>
                      <a:pPr algn="r" fontAlgn="ctr"/>
                      <a:r>
                        <a:rPr lang="en-US" sz="1100" b="0" i="0" u="none" strike="noStrike">
                          <a:solidFill>
                            <a:srgbClr val="000000"/>
                          </a:solidFill>
                          <a:effectLst/>
                          <a:latin typeface="Lato" panose="020F0502020204030203" pitchFamily="34" charset="0"/>
                        </a:rPr>
                        <a:t>0</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n/a</a:t>
                      </a:r>
                    </a:p>
                  </a:txBody>
                  <a:tcPr marL="9525" marR="9525" marT="9525" marB="0" anchor="ctr"/>
                </a:tc>
                <a:extLst>
                  <a:ext uri="{0D108BD9-81ED-4DB2-BD59-A6C34878D82A}">
                    <a16:rowId xmlns:a16="http://schemas.microsoft.com/office/drawing/2014/main" val="3411568047"/>
                  </a:ext>
                </a:extLst>
              </a:tr>
              <a:tr h="275485">
                <a:tc>
                  <a:txBody>
                    <a:bodyPr/>
                    <a:lstStyle/>
                    <a:p>
                      <a:pPr algn="ctr" fontAlgn="b"/>
                      <a:r>
                        <a:rPr lang="en-US" sz="1100" b="0" i="0" u="none" strike="noStrike">
                          <a:solidFill>
                            <a:srgbClr val="000000"/>
                          </a:solidFill>
                          <a:effectLst/>
                          <a:latin typeface="Lato" panose="020F0502020204030203" pitchFamily="34" charset="0"/>
                        </a:rPr>
                        <a:t>13</a:t>
                      </a:r>
                    </a:p>
                  </a:txBody>
                  <a:tcPr marL="6350" marR="6350" marT="6350" marB="0" anchor="ctr"/>
                </a:tc>
                <a:tc>
                  <a:txBody>
                    <a:bodyPr/>
                    <a:lstStyle/>
                    <a:p>
                      <a:pPr algn="l" fontAlgn="ctr"/>
                      <a:r>
                        <a:rPr lang="en-US" sz="1100" b="0" i="0" u="none" strike="noStrike" dirty="0">
                          <a:solidFill>
                            <a:srgbClr val="000000"/>
                          </a:solidFill>
                          <a:effectLst/>
                          <a:latin typeface="Lato" panose="020F0502020204030203" pitchFamily="34" charset="0"/>
                        </a:rPr>
                        <a:t>DAX (FDAX) Futures, Eurex</a:t>
                      </a:r>
                    </a:p>
                  </a:txBody>
                  <a:tcPr marL="9525" marR="9525" marT="9525" marB="0" anchor="ctr"/>
                </a:tc>
                <a:tc>
                  <a:txBody>
                    <a:bodyPr/>
                    <a:lstStyle/>
                    <a:p>
                      <a:pPr algn="r" fontAlgn="ctr"/>
                      <a:r>
                        <a:rPr lang="en-US" sz="1100" b="0" i="0" u="none" strike="noStrike">
                          <a:solidFill>
                            <a:srgbClr val="000000"/>
                          </a:solidFill>
                          <a:effectLst/>
                          <a:latin typeface="Lato" panose="020F0502020204030203" pitchFamily="34" charset="0"/>
                        </a:rPr>
                        <a:t>5,070,720</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-20.2%</a:t>
                      </a:r>
                    </a:p>
                  </a:txBody>
                  <a:tcPr marL="9525" marR="9525" marT="9525" marB="0" anchor="ctr"/>
                </a:tc>
                <a:tc>
                  <a:txBody>
                    <a:bodyPr/>
                    <a:lstStyle/>
                    <a:p>
                      <a:pPr algn="r" fontAlgn="ctr"/>
                      <a:r>
                        <a:rPr lang="en-US" sz="1100" b="0" i="0" u="none" strike="noStrike">
                          <a:solidFill>
                            <a:srgbClr val="000000"/>
                          </a:solidFill>
                          <a:effectLst/>
                          <a:latin typeface="Lato" panose="020F0502020204030203" pitchFamily="34" charset="0"/>
                        </a:rPr>
                        <a:t>38,760</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-30.3%</a:t>
                      </a:r>
                    </a:p>
                  </a:txBody>
                  <a:tcPr marL="9525" marR="9525" marT="9525" marB="0" anchor="ctr"/>
                </a:tc>
                <a:extLst>
                  <a:ext uri="{0D108BD9-81ED-4DB2-BD59-A6C34878D82A}">
                    <a16:rowId xmlns:a16="http://schemas.microsoft.com/office/drawing/2014/main" val="4163339011"/>
                  </a:ext>
                </a:extLst>
              </a:tr>
              <a:tr h="275485">
                <a:tc>
                  <a:txBody>
                    <a:bodyPr/>
                    <a:lstStyle/>
                    <a:p>
                      <a:pPr algn="ctr" fontAlgn="b"/>
                      <a:r>
                        <a:rPr lang="en-US" sz="1100" b="0" i="0" u="none" strike="noStrike">
                          <a:solidFill>
                            <a:srgbClr val="000000"/>
                          </a:solidFill>
                          <a:effectLst/>
                          <a:latin typeface="Lato" panose="020F0502020204030203" pitchFamily="34" charset="0"/>
                        </a:rPr>
                        <a:t>14</a:t>
                      </a:r>
                    </a:p>
                  </a:txBody>
                  <a:tcPr marL="6350" marR="6350" marT="6350" marB="0" anchor="ctr"/>
                </a:tc>
                <a:tc>
                  <a:txBody>
                    <a:bodyPr/>
                    <a:lstStyle/>
                    <a:p>
                      <a:pPr algn="l" fontAlgn="b"/>
                      <a:r>
                        <a:rPr lang="en-US" sz="1100" b="0" i="0" u="none" strike="noStrike" dirty="0">
                          <a:solidFill>
                            <a:srgbClr val="000000"/>
                          </a:solidFill>
                          <a:effectLst/>
                          <a:latin typeface="Lato" panose="020F0502020204030203" pitchFamily="34" charset="0"/>
                        </a:rPr>
                        <a:t>Euro Stoxx 50 Index Total Return (TESX) Futures, Eurex</a:t>
                      </a:r>
                    </a:p>
                  </a:txBody>
                  <a:tcPr marL="6350" marR="6350" marT="6350" marB="0" anchor="ctr"/>
                </a:tc>
                <a:tc>
                  <a:txBody>
                    <a:bodyPr/>
                    <a:lstStyle/>
                    <a:p>
                      <a:pPr algn="r" fontAlgn="b"/>
                      <a:r>
                        <a:rPr lang="en-US" sz="1100" b="0" i="0" u="none" strike="noStrike" dirty="0">
                          <a:solidFill>
                            <a:srgbClr val="000000"/>
                          </a:solidFill>
                          <a:effectLst/>
                          <a:latin typeface="Lato" panose="020F0502020204030203" pitchFamily="34" charset="0"/>
                        </a:rPr>
                        <a:t>4,426,081</a:t>
                      </a:r>
                    </a:p>
                  </a:txBody>
                  <a:tcPr marL="6350" marR="6350" marT="6350" marB="0" anchor="ctr"/>
                </a:tc>
                <a:tc>
                  <a:txBody>
                    <a:bodyPr/>
                    <a:lstStyle/>
                    <a:p>
                      <a:pPr marL="0" algn="ctr" defTabSz="914400" rtl="0" eaLnBrk="1" fontAlgn="ctr" latinLnBrk="0" hangingPunct="1"/>
                      <a:r>
                        <a:rPr lang="en-US" sz="1100" b="0" i="1" u="none" strike="noStrike" kern="1200" dirty="0">
                          <a:solidFill>
                            <a:srgbClr val="000000"/>
                          </a:solidFill>
                          <a:effectLst/>
                          <a:latin typeface="Lato" panose="020F0502020204030203" pitchFamily="34" charset="0"/>
                          <a:ea typeface="+mn-ea"/>
                          <a:cs typeface="+mn-cs"/>
                        </a:rPr>
                        <a:t>-4.0%</a:t>
                      </a:r>
                    </a:p>
                  </a:txBody>
                  <a:tcPr marL="6350" marR="6350" marT="6350" marB="0" anchor="ctr"/>
                </a:tc>
                <a:tc>
                  <a:txBody>
                    <a:bodyPr/>
                    <a:lstStyle/>
                    <a:p>
                      <a:pPr algn="r" fontAlgn="b"/>
                      <a:r>
                        <a:rPr lang="en-US" sz="1100" b="0" i="0" u="none" strike="noStrike" dirty="0">
                          <a:solidFill>
                            <a:srgbClr val="000000"/>
                          </a:solidFill>
                          <a:effectLst/>
                          <a:latin typeface="Lato" panose="020F0502020204030203" pitchFamily="34" charset="0"/>
                        </a:rPr>
                        <a:t>1,790,414</a:t>
                      </a:r>
                    </a:p>
                  </a:txBody>
                  <a:tcPr marL="6350" marR="6350" marT="6350" marB="0" anchor="ctr"/>
                </a:tc>
                <a:tc>
                  <a:txBody>
                    <a:bodyPr/>
                    <a:lstStyle/>
                    <a:p>
                      <a:pPr marL="0" algn="ctr" defTabSz="914400" rtl="0" eaLnBrk="1" fontAlgn="ctr" latinLnBrk="0" hangingPunct="1"/>
                      <a:r>
                        <a:rPr lang="en-US" sz="1100" b="0" i="1" u="none" strike="noStrike" kern="1200" dirty="0">
                          <a:solidFill>
                            <a:srgbClr val="000000"/>
                          </a:solidFill>
                          <a:effectLst/>
                          <a:latin typeface="Lato" panose="020F0502020204030203" pitchFamily="34" charset="0"/>
                          <a:ea typeface="+mn-ea"/>
                          <a:cs typeface="+mn-cs"/>
                        </a:rPr>
                        <a:t>-12.4%</a:t>
                      </a:r>
                    </a:p>
                  </a:txBody>
                  <a:tcPr marL="6350" marR="6350" marT="6350" marB="0" anchor="ctr"/>
                </a:tc>
                <a:extLst>
                  <a:ext uri="{0D108BD9-81ED-4DB2-BD59-A6C34878D82A}">
                    <a16:rowId xmlns:a16="http://schemas.microsoft.com/office/drawing/2014/main" val="3331925339"/>
                  </a:ext>
                </a:extLst>
              </a:tr>
              <a:tr h="275485">
                <a:tc>
                  <a:txBody>
                    <a:bodyPr/>
                    <a:lstStyle/>
                    <a:p>
                      <a:pPr algn="ctr" fontAlgn="b"/>
                      <a:r>
                        <a:rPr lang="en-US" sz="1100" b="0" i="0" u="none" strike="noStrike">
                          <a:solidFill>
                            <a:srgbClr val="000000"/>
                          </a:solidFill>
                          <a:effectLst/>
                          <a:latin typeface="Lato" panose="020F0502020204030203" pitchFamily="34" charset="0"/>
                        </a:rPr>
                        <a:t>15</a:t>
                      </a:r>
                    </a:p>
                  </a:txBody>
                  <a:tcPr marL="6350" marR="6350" marT="6350" marB="0" anchor="ctr"/>
                </a:tc>
                <a:tc>
                  <a:txBody>
                    <a:bodyPr/>
                    <a:lstStyle/>
                    <a:p>
                      <a:pPr algn="l" fontAlgn="b"/>
                      <a:r>
                        <a:rPr lang="en-US" sz="1100" b="0" i="0" u="none" strike="noStrike" dirty="0">
                          <a:solidFill>
                            <a:srgbClr val="000000"/>
                          </a:solidFill>
                          <a:effectLst/>
                          <a:latin typeface="Lato" panose="020F0502020204030203" pitchFamily="34" charset="0"/>
                        </a:rPr>
                        <a:t>Swiss Market Index (SMI) Futures, Eurex</a:t>
                      </a:r>
                    </a:p>
                  </a:txBody>
                  <a:tcPr marL="6350" marR="6350" marT="6350" marB="0" anchor="ctr"/>
                </a:tc>
                <a:tc>
                  <a:txBody>
                    <a:bodyPr/>
                    <a:lstStyle/>
                    <a:p>
                      <a:pPr algn="r" fontAlgn="b"/>
                      <a:r>
                        <a:rPr lang="en-US" sz="1100" b="0" i="0" u="none" strike="noStrike" dirty="0">
                          <a:solidFill>
                            <a:srgbClr val="000000"/>
                          </a:solidFill>
                          <a:effectLst/>
                          <a:latin typeface="Lato" panose="020F0502020204030203" pitchFamily="34" charset="0"/>
                        </a:rPr>
                        <a:t>4,222,283</a:t>
                      </a:r>
                    </a:p>
                  </a:txBody>
                  <a:tcPr marL="6350" marR="6350" marT="6350" marB="0" anchor="ctr"/>
                </a:tc>
                <a:tc>
                  <a:txBody>
                    <a:bodyPr/>
                    <a:lstStyle/>
                    <a:p>
                      <a:pPr marL="0" algn="ctr" defTabSz="914400" rtl="0" eaLnBrk="1" fontAlgn="ctr" latinLnBrk="0" hangingPunct="1"/>
                      <a:r>
                        <a:rPr lang="en-US" sz="1100" b="0" i="1" u="none" strike="noStrike" kern="1200" dirty="0">
                          <a:solidFill>
                            <a:srgbClr val="000000"/>
                          </a:solidFill>
                          <a:effectLst/>
                          <a:latin typeface="Lato" panose="020F0502020204030203" pitchFamily="34" charset="0"/>
                          <a:ea typeface="+mn-ea"/>
                          <a:cs typeface="+mn-cs"/>
                        </a:rPr>
                        <a:t>-3.5%</a:t>
                      </a:r>
                    </a:p>
                  </a:txBody>
                  <a:tcPr marL="6350" marR="6350" marT="6350" marB="0" anchor="ctr"/>
                </a:tc>
                <a:tc>
                  <a:txBody>
                    <a:bodyPr/>
                    <a:lstStyle/>
                    <a:p>
                      <a:pPr algn="r" fontAlgn="b"/>
                      <a:r>
                        <a:rPr lang="en-US" sz="1100" b="0" i="0" u="none" strike="noStrike" dirty="0">
                          <a:solidFill>
                            <a:srgbClr val="000000"/>
                          </a:solidFill>
                          <a:effectLst/>
                          <a:latin typeface="Lato" panose="020F0502020204030203" pitchFamily="34" charset="0"/>
                        </a:rPr>
                        <a:t>137,137</a:t>
                      </a:r>
                    </a:p>
                  </a:txBody>
                  <a:tcPr marL="6350" marR="6350" marT="6350" marB="0" anchor="ctr"/>
                </a:tc>
                <a:tc>
                  <a:txBody>
                    <a:bodyPr/>
                    <a:lstStyle/>
                    <a:p>
                      <a:pPr marL="0" algn="ctr" defTabSz="914400" rtl="0" eaLnBrk="1" fontAlgn="ctr" latinLnBrk="0" hangingPunct="1"/>
                      <a:r>
                        <a:rPr lang="en-US" sz="1100" b="0" i="1" u="none" strike="noStrike" kern="1200" dirty="0">
                          <a:solidFill>
                            <a:srgbClr val="000000"/>
                          </a:solidFill>
                          <a:effectLst/>
                          <a:latin typeface="Lato" panose="020F0502020204030203" pitchFamily="34" charset="0"/>
                          <a:ea typeface="+mn-ea"/>
                          <a:cs typeface="+mn-cs"/>
                        </a:rPr>
                        <a:t>-14.7%</a:t>
                      </a:r>
                    </a:p>
                  </a:txBody>
                  <a:tcPr marL="6350" marR="6350" marT="6350" marB="0" anchor="ctr"/>
                </a:tc>
                <a:extLst>
                  <a:ext uri="{0D108BD9-81ED-4DB2-BD59-A6C34878D82A}">
                    <a16:rowId xmlns:a16="http://schemas.microsoft.com/office/drawing/2014/main" val="1246821193"/>
                  </a:ext>
                </a:extLst>
              </a:tr>
            </a:tbl>
          </a:graphicData>
        </a:graphic>
      </p:graphicFrame>
      <p:sp>
        <p:nvSpPr>
          <p:cNvPr id="6" name="TextBox 5">
            <a:extLst>
              <a:ext uri="{FF2B5EF4-FFF2-40B4-BE49-F238E27FC236}">
                <a16:creationId xmlns:a16="http://schemas.microsoft.com/office/drawing/2014/main" id="{54314260-73DA-0C47-33E4-C3F552F6B32F}"/>
              </a:ext>
            </a:extLst>
          </p:cNvPr>
          <p:cNvSpPr txBox="1"/>
          <p:nvPr/>
        </p:nvSpPr>
        <p:spPr>
          <a:xfrm>
            <a:off x="2756647" y="6257059"/>
            <a:ext cx="6678706" cy="261610"/>
          </a:xfrm>
          <a:prstGeom prst="rect">
            <a:avLst/>
          </a:prstGeom>
          <a:noFill/>
        </p:spPr>
        <p:txBody>
          <a:bodyPr wrap="square" rtlCol="0">
            <a:spAutoFit/>
          </a:bodyPr>
          <a:lstStyle/>
          <a:p>
            <a:r>
              <a:rPr lang="en-US" sz="1100" b="0" i="0" u="none" strike="noStrike" baseline="30000" dirty="0">
                <a:solidFill>
                  <a:srgbClr val="000000"/>
                </a:solidFill>
                <a:effectLst/>
                <a:latin typeface="Lato" panose="020F0502020204030203" pitchFamily="34" charset="0"/>
              </a:rPr>
              <a:t>1 </a:t>
            </a:r>
            <a:r>
              <a:rPr lang="en-US" sz="1100" baseline="30000" dirty="0">
                <a:solidFill>
                  <a:srgbClr val="000000"/>
                </a:solidFill>
                <a:latin typeface="Lato" panose="020F0502020204030203" pitchFamily="34" charset="0"/>
              </a:rPr>
              <a:t> </a:t>
            </a:r>
            <a:r>
              <a:rPr lang="en-US" sz="1100" b="0" i="0" u="none" strike="noStrike" dirty="0">
                <a:solidFill>
                  <a:srgbClr val="000000"/>
                </a:solidFill>
                <a:effectLst/>
                <a:latin typeface="Lato" panose="020F0502020204030203" pitchFamily="34" charset="0"/>
              </a:rPr>
              <a:t>formerly the TA-25 Index.    Note: table does not include contracts listed on the Moscow Exchange </a:t>
            </a:r>
          </a:p>
        </p:txBody>
      </p:sp>
    </p:spTree>
    <p:extLst>
      <p:ext uri="{BB962C8B-B14F-4D97-AF65-F5344CB8AC3E}">
        <p14:creationId xmlns:p14="http://schemas.microsoft.com/office/powerpoint/2010/main" val="548739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8C178-E78C-2E3D-3705-DD1ADC36120C}"/>
              </a:ext>
            </a:extLst>
          </p:cNvPr>
          <p:cNvSpPr>
            <a:spLocks noGrp="1"/>
          </p:cNvSpPr>
          <p:nvPr>
            <p:ph type="title"/>
          </p:nvPr>
        </p:nvSpPr>
        <p:spPr/>
        <p:txBody>
          <a:bodyPr>
            <a:normAutofit/>
          </a:bodyPr>
          <a:lstStyle/>
          <a:p>
            <a:r>
              <a:rPr lang="en-US" sz="3200">
                <a:solidFill>
                  <a:schemeClr val="tx1"/>
                </a:solidFill>
              </a:rPr>
              <a:t>India Equity Index Options</a:t>
            </a:r>
          </a:p>
        </p:txBody>
      </p:sp>
      <p:graphicFrame>
        <p:nvGraphicFramePr>
          <p:cNvPr id="4" name="Content Placeholder 3">
            <a:extLst>
              <a:ext uri="{FF2B5EF4-FFF2-40B4-BE49-F238E27FC236}">
                <a16:creationId xmlns:a16="http://schemas.microsoft.com/office/drawing/2014/main" id="{908A66A2-D688-49D7-9C24-53FBBDA773E3}"/>
              </a:ext>
            </a:extLst>
          </p:cNvPr>
          <p:cNvGraphicFramePr>
            <a:graphicFrameLocks noGrp="1"/>
          </p:cNvGraphicFramePr>
          <p:nvPr>
            <p:ph idx="1"/>
            <p:extLst>
              <p:ext uri="{D42A27DB-BD31-4B8C-83A1-F6EECF244321}">
                <p14:modId xmlns:p14="http://schemas.microsoft.com/office/powerpoint/2010/main" val="166934640"/>
              </p:ext>
            </p:extLst>
          </p:nvPr>
        </p:nvGraphicFramePr>
        <p:xfrm>
          <a:off x="838200" y="2219325"/>
          <a:ext cx="10515600" cy="395763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05686865-3991-1E4C-2FA2-744F1337F065}"/>
              </a:ext>
            </a:extLst>
          </p:cNvPr>
          <p:cNvSpPr txBox="1"/>
          <p:nvPr/>
        </p:nvSpPr>
        <p:spPr>
          <a:xfrm>
            <a:off x="838200" y="1237659"/>
            <a:ext cx="10515600" cy="584775"/>
          </a:xfrm>
          <a:prstGeom prst="rect">
            <a:avLst/>
          </a:prstGeom>
          <a:noFill/>
        </p:spPr>
        <p:txBody>
          <a:bodyPr wrap="square" rtlCol="0">
            <a:spAutoFit/>
          </a:bodyPr>
          <a:lstStyle/>
          <a:p>
            <a:r>
              <a:rPr lang="en-US" sz="1600" dirty="0">
                <a:latin typeface="Lato" panose="020F0502020204030203" pitchFamily="34" charset="0"/>
              </a:rPr>
              <a:t>Trading of equity index options on India’s two financial derivatives exchanges dropped from a peak of 15.9 billion contracts in October to 3.4 billion in February and have remained at roughly 4 billion since then. </a:t>
            </a:r>
          </a:p>
        </p:txBody>
      </p:sp>
    </p:spTree>
    <p:extLst>
      <p:ext uri="{BB962C8B-B14F-4D97-AF65-F5344CB8AC3E}">
        <p14:creationId xmlns:p14="http://schemas.microsoft.com/office/powerpoint/2010/main" val="1592213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ACE0A-06F6-57ED-1579-C4B86748A081}"/>
              </a:ext>
            </a:extLst>
          </p:cNvPr>
          <p:cNvSpPr>
            <a:spLocks noGrp="1"/>
          </p:cNvSpPr>
          <p:nvPr>
            <p:ph type="title"/>
          </p:nvPr>
        </p:nvSpPr>
        <p:spPr/>
        <p:txBody>
          <a:bodyPr>
            <a:normAutofit/>
          </a:bodyPr>
          <a:lstStyle/>
          <a:p>
            <a:r>
              <a:rPr lang="en-US" sz="3200">
                <a:solidFill>
                  <a:schemeClr val="tx1"/>
                </a:solidFill>
              </a:rPr>
              <a:t>India Equity Index Futures</a:t>
            </a:r>
          </a:p>
        </p:txBody>
      </p:sp>
      <p:graphicFrame>
        <p:nvGraphicFramePr>
          <p:cNvPr id="10" name="Content Placeholder 9">
            <a:extLst>
              <a:ext uri="{FF2B5EF4-FFF2-40B4-BE49-F238E27FC236}">
                <a16:creationId xmlns:a16="http://schemas.microsoft.com/office/drawing/2014/main" id="{A8A16B23-B9B2-4C24-B705-F4032453D90B}"/>
              </a:ext>
            </a:extLst>
          </p:cNvPr>
          <p:cNvGraphicFramePr>
            <a:graphicFrameLocks noGrp="1"/>
          </p:cNvGraphicFramePr>
          <p:nvPr>
            <p:ph idx="1"/>
            <p:extLst>
              <p:ext uri="{D42A27DB-BD31-4B8C-83A1-F6EECF244321}">
                <p14:modId xmlns:p14="http://schemas.microsoft.com/office/powerpoint/2010/main" val="1065739034"/>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a16="http://schemas.microsoft.com/office/drawing/2014/main" id="{F8C96D1F-21A7-5D50-21C2-35A4CA72EE49}"/>
              </a:ext>
            </a:extLst>
          </p:cNvPr>
          <p:cNvSpPr txBox="1"/>
          <p:nvPr/>
        </p:nvSpPr>
        <p:spPr>
          <a:xfrm>
            <a:off x="838200" y="1237659"/>
            <a:ext cx="10515600" cy="584775"/>
          </a:xfrm>
          <a:prstGeom prst="rect">
            <a:avLst/>
          </a:prstGeom>
          <a:noFill/>
        </p:spPr>
        <p:txBody>
          <a:bodyPr wrap="square" rtlCol="0">
            <a:spAutoFit/>
          </a:bodyPr>
          <a:lstStyle/>
          <a:p>
            <a:r>
              <a:rPr lang="en-US" sz="1600" dirty="0">
                <a:latin typeface="Lato" panose="020F0502020204030203" pitchFamily="34" charset="0"/>
              </a:rPr>
              <a:t>Trading of equity index futures on NSE India dropped to four million in February, the lowest level in at least eight years, following the crackdown by regulators on speculative trading in equity index options. </a:t>
            </a:r>
          </a:p>
        </p:txBody>
      </p:sp>
    </p:spTree>
    <p:extLst>
      <p:ext uri="{BB962C8B-B14F-4D97-AF65-F5344CB8AC3E}">
        <p14:creationId xmlns:p14="http://schemas.microsoft.com/office/powerpoint/2010/main" val="1791082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B7C0B-02B7-3043-5782-3908F717B249}"/>
              </a:ext>
            </a:extLst>
          </p:cNvPr>
          <p:cNvSpPr>
            <a:spLocks noGrp="1"/>
          </p:cNvSpPr>
          <p:nvPr>
            <p:ph type="title"/>
          </p:nvPr>
        </p:nvSpPr>
        <p:spPr/>
        <p:txBody>
          <a:bodyPr>
            <a:normAutofit/>
          </a:bodyPr>
          <a:lstStyle/>
          <a:p>
            <a:r>
              <a:rPr lang="en-US" sz="3200" dirty="0"/>
              <a:t>India Single Stock Derivatives</a:t>
            </a:r>
          </a:p>
        </p:txBody>
      </p:sp>
      <p:graphicFrame>
        <p:nvGraphicFramePr>
          <p:cNvPr id="9" name="Content Placeholder 8">
            <a:extLst>
              <a:ext uri="{FF2B5EF4-FFF2-40B4-BE49-F238E27FC236}">
                <a16:creationId xmlns:a16="http://schemas.microsoft.com/office/drawing/2014/main" id="{CA2567A3-5230-4A67-87E2-CC1ADBBD5553}"/>
              </a:ext>
            </a:extLst>
          </p:cNvPr>
          <p:cNvGraphicFramePr>
            <a:graphicFrameLocks noGrp="1"/>
          </p:cNvGraphicFramePr>
          <p:nvPr>
            <p:ph sz="half" idx="2"/>
            <p:extLst>
              <p:ext uri="{D42A27DB-BD31-4B8C-83A1-F6EECF244321}">
                <p14:modId xmlns:p14="http://schemas.microsoft.com/office/powerpoint/2010/main" val="106344924"/>
              </p:ext>
            </p:extLst>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ontent Placeholder 11">
            <a:extLst>
              <a:ext uri="{FF2B5EF4-FFF2-40B4-BE49-F238E27FC236}">
                <a16:creationId xmlns:a16="http://schemas.microsoft.com/office/drawing/2014/main" id="{4B6D3327-9D41-4362-884E-3174F914644F}"/>
              </a:ext>
            </a:extLst>
          </p:cNvPr>
          <p:cNvGraphicFramePr>
            <a:graphicFrameLocks noGrp="1"/>
          </p:cNvGraphicFramePr>
          <p:nvPr>
            <p:ph sz="half" idx="1"/>
            <p:extLst>
              <p:ext uri="{D42A27DB-BD31-4B8C-83A1-F6EECF244321}">
                <p14:modId xmlns:p14="http://schemas.microsoft.com/office/powerpoint/2010/main" val="2835578686"/>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a:extLst>
              <a:ext uri="{FF2B5EF4-FFF2-40B4-BE49-F238E27FC236}">
                <a16:creationId xmlns:a16="http://schemas.microsoft.com/office/drawing/2014/main" id="{2F15F270-9DD6-F42D-A8BE-C970600FDE46}"/>
              </a:ext>
            </a:extLst>
          </p:cNvPr>
          <p:cNvSpPr txBox="1"/>
          <p:nvPr/>
        </p:nvSpPr>
        <p:spPr>
          <a:xfrm>
            <a:off x="838200" y="1237659"/>
            <a:ext cx="10515600" cy="338554"/>
          </a:xfrm>
          <a:prstGeom prst="rect">
            <a:avLst/>
          </a:prstGeom>
          <a:noFill/>
        </p:spPr>
        <p:txBody>
          <a:bodyPr wrap="square" rtlCol="0">
            <a:spAutoFit/>
          </a:bodyPr>
          <a:lstStyle/>
          <a:p>
            <a:r>
              <a:rPr lang="en-US" sz="1600" dirty="0">
                <a:latin typeface="Lato" panose="020F0502020204030203" pitchFamily="34" charset="0"/>
              </a:rPr>
              <a:t>Trading of single stock options and futures has been rising rapidly in recent years.  </a:t>
            </a:r>
          </a:p>
        </p:txBody>
      </p:sp>
    </p:spTree>
    <p:extLst>
      <p:ext uri="{BB962C8B-B14F-4D97-AF65-F5344CB8AC3E}">
        <p14:creationId xmlns:p14="http://schemas.microsoft.com/office/powerpoint/2010/main" val="3624996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AA21BE8-19C4-41CF-CBCF-243E79A0A079}"/>
              </a:ext>
            </a:extLst>
          </p:cNvPr>
          <p:cNvSpPr>
            <a:spLocks noGrp="1"/>
          </p:cNvSpPr>
          <p:nvPr>
            <p:ph type="title"/>
          </p:nvPr>
        </p:nvSpPr>
        <p:spPr>
          <a:xfrm>
            <a:off x="838200" y="215117"/>
            <a:ext cx="10515600" cy="1325563"/>
          </a:xfrm>
        </p:spPr>
        <p:txBody>
          <a:bodyPr/>
          <a:lstStyle/>
          <a:p>
            <a:r>
              <a:rPr lang="en-US">
                <a:solidFill>
                  <a:schemeClr val="tx1"/>
                </a:solidFill>
              </a:rPr>
              <a:t>China’s Equity Index Derivatives</a:t>
            </a:r>
          </a:p>
        </p:txBody>
      </p:sp>
      <p:graphicFrame>
        <p:nvGraphicFramePr>
          <p:cNvPr id="7" name="Content Placeholder 3">
            <a:extLst>
              <a:ext uri="{FF2B5EF4-FFF2-40B4-BE49-F238E27FC236}">
                <a16:creationId xmlns:a16="http://schemas.microsoft.com/office/drawing/2014/main" id="{939DDD4C-C910-EE3D-1491-6C6471CAD818}"/>
              </a:ext>
            </a:extLst>
          </p:cNvPr>
          <p:cNvGraphicFramePr>
            <a:graphicFrameLocks noGrp="1"/>
          </p:cNvGraphicFramePr>
          <p:nvPr>
            <p:ph sz="half" idx="2"/>
            <p:extLst>
              <p:ext uri="{D42A27DB-BD31-4B8C-83A1-F6EECF244321}">
                <p14:modId xmlns:p14="http://schemas.microsoft.com/office/powerpoint/2010/main" val="752167305"/>
              </p:ext>
            </p:extLst>
          </p:nvPr>
        </p:nvGraphicFramePr>
        <p:xfrm>
          <a:off x="839788" y="1988288"/>
          <a:ext cx="5157787" cy="42013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7">
            <a:extLst>
              <a:ext uri="{FF2B5EF4-FFF2-40B4-BE49-F238E27FC236}">
                <a16:creationId xmlns:a16="http://schemas.microsoft.com/office/drawing/2014/main" id="{A21B0077-214E-8FAD-F24C-190952AD7E3D}"/>
              </a:ext>
            </a:extLst>
          </p:cNvPr>
          <p:cNvGraphicFramePr>
            <a:graphicFrameLocks noGrp="1"/>
          </p:cNvGraphicFramePr>
          <p:nvPr>
            <p:ph sz="quarter" idx="4"/>
            <p:extLst>
              <p:ext uri="{D42A27DB-BD31-4B8C-83A1-F6EECF244321}">
                <p14:modId xmlns:p14="http://schemas.microsoft.com/office/powerpoint/2010/main" val="2136591006"/>
              </p:ext>
            </p:extLst>
          </p:nvPr>
        </p:nvGraphicFramePr>
        <p:xfrm>
          <a:off x="6172200" y="1988287"/>
          <a:ext cx="5183188" cy="4201376"/>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821BFDBC-70AB-4B28-BBD6-B0379D0FD0C0}"/>
              </a:ext>
            </a:extLst>
          </p:cNvPr>
          <p:cNvSpPr txBox="1"/>
          <p:nvPr/>
        </p:nvSpPr>
        <p:spPr>
          <a:xfrm>
            <a:off x="838200" y="1237659"/>
            <a:ext cx="10515600" cy="584775"/>
          </a:xfrm>
          <a:prstGeom prst="rect">
            <a:avLst/>
          </a:prstGeom>
          <a:noFill/>
        </p:spPr>
        <p:txBody>
          <a:bodyPr wrap="square" rtlCol="0">
            <a:spAutoFit/>
          </a:bodyPr>
          <a:lstStyle/>
          <a:p>
            <a:r>
              <a:rPr lang="en-US" sz="1600" dirty="0">
                <a:latin typeface="Lato" panose="020F0502020204030203" pitchFamily="34" charset="0"/>
              </a:rPr>
              <a:t>Rapid growth of China’s exchange-traded funds industry has spurred trading of options on ETFs on the Shanghai Stock Exchange. Open interest is concentrated in equity index futures on the China Financial Futures Exchange.  </a:t>
            </a:r>
          </a:p>
        </p:txBody>
      </p:sp>
      <p:sp>
        <p:nvSpPr>
          <p:cNvPr id="9" name="TextBox 8">
            <a:extLst>
              <a:ext uri="{FF2B5EF4-FFF2-40B4-BE49-F238E27FC236}">
                <a16:creationId xmlns:a16="http://schemas.microsoft.com/office/drawing/2014/main" id="{83B58879-031D-0ED0-494A-E3D6D15C73F8}"/>
              </a:ext>
            </a:extLst>
          </p:cNvPr>
          <p:cNvSpPr txBox="1"/>
          <p:nvPr/>
        </p:nvSpPr>
        <p:spPr>
          <a:xfrm>
            <a:off x="3021338" y="6224711"/>
            <a:ext cx="6301725" cy="261610"/>
          </a:xfrm>
          <a:prstGeom prst="rect">
            <a:avLst/>
          </a:prstGeom>
          <a:noFill/>
        </p:spPr>
        <p:txBody>
          <a:bodyPr wrap="none" rtlCol="0">
            <a:spAutoFit/>
          </a:bodyPr>
          <a:lstStyle/>
          <a:p>
            <a:pPr algn="ctr"/>
            <a:r>
              <a:rPr lang="en-US" sz="1100" dirty="0">
                <a:latin typeface="Lato" panose="020F0502020204030203" pitchFamily="34" charset="0"/>
              </a:rPr>
              <a:t>Note: data on ETF options does not include the CSI 300 ETF listed on the Shenzhen Stock Exchange. </a:t>
            </a:r>
          </a:p>
        </p:txBody>
      </p:sp>
    </p:spTree>
    <p:extLst>
      <p:ext uri="{BB962C8B-B14F-4D97-AF65-F5344CB8AC3E}">
        <p14:creationId xmlns:p14="http://schemas.microsoft.com/office/powerpoint/2010/main" val="2309896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30104-970E-BC11-1CA0-7CBBB96BCAFA}"/>
              </a:ext>
            </a:extLst>
          </p:cNvPr>
          <p:cNvSpPr>
            <a:spLocks noGrp="1"/>
          </p:cNvSpPr>
          <p:nvPr>
            <p:ph type="title"/>
          </p:nvPr>
        </p:nvSpPr>
        <p:spPr/>
        <p:txBody>
          <a:bodyPr>
            <a:normAutofit/>
          </a:bodyPr>
          <a:lstStyle/>
          <a:p>
            <a:r>
              <a:rPr lang="en-US" sz="3200">
                <a:solidFill>
                  <a:schemeClr val="tx1"/>
                </a:solidFill>
              </a:rPr>
              <a:t>China Equity Index Derivatives: Top Contracts</a:t>
            </a:r>
          </a:p>
        </p:txBody>
      </p:sp>
      <p:graphicFrame>
        <p:nvGraphicFramePr>
          <p:cNvPr id="4" name="Content Placeholder 3">
            <a:extLst>
              <a:ext uri="{FF2B5EF4-FFF2-40B4-BE49-F238E27FC236}">
                <a16:creationId xmlns:a16="http://schemas.microsoft.com/office/drawing/2014/main" id="{215C965D-B436-7045-E746-225D999A9F8C}"/>
              </a:ext>
            </a:extLst>
          </p:cNvPr>
          <p:cNvGraphicFramePr>
            <a:graphicFrameLocks noGrp="1"/>
          </p:cNvGraphicFramePr>
          <p:nvPr>
            <p:ph idx="1"/>
            <p:extLst>
              <p:ext uri="{D42A27DB-BD31-4B8C-83A1-F6EECF244321}">
                <p14:modId xmlns:p14="http://schemas.microsoft.com/office/powerpoint/2010/main" val="2721590049"/>
              </p:ext>
            </p:extLst>
          </p:nvPr>
        </p:nvGraphicFramePr>
        <p:xfrm>
          <a:off x="838200" y="1825625"/>
          <a:ext cx="10515601" cy="4142040"/>
        </p:xfrm>
        <a:graphic>
          <a:graphicData uri="http://schemas.openxmlformats.org/drawingml/2006/table">
            <a:tbl>
              <a:tblPr firstRow="1" bandRow="1">
                <a:tableStyleId>{5C22544A-7EE6-4342-B048-85BDC9FD1C3A}</a:tableStyleId>
              </a:tblPr>
              <a:tblGrid>
                <a:gridCol w="461211">
                  <a:extLst>
                    <a:ext uri="{9D8B030D-6E8A-4147-A177-3AD203B41FA5}">
                      <a16:colId xmlns:a16="http://schemas.microsoft.com/office/drawing/2014/main" val="3358098670"/>
                    </a:ext>
                  </a:extLst>
                </a:gridCol>
                <a:gridCol w="3753852">
                  <a:extLst>
                    <a:ext uri="{9D8B030D-6E8A-4147-A177-3AD203B41FA5}">
                      <a16:colId xmlns:a16="http://schemas.microsoft.com/office/drawing/2014/main" val="1464603847"/>
                    </a:ext>
                  </a:extLst>
                </a:gridCol>
                <a:gridCol w="1925053">
                  <a:extLst>
                    <a:ext uri="{9D8B030D-6E8A-4147-A177-3AD203B41FA5}">
                      <a16:colId xmlns:a16="http://schemas.microsoft.com/office/drawing/2014/main" val="3065720561"/>
                    </a:ext>
                  </a:extLst>
                </a:gridCol>
                <a:gridCol w="1395663">
                  <a:extLst>
                    <a:ext uri="{9D8B030D-6E8A-4147-A177-3AD203B41FA5}">
                      <a16:colId xmlns:a16="http://schemas.microsoft.com/office/drawing/2014/main" val="770967751"/>
                    </a:ext>
                  </a:extLst>
                </a:gridCol>
                <a:gridCol w="1713297">
                  <a:extLst>
                    <a:ext uri="{9D8B030D-6E8A-4147-A177-3AD203B41FA5}">
                      <a16:colId xmlns:a16="http://schemas.microsoft.com/office/drawing/2014/main" val="3852366"/>
                    </a:ext>
                  </a:extLst>
                </a:gridCol>
                <a:gridCol w="1266525">
                  <a:extLst>
                    <a:ext uri="{9D8B030D-6E8A-4147-A177-3AD203B41FA5}">
                      <a16:colId xmlns:a16="http://schemas.microsoft.com/office/drawing/2014/main" val="2832760596"/>
                    </a:ext>
                  </a:extLst>
                </a:gridCol>
              </a:tblGrid>
              <a:tr h="345170">
                <a:tc>
                  <a:txBody>
                    <a:bodyPr/>
                    <a:lstStyle/>
                    <a:p>
                      <a:pPr algn="ctr" fontAlgn="ctr"/>
                      <a:r>
                        <a:rPr lang="en-US" sz="1100" b="1" i="0" u="none" strike="noStrike" dirty="0">
                          <a:solidFill>
                            <a:schemeClr val="bg1"/>
                          </a:solidFill>
                          <a:effectLst/>
                          <a:latin typeface="Lato" panose="020F0502020204030203" pitchFamily="34" charset="0"/>
                        </a:rPr>
                        <a:t>Rank</a:t>
                      </a:r>
                    </a:p>
                  </a:txBody>
                  <a:tcPr marL="9525" marR="9525" marT="9525" marB="0" anchor="ctr"/>
                </a:tc>
                <a:tc>
                  <a:txBody>
                    <a:bodyPr/>
                    <a:lstStyle/>
                    <a:p>
                      <a:pPr lvl="1" algn="l" fontAlgn="ctr"/>
                      <a:r>
                        <a:rPr lang="en-US" sz="1100" b="1" i="0" u="none" strike="noStrike" dirty="0">
                          <a:solidFill>
                            <a:schemeClr val="bg1"/>
                          </a:solidFill>
                          <a:effectLst/>
                          <a:latin typeface="Lato" panose="020F0502020204030203" pitchFamily="34" charset="0"/>
                        </a:rPr>
                        <a:t>Contract and Exchange</a:t>
                      </a:r>
                    </a:p>
                  </a:txBody>
                  <a:tcPr marL="9525" marR="9525" marT="9525" marB="0" anchor="ctr"/>
                </a:tc>
                <a:tc>
                  <a:txBody>
                    <a:bodyPr/>
                    <a:lstStyle/>
                    <a:p>
                      <a:pPr algn="ctr" fontAlgn="ctr"/>
                      <a:r>
                        <a:rPr lang="en-US" sz="1100" b="1" i="0" u="none" strike="noStrike" dirty="0">
                          <a:solidFill>
                            <a:schemeClr val="bg1"/>
                          </a:solidFill>
                          <a:effectLst/>
                          <a:latin typeface="Lato" panose="020F0502020204030203" pitchFamily="34" charset="0"/>
                        </a:rPr>
                        <a:t>Jan-Jun 2025 Volume</a:t>
                      </a:r>
                    </a:p>
                  </a:txBody>
                  <a:tcPr marL="9525" marR="9525" marT="9525" marB="0" anchor="ctr"/>
                </a:tc>
                <a:tc>
                  <a:txBody>
                    <a:bodyPr/>
                    <a:lstStyle/>
                    <a:p>
                      <a:pPr algn="ctr" fontAlgn="ctr"/>
                      <a:r>
                        <a:rPr lang="en-US" sz="1100" b="1" i="0" u="none" strike="noStrike" dirty="0">
                          <a:solidFill>
                            <a:schemeClr val="bg1"/>
                          </a:solidFill>
                          <a:effectLst/>
                          <a:latin typeface="Lato" panose="020F0502020204030203" pitchFamily="34" charset="0"/>
                        </a:rPr>
                        <a:t>Change vs. </a:t>
                      </a:r>
                      <a:r>
                        <a:rPr lang="en-US" sz="1100" b="1" i="0" u="none" strike="noStrike" dirty="0" err="1">
                          <a:solidFill>
                            <a:schemeClr val="bg1"/>
                          </a:solidFill>
                          <a:effectLst/>
                          <a:latin typeface="Lato" panose="020F0502020204030203" pitchFamily="34" charset="0"/>
                        </a:rPr>
                        <a:t>Yr</a:t>
                      </a:r>
                      <a:r>
                        <a:rPr lang="en-US" sz="1100" b="1" i="0" u="none" strike="noStrike" dirty="0">
                          <a:solidFill>
                            <a:schemeClr val="bg1"/>
                          </a:solidFill>
                          <a:effectLst/>
                          <a:latin typeface="Lato" panose="020F0502020204030203" pitchFamily="34" charset="0"/>
                        </a:rPr>
                        <a:t> Ago</a:t>
                      </a:r>
                    </a:p>
                  </a:txBody>
                  <a:tcPr marL="9525" marR="9525" marT="9525" marB="0" anchor="ctr"/>
                </a:tc>
                <a:tc>
                  <a:txBody>
                    <a:bodyPr/>
                    <a:lstStyle/>
                    <a:p>
                      <a:pPr algn="ctr" fontAlgn="ctr"/>
                      <a:r>
                        <a:rPr lang="en-US" sz="1100" b="1" i="0" u="none" strike="noStrike" dirty="0">
                          <a:solidFill>
                            <a:schemeClr val="bg1"/>
                          </a:solidFill>
                          <a:effectLst/>
                          <a:latin typeface="Lato" panose="020F0502020204030203" pitchFamily="34" charset="0"/>
                        </a:rPr>
                        <a:t>Jun 2025 Open Interest</a:t>
                      </a:r>
                    </a:p>
                  </a:txBody>
                  <a:tcPr marL="9525" marR="9525" marT="9525" marB="0" anchor="ctr"/>
                </a:tc>
                <a:tc>
                  <a:txBody>
                    <a:bodyPr/>
                    <a:lstStyle/>
                    <a:p>
                      <a:pPr algn="ctr" fontAlgn="ctr"/>
                      <a:r>
                        <a:rPr lang="en-US" sz="1100" b="1" i="0" u="none" strike="noStrike" dirty="0">
                          <a:solidFill>
                            <a:schemeClr val="bg1"/>
                          </a:solidFill>
                          <a:effectLst/>
                          <a:latin typeface="Lato" panose="020F0502020204030203" pitchFamily="34" charset="0"/>
                        </a:rPr>
                        <a:t>Change vs. </a:t>
                      </a:r>
                      <a:r>
                        <a:rPr lang="en-US" sz="1100" b="1" i="0" u="none" strike="noStrike" dirty="0" err="1">
                          <a:solidFill>
                            <a:schemeClr val="bg1"/>
                          </a:solidFill>
                          <a:effectLst/>
                          <a:latin typeface="Lato" panose="020F0502020204030203" pitchFamily="34" charset="0"/>
                        </a:rPr>
                        <a:t>Yr</a:t>
                      </a:r>
                      <a:r>
                        <a:rPr lang="en-US" sz="1100" b="1" i="0" u="none" strike="noStrike" dirty="0">
                          <a:solidFill>
                            <a:schemeClr val="bg1"/>
                          </a:solidFill>
                          <a:effectLst/>
                          <a:latin typeface="Lato" panose="020F0502020204030203" pitchFamily="34" charset="0"/>
                        </a:rPr>
                        <a:t> Ago</a:t>
                      </a:r>
                    </a:p>
                  </a:txBody>
                  <a:tcPr marL="9525" marR="9525" marT="9525" marB="0" anchor="ctr"/>
                </a:tc>
                <a:extLst>
                  <a:ext uri="{0D108BD9-81ED-4DB2-BD59-A6C34878D82A}">
                    <a16:rowId xmlns:a16="http://schemas.microsoft.com/office/drawing/2014/main" val="4271533429"/>
                  </a:ext>
                </a:extLst>
              </a:tr>
              <a:tr h="345170">
                <a:tc>
                  <a:txBody>
                    <a:bodyPr/>
                    <a:lstStyle/>
                    <a:p>
                      <a:pPr algn="ctr" fontAlgn="b"/>
                      <a:r>
                        <a:rPr lang="en-US" sz="1100" b="0" i="0" u="none" strike="noStrike" dirty="0">
                          <a:solidFill>
                            <a:srgbClr val="000000"/>
                          </a:solidFill>
                          <a:effectLst/>
                          <a:latin typeface="Lato" panose="020F0502020204030203" pitchFamily="34" charset="0"/>
                        </a:rPr>
                        <a:t>1</a:t>
                      </a:r>
                    </a:p>
                  </a:txBody>
                  <a:tcPr marL="9525" marR="9525" marT="9525" marB="0" anchor="ctr"/>
                </a:tc>
                <a:tc>
                  <a:txBody>
                    <a:bodyPr/>
                    <a:lstStyle/>
                    <a:p>
                      <a:pPr algn="l" fontAlgn="b"/>
                      <a:r>
                        <a:rPr lang="en-US" sz="1100" b="0" i="0" u="none" strike="noStrike" dirty="0">
                          <a:solidFill>
                            <a:srgbClr val="000000"/>
                          </a:solidFill>
                          <a:effectLst/>
                          <a:latin typeface="Lato" panose="020F0502020204030203" pitchFamily="34" charset="0"/>
                        </a:rPr>
                        <a:t>CSI 500 ETF Options, Shanghai Stock Exchange</a:t>
                      </a:r>
                    </a:p>
                  </a:txBody>
                  <a:tcPr marL="9525" marR="9525" marT="9525" marB="0" anchor="ctr"/>
                </a:tc>
                <a:tc>
                  <a:txBody>
                    <a:bodyPr/>
                    <a:lstStyle/>
                    <a:p>
                      <a:pPr algn="r" fontAlgn="b"/>
                      <a:r>
                        <a:rPr lang="en-US" sz="1100" b="0" i="0" u="none" strike="noStrike" dirty="0">
                          <a:solidFill>
                            <a:srgbClr val="000000"/>
                          </a:solidFill>
                          <a:effectLst/>
                          <a:latin typeface="Lato" panose="020F0502020204030203" pitchFamily="34" charset="0"/>
                        </a:rPr>
                        <a:t>154,356,069</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14.6%</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1,035,127</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10.0%</a:t>
                      </a:r>
                    </a:p>
                  </a:txBody>
                  <a:tcPr marL="9525" marR="9525" marT="9525" marB="0" anchor="ctr"/>
                </a:tc>
                <a:extLst>
                  <a:ext uri="{0D108BD9-81ED-4DB2-BD59-A6C34878D82A}">
                    <a16:rowId xmlns:a16="http://schemas.microsoft.com/office/drawing/2014/main" val="1719852176"/>
                  </a:ext>
                </a:extLst>
              </a:tr>
              <a:tr h="345170">
                <a:tc>
                  <a:txBody>
                    <a:bodyPr/>
                    <a:lstStyle/>
                    <a:p>
                      <a:pPr algn="ctr" fontAlgn="b"/>
                      <a:r>
                        <a:rPr lang="en-US" sz="1100" b="0" i="0" u="none" strike="noStrike" dirty="0">
                          <a:solidFill>
                            <a:srgbClr val="000000"/>
                          </a:solidFill>
                          <a:effectLst/>
                          <a:latin typeface="Lato" panose="020F0502020204030203" pitchFamily="34" charset="0"/>
                        </a:rPr>
                        <a:t>2</a:t>
                      </a:r>
                    </a:p>
                  </a:txBody>
                  <a:tcPr marL="9525" marR="9525" marT="9525" marB="0" anchor="ctr"/>
                </a:tc>
                <a:tc>
                  <a:txBody>
                    <a:bodyPr/>
                    <a:lstStyle/>
                    <a:p>
                      <a:pPr algn="l" fontAlgn="b"/>
                      <a:r>
                        <a:rPr lang="en-US" sz="1100" b="0" i="0" u="none" strike="noStrike">
                          <a:solidFill>
                            <a:srgbClr val="000000"/>
                          </a:solidFill>
                          <a:effectLst/>
                          <a:latin typeface="Lato" panose="020F0502020204030203" pitchFamily="34" charset="0"/>
                        </a:rPr>
                        <a:t>SSE 50 ETF Options, Shanghai Stock Exchange</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127,820,892</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-23.8%</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1,152,296</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-14.8%</a:t>
                      </a:r>
                    </a:p>
                  </a:txBody>
                  <a:tcPr marL="9525" marR="9525" marT="9525" marB="0" anchor="ctr"/>
                </a:tc>
                <a:extLst>
                  <a:ext uri="{0D108BD9-81ED-4DB2-BD59-A6C34878D82A}">
                    <a16:rowId xmlns:a16="http://schemas.microsoft.com/office/drawing/2014/main" val="3441006166"/>
                  </a:ext>
                </a:extLst>
              </a:tr>
              <a:tr h="345170">
                <a:tc>
                  <a:txBody>
                    <a:bodyPr/>
                    <a:lstStyle/>
                    <a:p>
                      <a:pPr algn="ctr" fontAlgn="b"/>
                      <a:r>
                        <a:rPr lang="en-US" sz="1100" b="0" i="0" u="none" strike="noStrike" dirty="0">
                          <a:solidFill>
                            <a:srgbClr val="000000"/>
                          </a:solidFill>
                          <a:effectLst/>
                          <a:latin typeface="Lato" panose="020F0502020204030203" pitchFamily="34" charset="0"/>
                        </a:rPr>
                        <a:t>3</a:t>
                      </a:r>
                    </a:p>
                  </a:txBody>
                  <a:tcPr marL="9525" marR="9525" marT="9525" marB="0" anchor="ctr"/>
                </a:tc>
                <a:tc>
                  <a:txBody>
                    <a:bodyPr/>
                    <a:lstStyle/>
                    <a:p>
                      <a:pPr algn="l" fontAlgn="b"/>
                      <a:r>
                        <a:rPr lang="en-US" sz="1100" b="0" i="0" u="none" strike="noStrike">
                          <a:solidFill>
                            <a:srgbClr val="000000"/>
                          </a:solidFill>
                          <a:effectLst/>
                          <a:latin typeface="Lato" panose="020F0502020204030203" pitchFamily="34" charset="0"/>
                        </a:rPr>
                        <a:t>CSI 300 ETF Options, Shanghai Stock Exchange</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115,043,972</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-20.1%</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1,089,961</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-1.8%</a:t>
                      </a:r>
                    </a:p>
                  </a:txBody>
                  <a:tcPr marL="9525" marR="9525" marT="9525" marB="0" anchor="ctr"/>
                </a:tc>
                <a:extLst>
                  <a:ext uri="{0D108BD9-81ED-4DB2-BD59-A6C34878D82A}">
                    <a16:rowId xmlns:a16="http://schemas.microsoft.com/office/drawing/2014/main" val="3626524161"/>
                  </a:ext>
                </a:extLst>
              </a:tr>
              <a:tr h="345170">
                <a:tc>
                  <a:txBody>
                    <a:bodyPr/>
                    <a:lstStyle/>
                    <a:p>
                      <a:pPr algn="ctr" fontAlgn="b"/>
                      <a:r>
                        <a:rPr lang="en-US" sz="1100" b="0" i="0" u="none" strike="noStrike" dirty="0">
                          <a:solidFill>
                            <a:srgbClr val="000000"/>
                          </a:solidFill>
                          <a:effectLst/>
                          <a:latin typeface="Lato" panose="020F0502020204030203" pitchFamily="34" charset="0"/>
                        </a:rPr>
                        <a:t>4</a:t>
                      </a:r>
                    </a:p>
                  </a:txBody>
                  <a:tcPr marL="9525" marR="9525" marT="9525" marB="0" anchor="ctr"/>
                </a:tc>
                <a:tc>
                  <a:txBody>
                    <a:bodyPr/>
                    <a:lstStyle/>
                    <a:p>
                      <a:pPr algn="l" fontAlgn="b"/>
                      <a:r>
                        <a:rPr lang="en-US" sz="1100" b="0" i="0" u="none" strike="noStrike" dirty="0">
                          <a:solidFill>
                            <a:srgbClr val="000000"/>
                          </a:solidFill>
                          <a:effectLst/>
                          <a:latin typeface="Lato" panose="020F0502020204030203" pitchFamily="34" charset="0"/>
                        </a:rPr>
                        <a:t>Star 50 ETF Options, Shanghai Stock Exchange</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98,063,987</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49.7%</a:t>
                      </a:r>
                    </a:p>
                  </a:txBody>
                  <a:tcPr marL="9525" marR="9525" marT="9525" marB="0" anchor="ctr"/>
                </a:tc>
                <a:tc>
                  <a:txBody>
                    <a:bodyPr/>
                    <a:lstStyle/>
                    <a:p>
                      <a:pPr algn="r" fontAlgn="b"/>
                      <a:r>
                        <a:rPr lang="en-US" sz="1100" b="0" i="0" u="none" strike="noStrike" dirty="0">
                          <a:solidFill>
                            <a:srgbClr val="000000"/>
                          </a:solidFill>
                          <a:effectLst/>
                          <a:latin typeface="Lato" panose="020F0502020204030203" pitchFamily="34" charset="0"/>
                        </a:rPr>
                        <a:t>1,278,526</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38.4%</a:t>
                      </a:r>
                    </a:p>
                  </a:txBody>
                  <a:tcPr marL="9525" marR="9525" marT="9525" marB="0" anchor="ctr"/>
                </a:tc>
                <a:extLst>
                  <a:ext uri="{0D108BD9-81ED-4DB2-BD59-A6C34878D82A}">
                    <a16:rowId xmlns:a16="http://schemas.microsoft.com/office/drawing/2014/main" val="1595785990"/>
                  </a:ext>
                </a:extLst>
              </a:tr>
              <a:tr h="345170">
                <a:tc>
                  <a:txBody>
                    <a:bodyPr/>
                    <a:lstStyle/>
                    <a:p>
                      <a:pPr algn="ctr" fontAlgn="b"/>
                      <a:r>
                        <a:rPr lang="en-US" sz="1100" b="0" i="0" u="none" strike="noStrike" dirty="0">
                          <a:solidFill>
                            <a:srgbClr val="000000"/>
                          </a:solidFill>
                          <a:effectLst/>
                          <a:latin typeface="Lato" panose="020F0502020204030203" pitchFamily="34" charset="0"/>
                        </a:rPr>
                        <a:t>5</a:t>
                      </a:r>
                    </a:p>
                  </a:txBody>
                  <a:tcPr marL="9525" marR="9525" marT="9525" marB="0" anchor="ctr"/>
                </a:tc>
                <a:tc>
                  <a:txBody>
                    <a:bodyPr/>
                    <a:lstStyle/>
                    <a:p>
                      <a:pPr algn="l" fontAlgn="b"/>
                      <a:r>
                        <a:rPr lang="en-US" sz="1100" b="0" i="0" u="none" strike="noStrike" dirty="0">
                          <a:solidFill>
                            <a:srgbClr val="000000"/>
                          </a:solidFill>
                          <a:effectLst/>
                          <a:latin typeface="Lato" panose="020F0502020204030203" pitchFamily="34" charset="0"/>
                        </a:rPr>
                        <a:t>E Fund Star 50 ETF Options, Shanghai Stock Exchange</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34,256,845</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-14.9%</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370,845</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-11.9%</a:t>
                      </a:r>
                    </a:p>
                  </a:txBody>
                  <a:tcPr marL="9525" marR="9525" marT="9525" marB="0" anchor="ctr"/>
                </a:tc>
                <a:extLst>
                  <a:ext uri="{0D108BD9-81ED-4DB2-BD59-A6C34878D82A}">
                    <a16:rowId xmlns:a16="http://schemas.microsoft.com/office/drawing/2014/main" val="261214352"/>
                  </a:ext>
                </a:extLst>
              </a:tr>
              <a:tr h="345170">
                <a:tc>
                  <a:txBody>
                    <a:bodyPr/>
                    <a:lstStyle/>
                    <a:p>
                      <a:pPr algn="ctr" fontAlgn="b"/>
                      <a:r>
                        <a:rPr lang="fr-FR" sz="1100" b="0" i="0" u="none" strike="noStrike" dirty="0">
                          <a:solidFill>
                            <a:srgbClr val="000000"/>
                          </a:solidFill>
                          <a:effectLst/>
                          <a:latin typeface="Lato" panose="020F0502020204030203" pitchFamily="34" charset="0"/>
                        </a:rPr>
                        <a:t>6</a:t>
                      </a:r>
                    </a:p>
                  </a:txBody>
                  <a:tcPr marL="9525" marR="9525" marT="9525" marB="0" anchor="ctr"/>
                </a:tc>
                <a:tc>
                  <a:txBody>
                    <a:bodyPr/>
                    <a:lstStyle/>
                    <a:p>
                      <a:pPr algn="l" fontAlgn="b"/>
                      <a:r>
                        <a:rPr lang="fr-FR" sz="1100" b="0" i="0" u="none" strike="noStrike" dirty="0">
                          <a:solidFill>
                            <a:srgbClr val="000000"/>
                          </a:solidFill>
                          <a:effectLst/>
                          <a:latin typeface="Lato" panose="020F0502020204030203" pitchFamily="34" charset="0"/>
                        </a:rPr>
                        <a:t>CSI 1000 Index Futures, China Financial Futures Exchange</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28,562,867</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47.9%</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317,645</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16.6%</a:t>
                      </a:r>
                    </a:p>
                  </a:txBody>
                  <a:tcPr marL="9525" marR="9525" marT="9525" marB="0" anchor="ctr"/>
                </a:tc>
                <a:extLst>
                  <a:ext uri="{0D108BD9-81ED-4DB2-BD59-A6C34878D82A}">
                    <a16:rowId xmlns:a16="http://schemas.microsoft.com/office/drawing/2014/main" val="3639744432"/>
                  </a:ext>
                </a:extLst>
              </a:tr>
              <a:tr h="345170">
                <a:tc>
                  <a:txBody>
                    <a:bodyPr/>
                    <a:lstStyle/>
                    <a:p>
                      <a:pPr algn="ctr" fontAlgn="b"/>
                      <a:r>
                        <a:rPr lang="en-US" sz="1100" b="0" i="0" u="none" strike="noStrike" dirty="0">
                          <a:solidFill>
                            <a:srgbClr val="000000"/>
                          </a:solidFill>
                          <a:effectLst/>
                          <a:latin typeface="Lato" panose="020F0502020204030203" pitchFamily="34" charset="0"/>
                        </a:rPr>
                        <a:t>7</a:t>
                      </a:r>
                    </a:p>
                  </a:txBody>
                  <a:tcPr marL="9525" marR="9525" marT="9525" marB="0" anchor="ctr"/>
                </a:tc>
                <a:tc>
                  <a:txBody>
                    <a:bodyPr/>
                    <a:lstStyle/>
                    <a:p>
                      <a:pPr algn="l" fontAlgn="b"/>
                      <a:r>
                        <a:rPr lang="en-US" sz="1100" b="0" i="0" u="none" strike="noStrike" dirty="0">
                          <a:solidFill>
                            <a:srgbClr val="000000"/>
                          </a:solidFill>
                          <a:effectLst/>
                          <a:latin typeface="Lato" panose="020F0502020204030203" pitchFamily="34" charset="0"/>
                        </a:rPr>
                        <a:t>CSI 1000 Index Options, China Financial Futures Exchange</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25,837,548</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33.4%</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240,230</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30.5%</a:t>
                      </a:r>
                    </a:p>
                  </a:txBody>
                  <a:tcPr marL="9525" marR="9525" marT="9525" marB="0" anchor="ctr"/>
                </a:tc>
                <a:extLst>
                  <a:ext uri="{0D108BD9-81ED-4DB2-BD59-A6C34878D82A}">
                    <a16:rowId xmlns:a16="http://schemas.microsoft.com/office/drawing/2014/main" val="1985470074"/>
                  </a:ext>
                </a:extLst>
              </a:tr>
              <a:tr h="345170">
                <a:tc>
                  <a:txBody>
                    <a:bodyPr/>
                    <a:lstStyle/>
                    <a:p>
                      <a:pPr algn="ctr" fontAlgn="b"/>
                      <a:r>
                        <a:rPr lang="fr-FR" sz="1100" b="0" i="0" u="none" strike="noStrike" dirty="0">
                          <a:solidFill>
                            <a:srgbClr val="000000"/>
                          </a:solidFill>
                          <a:effectLst/>
                          <a:latin typeface="Lato" panose="020F0502020204030203" pitchFamily="34" charset="0"/>
                        </a:rPr>
                        <a:t>8</a:t>
                      </a:r>
                    </a:p>
                  </a:txBody>
                  <a:tcPr marL="9525" marR="9525" marT="9525" marB="0" anchor="ctr"/>
                </a:tc>
                <a:tc>
                  <a:txBody>
                    <a:bodyPr/>
                    <a:lstStyle/>
                    <a:p>
                      <a:pPr algn="l" fontAlgn="b"/>
                      <a:r>
                        <a:rPr lang="fr-FR" sz="1100" b="0" i="0" u="none" strike="noStrike" dirty="0">
                          <a:solidFill>
                            <a:srgbClr val="000000"/>
                          </a:solidFill>
                          <a:effectLst/>
                          <a:latin typeface="Lato" panose="020F0502020204030203" pitchFamily="34" charset="0"/>
                        </a:rPr>
                        <a:t>CSI 300 Index Futures, China Financial Futures Exchange</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13,395,427</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8.4%</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244,607</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2.5%</a:t>
                      </a:r>
                    </a:p>
                  </a:txBody>
                  <a:tcPr marL="9525" marR="9525" marT="9525" marB="0" anchor="ctr"/>
                </a:tc>
                <a:extLst>
                  <a:ext uri="{0D108BD9-81ED-4DB2-BD59-A6C34878D82A}">
                    <a16:rowId xmlns:a16="http://schemas.microsoft.com/office/drawing/2014/main" val="3582363014"/>
                  </a:ext>
                </a:extLst>
              </a:tr>
              <a:tr h="345170">
                <a:tc>
                  <a:txBody>
                    <a:bodyPr/>
                    <a:lstStyle/>
                    <a:p>
                      <a:pPr algn="ctr" fontAlgn="b"/>
                      <a:r>
                        <a:rPr lang="fr-FR" sz="1100" b="0" i="0" u="none" strike="noStrike" dirty="0">
                          <a:solidFill>
                            <a:srgbClr val="000000"/>
                          </a:solidFill>
                          <a:effectLst/>
                          <a:latin typeface="Lato" panose="020F0502020204030203" pitchFamily="34" charset="0"/>
                        </a:rPr>
                        <a:t>9</a:t>
                      </a:r>
                    </a:p>
                  </a:txBody>
                  <a:tcPr marL="9525" marR="9525" marT="9525" marB="0" anchor="ctr"/>
                </a:tc>
                <a:tc>
                  <a:txBody>
                    <a:bodyPr/>
                    <a:lstStyle/>
                    <a:p>
                      <a:pPr algn="l" fontAlgn="b"/>
                      <a:r>
                        <a:rPr lang="fr-FR" sz="1100" b="0" i="0" u="none" strike="noStrike" dirty="0">
                          <a:solidFill>
                            <a:srgbClr val="000000"/>
                          </a:solidFill>
                          <a:effectLst/>
                          <a:latin typeface="Lato" panose="020F0502020204030203" pitchFamily="34" charset="0"/>
                        </a:rPr>
                        <a:t>CSI 500 Index Futures, China Financial Futures Exchange</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11,713,562</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-4.0%</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221,361</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-10.5%</a:t>
                      </a:r>
                    </a:p>
                  </a:txBody>
                  <a:tcPr marL="9525" marR="9525" marT="9525" marB="0" anchor="ctr"/>
                </a:tc>
                <a:extLst>
                  <a:ext uri="{0D108BD9-81ED-4DB2-BD59-A6C34878D82A}">
                    <a16:rowId xmlns:a16="http://schemas.microsoft.com/office/drawing/2014/main" val="849262546"/>
                  </a:ext>
                </a:extLst>
              </a:tr>
              <a:tr h="345170">
                <a:tc>
                  <a:txBody>
                    <a:bodyPr/>
                    <a:lstStyle/>
                    <a:p>
                      <a:pPr algn="ctr" fontAlgn="b"/>
                      <a:r>
                        <a:rPr lang="en-US" sz="1100" b="0" i="0" u="none" strike="noStrike" dirty="0">
                          <a:solidFill>
                            <a:srgbClr val="000000"/>
                          </a:solidFill>
                          <a:effectLst/>
                          <a:latin typeface="Lato" panose="020F0502020204030203" pitchFamily="34" charset="0"/>
                        </a:rPr>
                        <a:t>10</a:t>
                      </a:r>
                    </a:p>
                  </a:txBody>
                  <a:tcPr marL="9525" marR="9525" marT="9525" marB="0" anchor="ctr"/>
                </a:tc>
                <a:tc>
                  <a:txBody>
                    <a:bodyPr/>
                    <a:lstStyle/>
                    <a:p>
                      <a:pPr algn="l" fontAlgn="b"/>
                      <a:r>
                        <a:rPr lang="en-US" sz="1100" b="0" i="0" u="none" strike="noStrike" dirty="0">
                          <a:solidFill>
                            <a:srgbClr val="000000"/>
                          </a:solidFill>
                          <a:effectLst/>
                          <a:latin typeface="Lato" panose="020F0502020204030203" pitchFamily="34" charset="0"/>
                        </a:rPr>
                        <a:t>CSI 300 Index Options, China Financial Futures Exchange</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10,469,025</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-8.7%</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174,738</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8.6%</a:t>
                      </a:r>
                    </a:p>
                  </a:txBody>
                  <a:tcPr marL="9525" marR="9525" marT="9525" marB="0" anchor="ctr"/>
                </a:tc>
                <a:extLst>
                  <a:ext uri="{0D108BD9-81ED-4DB2-BD59-A6C34878D82A}">
                    <a16:rowId xmlns:a16="http://schemas.microsoft.com/office/drawing/2014/main" val="1214507314"/>
                  </a:ext>
                </a:extLst>
              </a:tr>
              <a:tr h="345170">
                <a:tc>
                  <a:txBody>
                    <a:bodyPr/>
                    <a:lstStyle/>
                    <a:p>
                      <a:pPr algn="ctr" fontAlgn="b"/>
                      <a:r>
                        <a:rPr lang="en-US" sz="1100" b="0" i="0" u="none" strike="noStrike" dirty="0">
                          <a:solidFill>
                            <a:srgbClr val="000000"/>
                          </a:solidFill>
                          <a:effectLst/>
                          <a:latin typeface="Lato" panose="020F0502020204030203" pitchFamily="34" charset="0"/>
                        </a:rPr>
                        <a:t>11</a:t>
                      </a:r>
                    </a:p>
                  </a:txBody>
                  <a:tcPr marL="9525" marR="9525" marT="9525" marB="0" anchor="ctr"/>
                </a:tc>
                <a:tc>
                  <a:txBody>
                    <a:bodyPr/>
                    <a:lstStyle/>
                    <a:p>
                      <a:pPr algn="l" fontAlgn="b"/>
                      <a:r>
                        <a:rPr lang="en-US" sz="1100" b="0" i="0" u="none" strike="noStrike" dirty="0">
                          <a:solidFill>
                            <a:srgbClr val="000000"/>
                          </a:solidFill>
                          <a:effectLst/>
                          <a:latin typeface="Lato" panose="020F0502020204030203" pitchFamily="34" charset="0"/>
                        </a:rPr>
                        <a:t>SSE 50 Index Futures, China Financial Futures Exchange</a:t>
                      </a:r>
                    </a:p>
                  </a:txBody>
                  <a:tcPr marL="9525" marR="9525" marT="9525" marB="0" anchor="ctr"/>
                </a:tc>
                <a:tc>
                  <a:txBody>
                    <a:bodyPr/>
                    <a:lstStyle/>
                    <a:p>
                      <a:pPr algn="r" fontAlgn="b"/>
                      <a:r>
                        <a:rPr lang="en-US" sz="1100" b="0" i="0" u="none" strike="noStrike" dirty="0">
                          <a:solidFill>
                            <a:srgbClr val="000000"/>
                          </a:solidFill>
                          <a:effectLst/>
                          <a:latin typeface="Lato" panose="020F0502020204030203" pitchFamily="34" charset="0"/>
                        </a:rPr>
                        <a:t>6,747,308</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-7.0%</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85,841</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-22.2%</a:t>
                      </a:r>
                    </a:p>
                  </a:txBody>
                  <a:tcPr marL="9525" marR="9525" marT="9525" marB="0" anchor="ctr"/>
                </a:tc>
                <a:extLst>
                  <a:ext uri="{0D108BD9-81ED-4DB2-BD59-A6C34878D82A}">
                    <a16:rowId xmlns:a16="http://schemas.microsoft.com/office/drawing/2014/main" val="3982905537"/>
                  </a:ext>
                </a:extLst>
              </a:tr>
            </a:tbl>
          </a:graphicData>
        </a:graphic>
      </p:graphicFrame>
    </p:spTree>
    <p:extLst>
      <p:ext uri="{BB962C8B-B14F-4D97-AF65-F5344CB8AC3E}">
        <p14:creationId xmlns:p14="http://schemas.microsoft.com/office/powerpoint/2010/main" val="426763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774DB-C90D-F0CB-3C90-3E75F92D2286}"/>
              </a:ext>
            </a:extLst>
          </p:cNvPr>
          <p:cNvSpPr>
            <a:spLocks noGrp="1"/>
          </p:cNvSpPr>
          <p:nvPr>
            <p:ph type="title"/>
          </p:nvPr>
        </p:nvSpPr>
        <p:spPr/>
        <p:txBody>
          <a:bodyPr>
            <a:normAutofit/>
          </a:bodyPr>
          <a:lstStyle/>
          <a:p>
            <a:r>
              <a:rPr lang="en-US" sz="3200">
                <a:solidFill>
                  <a:schemeClr val="tx1"/>
                </a:solidFill>
              </a:rPr>
              <a:t>China ETF Options: Rising Interest in Tech Sector</a:t>
            </a:r>
          </a:p>
        </p:txBody>
      </p:sp>
      <p:graphicFrame>
        <p:nvGraphicFramePr>
          <p:cNvPr id="4" name="Content Placeholder 3">
            <a:extLst>
              <a:ext uri="{FF2B5EF4-FFF2-40B4-BE49-F238E27FC236}">
                <a16:creationId xmlns:a16="http://schemas.microsoft.com/office/drawing/2014/main" id="{B92B378D-D4D8-803F-6533-41883164C04A}"/>
              </a:ext>
            </a:extLst>
          </p:cNvPr>
          <p:cNvGraphicFramePr>
            <a:graphicFrameLocks noGrp="1"/>
          </p:cNvGraphicFramePr>
          <p:nvPr>
            <p:ph idx="1"/>
            <p:extLst>
              <p:ext uri="{D42A27DB-BD31-4B8C-83A1-F6EECF244321}">
                <p14:modId xmlns:p14="http://schemas.microsoft.com/office/powerpoint/2010/main" val="2306763527"/>
              </p:ext>
            </p:extLst>
          </p:nvPr>
        </p:nvGraphicFramePr>
        <p:xfrm>
          <a:off x="838200" y="1945757"/>
          <a:ext cx="5257800" cy="42312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E5667B5E-4BEB-46F9-BEE8-EE1ECA842A9B}"/>
              </a:ext>
            </a:extLst>
          </p:cNvPr>
          <p:cNvGraphicFramePr>
            <a:graphicFrameLocks/>
          </p:cNvGraphicFramePr>
          <p:nvPr>
            <p:extLst>
              <p:ext uri="{D42A27DB-BD31-4B8C-83A1-F6EECF244321}">
                <p14:modId xmlns:p14="http://schemas.microsoft.com/office/powerpoint/2010/main" val="2374710722"/>
              </p:ext>
            </p:extLst>
          </p:nvPr>
        </p:nvGraphicFramePr>
        <p:xfrm>
          <a:off x="6096000" y="1945756"/>
          <a:ext cx="5257800" cy="4231205"/>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C64CC2E3-41D3-4718-B474-2C0DE346B97E}"/>
              </a:ext>
            </a:extLst>
          </p:cNvPr>
          <p:cNvSpPr txBox="1"/>
          <p:nvPr/>
        </p:nvSpPr>
        <p:spPr>
          <a:xfrm>
            <a:off x="838200" y="1237659"/>
            <a:ext cx="10515600" cy="584775"/>
          </a:xfrm>
          <a:prstGeom prst="rect">
            <a:avLst/>
          </a:prstGeom>
          <a:noFill/>
        </p:spPr>
        <p:txBody>
          <a:bodyPr wrap="square" rtlCol="0">
            <a:spAutoFit/>
          </a:bodyPr>
          <a:lstStyle/>
          <a:p>
            <a:r>
              <a:rPr lang="en-US" sz="1600" dirty="0">
                <a:latin typeface="Lato" panose="020F0502020204030203" pitchFamily="34" charset="0"/>
              </a:rPr>
              <a:t>The Star 50 index is based on technology companies that list their shares on the STAR market of the Shanghai Stock Exchange. Options on ETFs that track this index were introduced in 2023 and have grow rapidly since then. </a:t>
            </a:r>
          </a:p>
        </p:txBody>
      </p:sp>
    </p:spTree>
    <p:extLst>
      <p:ext uri="{BB962C8B-B14F-4D97-AF65-F5344CB8AC3E}">
        <p14:creationId xmlns:p14="http://schemas.microsoft.com/office/powerpoint/2010/main" val="30073361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FA8A2-06BF-6A25-FC2F-B7A8C91E0F02}"/>
              </a:ext>
            </a:extLst>
          </p:cNvPr>
          <p:cNvSpPr>
            <a:spLocks noGrp="1"/>
          </p:cNvSpPr>
          <p:nvPr>
            <p:ph type="title"/>
          </p:nvPr>
        </p:nvSpPr>
        <p:spPr/>
        <p:txBody>
          <a:bodyPr>
            <a:normAutofit/>
          </a:bodyPr>
          <a:lstStyle/>
          <a:p>
            <a:r>
              <a:rPr lang="en-US" sz="3200" dirty="0">
                <a:solidFill>
                  <a:schemeClr val="tx1"/>
                </a:solidFill>
              </a:rPr>
              <a:t>Total Return Futures: Inflows from OTC Equity Markets</a:t>
            </a:r>
          </a:p>
        </p:txBody>
      </p:sp>
      <p:graphicFrame>
        <p:nvGraphicFramePr>
          <p:cNvPr id="4" name="Content Placeholder 3">
            <a:extLst>
              <a:ext uri="{FF2B5EF4-FFF2-40B4-BE49-F238E27FC236}">
                <a16:creationId xmlns:a16="http://schemas.microsoft.com/office/drawing/2014/main" id="{00000000-0008-0000-0100-000002000000}"/>
              </a:ext>
            </a:extLst>
          </p:cNvPr>
          <p:cNvGraphicFramePr>
            <a:graphicFrameLocks noGrp="1"/>
          </p:cNvGraphicFramePr>
          <p:nvPr>
            <p:ph idx="1"/>
            <p:extLst>
              <p:ext uri="{D42A27DB-BD31-4B8C-83A1-F6EECF244321}">
                <p14:modId xmlns:p14="http://schemas.microsoft.com/office/powerpoint/2010/main" val="217610783"/>
              </p:ext>
            </p:extLst>
          </p:nvPr>
        </p:nvGraphicFramePr>
        <p:xfrm>
          <a:off x="838199" y="2083982"/>
          <a:ext cx="5257800" cy="40929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64A5A6D7-ECC3-4351-BF3F-F80A64C4984C}"/>
              </a:ext>
            </a:extLst>
          </p:cNvPr>
          <p:cNvGraphicFramePr>
            <a:graphicFrameLocks/>
          </p:cNvGraphicFramePr>
          <p:nvPr>
            <p:extLst>
              <p:ext uri="{D42A27DB-BD31-4B8C-83A1-F6EECF244321}">
                <p14:modId xmlns:p14="http://schemas.microsoft.com/office/powerpoint/2010/main" val="1619991799"/>
              </p:ext>
            </p:extLst>
          </p:nvPr>
        </p:nvGraphicFramePr>
        <p:xfrm>
          <a:off x="6095999" y="2083981"/>
          <a:ext cx="5257800" cy="4092981"/>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D7DB8A8C-5321-EDF3-E371-8C89CC4839B4}"/>
              </a:ext>
            </a:extLst>
          </p:cNvPr>
          <p:cNvSpPr txBox="1"/>
          <p:nvPr/>
        </p:nvSpPr>
        <p:spPr>
          <a:xfrm>
            <a:off x="838200" y="1264428"/>
            <a:ext cx="10515600" cy="584775"/>
          </a:xfrm>
          <a:prstGeom prst="rect">
            <a:avLst/>
          </a:prstGeom>
          <a:noFill/>
        </p:spPr>
        <p:txBody>
          <a:bodyPr wrap="square" rtlCol="0">
            <a:spAutoFit/>
          </a:bodyPr>
          <a:lstStyle/>
          <a:p>
            <a:r>
              <a:rPr lang="en-US" sz="1600" dirty="0">
                <a:latin typeface="Lato" panose="020F0502020204030203" pitchFamily="34" charset="0"/>
              </a:rPr>
              <a:t>The total return version of the Euro Stoxx 50 futures now has more open interest than the conventional Euro Stoxx 50 futures, and the total return version of the S&amp;P 500 futures doubled its trading volume in 2024.</a:t>
            </a:r>
          </a:p>
        </p:txBody>
      </p:sp>
    </p:spTree>
    <p:extLst>
      <p:ext uri="{BB962C8B-B14F-4D97-AF65-F5344CB8AC3E}">
        <p14:creationId xmlns:p14="http://schemas.microsoft.com/office/powerpoint/2010/main" val="965014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C3EC3-09F8-7CB2-3518-A209CD7F54A2}"/>
              </a:ext>
            </a:extLst>
          </p:cNvPr>
          <p:cNvSpPr>
            <a:spLocks noGrp="1"/>
          </p:cNvSpPr>
          <p:nvPr>
            <p:ph type="title"/>
          </p:nvPr>
        </p:nvSpPr>
        <p:spPr/>
        <p:txBody>
          <a:bodyPr/>
          <a:lstStyle/>
          <a:p>
            <a:r>
              <a:rPr lang="en-US" dirty="0"/>
              <a:t>Reminders</a:t>
            </a:r>
          </a:p>
        </p:txBody>
      </p:sp>
      <p:sp>
        <p:nvSpPr>
          <p:cNvPr id="3" name="Content Placeholder 2">
            <a:extLst>
              <a:ext uri="{FF2B5EF4-FFF2-40B4-BE49-F238E27FC236}">
                <a16:creationId xmlns:a16="http://schemas.microsoft.com/office/drawing/2014/main" id="{CF399098-5B05-72A7-4635-41EB2DF5B8BB}"/>
              </a:ext>
            </a:extLst>
          </p:cNvPr>
          <p:cNvSpPr>
            <a:spLocks noGrp="1"/>
          </p:cNvSpPr>
          <p:nvPr>
            <p:ph idx="1"/>
          </p:nvPr>
        </p:nvSpPr>
        <p:spPr>
          <a:xfrm>
            <a:off x="838200" y="1825625"/>
            <a:ext cx="8922249" cy="4351338"/>
          </a:xfrm>
        </p:spPr>
        <p:txBody>
          <a:bodyPr>
            <a:normAutofit/>
          </a:bodyPr>
          <a:lstStyle/>
          <a:p>
            <a:pPr marL="342900" indent="-342900">
              <a:lnSpc>
                <a:spcPct val="110000"/>
              </a:lnSpc>
              <a:buFont typeface="Arial" panose="020B0604020202020204" pitchFamily="34" charset="0"/>
              <a:buChar char="•"/>
            </a:pPr>
            <a:r>
              <a:rPr lang="en-US" dirty="0"/>
              <a:t>The webinar will be recorded and posted to the FIA website within 24 hours of the live webinar.</a:t>
            </a:r>
          </a:p>
          <a:p>
            <a:pPr marL="342900" indent="-342900">
              <a:lnSpc>
                <a:spcPct val="110000"/>
              </a:lnSpc>
              <a:buFont typeface="Arial" panose="020B0604020202020204" pitchFamily="34" charset="0"/>
              <a:buChar char="•"/>
            </a:pPr>
            <a:r>
              <a:rPr lang="en-US" dirty="0"/>
              <a:t>Please use the “question” function on your webinar control panel to ask a question to the moderator or speakers.  </a:t>
            </a:r>
          </a:p>
          <a:p>
            <a:pPr marL="0" indent="0">
              <a:buNone/>
            </a:pPr>
            <a:endParaRPr lang="en-US" sz="4800" dirty="0">
              <a:latin typeface="+mj-lt"/>
              <a:cs typeface="Segoe UI" panose="020B0502040204020203" pitchFamily="34" charset="0"/>
            </a:endParaRPr>
          </a:p>
          <a:p>
            <a:pPr marL="0" indent="0">
              <a:buNone/>
            </a:pPr>
            <a:endParaRPr lang="en-US" sz="1600" dirty="0">
              <a:latin typeface="+mj-lt"/>
              <a:cs typeface="Segoe UI" panose="020B0502040204020203" pitchFamily="34" charset="0"/>
            </a:endParaRPr>
          </a:p>
          <a:p>
            <a:pPr marL="0" indent="0">
              <a:buNone/>
            </a:pPr>
            <a:endParaRPr lang="en-US" sz="2000" dirty="0">
              <a:latin typeface="+mj-lt"/>
              <a:cs typeface="Segoe UI" panose="020B0502040204020203" pitchFamily="34" charset="0"/>
            </a:endParaRPr>
          </a:p>
          <a:p>
            <a:pPr fontAlgn="auto">
              <a:lnSpc>
                <a:spcPct val="120000"/>
              </a:lnSpc>
              <a:spcAft>
                <a:spcPts val="0"/>
              </a:spcAft>
              <a:defRPr/>
            </a:pPr>
            <a:r>
              <a:rPr lang="en-US" sz="1200" i="1" dirty="0"/>
              <a:t>Disclaimer: This webinar is intended for informational purposes only and is not intended to provide investment, tax, business, legal or professional advice. Neither FIA nor its members endorse, approve, recommend, or certify any information, opinion, product, or service referenced in this webinar. FIA makes no representations, warranties, or guarantees as to the webinar’s content. </a:t>
            </a:r>
            <a:endParaRPr lang="en-US" sz="1200" dirty="0"/>
          </a:p>
        </p:txBody>
      </p:sp>
    </p:spTree>
    <p:extLst>
      <p:ext uri="{BB962C8B-B14F-4D97-AF65-F5344CB8AC3E}">
        <p14:creationId xmlns:p14="http://schemas.microsoft.com/office/powerpoint/2010/main" val="19271320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40200-2EA7-5307-90F5-36975B318AB0}"/>
              </a:ext>
            </a:extLst>
          </p:cNvPr>
          <p:cNvSpPr>
            <a:spLocks noGrp="1"/>
          </p:cNvSpPr>
          <p:nvPr>
            <p:ph type="title"/>
          </p:nvPr>
        </p:nvSpPr>
        <p:spPr/>
        <p:txBody>
          <a:bodyPr>
            <a:normAutofit/>
          </a:bodyPr>
          <a:lstStyle/>
          <a:p>
            <a:r>
              <a:rPr lang="en-US" sz="3200" dirty="0">
                <a:solidFill>
                  <a:schemeClr val="tx1"/>
                </a:solidFill>
              </a:rPr>
              <a:t>Interest Rates – Top Bond Contracts by Volume</a:t>
            </a:r>
          </a:p>
        </p:txBody>
      </p:sp>
      <p:graphicFrame>
        <p:nvGraphicFramePr>
          <p:cNvPr id="4" name="Table 4">
            <a:extLst>
              <a:ext uri="{FF2B5EF4-FFF2-40B4-BE49-F238E27FC236}">
                <a16:creationId xmlns:a16="http://schemas.microsoft.com/office/drawing/2014/main" id="{47D7B069-5322-A2CA-A048-1575E2BCE89C}"/>
              </a:ext>
            </a:extLst>
          </p:cNvPr>
          <p:cNvGraphicFramePr>
            <a:graphicFrameLocks/>
          </p:cNvGraphicFramePr>
          <p:nvPr>
            <p:extLst>
              <p:ext uri="{D42A27DB-BD31-4B8C-83A1-F6EECF244321}">
                <p14:modId xmlns:p14="http://schemas.microsoft.com/office/powerpoint/2010/main" val="2187669899"/>
              </p:ext>
            </p:extLst>
          </p:nvPr>
        </p:nvGraphicFramePr>
        <p:xfrm>
          <a:off x="838200" y="1530047"/>
          <a:ext cx="10515599" cy="4454681"/>
        </p:xfrm>
        <a:graphic>
          <a:graphicData uri="http://schemas.openxmlformats.org/drawingml/2006/table">
            <a:tbl>
              <a:tblPr firstRow="1" bandRow="1">
                <a:tableStyleId>{5C22544A-7EE6-4342-B048-85BDC9FD1C3A}</a:tableStyleId>
              </a:tblPr>
              <a:tblGrid>
                <a:gridCol w="488238">
                  <a:extLst>
                    <a:ext uri="{9D8B030D-6E8A-4147-A177-3AD203B41FA5}">
                      <a16:colId xmlns:a16="http://schemas.microsoft.com/office/drawing/2014/main" val="2945974451"/>
                    </a:ext>
                  </a:extLst>
                </a:gridCol>
                <a:gridCol w="4506471">
                  <a:extLst>
                    <a:ext uri="{9D8B030D-6E8A-4147-A177-3AD203B41FA5}">
                      <a16:colId xmlns:a16="http://schemas.microsoft.com/office/drawing/2014/main" val="619392049"/>
                    </a:ext>
                  </a:extLst>
                </a:gridCol>
                <a:gridCol w="1799925">
                  <a:extLst>
                    <a:ext uri="{9D8B030D-6E8A-4147-A177-3AD203B41FA5}">
                      <a16:colId xmlns:a16="http://schemas.microsoft.com/office/drawing/2014/main" val="1423663902"/>
                    </a:ext>
                  </a:extLst>
                </a:gridCol>
                <a:gridCol w="1183907">
                  <a:extLst>
                    <a:ext uri="{9D8B030D-6E8A-4147-A177-3AD203B41FA5}">
                      <a16:colId xmlns:a16="http://schemas.microsoft.com/office/drawing/2014/main" val="989265613"/>
                    </a:ext>
                  </a:extLst>
                </a:gridCol>
                <a:gridCol w="1347537">
                  <a:extLst>
                    <a:ext uri="{9D8B030D-6E8A-4147-A177-3AD203B41FA5}">
                      <a16:colId xmlns:a16="http://schemas.microsoft.com/office/drawing/2014/main" val="1650402155"/>
                    </a:ext>
                  </a:extLst>
                </a:gridCol>
                <a:gridCol w="1189521">
                  <a:extLst>
                    <a:ext uri="{9D8B030D-6E8A-4147-A177-3AD203B41FA5}">
                      <a16:colId xmlns:a16="http://schemas.microsoft.com/office/drawing/2014/main" val="3172385755"/>
                    </a:ext>
                  </a:extLst>
                </a:gridCol>
              </a:tblGrid>
              <a:tr h="279757">
                <a:tc>
                  <a:txBody>
                    <a:bodyPr/>
                    <a:lstStyle/>
                    <a:p>
                      <a:pPr algn="ctr" fontAlgn="ctr"/>
                      <a:r>
                        <a:rPr lang="en-US" sz="1100" b="1" i="0" u="none" strike="noStrike" dirty="0">
                          <a:solidFill>
                            <a:schemeClr val="bg1"/>
                          </a:solidFill>
                          <a:effectLst/>
                          <a:latin typeface="Lato" panose="020F0502020204030203" pitchFamily="34" charset="0"/>
                        </a:rPr>
                        <a:t>Rank</a:t>
                      </a:r>
                    </a:p>
                  </a:txBody>
                  <a:tcPr marL="9525" marR="9525" marT="9525" marB="0" anchor="ctr"/>
                </a:tc>
                <a:tc>
                  <a:txBody>
                    <a:bodyPr/>
                    <a:lstStyle/>
                    <a:p>
                      <a:pPr lvl="1" algn="l" fontAlgn="ctr"/>
                      <a:r>
                        <a:rPr lang="en-US" sz="1100" b="1" i="0" u="none" strike="noStrike" dirty="0">
                          <a:solidFill>
                            <a:schemeClr val="bg1"/>
                          </a:solidFill>
                          <a:effectLst/>
                          <a:latin typeface="Lato" panose="020F0502020204030203" pitchFamily="34" charset="0"/>
                        </a:rPr>
                        <a:t>Contract and Exchange</a:t>
                      </a:r>
                    </a:p>
                  </a:txBody>
                  <a:tcPr marL="9525" marR="9525" marT="9525" marB="0" anchor="ctr"/>
                </a:tc>
                <a:tc>
                  <a:txBody>
                    <a:bodyPr/>
                    <a:lstStyle/>
                    <a:p>
                      <a:pPr algn="r" fontAlgn="ctr"/>
                      <a:r>
                        <a:rPr lang="en-US" sz="1100" b="1" i="0" u="none" strike="noStrike" dirty="0">
                          <a:solidFill>
                            <a:schemeClr val="bg1"/>
                          </a:solidFill>
                          <a:effectLst/>
                          <a:latin typeface="Lato" panose="020F0502020204030203" pitchFamily="34" charset="0"/>
                        </a:rPr>
                        <a:t>Jan-Jun 2025 Volume</a:t>
                      </a:r>
                    </a:p>
                  </a:txBody>
                  <a:tcPr marL="9525" marR="9525" marT="9525" marB="0" anchor="ctr"/>
                </a:tc>
                <a:tc>
                  <a:txBody>
                    <a:bodyPr/>
                    <a:lstStyle/>
                    <a:p>
                      <a:pPr algn="ctr" fontAlgn="ctr"/>
                      <a:r>
                        <a:rPr lang="en-US" sz="1100" b="1" i="0" u="none" strike="noStrike" dirty="0">
                          <a:solidFill>
                            <a:schemeClr val="bg1"/>
                          </a:solidFill>
                          <a:effectLst/>
                          <a:latin typeface="Lato" panose="020F0502020204030203" pitchFamily="34" charset="0"/>
                        </a:rPr>
                        <a:t>YOY Change</a:t>
                      </a:r>
                    </a:p>
                  </a:txBody>
                  <a:tcPr marL="9525" marR="9525" marT="9525" marB="0" anchor="ctr"/>
                </a:tc>
                <a:tc>
                  <a:txBody>
                    <a:bodyPr/>
                    <a:lstStyle/>
                    <a:p>
                      <a:pPr algn="r" fontAlgn="ctr"/>
                      <a:r>
                        <a:rPr lang="en-US" sz="1100" b="1" i="0" u="none" strike="noStrike" dirty="0">
                          <a:solidFill>
                            <a:schemeClr val="bg1"/>
                          </a:solidFill>
                          <a:effectLst/>
                          <a:latin typeface="Lato" panose="020F0502020204030203" pitchFamily="34" charset="0"/>
                        </a:rPr>
                        <a:t>Jun 2025 OI</a:t>
                      </a:r>
                    </a:p>
                  </a:txBody>
                  <a:tcPr marL="9525" marR="9525" marT="9525" marB="0" anchor="ctr"/>
                </a:tc>
                <a:tc>
                  <a:txBody>
                    <a:bodyPr/>
                    <a:lstStyle/>
                    <a:p>
                      <a:pPr algn="ctr" fontAlgn="ctr"/>
                      <a:r>
                        <a:rPr lang="en-US" sz="1100" b="1" i="0" u="none" strike="noStrike" dirty="0">
                          <a:solidFill>
                            <a:schemeClr val="bg1"/>
                          </a:solidFill>
                          <a:effectLst/>
                          <a:latin typeface="Lato" panose="020F0502020204030203" pitchFamily="34" charset="0"/>
                        </a:rPr>
                        <a:t>YOY Change</a:t>
                      </a:r>
                    </a:p>
                  </a:txBody>
                  <a:tcPr marL="9525" marR="9525" marT="9525" marB="0" anchor="ctr"/>
                </a:tc>
                <a:extLst>
                  <a:ext uri="{0D108BD9-81ED-4DB2-BD59-A6C34878D82A}">
                    <a16:rowId xmlns:a16="http://schemas.microsoft.com/office/drawing/2014/main" val="374954686"/>
                  </a:ext>
                </a:extLst>
              </a:tr>
              <a:tr h="279757">
                <a:tc>
                  <a:txBody>
                    <a:bodyPr/>
                    <a:lstStyle/>
                    <a:p>
                      <a:pPr algn="ctr" fontAlgn="ctr"/>
                      <a:r>
                        <a:rPr lang="en-US" sz="1100" b="0" i="0" u="none" strike="noStrike" dirty="0">
                          <a:solidFill>
                            <a:schemeClr val="bg2">
                              <a:lumMod val="50000"/>
                            </a:schemeClr>
                          </a:solidFill>
                          <a:effectLst/>
                          <a:latin typeface="Lato" panose="020F0502020204030203" pitchFamily="34" charset="0"/>
                        </a:rPr>
                        <a:t>1</a:t>
                      </a:r>
                    </a:p>
                  </a:txBody>
                  <a:tcPr marL="9525" marR="9525" marT="9525" marB="0" anchor="ctr"/>
                </a:tc>
                <a:tc>
                  <a:txBody>
                    <a:bodyPr/>
                    <a:lstStyle/>
                    <a:p>
                      <a:pPr algn="l" fontAlgn="b"/>
                      <a:r>
                        <a:rPr lang="en-US" sz="1100" b="0" i="0" u="none" strike="noStrike" dirty="0">
                          <a:solidFill>
                            <a:schemeClr val="bg2">
                              <a:lumMod val="50000"/>
                            </a:schemeClr>
                          </a:solidFill>
                          <a:effectLst/>
                          <a:latin typeface="Lato" panose="020F0502020204030203" pitchFamily="34" charset="0"/>
                        </a:rPr>
                        <a:t>10 Year Treasury Note Futures, Chicago Board of Trade</a:t>
                      </a:r>
                    </a:p>
                  </a:txBody>
                  <a:tcPr marL="9525" marR="9525" marT="9525" marB="0" anchor="ctr"/>
                </a:tc>
                <a:tc>
                  <a:txBody>
                    <a:bodyPr/>
                    <a:lstStyle/>
                    <a:p>
                      <a:pPr algn="r" fontAlgn="b"/>
                      <a:r>
                        <a:rPr lang="en-US" sz="1100" b="0" i="0" u="none" strike="noStrike" dirty="0">
                          <a:solidFill>
                            <a:schemeClr val="bg2">
                              <a:lumMod val="50000"/>
                            </a:schemeClr>
                          </a:solidFill>
                          <a:effectLst/>
                          <a:latin typeface="Lato" panose="020F0502020204030203" pitchFamily="34" charset="0"/>
                        </a:rPr>
                        <a:t>312,364,297</a:t>
                      </a:r>
                    </a:p>
                  </a:txBody>
                  <a:tcPr marL="9525" marR="9525" marT="9525" marB="0" anchor="ctr"/>
                </a:tc>
                <a:tc>
                  <a:txBody>
                    <a:bodyPr/>
                    <a:lstStyle/>
                    <a:p>
                      <a:pPr algn="ctr" fontAlgn="b"/>
                      <a:r>
                        <a:rPr lang="en-US" sz="1100" b="0" i="1" u="none" strike="noStrike" dirty="0">
                          <a:solidFill>
                            <a:schemeClr val="bg2">
                              <a:lumMod val="50000"/>
                            </a:schemeClr>
                          </a:solidFill>
                          <a:effectLst/>
                          <a:latin typeface="Lato" panose="020F0502020204030203" pitchFamily="34" charset="0"/>
                        </a:rPr>
                        <a:t>7.7%</a:t>
                      </a:r>
                    </a:p>
                  </a:txBody>
                  <a:tcPr marL="9525" marR="9525" marT="9525" marB="0" anchor="ctr"/>
                </a:tc>
                <a:tc>
                  <a:txBody>
                    <a:bodyPr/>
                    <a:lstStyle/>
                    <a:p>
                      <a:pPr algn="r" fontAlgn="b"/>
                      <a:r>
                        <a:rPr lang="en-US" sz="1100" b="0" i="0" u="none" strike="noStrike">
                          <a:solidFill>
                            <a:schemeClr val="bg2">
                              <a:lumMod val="50000"/>
                            </a:schemeClr>
                          </a:solidFill>
                          <a:effectLst/>
                          <a:latin typeface="Lato" panose="020F0502020204030203" pitchFamily="34" charset="0"/>
                        </a:rPr>
                        <a:t>5,044,545</a:t>
                      </a:r>
                    </a:p>
                  </a:txBody>
                  <a:tcPr marL="9525" marR="9525" marT="9525" marB="0" anchor="ctr"/>
                </a:tc>
                <a:tc>
                  <a:txBody>
                    <a:bodyPr/>
                    <a:lstStyle/>
                    <a:p>
                      <a:pPr algn="ctr" fontAlgn="b"/>
                      <a:r>
                        <a:rPr lang="en-US" sz="1100" b="0" i="1" u="none" strike="noStrike" dirty="0">
                          <a:solidFill>
                            <a:schemeClr val="bg2">
                              <a:lumMod val="50000"/>
                            </a:schemeClr>
                          </a:solidFill>
                          <a:effectLst/>
                          <a:latin typeface="Lato" panose="020F0502020204030203" pitchFamily="34" charset="0"/>
                        </a:rPr>
                        <a:t>16.6%</a:t>
                      </a:r>
                    </a:p>
                  </a:txBody>
                  <a:tcPr marL="9525" marR="9525" marT="9525" marB="0" anchor="ctr"/>
                </a:tc>
                <a:extLst>
                  <a:ext uri="{0D108BD9-81ED-4DB2-BD59-A6C34878D82A}">
                    <a16:rowId xmlns:a16="http://schemas.microsoft.com/office/drawing/2014/main" val="2924544507"/>
                  </a:ext>
                </a:extLst>
              </a:tr>
              <a:tr h="279757">
                <a:tc>
                  <a:txBody>
                    <a:bodyPr/>
                    <a:lstStyle/>
                    <a:p>
                      <a:pPr algn="ctr" fontAlgn="ctr"/>
                      <a:r>
                        <a:rPr lang="en-US" sz="1100" b="0" i="0" u="none" strike="noStrike" dirty="0">
                          <a:solidFill>
                            <a:schemeClr val="bg2">
                              <a:lumMod val="50000"/>
                            </a:schemeClr>
                          </a:solidFill>
                          <a:effectLst/>
                          <a:latin typeface="Lato" panose="020F0502020204030203" pitchFamily="34" charset="0"/>
                        </a:rPr>
                        <a:t>2</a:t>
                      </a:r>
                    </a:p>
                  </a:txBody>
                  <a:tcPr marL="9525" marR="9525" marT="9525" marB="0" anchor="ctr"/>
                </a:tc>
                <a:tc>
                  <a:txBody>
                    <a:bodyPr/>
                    <a:lstStyle/>
                    <a:p>
                      <a:pPr algn="l" fontAlgn="b"/>
                      <a:r>
                        <a:rPr lang="en-US" sz="1100" b="0" i="0" u="none" strike="noStrike" dirty="0">
                          <a:solidFill>
                            <a:schemeClr val="bg2">
                              <a:lumMod val="50000"/>
                            </a:schemeClr>
                          </a:solidFill>
                          <a:effectLst/>
                          <a:latin typeface="Lato" panose="020F0502020204030203" pitchFamily="34" charset="0"/>
                        </a:rPr>
                        <a:t>5 Year Treasury Note Futures, Chicago Board of Trade</a:t>
                      </a:r>
                    </a:p>
                  </a:txBody>
                  <a:tcPr marL="9525" marR="9525" marT="9525" marB="0" anchor="ctr"/>
                </a:tc>
                <a:tc>
                  <a:txBody>
                    <a:bodyPr/>
                    <a:lstStyle/>
                    <a:p>
                      <a:pPr algn="r" fontAlgn="b"/>
                      <a:r>
                        <a:rPr lang="en-US" sz="1100" b="0" i="0" u="none" strike="noStrike">
                          <a:solidFill>
                            <a:schemeClr val="bg2">
                              <a:lumMod val="50000"/>
                            </a:schemeClr>
                          </a:solidFill>
                          <a:effectLst/>
                          <a:latin typeface="Lato" panose="020F0502020204030203" pitchFamily="34" charset="0"/>
                        </a:rPr>
                        <a:t>242,121,653</a:t>
                      </a:r>
                    </a:p>
                  </a:txBody>
                  <a:tcPr marL="9525" marR="9525" marT="9525" marB="0" anchor="ctr"/>
                </a:tc>
                <a:tc>
                  <a:txBody>
                    <a:bodyPr/>
                    <a:lstStyle/>
                    <a:p>
                      <a:pPr algn="ctr" fontAlgn="b"/>
                      <a:r>
                        <a:rPr lang="en-US" sz="1100" b="0" i="1" u="none" strike="noStrike" dirty="0">
                          <a:solidFill>
                            <a:schemeClr val="bg2">
                              <a:lumMod val="50000"/>
                            </a:schemeClr>
                          </a:solidFill>
                          <a:effectLst/>
                          <a:latin typeface="Lato" panose="020F0502020204030203" pitchFamily="34" charset="0"/>
                        </a:rPr>
                        <a:t>14.0%</a:t>
                      </a:r>
                    </a:p>
                  </a:txBody>
                  <a:tcPr marL="9525" marR="9525" marT="9525" marB="0" anchor="ctr"/>
                </a:tc>
                <a:tc>
                  <a:txBody>
                    <a:bodyPr/>
                    <a:lstStyle/>
                    <a:p>
                      <a:pPr algn="r" fontAlgn="b"/>
                      <a:r>
                        <a:rPr lang="en-US" sz="1100" b="0" i="0" u="none" strike="noStrike">
                          <a:solidFill>
                            <a:schemeClr val="bg2">
                              <a:lumMod val="50000"/>
                            </a:schemeClr>
                          </a:solidFill>
                          <a:effectLst/>
                          <a:latin typeface="Lato" panose="020F0502020204030203" pitchFamily="34" charset="0"/>
                        </a:rPr>
                        <a:t>7,117,577</a:t>
                      </a:r>
                    </a:p>
                  </a:txBody>
                  <a:tcPr marL="9525" marR="9525" marT="9525" marB="0" anchor="ctr"/>
                </a:tc>
                <a:tc>
                  <a:txBody>
                    <a:bodyPr/>
                    <a:lstStyle/>
                    <a:p>
                      <a:pPr algn="ctr" fontAlgn="b"/>
                      <a:r>
                        <a:rPr lang="en-US" sz="1100" b="0" i="1" u="none" strike="noStrike" dirty="0">
                          <a:solidFill>
                            <a:schemeClr val="bg2">
                              <a:lumMod val="50000"/>
                            </a:schemeClr>
                          </a:solidFill>
                          <a:effectLst/>
                          <a:latin typeface="Lato" panose="020F0502020204030203" pitchFamily="34" charset="0"/>
                        </a:rPr>
                        <a:t>14.0%</a:t>
                      </a:r>
                    </a:p>
                  </a:txBody>
                  <a:tcPr marL="9525" marR="9525" marT="9525" marB="0" anchor="ctr"/>
                </a:tc>
                <a:extLst>
                  <a:ext uri="{0D108BD9-81ED-4DB2-BD59-A6C34878D82A}">
                    <a16:rowId xmlns:a16="http://schemas.microsoft.com/office/drawing/2014/main" val="3735560603"/>
                  </a:ext>
                </a:extLst>
              </a:tr>
              <a:tr h="279757">
                <a:tc>
                  <a:txBody>
                    <a:bodyPr/>
                    <a:lstStyle/>
                    <a:p>
                      <a:pPr algn="ctr" fontAlgn="ctr"/>
                      <a:r>
                        <a:rPr lang="en-US" sz="1100" b="0" i="0" u="none" strike="noStrike" dirty="0">
                          <a:solidFill>
                            <a:schemeClr val="bg2">
                              <a:lumMod val="50000"/>
                            </a:schemeClr>
                          </a:solidFill>
                          <a:effectLst/>
                          <a:latin typeface="Lato" panose="020F0502020204030203" pitchFamily="34" charset="0"/>
                        </a:rPr>
                        <a:t>3</a:t>
                      </a:r>
                    </a:p>
                  </a:txBody>
                  <a:tcPr marL="9525" marR="9525" marT="9525" marB="0" anchor="ctr"/>
                </a:tc>
                <a:tc>
                  <a:txBody>
                    <a:bodyPr/>
                    <a:lstStyle/>
                    <a:p>
                      <a:pPr algn="l" fontAlgn="b"/>
                      <a:r>
                        <a:rPr lang="en-US" sz="1100" b="0" i="0" u="none" strike="noStrike" dirty="0">
                          <a:solidFill>
                            <a:schemeClr val="bg2">
                              <a:lumMod val="50000"/>
                            </a:schemeClr>
                          </a:solidFill>
                          <a:effectLst/>
                          <a:latin typeface="Lato" panose="020F0502020204030203" pitchFamily="34" charset="0"/>
                        </a:rPr>
                        <a:t>Euro-Bund (FGBL) Futures, Eurex</a:t>
                      </a:r>
                    </a:p>
                  </a:txBody>
                  <a:tcPr marL="9525" marR="9525" marT="9525" marB="0" anchor="ctr"/>
                </a:tc>
                <a:tc>
                  <a:txBody>
                    <a:bodyPr/>
                    <a:lstStyle/>
                    <a:p>
                      <a:pPr algn="r" fontAlgn="b"/>
                      <a:r>
                        <a:rPr lang="en-US" sz="1100" b="0" i="0" u="none" strike="noStrike">
                          <a:solidFill>
                            <a:schemeClr val="bg2">
                              <a:lumMod val="50000"/>
                            </a:schemeClr>
                          </a:solidFill>
                          <a:effectLst/>
                          <a:latin typeface="Lato" panose="020F0502020204030203" pitchFamily="34" charset="0"/>
                        </a:rPr>
                        <a:t>153,172,312</a:t>
                      </a:r>
                    </a:p>
                  </a:txBody>
                  <a:tcPr marL="9525" marR="9525" marT="9525" marB="0" anchor="ctr"/>
                </a:tc>
                <a:tc>
                  <a:txBody>
                    <a:bodyPr/>
                    <a:lstStyle/>
                    <a:p>
                      <a:pPr algn="ctr" fontAlgn="b"/>
                      <a:r>
                        <a:rPr lang="en-US" sz="1100" b="0" i="1" u="none" strike="noStrike" dirty="0">
                          <a:solidFill>
                            <a:schemeClr val="bg2">
                              <a:lumMod val="50000"/>
                            </a:schemeClr>
                          </a:solidFill>
                          <a:effectLst/>
                          <a:latin typeface="Lato" panose="020F0502020204030203" pitchFamily="34" charset="0"/>
                        </a:rPr>
                        <a:t>12.2%</a:t>
                      </a:r>
                    </a:p>
                  </a:txBody>
                  <a:tcPr marL="9525" marR="9525" marT="9525" marB="0" anchor="ctr"/>
                </a:tc>
                <a:tc>
                  <a:txBody>
                    <a:bodyPr/>
                    <a:lstStyle/>
                    <a:p>
                      <a:pPr algn="r" fontAlgn="b"/>
                      <a:r>
                        <a:rPr lang="en-US" sz="1100" b="0" i="0" u="none" strike="noStrike">
                          <a:solidFill>
                            <a:schemeClr val="bg2">
                              <a:lumMod val="50000"/>
                            </a:schemeClr>
                          </a:solidFill>
                          <a:effectLst/>
                          <a:latin typeface="Lato" panose="020F0502020204030203" pitchFamily="34" charset="0"/>
                        </a:rPr>
                        <a:t>1,321,198</a:t>
                      </a:r>
                    </a:p>
                  </a:txBody>
                  <a:tcPr marL="9525" marR="9525" marT="9525" marB="0" anchor="ctr"/>
                </a:tc>
                <a:tc>
                  <a:txBody>
                    <a:bodyPr/>
                    <a:lstStyle/>
                    <a:p>
                      <a:pPr algn="ctr" fontAlgn="b"/>
                      <a:r>
                        <a:rPr lang="en-US" sz="1100" b="0" i="1" u="none" strike="noStrike" dirty="0">
                          <a:solidFill>
                            <a:schemeClr val="bg2">
                              <a:lumMod val="50000"/>
                            </a:schemeClr>
                          </a:solidFill>
                          <a:effectLst/>
                          <a:latin typeface="Lato" panose="020F0502020204030203" pitchFamily="34" charset="0"/>
                        </a:rPr>
                        <a:t>11.5%</a:t>
                      </a:r>
                    </a:p>
                  </a:txBody>
                  <a:tcPr marL="9525" marR="9525" marT="9525" marB="0" anchor="ctr"/>
                </a:tc>
                <a:extLst>
                  <a:ext uri="{0D108BD9-81ED-4DB2-BD59-A6C34878D82A}">
                    <a16:rowId xmlns:a16="http://schemas.microsoft.com/office/drawing/2014/main" val="728224687"/>
                  </a:ext>
                </a:extLst>
              </a:tr>
              <a:tr h="279757">
                <a:tc>
                  <a:txBody>
                    <a:bodyPr/>
                    <a:lstStyle/>
                    <a:p>
                      <a:pPr algn="ctr" fontAlgn="ctr"/>
                      <a:r>
                        <a:rPr lang="en-US" sz="1100" b="0" i="0" u="none" strike="noStrike" dirty="0">
                          <a:solidFill>
                            <a:schemeClr val="bg2">
                              <a:lumMod val="50000"/>
                            </a:schemeClr>
                          </a:solidFill>
                          <a:effectLst/>
                          <a:latin typeface="Lato" panose="020F0502020204030203" pitchFamily="34" charset="0"/>
                        </a:rPr>
                        <a:t>4</a:t>
                      </a:r>
                    </a:p>
                  </a:txBody>
                  <a:tcPr marL="9525" marR="9525" marT="9525" marB="0" anchor="ctr"/>
                </a:tc>
                <a:tc>
                  <a:txBody>
                    <a:bodyPr/>
                    <a:lstStyle/>
                    <a:p>
                      <a:pPr algn="l" fontAlgn="b"/>
                      <a:r>
                        <a:rPr lang="en-US" sz="1100" b="0" i="0" u="none" strike="noStrike" dirty="0">
                          <a:solidFill>
                            <a:schemeClr val="bg2">
                              <a:lumMod val="50000"/>
                            </a:schemeClr>
                          </a:solidFill>
                          <a:effectLst/>
                          <a:latin typeface="Lato" panose="020F0502020204030203" pitchFamily="34" charset="0"/>
                        </a:rPr>
                        <a:t>2 Year Treasury Note Futures, Chicago Board of Trade</a:t>
                      </a:r>
                    </a:p>
                  </a:txBody>
                  <a:tcPr marL="9525" marR="9525" marT="9525" marB="0" anchor="ctr"/>
                </a:tc>
                <a:tc>
                  <a:txBody>
                    <a:bodyPr/>
                    <a:lstStyle/>
                    <a:p>
                      <a:pPr algn="r" fontAlgn="b"/>
                      <a:r>
                        <a:rPr lang="en-US" sz="1100" b="0" i="0" u="none" strike="noStrike">
                          <a:solidFill>
                            <a:schemeClr val="bg2">
                              <a:lumMod val="50000"/>
                            </a:schemeClr>
                          </a:solidFill>
                          <a:effectLst/>
                          <a:latin typeface="Lato" panose="020F0502020204030203" pitchFamily="34" charset="0"/>
                        </a:rPr>
                        <a:t>136,563,589</a:t>
                      </a:r>
                    </a:p>
                  </a:txBody>
                  <a:tcPr marL="9525" marR="9525" marT="9525" marB="0" anchor="ctr"/>
                </a:tc>
                <a:tc>
                  <a:txBody>
                    <a:bodyPr/>
                    <a:lstStyle/>
                    <a:p>
                      <a:pPr algn="ctr" fontAlgn="b"/>
                      <a:r>
                        <a:rPr lang="en-US" sz="1100" b="0" i="1" u="none" strike="noStrike">
                          <a:solidFill>
                            <a:schemeClr val="bg2">
                              <a:lumMod val="50000"/>
                            </a:schemeClr>
                          </a:solidFill>
                          <a:effectLst/>
                          <a:latin typeface="Lato" panose="020F0502020204030203" pitchFamily="34" charset="0"/>
                        </a:rPr>
                        <a:t>14.6%</a:t>
                      </a:r>
                    </a:p>
                  </a:txBody>
                  <a:tcPr marL="9525" marR="9525" marT="9525" marB="0" anchor="ctr"/>
                </a:tc>
                <a:tc>
                  <a:txBody>
                    <a:bodyPr/>
                    <a:lstStyle/>
                    <a:p>
                      <a:pPr algn="r" fontAlgn="b"/>
                      <a:r>
                        <a:rPr lang="en-US" sz="1100" b="0" i="0" u="none" strike="noStrike">
                          <a:solidFill>
                            <a:schemeClr val="bg2">
                              <a:lumMod val="50000"/>
                            </a:schemeClr>
                          </a:solidFill>
                          <a:effectLst/>
                          <a:latin typeface="Lato" panose="020F0502020204030203" pitchFamily="34" charset="0"/>
                        </a:rPr>
                        <a:t>4,314,606</a:t>
                      </a:r>
                    </a:p>
                  </a:txBody>
                  <a:tcPr marL="9525" marR="9525" marT="9525" marB="0" anchor="ctr"/>
                </a:tc>
                <a:tc>
                  <a:txBody>
                    <a:bodyPr/>
                    <a:lstStyle/>
                    <a:p>
                      <a:pPr algn="ctr" fontAlgn="b"/>
                      <a:r>
                        <a:rPr lang="en-US" sz="1100" b="0" i="1" u="none" strike="noStrike" dirty="0">
                          <a:solidFill>
                            <a:schemeClr val="bg2">
                              <a:lumMod val="50000"/>
                            </a:schemeClr>
                          </a:solidFill>
                          <a:effectLst/>
                          <a:latin typeface="Lato" panose="020F0502020204030203" pitchFamily="34" charset="0"/>
                        </a:rPr>
                        <a:t>2.1%</a:t>
                      </a:r>
                    </a:p>
                  </a:txBody>
                  <a:tcPr marL="9525" marR="9525" marT="9525" marB="0" anchor="ctr"/>
                </a:tc>
                <a:extLst>
                  <a:ext uri="{0D108BD9-81ED-4DB2-BD59-A6C34878D82A}">
                    <a16:rowId xmlns:a16="http://schemas.microsoft.com/office/drawing/2014/main" val="2807504097"/>
                  </a:ext>
                </a:extLst>
              </a:tr>
              <a:tr h="279757">
                <a:tc>
                  <a:txBody>
                    <a:bodyPr/>
                    <a:lstStyle/>
                    <a:p>
                      <a:pPr algn="ctr" fontAlgn="ctr"/>
                      <a:r>
                        <a:rPr lang="en-US" sz="1100" b="0" i="0" u="none" strike="noStrike" dirty="0">
                          <a:solidFill>
                            <a:schemeClr val="bg2">
                              <a:lumMod val="50000"/>
                            </a:schemeClr>
                          </a:solidFill>
                          <a:effectLst/>
                          <a:latin typeface="Lato" panose="020F0502020204030203" pitchFamily="34" charset="0"/>
                        </a:rPr>
                        <a:t>5</a:t>
                      </a:r>
                    </a:p>
                  </a:txBody>
                  <a:tcPr marL="9525" marR="9525" marT="9525" marB="0" anchor="ctr"/>
                </a:tc>
                <a:tc>
                  <a:txBody>
                    <a:bodyPr/>
                    <a:lstStyle/>
                    <a:p>
                      <a:pPr algn="l" fontAlgn="b"/>
                      <a:r>
                        <a:rPr lang="en-US" sz="1100" b="0" i="0" u="none" strike="noStrike">
                          <a:solidFill>
                            <a:schemeClr val="bg2">
                              <a:lumMod val="50000"/>
                            </a:schemeClr>
                          </a:solidFill>
                          <a:effectLst/>
                          <a:latin typeface="Lato" panose="020F0502020204030203" pitchFamily="34" charset="0"/>
                        </a:rPr>
                        <a:t>10 Year Treasury Note Options, Chicago Board of Trade</a:t>
                      </a:r>
                    </a:p>
                  </a:txBody>
                  <a:tcPr marL="9525" marR="9525" marT="9525" marB="0" anchor="ctr"/>
                </a:tc>
                <a:tc>
                  <a:txBody>
                    <a:bodyPr/>
                    <a:lstStyle/>
                    <a:p>
                      <a:pPr algn="r" fontAlgn="b"/>
                      <a:r>
                        <a:rPr lang="en-US" sz="1100" b="0" i="0" u="none" strike="noStrike" dirty="0">
                          <a:solidFill>
                            <a:schemeClr val="bg2">
                              <a:lumMod val="50000"/>
                            </a:schemeClr>
                          </a:solidFill>
                          <a:effectLst/>
                          <a:latin typeface="Lato" panose="020F0502020204030203" pitchFamily="34" charset="0"/>
                        </a:rPr>
                        <a:t>128,003,811</a:t>
                      </a:r>
                    </a:p>
                  </a:txBody>
                  <a:tcPr marL="9525" marR="9525" marT="9525" marB="0" anchor="ctr"/>
                </a:tc>
                <a:tc>
                  <a:txBody>
                    <a:bodyPr/>
                    <a:lstStyle/>
                    <a:p>
                      <a:pPr algn="ctr" fontAlgn="b"/>
                      <a:r>
                        <a:rPr lang="en-US" sz="1100" b="0" i="1" u="none" strike="noStrike" dirty="0">
                          <a:solidFill>
                            <a:schemeClr val="bg2">
                              <a:lumMod val="50000"/>
                            </a:schemeClr>
                          </a:solidFill>
                          <a:effectLst/>
                          <a:latin typeface="Lato" panose="020F0502020204030203" pitchFamily="34" charset="0"/>
                        </a:rPr>
                        <a:t>16.0%</a:t>
                      </a:r>
                    </a:p>
                  </a:txBody>
                  <a:tcPr marL="9525" marR="9525" marT="9525" marB="0" anchor="ctr"/>
                </a:tc>
                <a:tc>
                  <a:txBody>
                    <a:bodyPr/>
                    <a:lstStyle/>
                    <a:p>
                      <a:pPr algn="r" fontAlgn="b"/>
                      <a:r>
                        <a:rPr lang="en-US" sz="1100" b="0" i="0" u="none" strike="noStrike">
                          <a:solidFill>
                            <a:schemeClr val="bg2">
                              <a:lumMod val="50000"/>
                            </a:schemeClr>
                          </a:solidFill>
                          <a:effectLst/>
                          <a:latin typeface="Lato" panose="020F0502020204030203" pitchFamily="34" charset="0"/>
                        </a:rPr>
                        <a:t>3,469,332</a:t>
                      </a:r>
                    </a:p>
                  </a:txBody>
                  <a:tcPr marL="9525" marR="9525" marT="9525" marB="0" anchor="ctr"/>
                </a:tc>
                <a:tc>
                  <a:txBody>
                    <a:bodyPr/>
                    <a:lstStyle/>
                    <a:p>
                      <a:pPr algn="ctr" fontAlgn="b"/>
                      <a:r>
                        <a:rPr lang="en-US" sz="1100" b="0" i="1" u="none" strike="noStrike" dirty="0">
                          <a:solidFill>
                            <a:schemeClr val="bg2">
                              <a:lumMod val="50000"/>
                            </a:schemeClr>
                          </a:solidFill>
                          <a:effectLst/>
                          <a:latin typeface="Lato" panose="020F0502020204030203" pitchFamily="34" charset="0"/>
                        </a:rPr>
                        <a:t>14.7%</a:t>
                      </a:r>
                    </a:p>
                  </a:txBody>
                  <a:tcPr marL="9525" marR="9525" marT="9525" marB="0" anchor="ctr"/>
                </a:tc>
                <a:extLst>
                  <a:ext uri="{0D108BD9-81ED-4DB2-BD59-A6C34878D82A}">
                    <a16:rowId xmlns:a16="http://schemas.microsoft.com/office/drawing/2014/main" val="1938031034"/>
                  </a:ext>
                </a:extLst>
              </a:tr>
              <a:tr h="279757">
                <a:tc>
                  <a:txBody>
                    <a:bodyPr/>
                    <a:lstStyle/>
                    <a:p>
                      <a:pPr algn="ctr" fontAlgn="ctr"/>
                      <a:r>
                        <a:rPr lang="en-US" sz="1100" b="0" i="0" u="none" strike="noStrike" dirty="0">
                          <a:solidFill>
                            <a:schemeClr val="bg2">
                              <a:lumMod val="50000"/>
                            </a:schemeClr>
                          </a:solidFill>
                          <a:effectLst/>
                          <a:latin typeface="Lato" panose="020F0502020204030203" pitchFamily="34" charset="0"/>
                        </a:rPr>
                        <a:t>6</a:t>
                      </a:r>
                    </a:p>
                  </a:txBody>
                  <a:tcPr marL="9525" marR="9525" marT="9525" marB="0" anchor="ctr"/>
                </a:tc>
                <a:tc>
                  <a:txBody>
                    <a:bodyPr/>
                    <a:lstStyle/>
                    <a:p>
                      <a:pPr algn="l" fontAlgn="b"/>
                      <a:r>
                        <a:rPr lang="en-US" sz="1100" b="0" i="0" u="none" strike="noStrike">
                          <a:solidFill>
                            <a:schemeClr val="bg2">
                              <a:lumMod val="50000"/>
                            </a:schemeClr>
                          </a:solidFill>
                          <a:effectLst/>
                          <a:latin typeface="Lato" panose="020F0502020204030203" pitchFamily="34" charset="0"/>
                        </a:rPr>
                        <a:t>Euro-Bobl (FGBM) Futures, Eurex</a:t>
                      </a:r>
                    </a:p>
                  </a:txBody>
                  <a:tcPr marL="9525" marR="9525" marT="9525" marB="0" anchor="ctr"/>
                </a:tc>
                <a:tc>
                  <a:txBody>
                    <a:bodyPr/>
                    <a:lstStyle/>
                    <a:p>
                      <a:pPr algn="r" fontAlgn="b"/>
                      <a:r>
                        <a:rPr lang="en-US" sz="1100" b="0" i="0" u="none" strike="noStrike" dirty="0">
                          <a:solidFill>
                            <a:schemeClr val="bg2">
                              <a:lumMod val="50000"/>
                            </a:schemeClr>
                          </a:solidFill>
                          <a:effectLst/>
                          <a:latin typeface="Lato" panose="020F0502020204030203" pitchFamily="34" charset="0"/>
                        </a:rPr>
                        <a:t>110,692,303</a:t>
                      </a:r>
                    </a:p>
                  </a:txBody>
                  <a:tcPr marL="9525" marR="9525" marT="9525" marB="0" anchor="ctr"/>
                </a:tc>
                <a:tc>
                  <a:txBody>
                    <a:bodyPr/>
                    <a:lstStyle/>
                    <a:p>
                      <a:pPr algn="ctr" fontAlgn="b"/>
                      <a:r>
                        <a:rPr lang="en-US" sz="1100" b="0" i="1" u="none" strike="noStrike">
                          <a:solidFill>
                            <a:schemeClr val="bg2">
                              <a:lumMod val="50000"/>
                            </a:schemeClr>
                          </a:solidFill>
                          <a:effectLst/>
                          <a:latin typeface="Lato" panose="020F0502020204030203" pitchFamily="34" charset="0"/>
                        </a:rPr>
                        <a:t>2.8%</a:t>
                      </a:r>
                    </a:p>
                  </a:txBody>
                  <a:tcPr marL="9525" marR="9525" marT="9525" marB="0" anchor="ctr"/>
                </a:tc>
                <a:tc>
                  <a:txBody>
                    <a:bodyPr/>
                    <a:lstStyle/>
                    <a:p>
                      <a:pPr algn="r" fontAlgn="b"/>
                      <a:r>
                        <a:rPr lang="en-US" sz="1100" b="0" i="0" u="none" strike="noStrike">
                          <a:solidFill>
                            <a:schemeClr val="bg2">
                              <a:lumMod val="50000"/>
                            </a:schemeClr>
                          </a:solidFill>
                          <a:effectLst/>
                          <a:latin typeface="Lato" panose="020F0502020204030203" pitchFamily="34" charset="0"/>
                        </a:rPr>
                        <a:t>1,261,824</a:t>
                      </a:r>
                    </a:p>
                  </a:txBody>
                  <a:tcPr marL="9525" marR="9525" marT="9525" marB="0" anchor="ctr"/>
                </a:tc>
                <a:tc>
                  <a:txBody>
                    <a:bodyPr/>
                    <a:lstStyle/>
                    <a:p>
                      <a:pPr algn="ctr" fontAlgn="b"/>
                      <a:r>
                        <a:rPr lang="en-US" sz="1100" b="0" i="1" u="none" strike="noStrike" dirty="0">
                          <a:solidFill>
                            <a:schemeClr val="bg2">
                              <a:lumMod val="50000"/>
                            </a:schemeClr>
                          </a:solidFill>
                          <a:effectLst/>
                          <a:latin typeface="Lato" panose="020F0502020204030203" pitchFamily="34" charset="0"/>
                        </a:rPr>
                        <a:t>14.9%</a:t>
                      </a:r>
                    </a:p>
                  </a:txBody>
                  <a:tcPr marL="9525" marR="9525" marT="9525" marB="0" anchor="ctr"/>
                </a:tc>
                <a:extLst>
                  <a:ext uri="{0D108BD9-81ED-4DB2-BD59-A6C34878D82A}">
                    <a16:rowId xmlns:a16="http://schemas.microsoft.com/office/drawing/2014/main" val="446333163"/>
                  </a:ext>
                </a:extLst>
              </a:tr>
              <a:tr h="279757">
                <a:tc>
                  <a:txBody>
                    <a:bodyPr/>
                    <a:lstStyle/>
                    <a:p>
                      <a:pPr algn="ctr" fontAlgn="ctr"/>
                      <a:r>
                        <a:rPr lang="en-US" sz="1100" b="0" i="0" u="none" strike="noStrike" dirty="0">
                          <a:solidFill>
                            <a:schemeClr val="bg2">
                              <a:lumMod val="50000"/>
                            </a:schemeClr>
                          </a:solidFill>
                          <a:effectLst/>
                          <a:latin typeface="Lato" panose="020F0502020204030203" pitchFamily="34" charset="0"/>
                        </a:rPr>
                        <a:t>7</a:t>
                      </a:r>
                    </a:p>
                  </a:txBody>
                  <a:tcPr marL="9525" marR="9525" marT="9525" marB="0" anchor="ctr"/>
                </a:tc>
                <a:tc>
                  <a:txBody>
                    <a:bodyPr/>
                    <a:lstStyle/>
                    <a:p>
                      <a:pPr algn="l" fontAlgn="b"/>
                      <a:r>
                        <a:rPr lang="en-US" sz="1100" b="0" i="0" u="none" strike="noStrike">
                          <a:solidFill>
                            <a:schemeClr val="bg2">
                              <a:lumMod val="50000"/>
                            </a:schemeClr>
                          </a:solidFill>
                          <a:effectLst/>
                          <a:latin typeface="Lato" panose="020F0502020204030203" pitchFamily="34" charset="0"/>
                        </a:rPr>
                        <a:t>Euro-Schatz (FGBS) Futures, Eurex</a:t>
                      </a:r>
                    </a:p>
                  </a:txBody>
                  <a:tcPr marL="9525" marR="9525" marT="9525" marB="0" anchor="ctr"/>
                </a:tc>
                <a:tc>
                  <a:txBody>
                    <a:bodyPr/>
                    <a:lstStyle/>
                    <a:p>
                      <a:pPr algn="r" fontAlgn="b"/>
                      <a:r>
                        <a:rPr lang="en-US" sz="1100" b="0" i="0" u="none" strike="noStrike" dirty="0">
                          <a:solidFill>
                            <a:schemeClr val="bg2">
                              <a:lumMod val="50000"/>
                            </a:schemeClr>
                          </a:solidFill>
                          <a:effectLst/>
                          <a:latin typeface="Lato" panose="020F0502020204030203" pitchFamily="34" charset="0"/>
                        </a:rPr>
                        <a:t>98,931,309</a:t>
                      </a:r>
                    </a:p>
                  </a:txBody>
                  <a:tcPr marL="9525" marR="9525" marT="9525" marB="0" anchor="ctr"/>
                </a:tc>
                <a:tc>
                  <a:txBody>
                    <a:bodyPr/>
                    <a:lstStyle/>
                    <a:p>
                      <a:pPr algn="ctr" fontAlgn="b"/>
                      <a:r>
                        <a:rPr lang="en-US" sz="1100" b="0" i="1" u="none" strike="noStrike" dirty="0">
                          <a:solidFill>
                            <a:schemeClr val="bg2">
                              <a:lumMod val="50000"/>
                            </a:schemeClr>
                          </a:solidFill>
                          <a:effectLst/>
                          <a:latin typeface="Lato" panose="020F0502020204030203" pitchFamily="34" charset="0"/>
                        </a:rPr>
                        <a:t>3.8%</a:t>
                      </a:r>
                    </a:p>
                  </a:txBody>
                  <a:tcPr marL="9525" marR="9525" marT="9525" marB="0" anchor="ctr"/>
                </a:tc>
                <a:tc>
                  <a:txBody>
                    <a:bodyPr/>
                    <a:lstStyle/>
                    <a:p>
                      <a:pPr algn="r" fontAlgn="b"/>
                      <a:r>
                        <a:rPr lang="en-US" sz="1100" b="0" i="0" u="none" strike="noStrike">
                          <a:solidFill>
                            <a:schemeClr val="bg2">
                              <a:lumMod val="50000"/>
                            </a:schemeClr>
                          </a:solidFill>
                          <a:effectLst/>
                          <a:latin typeface="Lato" panose="020F0502020204030203" pitchFamily="34" charset="0"/>
                        </a:rPr>
                        <a:t>1,910,077</a:t>
                      </a:r>
                    </a:p>
                  </a:txBody>
                  <a:tcPr marL="9525" marR="9525" marT="9525" marB="0" anchor="ctr"/>
                </a:tc>
                <a:tc>
                  <a:txBody>
                    <a:bodyPr/>
                    <a:lstStyle/>
                    <a:p>
                      <a:pPr algn="ctr" fontAlgn="b"/>
                      <a:r>
                        <a:rPr lang="en-US" sz="1100" b="0" i="1" u="none" strike="noStrike" dirty="0">
                          <a:solidFill>
                            <a:schemeClr val="bg2">
                              <a:lumMod val="50000"/>
                            </a:schemeClr>
                          </a:solidFill>
                          <a:effectLst/>
                          <a:latin typeface="Lato" panose="020F0502020204030203" pitchFamily="34" charset="0"/>
                        </a:rPr>
                        <a:t>-7.4%</a:t>
                      </a:r>
                    </a:p>
                  </a:txBody>
                  <a:tcPr marL="9525" marR="9525" marT="9525" marB="0" anchor="ctr"/>
                </a:tc>
                <a:extLst>
                  <a:ext uri="{0D108BD9-81ED-4DB2-BD59-A6C34878D82A}">
                    <a16:rowId xmlns:a16="http://schemas.microsoft.com/office/drawing/2014/main" val="513316006"/>
                  </a:ext>
                </a:extLst>
              </a:tr>
              <a:tr h="279757">
                <a:tc>
                  <a:txBody>
                    <a:bodyPr/>
                    <a:lstStyle/>
                    <a:p>
                      <a:pPr algn="ctr" fontAlgn="ctr"/>
                      <a:r>
                        <a:rPr lang="en-US" sz="1100" b="0" i="0" u="none" strike="noStrike" dirty="0">
                          <a:solidFill>
                            <a:schemeClr val="bg2">
                              <a:lumMod val="50000"/>
                            </a:schemeClr>
                          </a:solidFill>
                          <a:effectLst/>
                          <a:latin typeface="Lato" panose="020F0502020204030203" pitchFamily="34" charset="0"/>
                        </a:rPr>
                        <a:t>8</a:t>
                      </a:r>
                    </a:p>
                  </a:txBody>
                  <a:tcPr marL="9525" marR="9525" marT="9525" marB="0" anchor="ctr"/>
                </a:tc>
                <a:tc>
                  <a:txBody>
                    <a:bodyPr/>
                    <a:lstStyle/>
                    <a:p>
                      <a:pPr algn="l" fontAlgn="b"/>
                      <a:r>
                        <a:rPr lang="en-US" sz="1100" b="0" i="0" u="none" strike="noStrike">
                          <a:solidFill>
                            <a:schemeClr val="bg2">
                              <a:lumMod val="50000"/>
                            </a:schemeClr>
                          </a:solidFill>
                          <a:effectLst/>
                          <a:latin typeface="Lato" panose="020F0502020204030203" pitchFamily="34" charset="0"/>
                        </a:rPr>
                        <a:t>Ultra 10 Year Treasury Note Futures, Chicago Board of Trade</a:t>
                      </a:r>
                    </a:p>
                  </a:txBody>
                  <a:tcPr marL="9525" marR="9525" marT="9525" marB="0" anchor="ctr"/>
                </a:tc>
                <a:tc>
                  <a:txBody>
                    <a:bodyPr/>
                    <a:lstStyle/>
                    <a:p>
                      <a:pPr algn="r" fontAlgn="b"/>
                      <a:r>
                        <a:rPr lang="en-US" sz="1100" b="0" i="0" u="none" strike="noStrike">
                          <a:solidFill>
                            <a:schemeClr val="bg2">
                              <a:lumMod val="50000"/>
                            </a:schemeClr>
                          </a:solidFill>
                          <a:effectLst/>
                          <a:latin typeface="Lato" panose="020F0502020204030203" pitchFamily="34" charset="0"/>
                        </a:rPr>
                        <a:t>97,516,241</a:t>
                      </a:r>
                    </a:p>
                  </a:txBody>
                  <a:tcPr marL="9525" marR="9525" marT="9525" marB="0" anchor="ctr"/>
                </a:tc>
                <a:tc>
                  <a:txBody>
                    <a:bodyPr/>
                    <a:lstStyle/>
                    <a:p>
                      <a:pPr algn="ctr" fontAlgn="b"/>
                      <a:r>
                        <a:rPr lang="en-US" sz="1100" b="0" i="1" u="none" strike="noStrike" dirty="0">
                          <a:solidFill>
                            <a:schemeClr val="bg2">
                              <a:lumMod val="50000"/>
                            </a:schemeClr>
                          </a:solidFill>
                          <a:effectLst/>
                          <a:latin typeface="Lato" panose="020F0502020204030203" pitchFamily="34" charset="0"/>
                        </a:rPr>
                        <a:t>17.6%</a:t>
                      </a:r>
                    </a:p>
                  </a:txBody>
                  <a:tcPr marL="9525" marR="9525" marT="9525" marB="0" anchor="ctr"/>
                </a:tc>
                <a:tc>
                  <a:txBody>
                    <a:bodyPr/>
                    <a:lstStyle/>
                    <a:p>
                      <a:pPr algn="r" fontAlgn="b"/>
                      <a:r>
                        <a:rPr lang="en-US" sz="1100" b="0" i="0" u="none" strike="noStrike">
                          <a:solidFill>
                            <a:schemeClr val="bg2">
                              <a:lumMod val="50000"/>
                            </a:schemeClr>
                          </a:solidFill>
                          <a:effectLst/>
                          <a:latin typeface="Lato" panose="020F0502020204030203" pitchFamily="34" charset="0"/>
                        </a:rPr>
                        <a:t>2,429,002</a:t>
                      </a:r>
                    </a:p>
                  </a:txBody>
                  <a:tcPr marL="9525" marR="9525" marT="9525" marB="0" anchor="ctr"/>
                </a:tc>
                <a:tc>
                  <a:txBody>
                    <a:bodyPr/>
                    <a:lstStyle/>
                    <a:p>
                      <a:pPr algn="ctr" fontAlgn="b"/>
                      <a:r>
                        <a:rPr lang="en-US" sz="1100" b="0" i="1" u="none" strike="noStrike">
                          <a:solidFill>
                            <a:schemeClr val="bg2">
                              <a:lumMod val="50000"/>
                            </a:schemeClr>
                          </a:solidFill>
                          <a:effectLst/>
                          <a:latin typeface="Lato" panose="020F0502020204030203" pitchFamily="34" charset="0"/>
                        </a:rPr>
                        <a:t>16.8%</a:t>
                      </a:r>
                    </a:p>
                  </a:txBody>
                  <a:tcPr marL="9525" marR="9525" marT="9525" marB="0" anchor="ctr"/>
                </a:tc>
                <a:extLst>
                  <a:ext uri="{0D108BD9-81ED-4DB2-BD59-A6C34878D82A}">
                    <a16:rowId xmlns:a16="http://schemas.microsoft.com/office/drawing/2014/main" val="1011464360"/>
                  </a:ext>
                </a:extLst>
              </a:tr>
              <a:tr h="258326">
                <a:tc>
                  <a:txBody>
                    <a:bodyPr/>
                    <a:lstStyle/>
                    <a:p>
                      <a:pPr algn="ctr" fontAlgn="ctr"/>
                      <a:r>
                        <a:rPr lang="en-US" sz="1100" b="0" i="0" u="none" strike="noStrike" dirty="0">
                          <a:solidFill>
                            <a:schemeClr val="bg2">
                              <a:lumMod val="50000"/>
                            </a:schemeClr>
                          </a:solidFill>
                          <a:effectLst/>
                          <a:latin typeface="Lato" panose="020F0502020204030203" pitchFamily="34" charset="0"/>
                        </a:rPr>
                        <a:t>9</a:t>
                      </a:r>
                    </a:p>
                  </a:txBody>
                  <a:tcPr marL="9525" marR="9525" marT="9525" marB="0" anchor="ctr"/>
                </a:tc>
                <a:tc>
                  <a:txBody>
                    <a:bodyPr/>
                    <a:lstStyle/>
                    <a:p>
                      <a:pPr algn="l" fontAlgn="b"/>
                      <a:r>
                        <a:rPr lang="en-US" sz="1100" b="0" i="0" u="none" strike="noStrike" dirty="0">
                          <a:solidFill>
                            <a:schemeClr val="bg2">
                              <a:lumMod val="50000"/>
                            </a:schemeClr>
                          </a:solidFill>
                          <a:effectLst/>
                          <a:latin typeface="Lato" panose="020F0502020204030203" pitchFamily="34" charset="0"/>
                        </a:rPr>
                        <a:t>iShares Barclays 20+ Year Treasury Bond ETF Options *</a:t>
                      </a:r>
                    </a:p>
                  </a:txBody>
                  <a:tcPr marL="9525" marR="9525" marT="9525" marB="0" anchor="ctr"/>
                </a:tc>
                <a:tc>
                  <a:txBody>
                    <a:bodyPr/>
                    <a:lstStyle/>
                    <a:p>
                      <a:pPr algn="r" fontAlgn="b"/>
                      <a:r>
                        <a:rPr lang="en-US" sz="1100" b="0" i="0" u="none" strike="noStrike">
                          <a:solidFill>
                            <a:schemeClr val="bg2">
                              <a:lumMod val="50000"/>
                            </a:schemeClr>
                          </a:solidFill>
                          <a:effectLst/>
                          <a:latin typeface="Lato" panose="020F0502020204030203" pitchFamily="34" charset="0"/>
                        </a:rPr>
                        <a:t>75,730,760</a:t>
                      </a:r>
                    </a:p>
                  </a:txBody>
                  <a:tcPr marL="9525" marR="9525" marT="9525" marB="0" anchor="ctr"/>
                </a:tc>
                <a:tc>
                  <a:txBody>
                    <a:bodyPr/>
                    <a:lstStyle/>
                    <a:p>
                      <a:pPr algn="ctr" fontAlgn="b"/>
                      <a:r>
                        <a:rPr lang="en-US" sz="1100" b="0" i="1" u="none" strike="noStrike" dirty="0">
                          <a:solidFill>
                            <a:schemeClr val="bg2">
                              <a:lumMod val="50000"/>
                            </a:schemeClr>
                          </a:solidFill>
                          <a:effectLst/>
                          <a:latin typeface="Lato" panose="020F0502020204030203" pitchFamily="34" charset="0"/>
                        </a:rPr>
                        <a:t>68.4%</a:t>
                      </a:r>
                    </a:p>
                  </a:txBody>
                  <a:tcPr marL="9525" marR="9525" marT="9525" marB="0" anchor="ctr"/>
                </a:tc>
                <a:tc>
                  <a:txBody>
                    <a:bodyPr/>
                    <a:lstStyle/>
                    <a:p>
                      <a:pPr algn="r" fontAlgn="b"/>
                      <a:r>
                        <a:rPr lang="en-US" sz="1100" b="0" i="0" u="none" strike="noStrike" dirty="0">
                          <a:solidFill>
                            <a:schemeClr val="bg2">
                              <a:lumMod val="50000"/>
                            </a:schemeClr>
                          </a:solidFill>
                          <a:effectLst/>
                          <a:latin typeface="Lato" panose="020F0502020204030203" pitchFamily="34" charset="0"/>
                        </a:rPr>
                        <a:t>5,806,704</a:t>
                      </a:r>
                    </a:p>
                  </a:txBody>
                  <a:tcPr marL="9525" marR="9525" marT="9525" marB="0" anchor="ctr"/>
                </a:tc>
                <a:tc>
                  <a:txBody>
                    <a:bodyPr/>
                    <a:lstStyle/>
                    <a:p>
                      <a:pPr algn="ctr" fontAlgn="b"/>
                      <a:r>
                        <a:rPr lang="en-US" sz="1100" b="0" i="1" u="none" strike="noStrike" dirty="0">
                          <a:solidFill>
                            <a:schemeClr val="bg2">
                              <a:lumMod val="50000"/>
                            </a:schemeClr>
                          </a:solidFill>
                          <a:effectLst/>
                          <a:latin typeface="Lato" panose="020F0502020204030203" pitchFamily="34" charset="0"/>
                        </a:rPr>
                        <a:t>18.2%</a:t>
                      </a:r>
                    </a:p>
                  </a:txBody>
                  <a:tcPr marL="9525" marR="9525" marT="9525" marB="0" anchor="ctr"/>
                </a:tc>
                <a:extLst>
                  <a:ext uri="{0D108BD9-81ED-4DB2-BD59-A6C34878D82A}">
                    <a16:rowId xmlns:a16="http://schemas.microsoft.com/office/drawing/2014/main" val="78095650"/>
                  </a:ext>
                </a:extLst>
              </a:tr>
              <a:tr h="279757">
                <a:tc>
                  <a:txBody>
                    <a:bodyPr/>
                    <a:lstStyle/>
                    <a:p>
                      <a:pPr algn="ctr" fontAlgn="ctr"/>
                      <a:r>
                        <a:rPr lang="en-US" sz="1100" b="0" i="0" u="none" strike="noStrike" dirty="0">
                          <a:solidFill>
                            <a:schemeClr val="bg2">
                              <a:lumMod val="50000"/>
                            </a:schemeClr>
                          </a:solidFill>
                          <a:effectLst/>
                          <a:latin typeface="Lato" panose="020F0502020204030203" pitchFamily="34" charset="0"/>
                        </a:rPr>
                        <a:t>10</a:t>
                      </a:r>
                    </a:p>
                  </a:txBody>
                  <a:tcPr marL="9525" marR="9525" marT="9525" marB="0" anchor="ctr"/>
                </a:tc>
                <a:tc>
                  <a:txBody>
                    <a:bodyPr/>
                    <a:lstStyle/>
                    <a:p>
                      <a:pPr algn="l" fontAlgn="b"/>
                      <a:r>
                        <a:rPr lang="en-US" sz="1100" b="0" i="0" u="none" strike="noStrike" dirty="0">
                          <a:solidFill>
                            <a:schemeClr val="bg2">
                              <a:lumMod val="50000"/>
                            </a:schemeClr>
                          </a:solidFill>
                          <a:effectLst/>
                          <a:latin typeface="Lato" panose="020F0502020204030203" pitchFamily="34" charset="0"/>
                        </a:rPr>
                        <a:t>30 Year Treasury Bond Futures, Chicago Board of Trade</a:t>
                      </a:r>
                    </a:p>
                  </a:txBody>
                  <a:tcPr marL="9525" marR="9525" marT="9525" marB="0" anchor="ctr"/>
                </a:tc>
                <a:tc>
                  <a:txBody>
                    <a:bodyPr/>
                    <a:lstStyle/>
                    <a:p>
                      <a:pPr algn="r" fontAlgn="b"/>
                      <a:r>
                        <a:rPr lang="en-US" sz="1100" b="0" i="0" u="none" strike="noStrike" dirty="0">
                          <a:solidFill>
                            <a:schemeClr val="bg2">
                              <a:lumMod val="50000"/>
                            </a:schemeClr>
                          </a:solidFill>
                          <a:effectLst/>
                          <a:latin typeface="Lato" panose="020F0502020204030203" pitchFamily="34" charset="0"/>
                        </a:rPr>
                        <a:t>73,613,960</a:t>
                      </a:r>
                    </a:p>
                  </a:txBody>
                  <a:tcPr marL="9525" marR="9525" marT="9525" marB="0" anchor="ctr"/>
                </a:tc>
                <a:tc>
                  <a:txBody>
                    <a:bodyPr/>
                    <a:lstStyle/>
                    <a:p>
                      <a:pPr algn="ctr" fontAlgn="b"/>
                      <a:r>
                        <a:rPr lang="en-US" sz="1100" b="0" i="1" u="none" strike="noStrike" dirty="0">
                          <a:solidFill>
                            <a:schemeClr val="bg2">
                              <a:lumMod val="50000"/>
                            </a:schemeClr>
                          </a:solidFill>
                          <a:effectLst/>
                          <a:latin typeface="Lato" panose="020F0502020204030203" pitchFamily="34" charset="0"/>
                        </a:rPr>
                        <a:t>13.2%</a:t>
                      </a:r>
                    </a:p>
                  </a:txBody>
                  <a:tcPr marL="9525" marR="9525" marT="9525" marB="0" anchor="ctr"/>
                </a:tc>
                <a:tc>
                  <a:txBody>
                    <a:bodyPr/>
                    <a:lstStyle/>
                    <a:p>
                      <a:pPr algn="r" fontAlgn="b"/>
                      <a:r>
                        <a:rPr lang="en-US" sz="1100" b="0" i="0" u="none" strike="noStrike">
                          <a:solidFill>
                            <a:schemeClr val="bg2">
                              <a:lumMod val="50000"/>
                            </a:schemeClr>
                          </a:solidFill>
                          <a:effectLst/>
                          <a:latin typeface="Lato" panose="020F0502020204030203" pitchFamily="34" charset="0"/>
                        </a:rPr>
                        <a:t>1,800,539</a:t>
                      </a:r>
                    </a:p>
                  </a:txBody>
                  <a:tcPr marL="9525" marR="9525" marT="9525" marB="0" anchor="ctr"/>
                </a:tc>
                <a:tc>
                  <a:txBody>
                    <a:bodyPr/>
                    <a:lstStyle/>
                    <a:p>
                      <a:pPr algn="ctr" fontAlgn="b"/>
                      <a:r>
                        <a:rPr lang="en-US" sz="1100" b="0" i="1" u="none" strike="noStrike" dirty="0">
                          <a:solidFill>
                            <a:schemeClr val="bg2">
                              <a:lumMod val="50000"/>
                            </a:schemeClr>
                          </a:solidFill>
                          <a:effectLst/>
                          <a:latin typeface="Lato" panose="020F0502020204030203" pitchFamily="34" charset="0"/>
                        </a:rPr>
                        <a:t>8.0%</a:t>
                      </a:r>
                    </a:p>
                  </a:txBody>
                  <a:tcPr marL="9525" marR="9525" marT="9525" marB="0" anchor="ctr"/>
                </a:tc>
                <a:extLst>
                  <a:ext uri="{0D108BD9-81ED-4DB2-BD59-A6C34878D82A}">
                    <a16:rowId xmlns:a16="http://schemas.microsoft.com/office/drawing/2014/main" val="3411568047"/>
                  </a:ext>
                </a:extLst>
              </a:tr>
              <a:tr h="279757">
                <a:tc>
                  <a:txBody>
                    <a:bodyPr/>
                    <a:lstStyle/>
                    <a:p>
                      <a:pPr algn="ctr" fontAlgn="ctr"/>
                      <a:r>
                        <a:rPr lang="en-US" sz="1100" b="0" i="0" u="none" strike="noStrike" dirty="0">
                          <a:solidFill>
                            <a:schemeClr val="bg2">
                              <a:lumMod val="50000"/>
                            </a:schemeClr>
                          </a:solidFill>
                          <a:effectLst/>
                          <a:latin typeface="Lato" panose="020F0502020204030203" pitchFamily="34" charset="0"/>
                        </a:rPr>
                        <a:t>11</a:t>
                      </a:r>
                    </a:p>
                  </a:txBody>
                  <a:tcPr marL="9525" marR="9525" marT="9525" marB="0" anchor="ctr"/>
                </a:tc>
                <a:tc>
                  <a:txBody>
                    <a:bodyPr/>
                    <a:lstStyle/>
                    <a:p>
                      <a:pPr algn="l" fontAlgn="b"/>
                      <a:r>
                        <a:rPr lang="en-US" sz="1100" b="0" i="0" u="none" strike="noStrike" dirty="0">
                          <a:solidFill>
                            <a:schemeClr val="bg2">
                              <a:lumMod val="50000"/>
                            </a:schemeClr>
                          </a:solidFill>
                          <a:effectLst/>
                          <a:latin typeface="Lato" panose="020F0502020204030203" pitchFamily="34" charset="0"/>
                        </a:rPr>
                        <a:t>Ultra Treasury Bond Futures, Chicago Board of Trade</a:t>
                      </a:r>
                    </a:p>
                  </a:txBody>
                  <a:tcPr marL="9525" marR="9525" marT="9525" marB="0" anchor="ctr"/>
                </a:tc>
                <a:tc>
                  <a:txBody>
                    <a:bodyPr/>
                    <a:lstStyle/>
                    <a:p>
                      <a:pPr algn="r" fontAlgn="b"/>
                      <a:r>
                        <a:rPr lang="en-US" sz="1100" b="0" i="0" u="none" strike="noStrike" dirty="0">
                          <a:solidFill>
                            <a:schemeClr val="bg2">
                              <a:lumMod val="50000"/>
                            </a:schemeClr>
                          </a:solidFill>
                          <a:effectLst/>
                          <a:latin typeface="Lato" panose="020F0502020204030203" pitchFamily="34" charset="0"/>
                        </a:rPr>
                        <a:t>55,133,739</a:t>
                      </a:r>
                    </a:p>
                  </a:txBody>
                  <a:tcPr marL="9525" marR="9525" marT="9525" marB="0" anchor="ctr"/>
                </a:tc>
                <a:tc>
                  <a:txBody>
                    <a:bodyPr/>
                    <a:lstStyle/>
                    <a:p>
                      <a:pPr algn="ctr" fontAlgn="b"/>
                      <a:r>
                        <a:rPr lang="en-US" sz="1100" b="0" i="1" u="none" strike="noStrike">
                          <a:solidFill>
                            <a:schemeClr val="bg2">
                              <a:lumMod val="50000"/>
                            </a:schemeClr>
                          </a:solidFill>
                          <a:effectLst/>
                          <a:latin typeface="Lato" panose="020F0502020204030203" pitchFamily="34" charset="0"/>
                        </a:rPr>
                        <a:t>6.8%</a:t>
                      </a:r>
                    </a:p>
                  </a:txBody>
                  <a:tcPr marL="9525" marR="9525" marT="9525" marB="0" anchor="ctr"/>
                </a:tc>
                <a:tc>
                  <a:txBody>
                    <a:bodyPr/>
                    <a:lstStyle/>
                    <a:p>
                      <a:pPr algn="r" fontAlgn="b"/>
                      <a:r>
                        <a:rPr lang="en-US" sz="1100" b="0" i="0" u="none" strike="noStrike" dirty="0">
                          <a:solidFill>
                            <a:schemeClr val="bg2">
                              <a:lumMod val="50000"/>
                            </a:schemeClr>
                          </a:solidFill>
                          <a:effectLst/>
                          <a:latin typeface="Lato" panose="020F0502020204030203" pitchFamily="34" charset="0"/>
                        </a:rPr>
                        <a:t>1,934,339</a:t>
                      </a:r>
                    </a:p>
                  </a:txBody>
                  <a:tcPr marL="9525" marR="9525" marT="9525" marB="0" anchor="ctr"/>
                </a:tc>
                <a:tc>
                  <a:txBody>
                    <a:bodyPr/>
                    <a:lstStyle/>
                    <a:p>
                      <a:pPr algn="ctr" fontAlgn="b"/>
                      <a:r>
                        <a:rPr lang="en-US" sz="1100" b="0" i="1" u="none" strike="noStrike">
                          <a:solidFill>
                            <a:schemeClr val="bg2">
                              <a:lumMod val="50000"/>
                            </a:schemeClr>
                          </a:solidFill>
                          <a:effectLst/>
                          <a:latin typeface="Lato" panose="020F0502020204030203" pitchFamily="34" charset="0"/>
                        </a:rPr>
                        <a:t>15.5%</a:t>
                      </a:r>
                    </a:p>
                  </a:txBody>
                  <a:tcPr marL="9525" marR="9525" marT="9525" marB="0" anchor="ctr"/>
                </a:tc>
                <a:extLst>
                  <a:ext uri="{0D108BD9-81ED-4DB2-BD59-A6C34878D82A}">
                    <a16:rowId xmlns:a16="http://schemas.microsoft.com/office/drawing/2014/main" val="4163339011"/>
                  </a:ext>
                </a:extLst>
              </a:tr>
              <a:tr h="279757">
                <a:tc>
                  <a:txBody>
                    <a:bodyPr/>
                    <a:lstStyle/>
                    <a:p>
                      <a:pPr algn="ctr" fontAlgn="ctr"/>
                      <a:r>
                        <a:rPr lang="en-US" sz="1100" b="0" i="0" u="none" strike="noStrike" dirty="0">
                          <a:solidFill>
                            <a:schemeClr val="bg2">
                              <a:lumMod val="50000"/>
                            </a:schemeClr>
                          </a:solidFill>
                          <a:effectLst/>
                          <a:latin typeface="Lato" panose="020F0502020204030203" pitchFamily="34" charset="0"/>
                        </a:rPr>
                        <a:t>12</a:t>
                      </a:r>
                    </a:p>
                  </a:txBody>
                  <a:tcPr marL="9525" marR="9525" marT="9525" marB="0" anchor="ctr"/>
                </a:tc>
                <a:tc>
                  <a:txBody>
                    <a:bodyPr/>
                    <a:lstStyle/>
                    <a:p>
                      <a:pPr algn="l" fontAlgn="b"/>
                      <a:r>
                        <a:rPr lang="en-US" sz="1100" b="0" i="0" u="none" strike="noStrike" dirty="0">
                          <a:solidFill>
                            <a:schemeClr val="bg2">
                              <a:lumMod val="50000"/>
                            </a:schemeClr>
                          </a:solidFill>
                          <a:effectLst/>
                          <a:latin typeface="Lato" panose="020F0502020204030203" pitchFamily="34" charset="0"/>
                        </a:rPr>
                        <a:t>Euro-BTP (FBTP) Futures, Eurex</a:t>
                      </a:r>
                    </a:p>
                  </a:txBody>
                  <a:tcPr marL="9525" marR="9525" marT="9525" marB="0" anchor="ctr"/>
                </a:tc>
                <a:tc>
                  <a:txBody>
                    <a:bodyPr/>
                    <a:lstStyle/>
                    <a:p>
                      <a:pPr algn="r" fontAlgn="b"/>
                      <a:r>
                        <a:rPr lang="en-US" sz="1100" b="0" i="0" u="none" strike="noStrike">
                          <a:solidFill>
                            <a:schemeClr val="bg2">
                              <a:lumMod val="50000"/>
                            </a:schemeClr>
                          </a:solidFill>
                          <a:effectLst/>
                          <a:latin typeface="Lato" panose="020F0502020204030203" pitchFamily="34" charset="0"/>
                        </a:rPr>
                        <a:t>47,156,802</a:t>
                      </a:r>
                    </a:p>
                  </a:txBody>
                  <a:tcPr marL="9525" marR="9525" marT="9525" marB="0" anchor="ctr"/>
                </a:tc>
                <a:tc>
                  <a:txBody>
                    <a:bodyPr/>
                    <a:lstStyle/>
                    <a:p>
                      <a:pPr algn="ctr" fontAlgn="b"/>
                      <a:r>
                        <a:rPr lang="en-US" sz="1100" b="0" i="1" u="none" strike="noStrike" dirty="0">
                          <a:solidFill>
                            <a:schemeClr val="bg2">
                              <a:lumMod val="50000"/>
                            </a:schemeClr>
                          </a:solidFill>
                          <a:effectLst/>
                          <a:latin typeface="Lato" panose="020F0502020204030203" pitchFamily="34" charset="0"/>
                        </a:rPr>
                        <a:t>43.1%</a:t>
                      </a:r>
                    </a:p>
                  </a:txBody>
                  <a:tcPr marL="9525" marR="9525" marT="9525" marB="0" anchor="ctr"/>
                </a:tc>
                <a:tc>
                  <a:txBody>
                    <a:bodyPr/>
                    <a:lstStyle/>
                    <a:p>
                      <a:pPr algn="r" fontAlgn="b"/>
                      <a:r>
                        <a:rPr lang="en-US" sz="1100" b="0" i="0" u="none" strike="noStrike" dirty="0">
                          <a:solidFill>
                            <a:schemeClr val="bg2">
                              <a:lumMod val="50000"/>
                            </a:schemeClr>
                          </a:solidFill>
                          <a:effectLst/>
                          <a:latin typeface="Lato" panose="020F0502020204030203" pitchFamily="34" charset="0"/>
                        </a:rPr>
                        <a:t>547,599</a:t>
                      </a:r>
                    </a:p>
                  </a:txBody>
                  <a:tcPr marL="9525" marR="9525" marT="9525" marB="0" anchor="ctr"/>
                </a:tc>
                <a:tc>
                  <a:txBody>
                    <a:bodyPr/>
                    <a:lstStyle/>
                    <a:p>
                      <a:pPr algn="ctr" fontAlgn="b"/>
                      <a:r>
                        <a:rPr lang="en-US" sz="1100" b="0" i="1" u="none" strike="noStrike" dirty="0">
                          <a:solidFill>
                            <a:schemeClr val="bg2">
                              <a:lumMod val="50000"/>
                            </a:schemeClr>
                          </a:solidFill>
                          <a:effectLst/>
                          <a:latin typeface="Lato" panose="020F0502020204030203" pitchFamily="34" charset="0"/>
                        </a:rPr>
                        <a:t>36.4%</a:t>
                      </a:r>
                    </a:p>
                  </a:txBody>
                  <a:tcPr marL="9525" marR="9525" marT="9525" marB="0" anchor="ctr"/>
                </a:tc>
                <a:extLst>
                  <a:ext uri="{0D108BD9-81ED-4DB2-BD59-A6C34878D82A}">
                    <a16:rowId xmlns:a16="http://schemas.microsoft.com/office/drawing/2014/main" val="3331925339"/>
                  </a:ext>
                </a:extLst>
              </a:tr>
              <a:tr h="279757">
                <a:tc>
                  <a:txBody>
                    <a:bodyPr/>
                    <a:lstStyle/>
                    <a:p>
                      <a:pPr algn="ctr" fontAlgn="ctr"/>
                      <a:r>
                        <a:rPr lang="en-US" sz="1100" b="0" i="0" u="none" strike="noStrike" dirty="0">
                          <a:solidFill>
                            <a:schemeClr val="bg2">
                              <a:lumMod val="50000"/>
                            </a:schemeClr>
                          </a:solidFill>
                          <a:effectLst/>
                          <a:latin typeface="Lato" panose="020F0502020204030203" pitchFamily="34" charset="0"/>
                        </a:rPr>
                        <a:t>13</a:t>
                      </a:r>
                    </a:p>
                  </a:txBody>
                  <a:tcPr marL="9525" marR="9525" marT="9525" marB="0" anchor="ctr"/>
                </a:tc>
                <a:tc>
                  <a:txBody>
                    <a:bodyPr/>
                    <a:lstStyle/>
                    <a:p>
                      <a:pPr algn="l" fontAlgn="b"/>
                      <a:r>
                        <a:rPr lang="en-US" sz="1100" b="0" i="0" u="none" strike="noStrike" dirty="0">
                          <a:solidFill>
                            <a:schemeClr val="bg2">
                              <a:lumMod val="50000"/>
                            </a:schemeClr>
                          </a:solidFill>
                          <a:effectLst/>
                          <a:latin typeface="Lato" panose="020F0502020204030203" pitchFamily="34" charset="0"/>
                        </a:rPr>
                        <a:t>Euro-OAT (FOAT) Futures, Eurex</a:t>
                      </a:r>
                    </a:p>
                  </a:txBody>
                  <a:tcPr marL="9525" marR="9525" marT="9525" marB="0" anchor="ctr"/>
                </a:tc>
                <a:tc>
                  <a:txBody>
                    <a:bodyPr/>
                    <a:lstStyle/>
                    <a:p>
                      <a:pPr algn="r" fontAlgn="b"/>
                      <a:r>
                        <a:rPr lang="en-US" sz="1100" b="0" i="0" u="none" strike="noStrike" dirty="0">
                          <a:solidFill>
                            <a:schemeClr val="bg2">
                              <a:lumMod val="50000"/>
                            </a:schemeClr>
                          </a:solidFill>
                          <a:effectLst/>
                          <a:latin typeface="Lato" panose="020F0502020204030203" pitchFamily="34" charset="0"/>
                        </a:rPr>
                        <a:t>37,622,391</a:t>
                      </a:r>
                    </a:p>
                  </a:txBody>
                  <a:tcPr marL="9525" marR="9525" marT="9525" marB="0" anchor="ctr"/>
                </a:tc>
                <a:tc>
                  <a:txBody>
                    <a:bodyPr/>
                    <a:lstStyle/>
                    <a:p>
                      <a:pPr algn="ctr" fontAlgn="b"/>
                      <a:r>
                        <a:rPr lang="en-US" sz="1100" b="0" i="1" u="none" strike="noStrike" dirty="0">
                          <a:solidFill>
                            <a:schemeClr val="bg2">
                              <a:lumMod val="50000"/>
                            </a:schemeClr>
                          </a:solidFill>
                          <a:effectLst/>
                          <a:latin typeface="Lato" panose="020F0502020204030203" pitchFamily="34" charset="0"/>
                        </a:rPr>
                        <a:t>18.8%</a:t>
                      </a:r>
                    </a:p>
                  </a:txBody>
                  <a:tcPr marL="9525" marR="9525" marT="9525" marB="0" anchor="ctr"/>
                </a:tc>
                <a:tc>
                  <a:txBody>
                    <a:bodyPr/>
                    <a:lstStyle/>
                    <a:p>
                      <a:pPr algn="r" fontAlgn="b"/>
                      <a:r>
                        <a:rPr lang="en-US" sz="1100" b="0" i="0" u="none" strike="noStrike" dirty="0">
                          <a:solidFill>
                            <a:schemeClr val="bg2">
                              <a:lumMod val="50000"/>
                            </a:schemeClr>
                          </a:solidFill>
                          <a:effectLst/>
                          <a:latin typeface="Lato" panose="020F0502020204030203" pitchFamily="34" charset="0"/>
                        </a:rPr>
                        <a:t>541,757</a:t>
                      </a:r>
                    </a:p>
                  </a:txBody>
                  <a:tcPr marL="9525" marR="9525" marT="9525" marB="0" anchor="ctr"/>
                </a:tc>
                <a:tc>
                  <a:txBody>
                    <a:bodyPr/>
                    <a:lstStyle/>
                    <a:p>
                      <a:pPr algn="ctr" fontAlgn="b"/>
                      <a:r>
                        <a:rPr lang="en-US" sz="1100" b="0" i="1" u="none" strike="noStrike" dirty="0">
                          <a:solidFill>
                            <a:schemeClr val="bg2">
                              <a:lumMod val="50000"/>
                            </a:schemeClr>
                          </a:solidFill>
                          <a:effectLst/>
                          <a:latin typeface="Lato" panose="020F0502020204030203" pitchFamily="34" charset="0"/>
                        </a:rPr>
                        <a:t>-1.5%</a:t>
                      </a:r>
                    </a:p>
                  </a:txBody>
                  <a:tcPr marL="9525" marR="9525" marT="9525" marB="0" anchor="ctr"/>
                </a:tc>
                <a:extLst>
                  <a:ext uri="{0D108BD9-81ED-4DB2-BD59-A6C34878D82A}">
                    <a16:rowId xmlns:a16="http://schemas.microsoft.com/office/drawing/2014/main" val="1246821193"/>
                  </a:ext>
                </a:extLst>
              </a:tr>
              <a:tr h="279757">
                <a:tc>
                  <a:txBody>
                    <a:bodyPr/>
                    <a:lstStyle/>
                    <a:p>
                      <a:pPr algn="ctr" fontAlgn="ctr"/>
                      <a:r>
                        <a:rPr lang="en-US" sz="1100" b="0" i="0" u="none" strike="noStrike" dirty="0">
                          <a:solidFill>
                            <a:schemeClr val="bg2">
                              <a:lumMod val="50000"/>
                            </a:schemeClr>
                          </a:solidFill>
                          <a:effectLst/>
                          <a:latin typeface="Lato" panose="020F0502020204030203" pitchFamily="34" charset="0"/>
                        </a:rPr>
                        <a:t>14</a:t>
                      </a:r>
                    </a:p>
                  </a:txBody>
                  <a:tcPr marL="9525" marR="9525" marT="9525" marB="0" anchor="ctr"/>
                </a:tc>
                <a:tc>
                  <a:txBody>
                    <a:bodyPr/>
                    <a:lstStyle/>
                    <a:p>
                      <a:pPr algn="l" fontAlgn="b"/>
                      <a:r>
                        <a:rPr lang="fr-FR" sz="1100" b="0" i="0" u="none" strike="noStrike" dirty="0">
                          <a:solidFill>
                            <a:schemeClr val="bg2">
                              <a:lumMod val="50000"/>
                            </a:schemeClr>
                          </a:solidFill>
                          <a:effectLst/>
                          <a:latin typeface="Lato" panose="020F0502020204030203" pitchFamily="34" charset="0"/>
                        </a:rPr>
                        <a:t>Long Gilt Futures, ICE Futures Europe</a:t>
                      </a:r>
                    </a:p>
                  </a:txBody>
                  <a:tcPr marL="9525" marR="9525" marT="9525" marB="0" anchor="ctr"/>
                </a:tc>
                <a:tc>
                  <a:txBody>
                    <a:bodyPr/>
                    <a:lstStyle/>
                    <a:p>
                      <a:pPr algn="r" fontAlgn="b"/>
                      <a:r>
                        <a:rPr lang="en-US" sz="1100" b="0" i="0" u="none" strike="noStrike" dirty="0">
                          <a:solidFill>
                            <a:schemeClr val="bg2">
                              <a:lumMod val="50000"/>
                            </a:schemeClr>
                          </a:solidFill>
                          <a:effectLst/>
                          <a:latin typeface="Lato" panose="020F0502020204030203" pitchFamily="34" charset="0"/>
                        </a:rPr>
                        <a:t>35,033,404</a:t>
                      </a:r>
                    </a:p>
                  </a:txBody>
                  <a:tcPr marL="9525" marR="9525" marT="9525" marB="0" anchor="ctr"/>
                </a:tc>
                <a:tc>
                  <a:txBody>
                    <a:bodyPr/>
                    <a:lstStyle/>
                    <a:p>
                      <a:pPr algn="ctr" fontAlgn="b"/>
                      <a:r>
                        <a:rPr lang="en-US" sz="1100" b="0" i="1" u="none" strike="noStrike" dirty="0">
                          <a:solidFill>
                            <a:schemeClr val="bg2">
                              <a:lumMod val="50000"/>
                            </a:schemeClr>
                          </a:solidFill>
                          <a:effectLst/>
                          <a:latin typeface="Lato" panose="020F0502020204030203" pitchFamily="34" charset="0"/>
                        </a:rPr>
                        <a:t>-0.4%</a:t>
                      </a:r>
                    </a:p>
                  </a:txBody>
                  <a:tcPr marL="9525" marR="9525" marT="9525" marB="0" anchor="ctr"/>
                </a:tc>
                <a:tc>
                  <a:txBody>
                    <a:bodyPr/>
                    <a:lstStyle/>
                    <a:p>
                      <a:pPr algn="r" fontAlgn="b"/>
                      <a:r>
                        <a:rPr lang="en-US" sz="1100" b="0" i="0" u="none" strike="noStrike" dirty="0">
                          <a:solidFill>
                            <a:schemeClr val="bg2">
                              <a:lumMod val="50000"/>
                            </a:schemeClr>
                          </a:solidFill>
                          <a:effectLst/>
                          <a:latin typeface="Lato" panose="020F0502020204030203" pitchFamily="34" charset="0"/>
                        </a:rPr>
                        <a:t>1,132,758</a:t>
                      </a:r>
                    </a:p>
                  </a:txBody>
                  <a:tcPr marL="9525" marR="9525" marT="9525" marB="0" anchor="ctr"/>
                </a:tc>
                <a:tc>
                  <a:txBody>
                    <a:bodyPr/>
                    <a:lstStyle/>
                    <a:p>
                      <a:pPr algn="ctr" fontAlgn="b"/>
                      <a:r>
                        <a:rPr lang="en-US" sz="1100" b="0" i="1" u="none" strike="noStrike" dirty="0">
                          <a:solidFill>
                            <a:schemeClr val="bg2">
                              <a:lumMod val="50000"/>
                            </a:schemeClr>
                          </a:solidFill>
                          <a:effectLst/>
                          <a:latin typeface="Lato" panose="020F0502020204030203" pitchFamily="34" charset="0"/>
                        </a:rPr>
                        <a:t>63.1%</a:t>
                      </a:r>
                    </a:p>
                  </a:txBody>
                  <a:tcPr marL="9525" marR="9525" marT="9525" marB="0" anchor="ctr"/>
                </a:tc>
                <a:extLst>
                  <a:ext uri="{0D108BD9-81ED-4DB2-BD59-A6C34878D82A}">
                    <a16:rowId xmlns:a16="http://schemas.microsoft.com/office/drawing/2014/main" val="83176036"/>
                  </a:ext>
                </a:extLst>
              </a:tr>
              <a:tr h="279757">
                <a:tc>
                  <a:txBody>
                    <a:bodyPr/>
                    <a:lstStyle/>
                    <a:p>
                      <a:pPr algn="ctr" fontAlgn="ctr"/>
                      <a:r>
                        <a:rPr lang="en-US" sz="1100" b="0" i="0" u="none" strike="noStrike" dirty="0">
                          <a:solidFill>
                            <a:schemeClr val="bg2">
                              <a:lumMod val="50000"/>
                            </a:schemeClr>
                          </a:solidFill>
                          <a:effectLst/>
                          <a:latin typeface="Lato" panose="020F0502020204030203" pitchFamily="34" charset="0"/>
                        </a:rPr>
                        <a:t>15</a:t>
                      </a:r>
                    </a:p>
                  </a:txBody>
                  <a:tcPr marL="9525" marR="9525" marT="9525" marB="0" anchor="ctr"/>
                </a:tc>
                <a:tc>
                  <a:txBody>
                    <a:bodyPr/>
                    <a:lstStyle/>
                    <a:p>
                      <a:pPr algn="l" fontAlgn="b"/>
                      <a:r>
                        <a:rPr lang="en-US" sz="1100" b="0" i="0" u="none" strike="noStrike" dirty="0">
                          <a:solidFill>
                            <a:schemeClr val="bg2">
                              <a:lumMod val="50000"/>
                            </a:schemeClr>
                          </a:solidFill>
                          <a:effectLst/>
                          <a:latin typeface="Lato" panose="020F0502020204030203" pitchFamily="34" charset="0"/>
                        </a:rPr>
                        <a:t>3 Year Treasury Bond Futures, ASX 24</a:t>
                      </a:r>
                    </a:p>
                  </a:txBody>
                  <a:tcPr marL="9525" marR="9525" marT="9525" marB="0" anchor="ctr"/>
                </a:tc>
                <a:tc>
                  <a:txBody>
                    <a:bodyPr/>
                    <a:lstStyle/>
                    <a:p>
                      <a:pPr algn="r" fontAlgn="b"/>
                      <a:r>
                        <a:rPr lang="en-US" sz="1100" b="0" i="0" u="none" strike="noStrike" dirty="0">
                          <a:solidFill>
                            <a:schemeClr val="bg2">
                              <a:lumMod val="50000"/>
                            </a:schemeClr>
                          </a:solidFill>
                          <a:effectLst/>
                          <a:latin typeface="Lato" panose="020F0502020204030203" pitchFamily="34" charset="0"/>
                        </a:rPr>
                        <a:t>34,806,109</a:t>
                      </a:r>
                    </a:p>
                  </a:txBody>
                  <a:tcPr marL="9525" marR="9525" marT="9525" marB="0" anchor="ctr"/>
                </a:tc>
                <a:tc>
                  <a:txBody>
                    <a:bodyPr/>
                    <a:lstStyle/>
                    <a:p>
                      <a:pPr algn="ctr" fontAlgn="b"/>
                      <a:r>
                        <a:rPr lang="en-US" sz="1100" b="0" i="1" u="none" strike="noStrike" dirty="0">
                          <a:solidFill>
                            <a:schemeClr val="bg2">
                              <a:lumMod val="50000"/>
                            </a:schemeClr>
                          </a:solidFill>
                          <a:effectLst/>
                          <a:latin typeface="Lato" panose="020F0502020204030203" pitchFamily="34" charset="0"/>
                        </a:rPr>
                        <a:t>28.4%</a:t>
                      </a:r>
                    </a:p>
                  </a:txBody>
                  <a:tcPr marL="9525" marR="9525" marT="9525" marB="0" anchor="ctr"/>
                </a:tc>
                <a:tc>
                  <a:txBody>
                    <a:bodyPr/>
                    <a:lstStyle/>
                    <a:p>
                      <a:pPr algn="r" fontAlgn="b"/>
                      <a:r>
                        <a:rPr lang="en-US" sz="1100" b="0" i="0" u="none" strike="noStrike">
                          <a:solidFill>
                            <a:schemeClr val="bg2">
                              <a:lumMod val="50000"/>
                            </a:schemeClr>
                          </a:solidFill>
                          <a:effectLst/>
                          <a:latin typeface="Lato" panose="020F0502020204030203" pitchFamily="34" charset="0"/>
                        </a:rPr>
                        <a:t>988,029</a:t>
                      </a:r>
                    </a:p>
                  </a:txBody>
                  <a:tcPr marL="9525" marR="9525" marT="9525" marB="0" anchor="ctr"/>
                </a:tc>
                <a:tc>
                  <a:txBody>
                    <a:bodyPr/>
                    <a:lstStyle/>
                    <a:p>
                      <a:pPr algn="ctr" fontAlgn="b"/>
                      <a:r>
                        <a:rPr lang="en-US" sz="1100" b="0" i="1" u="none" strike="noStrike" dirty="0">
                          <a:solidFill>
                            <a:schemeClr val="bg2">
                              <a:lumMod val="50000"/>
                            </a:schemeClr>
                          </a:solidFill>
                          <a:effectLst/>
                          <a:latin typeface="Lato" panose="020F0502020204030203" pitchFamily="34" charset="0"/>
                        </a:rPr>
                        <a:t>16.3%</a:t>
                      </a:r>
                    </a:p>
                  </a:txBody>
                  <a:tcPr marL="9525" marR="9525" marT="9525" marB="0" anchor="ctr"/>
                </a:tc>
                <a:extLst>
                  <a:ext uri="{0D108BD9-81ED-4DB2-BD59-A6C34878D82A}">
                    <a16:rowId xmlns:a16="http://schemas.microsoft.com/office/drawing/2014/main" val="2375309588"/>
                  </a:ext>
                </a:extLst>
              </a:tr>
            </a:tbl>
          </a:graphicData>
        </a:graphic>
      </p:graphicFrame>
      <p:sp>
        <p:nvSpPr>
          <p:cNvPr id="3" name="TextBox 2">
            <a:extLst>
              <a:ext uri="{FF2B5EF4-FFF2-40B4-BE49-F238E27FC236}">
                <a16:creationId xmlns:a16="http://schemas.microsoft.com/office/drawing/2014/main" id="{9DE81B0F-033B-9A56-2D5E-54146C2EC979}"/>
              </a:ext>
            </a:extLst>
          </p:cNvPr>
          <p:cNvSpPr txBox="1"/>
          <p:nvPr/>
        </p:nvSpPr>
        <p:spPr>
          <a:xfrm>
            <a:off x="4601670" y="6256309"/>
            <a:ext cx="2988657" cy="261610"/>
          </a:xfrm>
          <a:prstGeom prst="rect">
            <a:avLst/>
          </a:prstGeom>
          <a:noFill/>
        </p:spPr>
        <p:txBody>
          <a:bodyPr wrap="square" rtlCol="0">
            <a:spAutoFit/>
          </a:bodyPr>
          <a:lstStyle/>
          <a:p>
            <a:pPr algn="ctr"/>
            <a:r>
              <a:rPr lang="en-US" sz="1100" dirty="0">
                <a:latin typeface="Lato" panose="020F0502020204030203" pitchFamily="34" charset="0"/>
              </a:rPr>
              <a:t>* </a:t>
            </a:r>
            <a:r>
              <a:rPr lang="en-US" sz="1100" b="0" i="0" u="none" strike="noStrike" dirty="0">
                <a:effectLst/>
                <a:latin typeface="Lato" panose="020F0502020204030203" pitchFamily="34" charset="0"/>
              </a:rPr>
              <a:t>Traded on multiple US </a:t>
            </a:r>
            <a:r>
              <a:rPr lang="en-US" sz="1100" b="0" u="none" strike="noStrike" dirty="0">
                <a:effectLst/>
                <a:latin typeface="Lato" panose="020F0502020204030203" pitchFamily="34" charset="0"/>
              </a:rPr>
              <a:t>options</a:t>
            </a:r>
            <a:r>
              <a:rPr lang="en-US" sz="1100" b="0" i="0" u="none" strike="noStrike" dirty="0">
                <a:effectLst/>
                <a:latin typeface="Lato" panose="020F0502020204030203" pitchFamily="34" charset="0"/>
              </a:rPr>
              <a:t> exchanges</a:t>
            </a:r>
          </a:p>
        </p:txBody>
      </p:sp>
    </p:spTree>
    <p:extLst>
      <p:ext uri="{BB962C8B-B14F-4D97-AF65-F5344CB8AC3E}">
        <p14:creationId xmlns:p14="http://schemas.microsoft.com/office/powerpoint/2010/main" val="22186714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FA6A1-D44F-AAFC-1F30-D49395247FF8}"/>
              </a:ext>
            </a:extLst>
          </p:cNvPr>
          <p:cNvSpPr>
            <a:spLocks noGrp="1"/>
          </p:cNvSpPr>
          <p:nvPr>
            <p:ph type="title"/>
          </p:nvPr>
        </p:nvSpPr>
        <p:spPr/>
        <p:txBody>
          <a:bodyPr>
            <a:normAutofit/>
          </a:bodyPr>
          <a:lstStyle/>
          <a:p>
            <a:r>
              <a:rPr lang="en-US" sz="3200">
                <a:solidFill>
                  <a:schemeClr val="tx1"/>
                </a:solidFill>
              </a:rPr>
              <a:t>US Treasury Futures: Open Interest Edges Higher</a:t>
            </a:r>
          </a:p>
        </p:txBody>
      </p:sp>
      <p:graphicFrame>
        <p:nvGraphicFramePr>
          <p:cNvPr id="5" name="Content Placeholder 4">
            <a:extLst>
              <a:ext uri="{FF2B5EF4-FFF2-40B4-BE49-F238E27FC236}">
                <a16:creationId xmlns:a16="http://schemas.microsoft.com/office/drawing/2014/main" id="{00000000-0008-0000-0200-000002000000}"/>
              </a:ext>
            </a:extLst>
          </p:cNvPr>
          <p:cNvGraphicFramePr>
            <a:graphicFrameLocks noGrp="1"/>
          </p:cNvGraphicFramePr>
          <p:nvPr>
            <p:ph idx="1"/>
            <p:extLst>
              <p:ext uri="{D42A27DB-BD31-4B8C-83A1-F6EECF244321}">
                <p14:modId xmlns:p14="http://schemas.microsoft.com/office/powerpoint/2010/main" val="3192897368"/>
              </p:ext>
            </p:extLst>
          </p:nvPr>
        </p:nvGraphicFramePr>
        <p:xfrm>
          <a:off x="838200" y="1825625"/>
          <a:ext cx="5257800" cy="4351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00000000-0008-0000-0300-000002000000}"/>
              </a:ext>
            </a:extLst>
          </p:cNvPr>
          <p:cNvGraphicFramePr>
            <a:graphicFrameLocks/>
          </p:cNvGraphicFramePr>
          <p:nvPr>
            <p:extLst>
              <p:ext uri="{D42A27DB-BD31-4B8C-83A1-F6EECF244321}">
                <p14:modId xmlns:p14="http://schemas.microsoft.com/office/powerpoint/2010/main" val="1297819448"/>
              </p:ext>
            </p:extLst>
          </p:nvPr>
        </p:nvGraphicFramePr>
        <p:xfrm>
          <a:off x="6095999" y="1825625"/>
          <a:ext cx="5257800" cy="43513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066262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D5EE0-FA50-EB35-0C2A-3FBA81DF388E}"/>
              </a:ext>
            </a:extLst>
          </p:cNvPr>
          <p:cNvSpPr>
            <a:spLocks noGrp="1"/>
          </p:cNvSpPr>
          <p:nvPr>
            <p:ph type="title"/>
          </p:nvPr>
        </p:nvSpPr>
        <p:spPr/>
        <p:txBody>
          <a:bodyPr>
            <a:normAutofit/>
          </a:bodyPr>
          <a:lstStyle/>
          <a:p>
            <a:r>
              <a:rPr lang="en-US" sz="3200" dirty="0"/>
              <a:t>EU Bond Futures: High Turnover, Stable Open Interest</a:t>
            </a:r>
          </a:p>
        </p:txBody>
      </p:sp>
      <p:graphicFrame>
        <p:nvGraphicFramePr>
          <p:cNvPr id="5" name="Content Placeholder 4">
            <a:extLst>
              <a:ext uri="{FF2B5EF4-FFF2-40B4-BE49-F238E27FC236}">
                <a16:creationId xmlns:a16="http://schemas.microsoft.com/office/drawing/2014/main" id="{00000000-0008-0000-0200-000002000000}"/>
              </a:ext>
            </a:extLst>
          </p:cNvPr>
          <p:cNvGraphicFramePr>
            <a:graphicFrameLocks noGrp="1"/>
          </p:cNvGraphicFramePr>
          <p:nvPr>
            <p:ph sz="half" idx="1"/>
            <p:extLst>
              <p:ext uri="{D42A27DB-BD31-4B8C-83A1-F6EECF244321}">
                <p14:modId xmlns:p14="http://schemas.microsoft.com/office/powerpoint/2010/main" val="1326077409"/>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5">
            <a:extLst>
              <a:ext uri="{FF2B5EF4-FFF2-40B4-BE49-F238E27FC236}">
                <a16:creationId xmlns:a16="http://schemas.microsoft.com/office/drawing/2014/main" id="{00000000-0008-0000-0300-000002000000}"/>
              </a:ext>
            </a:extLst>
          </p:cNvPr>
          <p:cNvGraphicFramePr>
            <a:graphicFrameLocks noGrp="1"/>
          </p:cNvGraphicFramePr>
          <p:nvPr>
            <p:ph sz="half" idx="2"/>
            <p:extLst>
              <p:ext uri="{D42A27DB-BD31-4B8C-83A1-F6EECF244321}">
                <p14:modId xmlns:p14="http://schemas.microsoft.com/office/powerpoint/2010/main" val="1299261780"/>
              </p:ext>
            </p:extLst>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33398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7083C-6817-87CD-5391-F3A729BAFA8F}"/>
              </a:ext>
            </a:extLst>
          </p:cNvPr>
          <p:cNvSpPr>
            <a:spLocks noGrp="1"/>
          </p:cNvSpPr>
          <p:nvPr>
            <p:ph type="title"/>
          </p:nvPr>
        </p:nvSpPr>
        <p:spPr/>
        <p:txBody>
          <a:bodyPr>
            <a:normAutofit/>
          </a:bodyPr>
          <a:lstStyle/>
          <a:p>
            <a:r>
              <a:rPr lang="en-US" sz="3200" dirty="0"/>
              <a:t>Credit Spreads in EU Bond Markets</a:t>
            </a:r>
          </a:p>
        </p:txBody>
      </p:sp>
      <p:graphicFrame>
        <p:nvGraphicFramePr>
          <p:cNvPr id="5" name="Content Placeholder 4">
            <a:extLst>
              <a:ext uri="{FF2B5EF4-FFF2-40B4-BE49-F238E27FC236}">
                <a16:creationId xmlns:a16="http://schemas.microsoft.com/office/drawing/2014/main" id="{188EC794-1899-1EA0-722C-4C06B33739D0}"/>
              </a:ext>
            </a:extLst>
          </p:cNvPr>
          <p:cNvGraphicFramePr>
            <a:graphicFrameLocks noGrp="1"/>
          </p:cNvGraphicFramePr>
          <p:nvPr>
            <p:ph sz="half" idx="1"/>
            <p:extLst>
              <p:ext uri="{D42A27DB-BD31-4B8C-83A1-F6EECF244321}">
                <p14:modId xmlns:p14="http://schemas.microsoft.com/office/powerpoint/2010/main" val="214485371"/>
              </p:ext>
            </p:extLst>
          </p:nvPr>
        </p:nvGraphicFramePr>
        <p:xfrm>
          <a:off x="838200" y="1937657"/>
          <a:ext cx="5181600" cy="42393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5">
            <a:extLst>
              <a:ext uri="{FF2B5EF4-FFF2-40B4-BE49-F238E27FC236}">
                <a16:creationId xmlns:a16="http://schemas.microsoft.com/office/drawing/2014/main" id="{ED405F74-2DB8-464D-B522-B5067DF78207}"/>
              </a:ext>
            </a:extLst>
          </p:cNvPr>
          <p:cNvGraphicFramePr>
            <a:graphicFrameLocks noGrp="1"/>
          </p:cNvGraphicFramePr>
          <p:nvPr>
            <p:ph sz="half" idx="2"/>
            <p:extLst>
              <p:ext uri="{D42A27DB-BD31-4B8C-83A1-F6EECF244321}">
                <p14:modId xmlns:p14="http://schemas.microsoft.com/office/powerpoint/2010/main" val="1669642879"/>
              </p:ext>
            </p:extLst>
          </p:nvPr>
        </p:nvGraphicFramePr>
        <p:xfrm>
          <a:off x="6172200" y="1937657"/>
          <a:ext cx="5181600" cy="4239306"/>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EC73CA98-4F3A-0BB8-4972-78DC29E212FE}"/>
              </a:ext>
            </a:extLst>
          </p:cNvPr>
          <p:cNvSpPr txBox="1"/>
          <p:nvPr/>
        </p:nvSpPr>
        <p:spPr>
          <a:xfrm>
            <a:off x="838199" y="1235299"/>
            <a:ext cx="10515601" cy="584775"/>
          </a:xfrm>
          <a:prstGeom prst="rect">
            <a:avLst/>
          </a:prstGeom>
          <a:noFill/>
        </p:spPr>
        <p:txBody>
          <a:bodyPr wrap="square" rtlCol="0">
            <a:spAutoFit/>
          </a:bodyPr>
          <a:lstStyle/>
          <a:p>
            <a:r>
              <a:rPr lang="en-US" sz="1600" dirty="0">
                <a:latin typeface="Lato" panose="020F0502020204030203" pitchFamily="34" charset="0"/>
              </a:rPr>
              <a:t>Q2 volume in French and Italian bond futures and options fell slightly from the record high of 59 million contracts in the first quarter, but trading activity remains far above previous years.</a:t>
            </a:r>
          </a:p>
        </p:txBody>
      </p:sp>
      <p:sp>
        <p:nvSpPr>
          <p:cNvPr id="4" name="TextBox 3">
            <a:extLst>
              <a:ext uri="{FF2B5EF4-FFF2-40B4-BE49-F238E27FC236}">
                <a16:creationId xmlns:a16="http://schemas.microsoft.com/office/drawing/2014/main" id="{73D105C1-A303-5B62-E208-02D5AA06B543}"/>
              </a:ext>
            </a:extLst>
          </p:cNvPr>
          <p:cNvSpPr txBox="1"/>
          <p:nvPr/>
        </p:nvSpPr>
        <p:spPr>
          <a:xfrm>
            <a:off x="1600275" y="6320469"/>
            <a:ext cx="9143850" cy="261610"/>
          </a:xfrm>
          <a:prstGeom prst="rect">
            <a:avLst/>
          </a:prstGeom>
          <a:noFill/>
        </p:spPr>
        <p:txBody>
          <a:bodyPr wrap="none" rtlCol="0">
            <a:spAutoFit/>
          </a:bodyPr>
          <a:lstStyle/>
          <a:p>
            <a:pPr algn="ctr"/>
            <a:r>
              <a:rPr lang="en-US" sz="1100" dirty="0">
                <a:latin typeface="Lato" panose="020F0502020204030203" pitchFamily="34" charset="0"/>
              </a:rPr>
              <a:t>Note: FBTP = futures on long term Italian debt. FOAT = futures on French government debt. FBTS = futures on short term Italian government debt. </a:t>
            </a:r>
          </a:p>
        </p:txBody>
      </p:sp>
    </p:spTree>
    <p:extLst>
      <p:ext uri="{BB962C8B-B14F-4D97-AF65-F5344CB8AC3E}">
        <p14:creationId xmlns:p14="http://schemas.microsoft.com/office/powerpoint/2010/main" val="11217405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40200-2EA7-5307-90F5-36975B318AB0}"/>
              </a:ext>
            </a:extLst>
          </p:cNvPr>
          <p:cNvSpPr>
            <a:spLocks noGrp="1"/>
          </p:cNvSpPr>
          <p:nvPr>
            <p:ph type="title"/>
          </p:nvPr>
        </p:nvSpPr>
        <p:spPr/>
        <p:txBody>
          <a:bodyPr>
            <a:normAutofit/>
          </a:bodyPr>
          <a:lstStyle/>
          <a:p>
            <a:r>
              <a:rPr lang="en-US" sz="3200" dirty="0">
                <a:solidFill>
                  <a:schemeClr val="tx1"/>
                </a:solidFill>
              </a:rPr>
              <a:t>Interest Rates – Top STIR Contracts by Volume</a:t>
            </a:r>
          </a:p>
        </p:txBody>
      </p:sp>
      <p:graphicFrame>
        <p:nvGraphicFramePr>
          <p:cNvPr id="4" name="Table 4">
            <a:extLst>
              <a:ext uri="{FF2B5EF4-FFF2-40B4-BE49-F238E27FC236}">
                <a16:creationId xmlns:a16="http://schemas.microsoft.com/office/drawing/2014/main" id="{47D7B069-5322-A2CA-A048-1575E2BCE89C}"/>
              </a:ext>
            </a:extLst>
          </p:cNvPr>
          <p:cNvGraphicFramePr>
            <a:graphicFrameLocks/>
          </p:cNvGraphicFramePr>
          <p:nvPr>
            <p:extLst>
              <p:ext uri="{D42A27DB-BD31-4B8C-83A1-F6EECF244321}">
                <p14:modId xmlns:p14="http://schemas.microsoft.com/office/powerpoint/2010/main" val="2118326335"/>
              </p:ext>
            </p:extLst>
          </p:nvPr>
        </p:nvGraphicFramePr>
        <p:xfrm>
          <a:off x="838200" y="1530047"/>
          <a:ext cx="10515600" cy="4584146"/>
        </p:xfrm>
        <a:graphic>
          <a:graphicData uri="http://schemas.openxmlformats.org/drawingml/2006/table">
            <a:tbl>
              <a:tblPr firstRow="1" bandRow="1">
                <a:tableStyleId>{5C22544A-7EE6-4342-B048-85BDC9FD1C3A}</a:tableStyleId>
              </a:tblPr>
              <a:tblGrid>
                <a:gridCol w="422429">
                  <a:extLst>
                    <a:ext uri="{9D8B030D-6E8A-4147-A177-3AD203B41FA5}">
                      <a16:colId xmlns:a16="http://schemas.microsoft.com/office/drawing/2014/main" val="2945974451"/>
                    </a:ext>
                  </a:extLst>
                </a:gridCol>
                <a:gridCol w="4225771">
                  <a:extLst>
                    <a:ext uri="{9D8B030D-6E8A-4147-A177-3AD203B41FA5}">
                      <a16:colId xmlns:a16="http://schemas.microsoft.com/office/drawing/2014/main" val="619392049"/>
                    </a:ext>
                  </a:extLst>
                </a:gridCol>
                <a:gridCol w="1501541">
                  <a:extLst>
                    <a:ext uri="{9D8B030D-6E8A-4147-A177-3AD203B41FA5}">
                      <a16:colId xmlns:a16="http://schemas.microsoft.com/office/drawing/2014/main" val="2186767419"/>
                    </a:ext>
                  </a:extLst>
                </a:gridCol>
                <a:gridCol w="1498834">
                  <a:extLst>
                    <a:ext uri="{9D8B030D-6E8A-4147-A177-3AD203B41FA5}">
                      <a16:colId xmlns:a16="http://schemas.microsoft.com/office/drawing/2014/main" val="1423663902"/>
                    </a:ext>
                  </a:extLst>
                </a:gridCol>
                <a:gridCol w="914677">
                  <a:extLst>
                    <a:ext uri="{9D8B030D-6E8A-4147-A177-3AD203B41FA5}">
                      <a16:colId xmlns:a16="http://schemas.microsoft.com/office/drawing/2014/main" val="989265613"/>
                    </a:ext>
                  </a:extLst>
                </a:gridCol>
                <a:gridCol w="1100831">
                  <a:extLst>
                    <a:ext uri="{9D8B030D-6E8A-4147-A177-3AD203B41FA5}">
                      <a16:colId xmlns:a16="http://schemas.microsoft.com/office/drawing/2014/main" val="1650402155"/>
                    </a:ext>
                  </a:extLst>
                </a:gridCol>
                <a:gridCol w="851517">
                  <a:extLst>
                    <a:ext uri="{9D8B030D-6E8A-4147-A177-3AD203B41FA5}">
                      <a16:colId xmlns:a16="http://schemas.microsoft.com/office/drawing/2014/main" val="3172385755"/>
                    </a:ext>
                  </a:extLst>
                </a:gridCol>
              </a:tblGrid>
              <a:tr h="344426">
                <a:tc>
                  <a:txBody>
                    <a:bodyPr/>
                    <a:lstStyle/>
                    <a:p>
                      <a:pPr algn="ctr" fontAlgn="ctr"/>
                      <a:r>
                        <a:rPr lang="en-US" sz="1100" b="1" i="0" u="none" strike="noStrike" dirty="0">
                          <a:solidFill>
                            <a:schemeClr val="bg1"/>
                          </a:solidFill>
                          <a:effectLst/>
                          <a:latin typeface="Lato" panose="020F0502020204030203" pitchFamily="34" charset="0"/>
                        </a:rPr>
                        <a:t>Rank</a:t>
                      </a:r>
                    </a:p>
                  </a:txBody>
                  <a:tcPr marL="9525" marR="9525" marT="9525" marB="0" anchor="ctr"/>
                </a:tc>
                <a:tc>
                  <a:txBody>
                    <a:bodyPr/>
                    <a:lstStyle/>
                    <a:p>
                      <a:pPr lvl="1" algn="l" fontAlgn="ctr"/>
                      <a:r>
                        <a:rPr lang="en-US" sz="1100" b="1" i="0" u="none" strike="noStrike" dirty="0">
                          <a:solidFill>
                            <a:schemeClr val="bg1"/>
                          </a:solidFill>
                          <a:effectLst/>
                          <a:latin typeface="Lato" panose="020F0502020204030203" pitchFamily="34" charset="0"/>
                        </a:rPr>
                        <a:t>Contract and Exchange</a:t>
                      </a:r>
                    </a:p>
                  </a:txBody>
                  <a:tcPr marL="9525" marR="9525" marT="9525" marB="0" anchor="ctr"/>
                </a:tc>
                <a:tc>
                  <a:txBody>
                    <a:bodyPr/>
                    <a:lstStyle/>
                    <a:p>
                      <a:pPr algn="ctr" fontAlgn="ctr"/>
                      <a:r>
                        <a:rPr lang="en-US" sz="1100" b="1" i="0" u="none" strike="noStrike" dirty="0">
                          <a:solidFill>
                            <a:schemeClr val="bg1"/>
                          </a:solidFill>
                          <a:effectLst/>
                          <a:latin typeface="Lato" panose="020F0502020204030203" pitchFamily="34" charset="0"/>
                        </a:rPr>
                        <a:t>Notional Size</a:t>
                      </a:r>
                    </a:p>
                  </a:txBody>
                  <a:tcPr marL="9525" marR="9525" marT="9525" marB="0" anchor="ctr"/>
                </a:tc>
                <a:tc>
                  <a:txBody>
                    <a:bodyPr/>
                    <a:lstStyle/>
                    <a:p>
                      <a:pPr algn="ctr" fontAlgn="ctr"/>
                      <a:r>
                        <a:rPr lang="en-US" sz="1100" b="1" i="0" u="none" strike="noStrike" dirty="0">
                          <a:solidFill>
                            <a:schemeClr val="bg1"/>
                          </a:solidFill>
                          <a:effectLst/>
                          <a:latin typeface="Lato" panose="020F0502020204030203" pitchFamily="34" charset="0"/>
                        </a:rPr>
                        <a:t>Jan-Jun 2025 Volume</a:t>
                      </a:r>
                    </a:p>
                  </a:txBody>
                  <a:tcPr marL="9525" marR="9525" marT="9525" marB="0" anchor="ctr"/>
                </a:tc>
                <a:tc>
                  <a:txBody>
                    <a:bodyPr/>
                    <a:lstStyle/>
                    <a:p>
                      <a:pPr algn="ctr" fontAlgn="ctr"/>
                      <a:r>
                        <a:rPr lang="en-US" sz="1100" b="1" i="0" u="none" strike="noStrike" dirty="0">
                          <a:solidFill>
                            <a:schemeClr val="bg1"/>
                          </a:solidFill>
                          <a:effectLst/>
                          <a:latin typeface="Lato" panose="020F0502020204030203" pitchFamily="34" charset="0"/>
                        </a:rPr>
                        <a:t>YOY Change</a:t>
                      </a:r>
                    </a:p>
                  </a:txBody>
                  <a:tcPr marL="9525" marR="9525" marT="9525" marB="0" anchor="ctr"/>
                </a:tc>
                <a:tc>
                  <a:txBody>
                    <a:bodyPr/>
                    <a:lstStyle/>
                    <a:p>
                      <a:pPr algn="ctr" fontAlgn="ctr"/>
                      <a:r>
                        <a:rPr lang="en-US" sz="1100" b="1" i="0" u="none" strike="noStrike" dirty="0">
                          <a:solidFill>
                            <a:schemeClr val="bg1"/>
                          </a:solidFill>
                          <a:effectLst/>
                          <a:latin typeface="Lato" panose="020F0502020204030203" pitchFamily="34" charset="0"/>
                        </a:rPr>
                        <a:t>Jun 2025 OI</a:t>
                      </a:r>
                    </a:p>
                  </a:txBody>
                  <a:tcPr marL="9525" marR="9525" marT="9525" marB="0" anchor="ctr"/>
                </a:tc>
                <a:tc>
                  <a:txBody>
                    <a:bodyPr/>
                    <a:lstStyle/>
                    <a:p>
                      <a:pPr algn="ctr" fontAlgn="ctr"/>
                      <a:r>
                        <a:rPr lang="en-US" sz="1100" b="1" i="0" u="none" strike="noStrike" dirty="0">
                          <a:solidFill>
                            <a:schemeClr val="bg1"/>
                          </a:solidFill>
                          <a:effectLst/>
                          <a:latin typeface="Lato" panose="020F0502020204030203" pitchFamily="34" charset="0"/>
                        </a:rPr>
                        <a:t>YOY Chang</a:t>
                      </a:r>
                    </a:p>
                  </a:txBody>
                  <a:tcPr marL="9525" marR="9525" marT="9525" marB="0" anchor="ctr"/>
                </a:tc>
                <a:extLst>
                  <a:ext uri="{0D108BD9-81ED-4DB2-BD59-A6C34878D82A}">
                    <a16:rowId xmlns:a16="http://schemas.microsoft.com/office/drawing/2014/main" val="374954686"/>
                  </a:ext>
                </a:extLst>
              </a:tr>
              <a:tr h="282648">
                <a:tc>
                  <a:txBody>
                    <a:bodyPr/>
                    <a:lstStyle/>
                    <a:p>
                      <a:pPr algn="ctr" fontAlgn="ctr"/>
                      <a:r>
                        <a:rPr lang="en-US" sz="1100" b="0" i="0" u="none" strike="noStrike" dirty="0">
                          <a:solidFill>
                            <a:srgbClr val="000000"/>
                          </a:solidFill>
                          <a:effectLst/>
                          <a:latin typeface="Lato" panose="020F0502020204030203" pitchFamily="34" charset="0"/>
                        </a:rPr>
                        <a:t>1</a:t>
                      </a:r>
                    </a:p>
                  </a:txBody>
                  <a:tcPr marL="9525" marR="9525" marT="9525" marB="0" anchor="ctr"/>
                </a:tc>
                <a:tc>
                  <a:txBody>
                    <a:bodyPr/>
                    <a:lstStyle/>
                    <a:p>
                      <a:pPr algn="l" fontAlgn="b"/>
                      <a:r>
                        <a:rPr lang="en-US" sz="1100" b="0" i="0" u="none" strike="noStrike" dirty="0">
                          <a:solidFill>
                            <a:srgbClr val="000000"/>
                          </a:solidFill>
                          <a:effectLst/>
                          <a:latin typeface="Lato" panose="020F0502020204030203" pitchFamily="34" charset="0"/>
                        </a:rPr>
                        <a:t>3 Month SOFR Futures, Chicago Mercantile Exchange</a:t>
                      </a:r>
                    </a:p>
                  </a:txBody>
                  <a:tcPr marL="9525" marR="9525" marT="9525" marB="0" anchor="ctr"/>
                </a:tc>
                <a:tc>
                  <a:txBody>
                    <a:bodyPr/>
                    <a:lstStyle/>
                    <a:p>
                      <a:pPr algn="l" fontAlgn="ctr"/>
                      <a:r>
                        <a:rPr lang="en-US" sz="1100" b="0" i="0" u="none" strike="noStrike" dirty="0">
                          <a:solidFill>
                            <a:srgbClr val="000000"/>
                          </a:solidFill>
                          <a:effectLst/>
                          <a:latin typeface="Lato" panose="020F0502020204030203" pitchFamily="34" charset="0"/>
                        </a:rPr>
                        <a:t>USD 1,000,000</a:t>
                      </a:r>
                    </a:p>
                  </a:txBody>
                  <a:tcPr marL="6350" marR="6350" marT="6350" marB="0" anchor="ctr"/>
                </a:tc>
                <a:tc>
                  <a:txBody>
                    <a:bodyPr/>
                    <a:lstStyle/>
                    <a:p>
                      <a:pPr algn="r" fontAlgn="b"/>
                      <a:r>
                        <a:rPr lang="en-US" sz="1100" b="0" i="0" u="none" strike="noStrike" dirty="0">
                          <a:solidFill>
                            <a:srgbClr val="000000"/>
                          </a:solidFill>
                          <a:effectLst/>
                          <a:latin typeface="Lato" panose="020F0502020204030203" pitchFamily="34" charset="0"/>
                        </a:rPr>
                        <a:t>504,601,178</a:t>
                      </a:r>
                    </a:p>
                  </a:txBody>
                  <a:tcPr marL="6350" marR="6350" marT="6350" marB="0" anchor="ctr"/>
                </a:tc>
                <a:tc>
                  <a:txBody>
                    <a:bodyPr/>
                    <a:lstStyle/>
                    <a:p>
                      <a:pPr algn="ctr" fontAlgn="b"/>
                      <a:r>
                        <a:rPr lang="en-US" sz="1100" b="0" i="1" u="none" strike="noStrike" dirty="0">
                          <a:solidFill>
                            <a:srgbClr val="000000"/>
                          </a:solidFill>
                          <a:effectLst/>
                          <a:latin typeface="Lato" panose="020F0502020204030203" pitchFamily="34" charset="0"/>
                        </a:rPr>
                        <a:t>25.3%</a:t>
                      </a:r>
                    </a:p>
                  </a:txBody>
                  <a:tcPr marL="6350" marR="6350" marT="6350" marB="0" anchor="ctr"/>
                </a:tc>
                <a:tc>
                  <a:txBody>
                    <a:bodyPr/>
                    <a:lstStyle/>
                    <a:p>
                      <a:pPr algn="r" fontAlgn="b"/>
                      <a:r>
                        <a:rPr lang="en-US" sz="1100" b="0" i="0" u="none" strike="noStrike">
                          <a:solidFill>
                            <a:srgbClr val="000000"/>
                          </a:solidFill>
                          <a:effectLst/>
                          <a:latin typeface="Lato" panose="020F0502020204030203" pitchFamily="34" charset="0"/>
                        </a:rPr>
                        <a:t>11,124,909</a:t>
                      </a:r>
                    </a:p>
                  </a:txBody>
                  <a:tcPr marL="6350" marR="6350" marT="6350" marB="0" anchor="ctr"/>
                </a:tc>
                <a:tc>
                  <a:txBody>
                    <a:bodyPr/>
                    <a:lstStyle/>
                    <a:p>
                      <a:pPr algn="ctr" fontAlgn="b"/>
                      <a:r>
                        <a:rPr lang="en-US" sz="1100" b="0" i="1" u="none" strike="noStrike" dirty="0">
                          <a:solidFill>
                            <a:srgbClr val="000000"/>
                          </a:solidFill>
                          <a:effectLst/>
                          <a:latin typeface="Lato" panose="020F0502020204030203" pitchFamily="34" charset="0"/>
                        </a:rPr>
                        <a:t>17.2%</a:t>
                      </a:r>
                    </a:p>
                  </a:txBody>
                  <a:tcPr marL="6350" marR="6350" marT="6350" marB="0" anchor="ctr"/>
                </a:tc>
                <a:extLst>
                  <a:ext uri="{0D108BD9-81ED-4DB2-BD59-A6C34878D82A}">
                    <a16:rowId xmlns:a16="http://schemas.microsoft.com/office/drawing/2014/main" val="2924544507"/>
                  </a:ext>
                </a:extLst>
              </a:tr>
              <a:tr h="282648">
                <a:tc>
                  <a:txBody>
                    <a:bodyPr/>
                    <a:lstStyle/>
                    <a:p>
                      <a:pPr algn="ctr" fontAlgn="ctr"/>
                      <a:r>
                        <a:rPr lang="en-US" sz="1100" b="0" i="0" u="none" strike="noStrike" dirty="0">
                          <a:solidFill>
                            <a:srgbClr val="000000"/>
                          </a:solidFill>
                          <a:effectLst/>
                          <a:latin typeface="Lato" panose="020F0502020204030203" pitchFamily="34" charset="0"/>
                        </a:rPr>
                        <a:t>2</a:t>
                      </a:r>
                    </a:p>
                  </a:txBody>
                  <a:tcPr marL="9525" marR="9525" marT="9525" marB="0" anchor="ctr"/>
                </a:tc>
                <a:tc>
                  <a:txBody>
                    <a:bodyPr/>
                    <a:lstStyle/>
                    <a:p>
                      <a:pPr algn="l" fontAlgn="b"/>
                      <a:r>
                        <a:rPr lang="en-US" sz="1100" b="0" i="0" u="none" strike="noStrike" dirty="0">
                          <a:solidFill>
                            <a:srgbClr val="000000"/>
                          </a:solidFill>
                          <a:effectLst/>
                          <a:latin typeface="Lato" panose="020F0502020204030203" pitchFamily="34" charset="0"/>
                        </a:rPr>
                        <a:t>One-Day Interbank Deposit (DI1) Futures, B3</a:t>
                      </a:r>
                    </a:p>
                  </a:txBody>
                  <a:tcPr marL="9525" marR="9525" marT="9525" marB="0" anchor="ctr"/>
                </a:tc>
                <a:tc>
                  <a:txBody>
                    <a:bodyPr/>
                    <a:lstStyle/>
                    <a:p>
                      <a:pPr algn="l" fontAlgn="ctr"/>
                      <a:r>
                        <a:rPr lang="en-US" sz="1100" b="0" i="0" u="none" strike="noStrike" dirty="0">
                          <a:solidFill>
                            <a:srgbClr val="000000"/>
                          </a:solidFill>
                          <a:effectLst/>
                          <a:latin typeface="Lato" panose="020F0502020204030203" pitchFamily="34" charset="0"/>
                        </a:rPr>
                        <a:t>BRL 100,000</a:t>
                      </a:r>
                    </a:p>
                  </a:txBody>
                  <a:tcPr marL="6350" marR="6350" marT="6350" marB="0" anchor="ctr"/>
                </a:tc>
                <a:tc>
                  <a:txBody>
                    <a:bodyPr/>
                    <a:lstStyle/>
                    <a:p>
                      <a:pPr algn="r" fontAlgn="b"/>
                      <a:r>
                        <a:rPr lang="en-US" sz="1100" b="0" i="0" u="none" strike="noStrike">
                          <a:solidFill>
                            <a:srgbClr val="000000"/>
                          </a:solidFill>
                          <a:effectLst/>
                          <a:latin typeface="Lato" panose="020F0502020204030203" pitchFamily="34" charset="0"/>
                        </a:rPr>
                        <a:t>421,171,562</a:t>
                      </a:r>
                    </a:p>
                  </a:txBody>
                  <a:tcPr marL="6350" marR="6350" marT="6350" marB="0" anchor="ctr"/>
                </a:tc>
                <a:tc>
                  <a:txBody>
                    <a:bodyPr/>
                    <a:lstStyle/>
                    <a:p>
                      <a:pPr algn="ctr" fontAlgn="b"/>
                      <a:r>
                        <a:rPr lang="en-US" sz="1100" b="0" i="1" u="none" strike="noStrike" dirty="0">
                          <a:solidFill>
                            <a:srgbClr val="000000"/>
                          </a:solidFill>
                          <a:effectLst/>
                          <a:latin typeface="Lato" panose="020F0502020204030203" pitchFamily="34" charset="0"/>
                        </a:rPr>
                        <a:t>-12.3%</a:t>
                      </a:r>
                    </a:p>
                  </a:txBody>
                  <a:tcPr marL="6350" marR="6350" marT="6350" marB="0" anchor="ctr"/>
                </a:tc>
                <a:tc>
                  <a:txBody>
                    <a:bodyPr/>
                    <a:lstStyle/>
                    <a:p>
                      <a:pPr algn="r" fontAlgn="b"/>
                      <a:r>
                        <a:rPr lang="en-US" sz="1100" b="0" i="0" u="none" strike="noStrike">
                          <a:solidFill>
                            <a:srgbClr val="000000"/>
                          </a:solidFill>
                          <a:effectLst/>
                          <a:latin typeface="Lato" panose="020F0502020204030203" pitchFamily="34" charset="0"/>
                        </a:rPr>
                        <a:t>36,410,942</a:t>
                      </a:r>
                    </a:p>
                  </a:txBody>
                  <a:tcPr marL="6350" marR="6350" marT="6350" marB="0" anchor="ctr"/>
                </a:tc>
                <a:tc>
                  <a:txBody>
                    <a:bodyPr/>
                    <a:lstStyle/>
                    <a:p>
                      <a:pPr algn="ctr" fontAlgn="b"/>
                      <a:r>
                        <a:rPr lang="en-US" sz="1100" b="0" i="1" u="none" strike="noStrike" dirty="0">
                          <a:solidFill>
                            <a:srgbClr val="000000"/>
                          </a:solidFill>
                          <a:effectLst/>
                          <a:latin typeface="Lato" panose="020F0502020204030203" pitchFamily="34" charset="0"/>
                        </a:rPr>
                        <a:t>1.4%</a:t>
                      </a:r>
                    </a:p>
                  </a:txBody>
                  <a:tcPr marL="6350" marR="6350" marT="6350" marB="0" anchor="ctr"/>
                </a:tc>
                <a:extLst>
                  <a:ext uri="{0D108BD9-81ED-4DB2-BD59-A6C34878D82A}">
                    <a16:rowId xmlns:a16="http://schemas.microsoft.com/office/drawing/2014/main" val="3735560603"/>
                  </a:ext>
                </a:extLst>
              </a:tr>
              <a:tr h="282648">
                <a:tc>
                  <a:txBody>
                    <a:bodyPr/>
                    <a:lstStyle/>
                    <a:p>
                      <a:pPr algn="ctr" fontAlgn="ctr"/>
                      <a:r>
                        <a:rPr lang="en-US" sz="1100" b="0" i="0" u="none" strike="noStrike" dirty="0">
                          <a:solidFill>
                            <a:srgbClr val="000000"/>
                          </a:solidFill>
                          <a:effectLst/>
                          <a:latin typeface="Lato" panose="020F0502020204030203" pitchFamily="34" charset="0"/>
                        </a:rPr>
                        <a:t>3</a:t>
                      </a:r>
                    </a:p>
                  </a:txBody>
                  <a:tcPr marL="9525" marR="9525" marT="9525" marB="0" anchor="ctr"/>
                </a:tc>
                <a:tc>
                  <a:txBody>
                    <a:bodyPr/>
                    <a:lstStyle/>
                    <a:p>
                      <a:pPr algn="l" fontAlgn="b"/>
                      <a:r>
                        <a:rPr lang="en-US" sz="1100" b="0" i="0" u="none" strike="noStrike" dirty="0">
                          <a:solidFill>
                            <a:srgbClr val="000000"/>
                          </a:solidFill>
                          <a:effectLst/>
                          <a:latin typeface="Lato" panose="020F0502020204030203" pitchFamily="34" charset="0"/>
                        </a:rPr>
                        <a:t>3 Month Euribor Futures, ICE Futures Europe</a:t>
                      </a:r>
                    </a:p>
                  </a:txBody>
                  <a:tcPr marL="9525" marR="9525" marT="9525" marB="0" anchor="ctr"/>
                </a:tc>
                <a:tc>
                  <a:txBody>
                    <a:bodyPr/>
                    <a:lstStyle/>
                    <a:p>
                      <a:pPr algn="l" fontAlgn="ctr"/>
                      <a:r>
                        <a:rPr lang="en-US" sz="1100" b="0" i="0" u="none" strike="noStrike" dirty="0">
                          <a:solidFill>
                            <a:srgbClr val="000000"/>
                          </a:solidFill>
                          <a:effectLst/>
                          <a:latin typeface="Lato" panose="020F0502020204030203" pitchFamily="34" charset="0"/>
                        </a:rPr>
                        <a:t>EUR 1,000,000</a:t>
                      </a:r>
                    </a:p>
                  </a:txBody>
                  <a:tcPr marL="6350" marR="6350" marT="6350" marB="0" anchor="ctr"/>
                </a:tc>
                <a:tc>
                  <a:txBody>
                    <a:bodyPr/>
                    <a:lstStyle/>
                    <a:p>
                      <a:pPr algn="r" fontAlgn="b"/>
                      <a:r>
                        <a:rPr lang="en-US" sz="1100" b="0" i="0" u="none" strike="noStrike">
                          <a:solidFill>
                            <a:srgbClr val="000000"/>
                          </a:solidFill>
                          <a:effectLst/>
                          <a:latin typeface="Lato" panose="020F0502020204030203" pitchFamily="34" charset="0"/>
                        </a:rPr>
                        <a:t>222,871,453</a:t>
                      </a:r>
                    </a:p>
                  </a:txBody>
                  <a:tcPr marL="6350" marR="6350" marT="6350" marB="0" anchor="ctr"/>
                </a:tc>
                <a:tc>
                  <a:txBody>
                    <a:bodyPr/>
                    <a:lstStyle/>
                    <a:p>
                      <a:pPr algn="ctr" fontAlgn="b"/>
                      <a:r>
                        <a:rPr lang="en-US" sz="1100" b="0" i="1" u="none" strike="noStrike" dirty="0">
                          <a:solidFill>
                            <a:srgbClr val="000000"/>
                          </a:solidFill>
                          <a:effectLst/>
                          <a:latin typeface="Lato" panose="020F0502020204030203" pitchFamily="34" charset="0"/>
                        </a:rPr>
                        <a:t>27.3%</a:t>
                      </a:r>
                    </a:p>
                  </a:txBody>
                  <a:tcPr marL="6350" marR="6350" marT="6350" marB="0" anchor="ctr"/>
                </a:tc>
                <a:tc>
                  <a:txBody>
                    <a:bodyPr/>
                    <a:lstStyle/>
                    <a:p>
                      <a:pPr algn="r" fontAlgn="b"/>
                      <a:r>
                        <a:rPr lang="en-US" sz="1100" b="0" i="0" u="none" strike="noStrike">
                          <a:solidFill>
                            <a:srgbClr val="000000"/>
                          </a:solidFill>
                          <a:effectLst/>
                          <a:latin typeface="Lato" panose="020F0502020204030203" pitchFamily="34" charset="0"/>
                        </a:rPr>
                        <a:t>4,703,167</a:t>
                      </a:r>
                    </a:p>
                  </a:txBody>
                  <a:tcPr marL="6350" marR="6350" marT="6350" marB="0" anchor="ctr"/>
                </a:tc>
                <a:tc>
                  <a:txBody>
                    <a:bodyPr/>
                    <a:lstStyle/>
                    <a:p>
                      <a:pPr algn="ctr" fontAlgn="b"/>
                      <a:r>
                        <a:rPr lang="en-US" sz="1100" b="0" i="1" u="none" strike="noStrike" dirty="0">
                          <a:solidFill>
                            <a:srgbClr val="000000"/>
                          </a:solidFill>
                          <a:effectLst/>
                          <a:latin typeface="Lato" panose="020F0502020204030203" pitchFamily="34" charset="0"/>
                        </a:rPr>
                        <a:t>19.2%</a:t>
                      </a:r>
                    </a:p>
                  </a:txBody>
                  <a:tcPr marL="6350" marR="6350" marT="6350" marB="0" anchor="ctr"/>
                </a:tc>
                <a:extLst>
                  <a:ext uri="{0D108BD9-81ED-4DB2-BD59-A6C34878D82A}">
                    <a16:rowId xmlns:a16="http://schemas.microsoft.com/office/drawing/2014/main" val="728224687"/>
                  </a:ext>
                </a:extLst>
              </a:tr>
              <a:tr h="282648">
                <a:tc>
                  <a:txBody>
                    <a:bodyPr/>
                    <a:lstStyle/>
                    <a:p>
                      <a:pPr algn="ctr" fontAlgn="ctr"/>
                      <a:r>
                        <a:rPr lang="en-US" sz="1100" b="0" i="0" u="none" strike="noStrike" dirty="0">
                          <a:solidFill>
                            <a:srgbClr val="000000"/>
                          </a:solidFill>
                          <a:effectLst/>
                          <a:latin typeface="Lato" panose="020F0502020204030203" pitchFamily="34" charset="0"/>
                        </a:rPr>
                        <a:t>4</a:t>
                      </a:r>
                    </a:p>
                  </a:txBody>
                  <a:tcPr marL="9525" marR="9525" marT="9525" marB="0" anchor="ctr"/>
                </a:tc>
                <a:tc>
                  <a:txBody>
                    <a:bodyPr/>
                    <a:lstStyle/>
                    <a:p>
                      <a:pPr algn="l" fontAlgn="b"/>
                      <a:r>
                        <a:rPr lang="en-US" sz="1100" b="0" i="0" u="none" strike="noStrike" dirty="0">
                          <a:solidFill>
                            <a:srgbClr val="000000"/>
                          </a:solidFill>
                          <a:effectLst/>
                          <a:latin typeface="Lato" panose="020F0502020204030203" pitchFamily="34" charset="0"/>
                        </a:rPr>
                        <a:t>3 Month SOFR Options, Chicago Mercantile Exchange</a:t>
                      </a: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Lato" panose="020F0502020204030203" pitchFamily="34" charset="0"/>
                        </a:rPr>
                        <a:t>USD 1,000,000</a:t>
                      </a:r>
                    </a:p>
                  </a:txBody>
                  <a:tcPr marL="6350" marR="6350" marT="6350" marB="0" anchor="ctr"/>
                </a:tc>
                <a:tc>
                  <a:txBody>
                    <a:bodyPr/>
                    <a:lstStyle/>
                    <a:p>
                      <a:pPr algn="r" fontAlgn="b"/>
                      <a:r>
                        <a:rPr lang="en-US" sz="1100" b="0" i="0" u="none" strike="noStrike">
                          <a:solidFill>
                            <a:srgbClr val="000000"/>
                          </a:solidFill>
                          <a:effectLst/>
                          <a:latin typeface="Lato" panose="020F0502020204030203" pitchFamily="34" charset="0"/>
                        </a:rPr>
                        <a:t>172,510,180</a:t>
                      </a:r>
                    </a:p>
                  </a:txBody>
                  <a:tcPr marL="6350" marR="6350" marT="6350" marB="0" anchor="ctr"/>
                </a:tc>
                <a:tc>
                  <a:txBody>
                    <a:bodyPr/>
                    <a:lstStyle/>
                    <a:p>
                      <a:pPr algn="ctr" fontAlgn="b"/>
                      <a:r>
                        <a:rPr lang="en-US" sz="1100" b="0" i="1" u="none" strike="noStrike" dirty="0">
                          <a:solidFill>
                            <a:srgbClr val="000000"/>
                          </a:solidFill>
                          <a:effectLst/>
                          <a:latin typeface="Lato" panose="020F0502020204030203" pitchFamily="34" charset="0"/>
                        </a:rPr>
                        <a:t>-12.7%</a:t>
                      </a:r>
                    </a:p>
                  </a:txBody>
                  <a:tcPr marL="6350" marR="6350" marT="6350" marB="0" anchor="ctr"/>
                </a:tc>
                <a:tc>
                  <a:txBody>
                    <a:bodyPr/>
                    <a:lstStyle/>
                    <a:p>
                      <a:pPr algn="r" fontAlgn="b"/>
                      <a:r>
                        <a:rPr lang="en-US" sz="1100" b="0" i="0" u="none" strike="noStrike">
                          <a:solidFill>
                            <a:srgbClr val="000000"/>
                          </a:solidFill>
                          <a:effectLst/>
                          <a:latin typeface="Lato" panose="020F0502020204030203" pitchFamily="34" charset="0"/>
                        </a:rPr>
                        <a:t>33,033,400</a:t>
                      </a:r>
                    </a:p>
                  </a:txBody>
                  <a:tcPr marL="6350" marR="6350" marT="6350" marB="0" anchor="ctr"/>
                </a:tc>
                <a:tc>
                  <a:txBody>
                    <a:bodyPr/>
                    <a:lstStyle/>
                    <a:p>
                      <a:pPr algn="ctr" fontAlgn="b"/>
                      <a:r>
                        <a:rPr lang="en-US" sz="1100" b="0" i="1" u="none" strike="noStrike">
                          <a:solidFill>
                            <a:srgbClr val="000000"/>
                          </a:solidFill>
                          <a:effectLst/>
                          <a:latin typeface="Lato" panose="020F0502020204030203" pitchFamily="34" charset="0"/>
                        </a:rPr>
                        <a:t>0.5%</a:t>
                      </a:r>
                    </a:p>
                  </a:txBody>
                  <a:tcPr marL="6350" marR="6350" marT="6350" marB="0" anchor="ctr"/>
                </a:tc>
                <a:extLst>
                  <a:ext uri="{0D108BD9-81ED-4DB2-BD59-A6C34878D82A}">
                    <a16:rowId xmlns:a16="http://schemas.microsoft.com/office/drawing/2014/main" val="2807504097"/>
                  </a:ext>
                </a:extLst>
              </a:tr>
              <a:tr h="282648">
                <a:tc>
                  <a:txBody>
                    <a:bodyPr/>
                    <a:lstStyle/>
                    <a:p>
                      <a:pPr algn="ctr" fontAlgn="ctr"/>
                      <a:r>
                        <a:rPr lang="en-US" sz="1100" b="0" i="0" u="none" strike="noStrike" dirty="0">
                          <a:solidFill>
                            <a:srgbClr val="000000"/>
                          </a:solidFill>
                          <a:effectLst/>
                          <a:latin typeface="Lato" panose="020F0502020204030203" pitchFamily="34" charset="0"/>
                        </a:rPr>
                        <a:t>5</a:t>
                      </a:r>
                    </a:p>
                  </a:txBody>
                  <a:tcPr marL="9525" marR="9525" marT="9525" marB="0" anchor="ctr"/>
                </a:tc>
                <a:tc>
                  <a:txBody>
                    <a:bodyPr/>
                    <a:lstStyle/>
                    <a:p>
                      <a:pPr algn="l" fontAlgn="b"/>
                      <a:r>
                        <a:rPr lang="en-US" sz="1100" b="0" i="0" u="none" strike="noStrike" dirty="0">
                          <a:solidFill>
                            <a:srgbClr val="000000"/>
                          </a:solidFill>
                          <a:effectLst/>
                          <a:latin typeface="Lato" panose="020F0502020204030203" pitchFamily="34" charset="0"/>
                        </a:rPr>
                        <a:t>Average One-Day Interbank Deposit Rate Index (IDI) Options, B3</a:t>
                      </a: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Lato" panose="020F0502020204030203" pitchFamily="34" charset="0"/>
                        </a:rPr>
                        <a:t>BRL 100,000</a:t>
                      </a:r>
                    </a:p>
                  </a:txBody>
                  <a:tcPr marL="6350" marR="6350" marT="6350" marB="0" anchor="ctr"/>
                </a:tc>
                <a:tc>
                  <a:txBody>
                    <a:bodyPr/>
                    <a:lstStyle/>
                    <a:p>
                      <a:pPr algn="r" fontAlgn="b"/>
                      <a:r>
                        <a:rPr lang="en-US" sz="1100" b="0" i="0" u="none" strike="noStrike">
                          <a:solidFill>
                            <a:srgbClr val="000000"/>
                          </a:solidFill>
                          <a:effectLst/>
                          <a:latin typeface="Lato" panose="020F0502020204030203" pitchFamily="34" charset="0"/>
                        </a:rPr>
                        <a:t>123,025,912</a:t>
                      </a:r>
                    </a:p>
                  </a:txBody>
                  <a:tcPr marL="6350" marR="6350" marT="6350" marB="0" anchor="ctr"/>
                </a:tc>
                <a:tc>
                  <a:txBody>
                    <a:bodyPr/>
                    <a:lstStyle/>
                    <a:p>
                      <a:pPr algn="ctr" fontAlgn="b"/>
                      <a:r>
                        <a:rPr lang="en-US" sz="1100" b="0" i="1" u="none" strike="noStrike" dirty="0">
                          <a:solidFill>
                            <a:srgbClr val="000000"/>
                          </a:solidFill>
                          <a:effectLst/>
                          <a:latin typeface="Lato" panose="020F0502020204030203" pitchFamily="34" charset="0"/>
                        </a:rPr>
                        <a:t>-49.3%</a:t>
                      </a:r>
                    </a:p>
                  </a:txBody>
                  <a:tcPr marL="6350" marR="6350" marT="6350" marB="0" anchor="ctr"/>
                </a:tc>
                <a:tc>
                  <a:txBody>
                    <a:bodyPr/>
                    <a:lstStyle/>
                    <a:p>
                      <a:pPr algn="r" fontAlgn="b"/>
                      <a:r>
                        <a:rPr lang="en-US" sz="1100" b="0" i="0" u="none" strike="noStrike">
                          <a:solidFill>
                            <a:srgbClr val="000000"/>
                          </a:solidFill>
                          <a:effectLst/>
                          <a:latin typeface="Lato" panose="020F0502020204030203" pitchFamily="34" charset="0"/>
                        </a:rPr>
                        <a:t>37,886,531</a:t>
                      </a:r>
                    </a:p>
                  </a:txBody>
                  <a:tcPr marL="6350" marR="6350" marT="6350" marB="0" anchor="ctr"/>
                </a:tc>
                <a:tc>
                  <a:txBody>
                    <a:bodyPr/>
                    <a:lstStyle/>
                    <a:p>
                      <a:pPr algn="ctr" fontAlgn="b"/>
                      <a:r>
                        <a:rPr lang="en-US" sz="1100" b="0" i="1" u="none" strike="noStrike" dirty="0">
                          <a:solidFill>
                            <a:srgbClr val="000000"/>
                          </a:solidFill>
                          <a:effectLst/>
                          <a:latin typeface="Lato" panose="020F0502020204030203" pitchFamily="34" charset="0"/>
                        </a:rPr>
                        <a:t>-53.9%</a:t>
                      </a:r>
                    </a:p>
                  </a:txBody>
                  <a:tcPr marL="6350" marR="6350" marT="6350" marB="0" anchor="ctr"/>
                </a:tc>
                <a:extLst>
                  <a:ext uri="{0D108BD9-81ED-4DB2-BD59-A6C34878D82A}">
                    <a16:rowId xmlns:a16="http://schemas.microsoft.com/office/drawing/2014/main" val="1938031034"/>
                  </a:ext>
                </a:extLst>
              </a:tr>
              <a:tr h="282648">
                <a:tc>
                  <a:txBody>
                    <a:bodyPr/>
                    <a:lstStyle/>
                    <a:p>
                      <a:pPr algn="ctr" fontAlgn="ctr"/>
                      <a:r>
                        <a:rPr lang="en-US" sz="1100" b="0" i="0" u="none" strike="noStrike" dirty="0">
                          <a:solidFill>
                            <a:srgbClr val="000000"/>
                          </a:solidFill>
                          <a:effectLst/>
                          <a:latin typeface="Lato" panose="020F0502020204030203" pitchFamily="34" charset="0"/>
                        </a:rPr>
                        <a:t>6</a:t>
                      </a:r>
                    </a:p>
                  </a:txBody>
                  <a:tcPr marL="9525" marR="9525" marT="9525" marB="0" anchor="ctr"/>
                </a:tc>
                <a:tc>
                  <a:txBody>
                    <a:bodyPr/>
                    <a:lstStyle/>
                    <a:p>
                      <a:pPr algn="l" fontAlgn="b"/>
                      <a:r>
                        <a:rPr lang="en-US" sz="1100" b="0" i="0" u="none" strike="noStrike" dirty="0">
                          <a:solidFill>
                            <a:srgbClr val="000000"/>
                          </a:solidFill>
                          <a:effectLst/>
                          <a:latin typeface="Lato" panose="020F0502020204030203" pitchFamily="34" charset="0"/>
                        </a:rPr>
                        <a:t>3 Month SONIA Futures, ICE Futures Europe</a:t>
                      </a: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Lato" panose="020F0502020204030203" pitchFamily="34" charset="0"/>
                        </a:rPr>
                        <a:t>GBP 1,000,000</a:t>
                      </a:r>
                    </a:p>
                  </a:txBody>
                  <a:tcPr marL="6350" marR="6350" marT="6350" marB="0" anchor="ctr"/>
                </a:tc>
                <a:tc>
                  <a:txBody>
                    <a:bodyPr/>
                    <a:lstStyle/>
                    <a:p>
                      <a:pPr algn="r" fontAlgn="b"/>
                      <a:r>
                        <a:rPr lang="en-US" sz="1100" b="0" i="0" u="none" strike="noStrike">
                          <a:solidFill>
                            <a:srgbClr val="000000"/>
                          </a:solidFill>
                          <a:effectLst/>
                          <a:latin typeface="Lato" panose="020F0502020204030203" pitchFamily="34" charset="0"/>
                        </a:rPr>
                        <a:t>85,927,479</a:t>
                      </a:r>
                    </a:p>
                  </a:txBody>
                  <a:tcPr marL="6350" marR="6350" marT="6350" marB="0" anchor="ctr"/>
                </a:tc>
                <a:tc>
                  <a:txBody>
                    <a:bodyPr/>
                    <a:lstStyle/>
                    <a:p>
                      <a:pPr algn="ctr" fontAlgn="b"/>
                      <a:r>
                        <a:rPr lang="en-US" sz="1100" b="0" i="1" u="none" strike="noStrike">
                          <a:solidFill>
                            <a:srgbClr val="000000"/>
                          </a:solidFill>
                          <a:effectLst/>
                          <a:latin typeface="Lato" panose="020F0502020204030203" pitchFamily="34" charset="0"/>
                        </a:rPr>
                        <a:t>23.1%</a:t>
                      </a:r>
                    </a:p>
                  </a:txBody>
                  <a:tcPr marL="6350" marR="6350" marT="6350" marB="0" anchor="ctr"/>
                </a:tc>
                <a:tc>
                  <a:txBody>
                    <a:bodyPr/>
                    <a:lstStyle/>
                    <a:p>
                      <a:pPr algn="r" fontAlgn="b"/>
                      <a:r>
                        <a:rPr lang="en-US" sz="1100" b="0" i="0" u="none" strike="noStrike">
                          <a:solidFill>
                            <a:srgbClr val="000000"/>
                          </a:solidFill>
                          <a:effectLst/>
                          <a:latin typeface="Lato" panose="020F0502020204030203" pitchFamily="34" charset="0"/>
                        </a:rPr>
                        <a:t>2,564,071</a:t>
                      </a:r>
                    </a:p>
                  </a:txBody>
                  <a:tcPr marL="6350" marR="6350" marT="6350" marB="0" anchor="ctr"/>
                </a:tc>
                <a:tc>
                  <a:txBody>
                    <a:bodyPr/>
                    <a:lstStyle/>
                    <a:p>
                      <a:pPr algn="ctr" fontAlgn="b"/>
                      <a:r>
                        <a:rPr lang="en-US" sz="1100" b="0" i="1" u="none" strike="noStrike" dirty="0">
                          <a:solidFill>
                            <a:srgbClr val="000000"/>
                          </a:solidFill>
                          <a:effectLst/>
                          <a:latin typeface="Lato" panose="020F0502020204030203" pitchFamily="34" charset="0"/>
                        </a:rPr>
                        <a:t>26.5%</a:t>
                      </a:r>
                    </a:p>
                  </a:txBody>
                  <a:tcPr marL="6350" marR="6350" marT="6350" marB="0" anchor="ctr"/>
                </a:tc>
                <a:extLst>
                  <a:ext uri="{0D108BD9-81ED-4DB2-BD59-A6C34878D82A}">
                    <a16:rowId xmlns:a16="http://schemas.microsoft.com/office/drawing/2014/main" val="446333163"/>
                  </a:ext>
                </a:extLst>
              </a:tr>
              <a:tr h="282648">
                <a:tc>
                  <a:txBody>
                    <a:bodyPr/>
                    <a:lstStyle/>
                    <a:p>
                      <a:pPr algn="ctr" fontAlgn="ctr"/>
                      <a:r>
                        <a:rPr lang="en-US" sz="1100" b="0" i="0" u="none" strike="noStrike" dirty="0">
                          <a:solidFill>
                            <a:srgbClr val="000000"/>
                          </a:solidFill>
                          <a:effectLst/>
                          <a:latin typeface="Lato" panose="020F0502020204030203" pitchFamily="34" charset="0"/>
                        </a:rPr>
                        <a:t>7</a:t>
                      </a:r>
                    </a:p>
                  </a:txBody>
                  <a:tcPr marL="9525" marR="9525" marT="9525" marB="0" anchor="ctr"/>
                </a:tc>
                <a:tc>
                  <a:txBody>
                    <a:bodyPr/>
                    <a:lstStyle/>
                    <a:p>
                      <a:pPr algn="l" fontAlgn="b"/>
                      <a:r>
                        <a:rPr lang="en-US" sz="1100" b="0" i="0" u="none" strike="noStrike" dirty="0">
                          <a:solidFill>
                            <a:srgbClr val="000000"/>
                          </a:solidFill>
                          <a:effectLst/>
                          <a:latin typeface="Lato" panose="020F0502020204030203" pitchFamily="34" charset="0"/>
                        </a:rPr>
                        <a:t>Federal Funds Futures, Chicago Board of Trade</a:t>
                      </a:r>
                    </a:p>
                  </a:txBody>
                  <a:tcPr marL="9525" marR="9525" marT="9525" marB="0" anchor="ctr"/>
                </a:tc>
                <a:tc>
                  <a:txBody>
                    <a:bodyPr/>
                    <a:lstStyle/>
                    <a:p>
                      <a:pPr algn="l" fontAlgn="ctr"/>
                      <a:r>
                        <a:rPr lang="en-US" sz="1100" b="0" i="0" u="none" strike="noStrike" dirty="0">
                          <a:solidFill>
                            <a:srgbClr val="000000"/>
                          </a:solidFill>
                          <a:effectLst/>
                          <a:latin typeface="Lato" panose="020F0502020204030203" pitchFamily="34" charset="0"/>
                        </a:rPr>
                        <a:t>USD 5,000,000</a:t>
                      </a:r>
                    </a:p>
                  </a:txBody>
                  <a:tcPr marL="6350" marR="6350" marT="6350" marB="0" anchor="ctr"/>
                </a:tc>
                <a:tc>
                  <a:txBody>
                    <a:bodyPr/>
                    <a:lstStyle/>
                    <a:p>
                      <a:pPr algn="r" fontAlgn="b"/>
                      <a:r>
                        <a:rPr lang="en-US" sz="1100" b="0" i="0" u="none" strike="noStrike">
                          <a:solidFill>
                            <a:srgbClr val="000000"/>
                          </a:solidFill>
                          <a:effectLst/>
                          <a:latin typeface="Lato" panose="020F0502020204030203" pitchFamily="34" charset="0"/>
                        </a:rPr>
                        <a:t>51,901,460</a:t>
                      </a:r>
                    </a:p>
                  </a:txBody>
                  <a:tcPr marL="6350" marR="6350" marT="6350" marB="0" anchor="ctr"/>
                </a:tc>
                <a:tc>
                  <a:txBody>
                    <a:bodyPr/>
                    <a:lstStyle/>
                    <a:p>
                      <a:pPr algn="ctr" fontAlgn="b"/>
                      <a:r>
                        <a:rPr lang="en-US" sz="1100" b="0" i="1" u="none" strike="noStrike" dirty="0">
                          <a:solidFill>
                            <a:srgbClr val="000000"/>
                          </a:solidFill>
                          <a:effectLst/>
                          <a:latin typeface="Lato" panose="020F0502020204030203" pitchFamily="34" charset="0"/>
                        </a:rPr>
                        <a:t>18.1%</a:t>
                      </a:r>
                    </a:p>
                  </a:txBody>
                  <a:tcPr marL="6350" marR="6350" marT="6350" marB="0" anchor="ctr"/>
                </a:tc>
                <a:tc>
                  <a:txBody>
                    <a:bodyPr/>
                    <a:lstStyle/>
                    <a:p>
                      <a:pPr algn="r" fontAlgn="b"/>
                      <a:r>
                        <a:rPr lang="en-US" sz="1100" b="0" i="0" u="none" strike="noStrike">
                          <a:solidFill>
                            <a:srgbClr val="000000"/>
                          </a:solidFill>
                          <a:effectLst/>
                          <a:latin typeface="Lato" panose="020F0502020204030203" pitchFamily="34" charset="0"/>
                        </a:rPr>
                        <a:t>2,260,602</a:t>
                      </a:r>
                    </a:p>
                  </a:txBody>
                  <a:tcPr marL="6350" marR="6350" marT="6350" marB="0" anchor="ctr"/>
                </a:tc>
                <a:tc>
                  <a:txBody>
                    <a:bodyPr/>
                    <a:lstStyle/>
                    <a:p>
                      <a:pPr algn="ctr" fontAlgn="b"/>
                      <a:r>
                        <a:rPr lang="en-US" sz="1100" b="0" i="1" u="none" strike="noStrike" dirty="0">
                          <a:solidFill>
                            <a:srgbClr val="000000"/>
                          </a:solidFill>
                          <a:effectLst/>
                          <a:latin typeface="Lato" panose="020F0502020204030203" pitchFamily="34" charset="0"/>
                        </a:rPr>
                        <a:t>31.0%</a:t>
                      </a:r>
                    </a:p>
                  </a:txBody>
                  <a:tcPr marL="6350" marR="6350" marT="6350" marB="0" anchor="ctr"/>
                </a:tc>
                <a:extLst>
                  <a:ext uri="{0D108BD9-81ED-4DB2-BD59-A6C34878D82A}">
                    <a16:rowId xmlns:a16="http://schemas.microsoft.com/office/drawing/2014/main" val="513316006"/>
                  </a:ext>
                </a:extLst>
              </a:tr>
              <a:tr h="282648">
                <a:tc>
                  <a:txBody>
                    <a:bodyPr/>
                    <a:lstStyle/>
                    <a:p>
                      <a:pPr algn="ctr" fontAlgn="ctr"/>
                      <a:r>
                        <a:rPr lang="en-US" sz="1100" b="0" i="0" u="none" strike="noStrike" dirty="0">
                          <a:solidFill>
                            <a:srgbClr val="000000"/>
                          </a:solidFill>
                          <a:effectLst/>
                          <a:latin typeface="Lato" panose="020F0502020204030203" pitchFamily="34" charset="0"/>
                        </a:rPr>
                        <a:t>8</a:t>
                      </a:r>
                    </a:p>
                  </a:txBody>
                  <a:tcPr marL="9525" marR="9525" marT="9525" marB="0" anchor="ctr"/>
                </a:tc>
                <a:tc>
                  <a:txBody>
                    <a:bodyPr/>
                    <a:lstStyle/>
                    <a:p>
                      <a:pPr algn="l" fontAlgn="b"/>
                      <a:r>
                        <a:rPr lang="en-US" sz="1100" b="0" i="0" u="none" strike="noStrike">
                          <a:solidFill>
                            <a:srgbClr val="000000"/>
                          </a:solidFill>
                          <a:effectLst/>
                          <a:latin typeface="Lato" panose="020F0502020204030203" pitchFamily="34" charset="0"/>
                        </a:rPr>
                        <a:t>3 Month Euribor Options, ICE Futures Europe</a:t>
                      </a: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Lato" panose="020F0502020204030203" pitchFamily="34" charset="0"/>
                        </a:rPr>
                        <a:t>EUR 1,000,000</a:t>
                      </a:r>
                    </a:p>
                  </a:txBody>
                  <a:tcPr marL="6350" marR="6350" marT="6350" marB="0" anchor="ctr"/>
                </a:tc>
                <a:tc>
                  <a:txBody>
                    <a:bodyPr/>
                    <a:lstStyle/>
                    <a:p>
                      <a:pPr algn="r" fontAlgn="b"/>
                      <a:r>
                        <a:rPr lang="en-US" sz="1100" b="0" i="0" u="none" strike="noStrike">
                          <a:solidFill>
                            <a:srgbClr val="000000"/>
                          </a:solidFill>
                          <a:effectLst/>
                          <a:latin typeface="Lato" panose="020F0502020204030203" pitchFamily="34" charset="0"/>
                        </a:rPr>
                        <a:t>51,445,428</a:t>
                      </a:r>
                    </a:p>
                  </a:txBody>
                  <a:tcPr marL="6350" marR="6350" marT="6350" marB="0" anchor="ctr"/>
                </a:tc>
                <a:tc>
                  <a:txBody>
                    <a:bodyPr/>
                    <a:lstStyle/>
                    <a:p>
                      <a:pPr algn="ctr" fontAlgn="b"/>
                      <a:r>
                        <a:rPr lang="en-US" sz="1100" b="0" i="1" u="none" strike="noStrike" dirty="0">
                          <a:solidFill>
                            <a:srgbClr val="000000"/>
                          </a:solidFill>
                          <a:effectLst/>
                          <a:latin typeface="Lato" panose="020F0502020204030203" pitchFamily="34" charset="0"/>
                        </a:rPr>
                        <a:t>38.9%</a:t>
                      </a:r>
                    </a:p>
                  </a:txBody>
                  <a:tcPr marL="6350" marR="6350" marT="6350" marB="0" anchor="ctr"/>
                </a:tc>
                <a:tc>
                  <a:txBody>
                    <a:bodyPr/>
                    <a:lstStyle/>
                    <a:p>
                      <a:pPr algn="r" fontAlgn="b"/>
                      <a:r>
                        <a:rPr lang="en-US" sz="1100" b="0" i="0" u="none" strike="noStrike">
                          <a:solidFill>
                            <a:srgbClr val="000000"/>
                          </a:solidFill>
                          <a:effectLst/>
                          <a:latin typeface="Lato" panose="020F0502020204030203" pitchFamily="34" charset="0"/>
                        </a:rPr>
                        <a:t>10,387,140</a:t>
                      </a:r>
                    </a:p>
                  </a:txBody>
                  <a:tcPr marL="6350" marR="6350" marT="6350" marB="0" anchor="ctr"/>
                </a:tc>
                <a:tc>
                  <a:txBody>
                    <a:bodyPr/>
                    <a:lstStyle/>
                    <a:p>
                      <a:pPr algn="ctr" fontAlgn="b"/>
                      <a:r>
                        <a:rPr lang="en-US" sz="1100" b="0" i="1" u="none" strike="noStrike" dirty="0">
                          <a:solidFill>
                            <a:srgbClr val="000000"/>
                          </a:solidFill>
                          <a:effectLst/>
                          <a:latin typeface="Lato" panose="020F0502020204030203" pitchFamily="34" charset="0"/>
                        </a:rPr>
                        <a:t>22.9%</a:t>
                      </a:r>
                    </a:p>
                  </a:txBody>
                  <a:tcPr marL="6350" marR="6350" marT="6350" marB="0" anchor="ctr"/>
                </a:tc>
                <a:extLst>
                  <a:ext uri="{0D108BD9-81ED-4DB2-BD59-A6C34878D82A}">
                    <a16:rowId xmlns:a16="http://schemas.microsoft.com/office/drawing/2014/main" val="1011464360"/>
                  </a:ext>
                </a:extLst>
              </a:tr>
              <a:tr h="282648">
                <a:tc>
                  <a:txBody>
                    <a:bodyPr/>
                    <a:lstStyle/>
                    <a:p>
                      <a:pPr algn="ctr" fontAlgn="ctr"/>
                      <a:r>
                        <a:rPr lang="en-US" sz="1100" b="0" i="0" u="none" strike="noStrike" dirty="0">
                          <a:solidFill>
                            <a:srgbClr val="000000"/>
                          </a:solidFill>
                          <a:effectLst/>
                          <a:latin typeface="Lato" panose="020F0502020204030203" pitchFamily="34" charset="0"/>
                        </a:rPr>
                        <a:t>9</a:t>
                      </a:r>
                    </a:p>
                  </a:txBody>
                  <a:tcPr marL="9525" marR="9525" marT="9525" marB="0" anchor="ctr"/>
                </a:tc>
                <a:tc>
                  <a:txBody>
                    <a:bodyPr/>
                    <a:lstStyle/>
                    <a:p>
                      <a:pPr algn="l" fontAlgn="b"/>
                      <a:r>
                        <a:rPr lang="en-US" sz="1100" b="0" i="0" u="none" strike="noStrike" dirty="0">
                          <a:solidFill>
                            <a:srgbClr val="000000"/>
                          </a:solidFill>
                          <a:effectLst/>
                          <a:latin typeface="Lato" panose="020F0502020204030203" pitchFamily="34" charset="0"/>
                        </a:rPr>
                        <a:t>1 Month SOFR Futures, Chicago Mercantile Exchange</a:t>
                      </a: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Lato" panose="020F0502020204030203" pitchFamily="34" charset="0"/>
                        </a:rPr>
                        <a:t>USD 1,000,000</a:t>
                      </a:r>
                    </a:p>
                  </a:txBody>
                  <a:tcPr marL="6350" marR="6350" marT="6350" marB="0" anchor="ctr"/>
                </a:tc>
                <a:tc>
                  <a:txBody>
                    <a:bodyPr/>
                    <a:lstStyle/>
                    <a:p>
                      <a:pPr algn="r" fontAlgn="b"/>
                      <a:r>
                        <a:rPr lang="en-US" sz="1100" b="0" i="0" u="none" strike="noStrike">
                          <a:solidFill>
                            <a:srgbClr val="000000"/>
                          </a:solidFill>
                          <a:effectLst/>
                          <a:latin typeface="Lato" panose="020F0502020204030203" pitchFamily="34" charset="0"/>
                        </a:rPr>
                        <a:t>28,458,595</a:t>
                      </a:r>
                    </a:p>
                  </a:txBody>
                  <a:tcPr marL="6350" marR="6350" marT="6350" marB="0" anchor="ctr"/>
                </a:tc>
                <a:tc>
                  <a:txBody>
                    <a:bodyPr/>
                    <a:lstStyle/>
                    <a:p>
                      <a:pPr algn="ctr" fontAlgn="b"/>
                      <a:r>
                        <a:rPr lang="en-US" sz="1100" b="0" i="1" u="none" strike="noStrike">
                          <a:solidFill>
                            <a:srgbClr val="000000"/>
                          </a:solidFill>
                          <a:effectLst/>
                          <a:latin typeface="Lato" panose="020F0502020204030203" pitchFamily="34" charset="0"/>
                        </a:rPr>
                        <a:t>62.4%</a:t>
                      </a:r>
                    </a:p>
                  </a:txBody>
                  <a:tcPr marL="6350" marR="6350" marT="6350" marB="0" anchor="ctr"/>
                </a:tc>
                <a:tc>
                  <a:txBody>
                    <a:bodyPr/>
                    <a:lstStyle/>
                    <a:p>
                      <a:pPr algn="r" fontAlgn="b"/>
                      <a:r>
                        <a:rPr lang="en-US" sz="1100" b="0" i="0" u="none" strike="noStrike">
                          <a:solidFill>
                            <a:srgbClr val="000000"/>
                          </a:solidFill>
                          <a:effectLst/>
                          <a:latin typeface="Lato" panose="020F0502020204030203" pitchFamily="34" charset="0"/>
                        </a:rPr>
                        <a:t>1,540,103</a:t>
                      </a:r>
                    </a:p>
                  </a:txBody>
                  <a:tcPr marL="6350" marR="6350" marT="6350" marB="0" anchor="ctr"/>
                </a:tc>
                <a:tc>
                  <a:txBody>
                    <a:bodyPr/>
                    <a:lstStyle/>
                    <a:p>
                      <a:pPr algn="ctr" fontAlgn="b"/>
                      <a:r>
                        <a:rPr lang="en-US" sz="1100" b="0" i="1" u="none" strike="noStrike" dirty="0">
                          <a:solidFill>
                            <a:srgbClr val="000000"/>
                          </a:solidFill>
                          <a:effectLst/>
                          <a:latin typeface="Lato" panose="020F0502020204030203" pitchFamily="34" charset="0"/>
                        </a:rPr>
                        <a:t>47.1%</a:t>
                      </a:r>
                    </a:p>
                  </a:txBody>
                  <a:tcPr marL="6350" marR="6350" marT="6350" marB="0" anchor="ctr"/>
                </a:tc>
                <a:extLst>
                  <a:ext uri="{0D108BD9-81ED-4DB2-BD59-A6C34878D82A}">
                    <a16:rowId xmlns:a16="http://schemas.microsoft.com/office/drawing/2014/main" val="78095650"/>
                  </a:ext>
                </a:extLst>
              </a:tr>
              <a:tr h="282648">
                <a:tc>
                  <a:txBody>
                    <a:bodyPr/>
                    <a:lstStyle/>
                    <a:p>
                      <a:pPr algn="ctr" fontAlgn="ctr"/>
                      <a:r>
                        <a:rPr lang="en-US" sz="1100" b="0" i="0" u="none" strike="noStrike" dirty="0">
                          <a:solidFill>
                            <a:srgbClr val="000000"/>
                          </a:solidFill>
                          <a:effectLst/>
                          <a:latin typeface="Lato" panose="020F0502020204030203" pitchFamily="34" charset="0"/>
                        </a:rPr>
                        <a:t>10</a:t>
                      </a:r>
                    </a:p>
                  </a:txBody>
                  <a:tcPr marL="9525" marR="9525" marT="9525" marB="0" anchor="ctr"/>
                </a:tc>
                <a:tc>
                  <a:txBody>
                    <a:bodyPr/>
                    <a:lstStyle/>
                    <a:p>
                      <a:pPr algn="l" fontAlgn="b"/>
                      <a:r>
                        <a:rPr lang="en-US" sz="1100" b="0" i="0" u="none" strike="noStrike" dirty="0">
                          <a:solidFill>
                            <a:srgbClr val="000000"/>
                          </a:solidFill>
                          <a:effectLst/>
                          <a:latin typeface="Lato" panose="020F0502020204030203" pitchFamily="34" charset="0"/>
                        </a:rPr>
                        <a:t>90 Day Bank Bill Futures, ASX 24</a:t>
                      </a:r>
                    </a:p>
                  </a:txBody>
                  <a:tcPr marL="9525" marR="9525" marT="9525" marB="0" anchor="ctr"/>
                </a:tc>
                <a:tc>
                  <a:txBody>
                    <a:bodyPr/>
                    <a:lstStyle/>
                    <a:p>
                      <a:pPr algn="l" fontAlgn="ctr"/>
                      <a:r>
                        <a:rPr lang="en-US" sz="1100" b="0" i="0" u="none" strike="noStrike" dirty="0">
                          <a:solidFill>
                            <a:srgbClr val="000000"/>
                          </a:solidFill>
                          <a:effectLst/>
                          <a:latin typeface="Lato" panose="020F0502020204030203" pitchFamily="34" charset="0"/>
                        </a:rPr>
                        <a:t>AUD 1,000,000</a:t>
                      </a:r>
                    </a:p>
                  </a:txBody>
                  <a:tcPr marL="6350" marR="6350" marT="6350" marB="0" anchor="ctr"/>
                </a:tc>
                <a:tc>
                  <a:txBody>
                    <a:bodyPr/>
                    <a:lstStyle/>
                    <a:p>
                      <a:pPr algn="r" fontAlgn="b"/>
                      <a:r>
                        <a:rPr lang="en-US" sz="1100" b="0" i="0" u="none" strike="noStrike">
                          <a:solidFill>
                            <a:srgbClr val="000000"/>
                          </a:solidFill>
                          <a:effectLst/>
                          <a:latin typeface="Lato" panose="020F0502020204030203" pitchFamily="34" charset="0"/>
                        </a:rPr>
                        <a:t>24,645,780</a:t>
                      </a:r>
                    </a:p>
                  </a:txBody>
                  <a:tcPr marL="6350" marR="6350" marT="6350" marB="0" anchor="ctr"/>
                </a:tc>
                <a:tc>
                  <a:txBody>
                    <a:bodyPr/>
                    <a:lstStyle/>
                    <a:p>
                      <a:pPr algn="ctr" fontAlgn="b"/>
                      <a:r>
                        <a:rPr lang="en-US" sz="1100" b="0" i="1" u="none" strike="noStrike" dirty="0">
                          <a:solidFill>
                            <a:srgbClr val="000000"/>
                          </a:solidFill>
                          <a:effectLst/>
                          <a:latin typeface="Lato" panose="020F0502020204030203" pitchFamily="34" charset="0"/>
                        </a:rPr>
                        <a:t>21.8%</a:t>
                      </a:r>
                    </a:p>
                  </a:txBody>
                  <a:tcPr marL="6350" marR="6350" marT="6350" marB="0" anchor="ctr"/>
                </a:tc>
                <a:tc>
                  <a:txBody>
                    <a:bodyPr/>
                    <a:lstStyle/>
                    <a:p>
                      <a:pPr algn="r" fontAlgn="b"/>
                      <a:r>
                        <a:rPr lang="en-US" sz="1100" b="0" i="0" u="none" strike="noStrike">
                          <a:solidFill>
                            <a:srgbClr val="000000"/>
                          </a:solidFill>
                          <a:effectLst/>
                          <a:latin typeface="Lato" panose="020F0502020204030203" pitchFamily="34" charset="0"/>
                        </a:rPr>
                        <a:t>1,420,403</a:t>
                      </a:r>
                    </a:p>
                  </a:txBody>
                  <a:tcPr marL="6350" marR="6350" marT="6350" marB="0" anchor="ctr"/>
                </a:tc>
                <a:tc>
                  <a:txBody>
                    <a:bodyPr/>
                    <a:lstStyle/>
                    <a:p>
                      <a:pPr algn="ctr" fontAlgn="b"/>
                      <a:r>
                        <a:rPr lang="en-US" sz="1100" b="0" i="1" u="none" strike="noStrike" dirty="0">
                          <a:solidFill>
                            <a:srgbClr val="000000"/>
                          </a:solidFill>
                          <a:effectLst/>
                          <a:latin typeface="Lato" panose="020F0502020204030203" pitchFamily="34" charset="0"/>
                        </a:rPr>
                        <a:t>26.7%</a:t>
                      </a:r>
                    </a:p>
                  </a:txBody>
                  <a:tcPr marL="6350" marR="6350" marT="6350" marB="0" anchor="ctr"/>
                </a:tc>
                <a:extLst>
                  <a:ext uri="{0D108BD9-81ED-4DB2-BD59-A6C34878D82A}">
                    <a16:rowId xmlns:a16="http://schemas.microsoft.com/office/drawing/2014/main" val="3411568047"/>
                  </a:ext>
                </a:extLst>
              </a:tr>
              <a:tr h="282648">
                <a:tc>
                  <a:txBody>
                    <a:bodyPr/>
                    <a:lstStyle/>
                    <a:p>
                      <a:pPr algn="ctr" fontAlgn="ctr"/>
                      <a:r>
                        <a:rPr lang="en-US" sz="1100" b="0" i="0" u="none" strike="noStrike" dirty="0">
                          <a:solidFill>
                            <a:srgbClr val="000000"/>
                          </a:solidFill>
                          <a:effectLst/>
                          <a:latin typeface="Lato" panose="020F0502020204030203" pitchFamily="34" charset="0"/>
                        </a:rPr>
                        <a:t>11</a:t>
                      </a:r>
                    </a:p>
                  </a:txBody>
                  <a:tcPr marL="9525" marR="9525" marT="9525" marB="0" anchor="ctr"/>
                </a:tc>
                <a:tc>
                  <a:txBody>
                    <a:bodyPr/>
                    <a:lstStyle/>
                    <a:p>
                      <a:pPr algn="l" fontAlgn="b"/>
                      <a:r>
                        <a:rPr lang="en-US" sz="1100" b="0" i="0" u="none" strike="noStrike" dirty="0">
                          <a:solidFill>
                            <a:srgbClr val="000000"/>
                          </a:solidFill>
                          <a:effectLst/>
                          <a:latin typeface="Lato" panose="020F0502020204030203" pitchFamily="34" charset="0"/>
                        </a:rPr>
                        <a:t>3 Month SONIA Options, ICE Futures Europe</a:t>
                      </a: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Lato" panose="020F0502020204030203" pitchFamily="34" charset="0"/>
                        </a:rPr>
                        <a:t>GBP 1,000,000</a:t>
                      </a:r>
                    </a:p>
                  </a:txBody>
                  <a:tcPr marL="6350" marR="6350" marT="6350" marB="0" anchor="ctr"/>
                </a:tc>
                <a:tc>
                  <a:txBody>
                    <a:bodyPr/>
                    <a:lstStyle/>
                    <a:p>
                      <a:pPr algn="r" fontAlgn="b"/>
                      <a:r>
                        <a:rPr lang="en-US" sz="1100" b="0" i="0" u="none" strike="noStrike">
                          <a:solidFill>
                            <a:srgbClr val="000000"/>
                          </a:solidFill>
                          <a:effectLst/>
                          <a:latin typeface="Lato" panose="020F0502020204030203" pitchFamily="34" charset="0"/>
                        </a:rPr>
                        <a:t>22,446,626</a:t>
                      </a:r>
                    </a:p>
                  </a:txBody>
                  <a:tcPr marL="6350" marR="6350" marT="6350" marB="0" anchor="ctr"/>
                </a:tc>
                <a:tc>
                  <a:txBody>
                    <a:bodyPr/>
                    <a:lstStyle/>
                    <a:p>
                      <a:pPr algn="ctr" fontAlgn="b"/>
                      <a:r>
                        <a:rPr lang="en-US" sz="1100" b="0" i="1" u="none" strike="noStrike" dirty="0">
                          <a:solidFill>
                            <a:srgbClr val="000000"/>
                          </a:solidFill>
                          <a:effectLst/>
                          <a:latin typeface="Lato" panose="020F0502020204030203" pitchFamily="34" charset="0"/>
                        </a:rPr>
                        <a:t>45.4%</a:t>
                      </a:r>
                    </a:p>
                  </a:txBody>
                  <a:tcPr marL="6350" marR="6350" marT="6350" marB="0" anchor="ctr"/>
                </a:tc>
                <a:tc>
                  <a:txBody>
                    <a:bodyPr/>
                    <a:lstStyle/>
                    <a:p>
                      <a:pPr algn="r" fontAlgn="b"/>
                      <a:r>
                        <a:rPr lang="en-US" sz="1100" b="0" i="0" u="none" strike="noStrike">
                          <a:solidFill>
                            <a:srgbClr val="000000"/>
                          </a:solidFill>
                          <a:effectLst/>
                          <a:latin typeface="Lato" panose="020F0502020204030203" pitchFamily="34" charset="0"/>
                        </a:rPr>
                        <a:t>5,449,992</a:t>
                      </a:r>
                    </a:p>
                  </a:txBody>
                  <a:tcPr marL="6350" marR="6350" marT="6350" marB="0" anchor="ctr"/>
                </a:tc>
                <a:tc>
                  <a:txBody>
                    <a:bodyPr/>
                    <a:lstStyle/>
                    <a:p>
                      <a:pPr algn="ctr" fontAlgn="b"/>
                      <a:r>
                        <a:rPr lang="en-US" sz="1100" b="0" i="1" u="none" strike="noStrike" dirty="0">
                          <a:solidFill>
                            <a:srgbClr val="000000"/>
                          </a:solidFill>
                          <a:effectLst/>
                          <a:latin typeface="Lato" panose="020F0502020204030203" pitchFamily="34" charset="0"/>
                        </a:rPr>
                        <a:t>46.5%</a:t>
                      </a:r>
                    </a:p>
                  </a:txBody>
                  <a:tcPr marL="6350" marR="6350" marT="6350" marB="0" anchor="ctr"/>
                </a:tc>
                <a:extLst>
                  <a:ext uri="{0D108BD9-81ED-4DB2-BD59-A6C34878D82A}">
                    <a16:rowId xmlns:a16="http://schemas.microsoft.com/office/drawing/2014/main" val="4163339011"/>
                  </a:ext>
                </a:extLst>
              </a:tr>
              <a:tr h="282648">
                <a:tc>
                  <a:txBody>
                    <a:bodyPr/>
                    <a:lstStyle/>
                    <a:p>
                      <a:pPr algn="ctr" fontAlgn="ctr"/>
                      <a:r>
                        <a:rPr lang="en-US" sz="1100" b="0" i="0" u="none" strike="noStrike" dirty="0">
                          <a:solidFill>
                            <a:srgbClr val="000000"/>
                          </a:solidFill>
                          <a:effectLst/>
                          <a:latin typeface="Lato" panose="020F0502020204030203" pitchFamily="34" charset="0"/>
                        </a:rPr>
                        <a:t>12</a:t>
                      </a:r>
                    </a:p>
                  </a:txBody>
                  <a:tcPr marL="9525" marR="9525" marT="9525" marB="0" anchor="ctr"/>
                </a:tc>
                <a:tc>
                  <a:txBody>
                    <a:bodyPr/>
                    <a:lstStyle/>
                    <a:p>
                      <a:pPr algn="l" fontAlgn="b"/>
                      <a:r>
                        <a:rPr lang="en-US" sz="1100" b="0" i="0" u="none" strike="noStrike" dirty="0">
                          <a:solidFill>
                            <a:srgbClr val="000000"/>
                          </a:solidFill>
                          <a:effectLst/>
                          <a:latin typeface="Lato" panose="020F0502020204030203" pitchFamily="34" charset="0"/>
                        </a:rPr>
                        <a:t>3 Month CORRA (CRA) Futures, Montreal Exchange</a:t>
                      </a: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Lato" panose="020F0502020204030203" pitchFamily="34" charset="0"/>
                        </a:rPr>
                        <a:t>CAD 1,000,000</a:t>
                      </a:r>
                    </a:p>
                  </a:txBody>
                  <a:tcPr marL="6350" marR="6350" marT="6350" marB="0" anchor="ctr"/>
                </a:tc>
                <a:tc>
                  <a:txBody>
                    <a:bodyPr/>
                    <a:lstStyle/>
                    <a:p>
                      <a:pPr algn="r" fontAlgn="b"/>
                      <a:r>
                        <a:rPr lang="en-US" sz="1100" b="0" i="0" u="none" strike="noStrike">
                          <a:solidFill>
                            <a:srgbClr val="000000"/>
                          </a:solidFill>
                          <a:effectLst/>
                          <a:latin typeface="Lato" panose="020F0502020204030203" pitchFamily="34" charset="0"/>
                        </a:rPr>
                        <a:t>20,710,042</a:t>
                      </a:r>
                    </a:p>
                  </a:txBody>
                  <a:tcPr marL="6350" marR="6350" marT="6350" marB="0" anchor="ctr"/>
                </a:tc>
                <a:tc>
                  <a:txBody>
                    <a:bodyPr/>
                    <a:lstStyle/>
                    <a:p>
                      <a:pPr algn="ctr" fontAlgn="b"/>
                      <a:r>
                        <a:rPr lang="en-US" sz="1100" b="0" i="1" u="none" strike="noStrike" dirty="0">
                          <a:solidFill>
                            <a:srgbClr val="000000"/>
                          </a:solidFill>
                          <a:effectLst/>
                          <a:latin typeface="Lato" panose="020F0502020204030203" pitchFamily="34" charset="0"/>
                        </a:rPr>
                        <a:t>52.2%</a:t>
                      </a:r>
                    </a:p>
                  </a:txBody>
                  <a:tcPr marL="6350" marR="6350" marT="6350" marB="0" anchor="ctr"/>
                </a:tc>
                <a:tc>
                  <a:txBody>
                    <a:bodyPr/>
                    <a:lstStyle/>
                    <a:p>
                      <a:pPr algn="r" fontAlgn="b"/>
                      <a:r>
                        <a:rPr lang="en-US" sz="1100" b="0" i="0" u="none" strike="noStrike">
                          <a:solidFill>
                            <a:srgbClr val="000000"/>
                          </a:solidFill>
                          <a:effectLst/>
                          <a:latin typeface="Lato" panose="020F0502020204030203" pitchFamily="34" charset="0"/>
                        </a:rPr>
                        <a:t>1,297,894</a:t>
                      </a:r>
                    </a:p>
                  </a:txBody>
                  <a:tcPr marL="6350" marR="6350" marT="6350" marB="0" anchor="ctr"/>
                </a:tc>
                <a:tc>
                  <a:txBody>
                    <a:bodyPr/>
                    <a:lstStyle/>
                    <a:p>
                      <a:pPr algn="ctr" fontAlgn="b"/>
                      <a:r>
                        <a:rPr lang="en-US" sz="1100" b="0" i="1" u="none" strike="noStrike" dirty="0">
                          <a:solidFill>
                            <a:srgbClr val="000000"/>
                          </a:solidFill>
                          <a:effectLst/>
                          <a:latin typeface="Lato" panose="020F0502020204030203" pitchFamily="34" charset="0"/>
                        </a:rPr>
                        <a:t>38.2%</a:t>
                      </a:r>
                    </a:p>
                  </a:txBody>
                  <a:tcPr marL="6350" marR="6350" marT="6350" marB="0" anchor="ctr"/>
                </a:tc>
                <a:extLst>
                  <a:ext uri="{0D108BD9-81ED-4DB2-BD59-A6C34878D82A}">
                    <a16:rowId xmlns:a16="http://schemas.microsoft.com/office/drawing/2014/main" val="3331925339"/>
                  </a:ext>
                </a:extLst>
              </a:tr>
              <a:tr h="282648">
                <a:tc>
                  <a:txBody>
                    <a:bodyPr/>
                    <a:lstStyle/>
                    <a:p>
                      <a:pPr algn="ctr" fontAlgn="ctr"/>
                      <a:r>
                        <a:rPr lang="en-US" sz="1100" b="0" i="0" u="none" strike="noStrike" dirty="0">
                          <a:solidFill>
                            <a:srgbClr val="000000"/>
                          </a:solidFill>
                          <a:effectLst/>
                          <a:latin typeface="Lato" panose="020F0502020204030203" pitchFamily="34" charset="0"/>
                        </a:rPr>
                        <a:t>13</a:t>
                      </a:r>
                    </a:p>
                  </a:txBody>
                  <a:tcPr marL="9525" marR="9525" marT="9525" marB="0" anchor="ctr"/>
                </a:tc>
                <a:tc>
                  <a:txBody>
                    <a:bodyPr/>
                    <a:lstStyle/>
                    <a:p>
                      <a:pPr algn="l" fontAlgn="b"/>
                      <a:r>
                        <a:rPr lang="en-US" sz="1100" b="0" i="0" u="none" strike="noStrike" dirty="0">
                          <a:solidFill>
                            <a:srgbClr val="000000"/>
                          </a:solidFill>
                          <a:effectLst/>
                          <a:latin typeface="Lato" panose="020F0502020204030203" pitchFamily="34" charset="0"/>
                        </a:rPr>
                        <a:t>Three-Month Euro STR (FST3) Futures, Eurex</a:t>
                      </a: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Lato" panose="020F0502020204030203" pitchFamily="34" charset="0"/>
                        </a:rPr>
                        <a:t>EUR 1,000,000</a:t>
                      </a:r>
                    </a:p>
                  </a:txBody>
                  <a:tcPr marL="6350" marR="6350" marT="6350" marB="0" anchor="ctr"/>
                </a:tc>
                <a:tc>
                  <a:txBody>
                    <a:bodyPr/>
                    <a:lstStyle/>
                    <a:p>
                      <a:pPr algn="r" fontAlgn="b"/>
                      <a:r>
                        <a:rPr lang="en-US" sz="1100" b="0" i="0" u="none" strike="noStrike">
                          <a:solidFill>
                            <a:srgbClr val="000000"/>
                          </a:solidFill>
                          <a:effectLst/>
                          <a:latin typeface="Lato" panose="020F0502020204030203" pitchFamily="34" charset="0"/>
                        </a:rPr>
                        <a:t>19,440,742</a:t>
                      </a:r>
                    </a:p>
                  </a:txBody>
                  <a:tcPr marL="6350" marR="6350" marT="6350" marB="0" anchor="ctr"/>
                </a:tc>
                <a:tc>
                  <a:txBody>
                    <a:bodyPr/>
                    <a:lstStyle/>
                    <a:p>
                      <a:pPr algn="ctr" fontAlgn="b"/>
                      <a:r>
                        <a:rPr lang="en-US" sz="1100" b="0" i="1" u="none" strike="noStrike" dirty="0">
                          <a:solidFill>
                            <a:srgbClr val="000000"/>
                          </a:solidFill>
                          <a:effectLst/>
                          <a:latin typeface="Lato" panose="020F0502020204030203" pitchFamily="34" charset="0"/>
                        </a:rPr>
                        <a:t>87.5%</a:t>
                      </a:r>
                    </a:p>
                  </a:txBody>
                  <a:tcPr marL="6350" marR="6350" marT="6350" marB="0" anchor="ctr"/>
                </a:tc>
                <a:tc>
                  <a:txBody>
                    <a:bodyPr/>
                    <a:lstStyle/>
                    <a:p>
                      <a:pPr algn="r" fontAlgn="b"/>
                      <a:r>
                        <a:rPr lang="en-US" sz="1100" b="0" i="0" u="none" strike="noStrike">
                          <a:solidFill>
                            <a:srgbClr val="000000"/>
                          </a:solidFill>
                          <a:effectLst/>
                          <a:latin typeface="Lato" panose="020F0502020204030203" pitchFamily="34" charset="0"/>
                        </a:rPr>
                        <a:t>638,920</a:t>
                      </a:r>
                    </a:p>
                  </a:txBody>
                  <a:tcPr marL="6350" marR="6350" marT="6350" marB="0" anchor="ctr"/>
                </a:tc>
                <a:tc>
                  <a:txBody>
                    <a:bodyPr/>
                    <a:lstStyle/>
                    <a:p>
                      <a:pPr algn="ctr" fontAlgn="b"/>
                      <a:r>
                        <a:rPr lang="en-US" sz="1100" b="0" i="1" u="none" strike="noStrike" dirty="0">
                          <a:solidFill>
                            <a:srgbClr val="000000"/>
                          </a:solidFill>
                          <a:effectLst/>
                          <a:latin typeface="Lato" panose="020F0502020204030203" pitchFamily="34" charset="0"/>
                        </a:rPr>
                        <a:t>471.9%</a:t>
                      </a:r>
                    </a:p>
                  </a:txBody>
                  <a:tcPr marL="6350" marR="6350" marT="6350" marB="0" anchor="ctr"/>
                </a:tc>
                <a:extLst>
                  <a:ext uri="{0D108BD9-81ED-4DB2-BD59-A6C34878D82A}">
                    <a16:rowId xmlns:a16="http://schemas.microsoft.com/office/drawing/2014/main" val="1246821193"/>
                  </a:ext>
                </a:extLst>
              </a:tr>
              <a:tr h="282648">
                <a:tc>
                  <a:txBody>
                    <a:bodyPr/>
                    <a:lstStyle/>
                    <a:p>
                      <a:pPr algn="ctr" fontAlgn="ctr"/>
                      <a:r>
                        <a:rPr lang="en-US" sz="1100" b="0" i="0" u="none" strike="noStrike" dirty="0">
                          <a:solidFill>
                            <a:srgbClr val="000000"/>
                          </a:solidFill>
                          <a:effectLst/>
                          <a:latin typeface="Lato" panose="020F0502020204030203" pitchFamily="34" charset="0"/>
                        </a:rPr>
                        <a:t>14</a:t>
                      </a:r>
                    </a:p>
                  </a:txBody>
                  <a:tcPr marL="9525" marR="9525" marT="9525" marB="0" anchor="ctr"/>
                </a:tc>
                <a:tc>
                  <a:txBody>
                    <a:bodyPr/>
                    <a:lstStyle/>
                    <a:p>
                      <a:pPr algn="l" fontAlgn="b"/>
                      <a:r>
                        <a:rPr lang="en-US" sz="1100" b="0" i="0" u="none" strike="noStrike" dirty="0">
                          <a:solidFill>
                            <a:srgbClr val="000000"/>
                          </a:solidFill>
                          <a:effectLst/>
                          <a:latin typeface="Lato" panose="020F0502020204030203" pitchFamily="34" charset="0"/>
                        </a:rPr>
                        <a:t>3 Month Euribor Futures, Eurex</a:t>
                      </a: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Lato" panose="020F0502020204030203" pitchFamily="34" charset="0"/>
                        </a:rPr>
                        <a:t>EUR 1,000,000</a:t>
                      </a:r>
                    </a:p>
                  </a:txBody>
                  <a:tcPr marL="6350" marR="6350" marT="6350" marB="0" anchor="ctr"/>
                </a:tc>
                <a:tc>
                  <a:txBody>
                    <a:bodyPr/>
                    <a:lstStyle/>
                    <a:p>
                      <a:pPr algn="r" fontAlgn="b"/>
                      <a:r>
                        <a:rPr lang="en-US" sz="1100" b="0" i="0" u="none" strike="noStrike">
                          <a:solidFill>
                            <a:srgbClr val="000000"/>
                          </a:solidFill>
                          <a:effectLst/>
                          <a:latin typeface="Lato" panose="020F0502020204030203" pitchFamily="34" charset="0"/>
                        </a:rPr>
                        <a:t>14,680,437</a:t>
                      </a:r>
                    </a:p>
                  </a:txBody>
                  <a:tcPr marL="6350" marR="6350" marT="6350" marB="0" anchor="ctr"/>
                </a:tc>
                <a:tc>
                  <a:txBody>
                    <a:bodyPr/>
                    <a:lstStyle/>
                    <a:p>
                      <a:pPr algn="ctr" fontAlgn="b"/>
                      <a:r>
                        <a:rPr lang="en-US" sz="1100" b="0" i="1" u="none" strike="noStrike" dirty="0">
                          <a:solidFill>
                            <a:srgbClr val="000000"/>
                          </a:solidFill>
                          <a:effectLst/>
                          <a:latin typeface="Lato" panose="020F0502020204030203" pitchFamily="34" charset="0"/>
                        </a:rPr>
                        <a:t>6.2%</a:t>
                      </a:r>
                    </a:p>
                  </a:txBody>
                  <a:tcPr marL="6350" marR="6350" marT="6350" marB="0" anchor="ctr"/>
                </a:tc>
                <a:tc>
                  <a:txBody>
                    <a:bodyPr/>
                    <a:lstStyle/>
                    <a:p>
                      <a:pPr algn="r" fontAlgn="b"/>
                      <a:r>
                        <a:rPr lang="en-US" sz="1100" b="0" i="0" u="none" strike="noStrike">
                          <a:solidFill>
                            <a:srgbClr val="000000"/>
                          </a:solidFill>
                          <a:effectLst/>
                          <a:latin typeface="Lato" panose="020F0502020204030203" pitchFamily="34" charset="0"/>
                        </a:rPr>
                        <a:t>363,485</a:t>
                      </a:r>
                    </a:p>
                  </a:txBody>
                  <a:tcPr marL="6350" marR="6350" marT="6350" marB="0" anchor="ctr"/>
                </a:tc>
                <a:tc>
                  <a:txBody>
                    <a:bodyPr/>
                    <a:lstStyle/>
                    <a:p>
                      <a:pPr algn="ctr" fontAlgn="b"/>
                      <a:r>
                        <a:rPr lang="en-US" sz="1100" b="0" i="1" u="none" strike="noStrike" dirty="0">
                          <a:solidFill>
                            <a:srgbClr val="000000"/>
                          </a:solidFill>
                          <a:effectLst/>
                          <a:latin typeface="Lato" panose="020F0502020204030203" pitchFamily="34" charset="0"/>
                        </a:rPr>
                        <a:t>412.4%</a:t>
                      </a:r>
                    </a:p>
                  </a:txBody>
                  <a:tcPr marL="6350" marR="6350" marT="6350" marB="0" anchor="ctr"/>
                </a:tc>
                <a:extLst>
                  <a:ext uri="{0D108BD9-81ED-4DB2-BD59-A6C34878D82A}">
                    <a16:rowId xmlns:a16="http://schemas.microsoft.com/office/drawing/2014/main" val="83176036"/>
                  </a:ext>
                </a:extLst>
              </a:tr>
              <a:tr h="282648">
                <a:tc>
                  <a:txBody>
                    <a:bodyPr/>
                    <a:lstStyle/>
                    <a:p>
                      <a:pPr algn="ctr" fontAlgn="ctr"/>
                      <a:r>
                        <a:rPr lang="en-US" sz="1100" b="0" i="0" u="none" strike="noStrike" dirty="0">
                          <a:solidFill>
                            <a:srgbClr val="000000"/>
                          </a:solidFill>
                          <a:effectLst/>
                          <a:latin typeface="Lato" panose="020F0502020204030203" pitchFamily="34" charset="0"/>
                        </a:rPr>
                        <a:t>15</a:t>
                      </a:r>
                    </a:p>
                  </a:txBody>
                  <a:tcPr marL="9525" marR="9525" marT="9525" marB="0" anchor="ctr"/>
                </a:tc>
                <a:tc>
                  <a:txBody>
                    <a:bodyPr/>
                    <a:lstStyle/>
                    <a:p>
                      <a:pPr algn="l" fontAlgn="b"/>
                      <a:r>
                        <a:rPr lang="en-US" sz="1100" b="0" i="0" u="none" strike="noStrike" dirty="0">
                          <a:solidFill>
                            <a:srgbClr val="000000"/>
                          </a:solidFill>
                          <a:effectLst/>
                          <a:latin typeface="Lato" panose="020F0502020204030203" pitchFamily="34" charset="0"/>
                        </a:rPr>
                        <a:t>DI x IPCA Spread (DAP) Futures, B3</a:t>
                      </a: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Lato" panose="020F0502020204030203" pitchFamily="34" charset="0"/>
                        </a:rPr>
                        <a:t>BRL 100,000</a:t>
                      </a:r>
                    </a:p>
                  </a:txBody>
                  <a:tcPr marL="6350" marR="6350" marT="6350" marB="0" anchor="ctr"/>
                </a:tc>
                <a:tc>
                  <a:txBody>
                    <a:bodyPr/>
                    <a:lstStyle/>
                    <a:p>
                      <a:pPr algn="r" fontAlgn="b"/>
                      <a:r>
                        <a:rPr lang="en-US" sz="1100" b="0" i="0" u="none" strike="noStrike">
                          <a:solidFill>
                            <a:srgbClr val="000000"/>
                          </a:solidFill>
                          <a:effectLst/>
                          <a:latin typeface="Lato" panose="020F0502020204030203" pitchFamily="34" charset="0"/>
                        </a:rPr>
                        <a:t>9,566,168</a:t>
                      </a:r>
                    </a:p>
                  </a:txBody>
                  <a:tcPr marL="6350" marR="6350" marT="6350" marB="0" anchor="ctr"/>
                </a:tc>
                <a:tc>
                  <a:txBody>
                    <a:bodyPr/>
                    <a:lstStyle/>
                    <a:p>
                      <a:pPr algn="ctr" fontAlgn="b"/>
                      <a:r>
                        <a:rPr lang="en-US" sz="1100" b="0" i="1" u="none" strike="noStrike" dirty="0">
                          <a:solidFill>
                            <a:srgbClr val="000000"/>
                          </a:solidFill>
                          <a:effectLst/>
                          <a:latin typeface="Lato" panose="020F0502020204030203" pitchFamily="34" charset="0"/>
                        </a:rPr>
                        <a:t>13.1%</a:t>
                      </a:r>
                    </a:p>
                  </a:txBody>
                  <a:tcPr marL="6350" marR="6350" marT="6350" marB="0" anchor="ctr"/>
                </a:tc>
                <a:tc>
                  <a:txBody>
                    <a:bodyPr/>
                    <a:lstStyle/>
                    <a:p>
                      <a:pPr algn="r" fontAlgn="b"/>
                      <a:r>
                        <a:rPr lang="en-US" sz="1100" b="0" i="0" u="none" strike="noStrike">
                          <a:solidFill>
                            <a:srgbClr val="000000"/>
                          </a:solidFill>
                          <a:effectLst/>
                          <a:latin typeface="Lato" panose="020F0502020204030203" pitchFamily="34" charset="0"/>
                        </a:rPr>
                        <a:t>1,995,907</a:t>
                      </a:r>
                    </a:p>
                  </a:txBody>
                  <a:tcPr marL="6350" marR="6350" marT="6350" marB="0" anchor="ctr"/>
                </a:tc>
                <a:tc>
                  <a:txBody>
                    <a:bodyPr/>
                    <a:lstStyle/>
                    <a:p>
                      <a:pPr algn="ctr" fontAlgn="b"/>
                      <a:r>
                        <a:rPr lang="en-US" sz="1100" b="0" i="1" u="none" strike="noStrike" dirty="0">
                          <a:solidFill>
                            <a:srgbClr val="000000"/>
                          </a:solidFill>
                          <a:effectLst/>
                          <a:latin typeface="Lato" panose="020F0502020204030203" pitchFamily="34" charset="0"/>
                        </a:rPr>
                        <a:t>11.3%</a:t>
                      </a:r>
                    </a:p>
                  </a:txBody>
                  <a:tcPr marL="6350" marR="6350" marT="6350" marB="0" anchor="ctr"/>
                </a:tc>
                <a:extLst>
                  <a:ext uri="{0D108BD9-81ED-4DB2-BD59-A6C34878D82A}">
                    <a16:rowId xmlns:a16="http://schemas.microsoft.com/office/drawing/2014/main" val="2375309588"/>
                  </a:ext>
                </a:extLst>
              </a:tr>
            </a:tbl>
          </a:graphicData>
        </a:graphic>
      </p:graphicFrame>
    </p:spTree>
    <p:extLst>
      <p:ext uri="{BB962C8B-B14F-4D97-AF65-F5344CB8AC3E}">
        <p14:creationId xmlns:p14="http://schemas.microsoft.com/office/powerpoint/2010/main" val="10956081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7FA10-A80E-F643-E533-41D91E8E742D}"/>
              </a:ext>
            </a:extLst>
          </p:cNvPr>
          <p:cNvSpPr>
            <a:spLocks noGrp="1"/>
          </p:cNvSpPr>
          <p:nvPr>
            <p:ph type="title"/>
          </p:nvPr>
        </p:nvSpPr>
        <p:spPr/>
        <p:txBody>
          <a:bodyPr>
            <a:normAutofit/>
          </a:bodyPr>
          <a:lstStyle/>
          <a:p>
            <a:r>
              <a:rPr lang="en-US" sz="3200">
                <a:solidFill>
                  <a:schemeClr val="tx1"/>
                </a:solidFill>
              </a:rPr>
              <a:t>SOFR Complex: Uncertainty Spurs Trading</a:t>
            </a:r>
          </a:p>
        </p:txBody>
      </p:sp>
      <p:graphicFrame>
        <p:nvGraphicFramePr>
          <p:cNvPr id="4" name="Content Placeholder 3">
            <a:extLst>
              <a:ext uri="{FF2B5EF4-FFF2-40B4-BE49-F238E27FC236}">
                <a16:creationId xmlns:a16="http://schemas.microsoft.com/office/drawing/2014/main" id="{502C6023-7C7F-34FB-71F9-E9F4A455D596}"/>
              </a:ext>
            </a:extLst>
          </p:cNvPr>
          <p:cNvGraphicFramePr>
            <a:graphicFrameLocks noGrp="1"/>
          </p:cNvGraphicFramePr>
          <p:nvPr>
            <p:ph idx="1"/>
            <p:extLst>
              <p:ext uri="{D42A27DB-BD31-4B8C-83A1-F6EECF244321}">
                <p14:modId xmlns:p14="http://schemas.microsoft.com/office/powerpoint/2010/main" val="2348592384"/>
              </p:ext>
            </p:extLst>
          </p:nvPr>
        </p:nvGraphicFramePr>
        <p:xfrm>
          <a:off x="838200" y="1825625"/>
          <a:ext cx="5257800" cy="4351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1B01C988-9FBB-442F-9139-A0366D8AF31A}"/>
              </a:ext>
            </a:extLst>
          </p:cNvPr>
          <p:cNvGraphicFramePr>
            <a:graphicFrameLocks/>
          </p:cNvGraphicFramePr>
          <p:nvPr>
            <p:extLst>
              <p:ext uri="{D42A27DB-BD31-4B8C-83A1-F6EECF244321}">
                <p14:modId xmlns:p14="http://schemas.microsoft.com/office/powerpoint/2010/main" val="231914372"/>
              </p:ext>
            </p:extLst>
          </p:nvPr>
        </p:nvGraphicFramePr>
        <p:xfrm>
          <a:off x="6096000" y="1825625"/>
          <a:ext cx="5257800" cy="42703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037742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50657-6188-677F-C396-7436EBF5A525}"/>
              </a:ext>
            </a:extLst>
          </p:cNvPr>
          <p:cNvSpPr>
            <a:spLocks noGrp="1"/>
          </p:cNvSpPr>
          <p:nvPr>
            <p:ph type="title"/>
          </p:nvPr>
        </p:nvSpPr>
        <p:spPr/>
        <p:txBody>
          <a:bodyPr>
            <a:normAutofit/>
          </a:bodyPr>
          <a:lstStyle/>
          <a:p>
            <a:r>
              <a:rPr lang="en-US" sz="3200">
                <a:solidFill>
                  <a:schemeClr val="tx1"/>
                </a:solidFill>
              </a:rPr>
              <a:t>SOFR Futures: FMX Seeks a Foothold</a:t>
            </a:r>
          </a:p>
        </p:txBody>
      </p:sp>
      <p:graphicFrame>
        <p:nvGraphicFramePr>
          <p:cNvPr id="4" name="Content Placeholder 3">
            <a:extLst>
              <a:ext uri="{FF2B5EF4-FFF2-40B4-BE49-F238E27FC236}">
                <a16:creationId xmlns:a16="http://schemas.microsoft.com/office/drawing/2014/main" id="{B2ED4CC5-FDCA-FDEE-D542-9F7988CE3D97}"/>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519155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6E5CD-F1A6-E1B3-F9DA-8D35325499E3}"/>
              </a:ext>
            </a:extLst>
          </p:cNvPr>
          <p:cNvSpPr>
            <a:spLocks noGrp="1"/>
          </p:cNvSpPr>
          <p:nvPr>
            <p:ph type="title"/>
          </p:nvPr>
        </p:nvSpPr>
        <p:spPr/>
        <p:txBody>
          <a:bodyPr>
            <a:normAutofit/>
          </a:bodyPr>
          <a:lstStyle/>
          <a:p>
            <a:r>
              <a:rPr lang="en-US" sz="3200" dirty="0"/>
              <a:t>ICE Futures Europe: Record Volume in Rates</a:t>
            </a:r>
          </a:p>
        </p:txBody>
      </p:sp>
      <p:graphicFrame>
        <p:nvGraphicFramePr>
          <p:cNvPr id="5" name="Content Placeholder 4">
            <a:extLst>
              <a:ext uri="{FF2B5EF4-FFF2-40B4-BE49-F238E27FC236}">
                <a16:creationId xmlns:a16="http://schemas.microsoft.com/office/drawing/2014/main" id="{0E94E1B2-3B3B-464B-B60F-BC10C23EEC3D}"/>
              </a:ext>
            </a:extLst>
          </p:cNvPr>
          <p:cNvGraphicFramePr>
            <a:graphicFrameLocks noGrp="1"/>
          </p:cNvGraphicFramePr>
          <p:nvPr>
            <p:ph sz="half" idx="1"/>
            <p:extLst>
              <p:ext uri="{D42A27DB-BD31-4B8C-83A1-F6EECF244321}">
                <p14:modId xmlns:p14="http://schemas.microsoft.com/office/powerpoint/2010/main" val="3343874951"/>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5">
            <a:extLst>
              <a:ext uri="{FF2B5EF4-FFF2-40B4-BE49-F238E27FC236}">
                <a16:creationId xmlns:a16="http://schemas.microsoft.com/office/drawing/2014/main" id="{245E83BC-5E44-4244-91BC-14E78B686389}"/>
              </a:ext>
            </a:extLst>
          </p:cNvPr>
          <p:cNvGraphicFramePr>
            <a:graphicFrameLocks noGrp="1"/>
          </p:cNvGraphicFramePr>
          <p:nvPr>
            <p:ph sz="half" idx="2"/>
            <p:extLst>
              <p:ext uri="{D42A27DB-BD31-4B8C-83A1-F6EECF244321}">
                <p14:modId xmlns:p14="http://schemas.microsoft.com/office/powerpoint/2010/main" val="3693031896"/>
              </p:ext>
            </p:extLst>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5341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B94BF-5669-E75D-063A-3E56C2B5DEFD}"/>
              </a:ext>
            </a:extLst>
          </p:cNvPr>
          <p:cNvSpPr>
            <a:spLocks noGrp="1"/>
          </p:cNvSpPr>
          <p:nvPr>
            <p:ph type="title"/>
          </p:nvPr>
        </p:nvSpPr>
        <p:spPr/>
        <p:txBody>
          <a:bodyPr>
            <a:normAutofit/>
          </a:bodyPr>
          <a:lstStyle/>
          <a:p>
            <a:r>
              <a:rPr lang="en-US" sz="3200" dirty="0"/>
              <a:t>SONIA: Volume and OI Trending Higher</a:t>
            </a:r>
          </a:p>
        </p:txBody>
      </p:sp>
      <p:graphicFrame>
        <p:nvGraphicFramePr>
          <p:cNvPr id="5" name="Content Placeholder 4">
            <a:extLst>
              <a:ext uri="{FF2B5EF4-FFF2-40B4-BE49-F238E27FC236}">
                <a16:creationId xmlns:a16="http://schemas.microsoft.com/office/drawing/2014/main" id="{A384F33C-867C-475E-944B-673BB81BFBBE}"/>
              </a:ext>
            </a:extLst>
          </p:cNvPr>
          <p:cNvGraphicFramePr>
            <a:graphicFrameLocks noGrp="1"/>
          </p:cNvGraphicFramePr>
          <p:nvPr>
            <p:ph sz="half" idx="1"/>
            <p:extLst>
              <p:ext uri="{D42A27DB-BD31-4B8C-83A1-F6EECF244321}">
                <p14:modId xmlns:p14="http://schemas.microsoft.com/office/powerpoint/2010/main" val="2657260207"/>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5">
            <a:extLst>
              <a:ext uri="{FF2B5EF4-FFF2-40B4-BE49-F238E27FC236}">
                <a16:creationId xmlns:a16="http://schemas.microsoft.com/office/drawing/2014/main" id="{DF36C25F-5E77-4C03-A2ED-5F00A23545F3}"/>
              </a:ext>
            </a:extLst>
          </p:cNvPr>
          <p:cNvGraphicFramePr>
            <a:graphicFrameLocks noGrp="1"/>
          </p:cNvGraphicFramePr>
          <p:nvPr>
            <p:ph sz="half" idx="2"/>
            <p:extLst>
              <p:ext uri="{D42A27DB-BD31-4B8C-83A1-F6EECF244321}">
                <p14:modId xmlns:p14="http://schemas.microsoft.com/office/powerpoint/2010/main" val="232209872"/>
              </p:ext>
            </p:extLst>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854883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0CEF1-5116-D26E-DFE6-044B217760FE}"/>
              </a:ext>
            </a:extLst>
          </p:cNvPr>
          <p:cNvSpPr>
            <a:spLocks noGrp="1"/>
          </p:cNvSpPr>
          <p:nvPr>
            <p:ph type="title"/>
          </p:nvPr>
        </p:nvSpPr>
        <p:spPr/>
        <p:txBody>
          <a:bodyPr>
            <a:normAutofit/>
          </a:bodyPr>
          <a:lstStyle/>
          <a:p>
            <a:r>
              <a:rPr lang="en-US" sz="3200">
                <a:solidFill>
                  <a:schemeClr val="tx1"/>
                </a:solidFill>
              </a:rPr>
              <a:t>Euribor Futures: Eurex Takes on ICE</a:t>
            </a:r>
          </a:p>
        </p:txBody>
      </p:sp>
      <p:graphicFrame>
        <p:nvGraphicFramePr>
          <p:cNvPr id="4" name="Content Placeholder 3">
            <a:extLst>
              <a:ext uri="{FF2B5EF4-FFF2-40B4-BE49-F238E27FC236}">
                <a16:creationId xmlns:a16="http://schemas.microsoft.com/office/drawing/2014/main" id="{C82D7449-89AB-DC21-DD7A-0483C5C0D561}"/>
              </a:ext>
            </a:extLst>
          </p:cNvPr>
          <p:cNvGraphicFramePr>
            <a:graphicFrameLocks noGrp="1"/>
          </p:cNvGraphicFramePr>
          <p:nvPr>
            <p:ph idx="1"/>
            <p:extLst>
              <p:ext uri="{D42A27DB-BD31-4B8C-83A1-F6EECF244321}">
                <p14:modId xmlns:p14="http://schemas.microsoft.com/office/powerpoint/2010/main" val="2117859765"/>
              </p:ext>
            </p:extLst>
          </p:nvPr>
        </p:nvGraphicFramePr>
        <p:xfrm>
          <a:off x="838200" y="1825625"/>
          <a:ext cx="5257800" cy="4351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B3DBFDEE-F117-41D5-9AF0-BD29DB52F2B1}"/>
              </a:ext>
            </a:extLst>
          </p:cNvPr>
          <p:cNvGraphicFramePr>
            <a:graphicFrameLocks/>
          </p:cNvGraphicFramePr>
          <p:nvPr>
            <p:extLst>
              <p:ext uri="{D42A27DB-BD31-4B8C-83A1-F6EECF244321}">
                <p14:modId xmlns:p14="http://schemas.microsoft.com/office/powerpoint/2010/main" val="1549530122"/>
              </p:ext>
            </p:extLst>
          </p:nvPr>
        </p:nvGraphicFramePr>
        <p:xfrm>
          <a:off x="6096000" y="1825625"/>
          <a:ext cx="5257800" cy="43513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63536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7B2161-F06D-4ABB-90D3-84CB45060414}"/>
              </a:ext>
            </a:extLst>
          </p:cNvPr>
          <p:cNvSpPr>
            <a:spLocks noGrp="1"/>
          </p:cNvSpPr>
          <p:nvPr>
            <p:ph type="ctrTitle"/>
          </p:nvPr>
        </p:nvSpPr>
        <p:spPr/>
        <p:txBody>
          <a:bodyPr>
            <a:noAutofit/>
          </a:bodyPr>
          <a:lstStyle/>
          <a:p>
            <a:r>
              <a:rPr lang="en-US" sz="3200" dirty="0">
                <a:latin typeface="Lato" panose="020F0502020204030203" pitchFamily="34" charset="0"/>
                <a:ea typeface="Lato" panose="020F0502020204030203" pitchFamily="34" charset="0"/>
                <a:cs typeface="Lato" panose="020F0502020204030203" pitchFamily="34" charset="0"/>
              </a:rPr>
              <a:t>Trends in ETD Trading</a:t>
            </a:r>
            <a:br>
              <a:rPr lang="en-US" sz="3200" dirty="0">
                <a:latin typeface="Lato" panose="020F0502020204030203" pitchFamily="34" charset="0"/>
                <a:ea typeface="Lato" panose="020F0502020204030203" pitchFamily="34" charset="0"/>
                <a:cs typeface="Lato" panose="020F0502020204030203" pitchFamily="34" charset="0"/>
              </a:rPr>
            </a:br>
            <a:r>
              <a:rPr lang="en-US" sz="3200" dirty="0">
                <a:latin typeface="Lato" panose="020F0502020204030203" pitchFamily="34" charset="0"/>
                <a:ea typeface="Lato" panose="020F0502020204030203" pitchFamily="34" charset="0"/>
                <a:cs typeface="Lato" panose="020F0502020204030203" pitchFamily="34" charset="0"/>
              </a:rPr>
              <a:t>Q2 2025</a:t>
            </a:r>
          </a:p>
        </p:txBody>
      </p:sp>
      <p:sp>
        <p:nvSpPr>
          <p:cNvPr id="4" name="Subtitle 3">
            <a:extLst>
              <a:ext uri="{FF2B5EF4-FFF2-40B4-BE49-F238E27FC236}">
                <a16:creationId xmlns:a16="http://schemas.microsoft.com/office/drawing/2014/main" id="{702BDEFC-9AED-42EC-B22C-D362A4C30B2B}"/>
              </a:ext>
            </a:extLst>
          </p:cNvPr>
          <p:cNvSpPr>
            <a:spLocks noGrp="1"/>
          </p:cNvSpPr>
          <p:nvPr>
            <p:ph type="subTitle" idx="1"/>
          </p:nvPr>
        </p:nvSpPr>
        <p:spPr/>
        <p:txBody>
          <a:bodyPr/>
          <a:lstStyle/>
          <a:p>
            <a:r>
              <a:rPr lang="en-US" b="0" dirty="0">
                <a:latin typeface="Lato" panose="020F0502020204030203" pitchFamily="34" charset="0"/>
                <a:ea typeface="Lato" panose="020F0502020204030203" pitchFamily="34" charset="0"/>
                <a:cs typeface="Lato" panose="020F0502020204030203" pitchFamily="34" charset="0"/>
              </a:rPr>
              <a:t>30 July 2025</a:t>
            </a:r>
          </a:p>
        </p:txBody>
      </p:sp>
    </p:spTree>
    <p:extLst>
      <p:ext uri="{BB962C8B-B14F-4D97-AF65-F5344CB8AC3E}">
        <p14:creationId xmlns:p14="http://schemas.microsoft.com/office/powerpoint/2010/main" val="6376408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B02BE-D9DF-7737-A18D-0D2BFDA05446}"/>
              </a:ext>
            </a:extLst>
          </p:cNvPr>
          <p:cNvSpPr>
            <a:spLocks noGrp="1"/>
          </p:cNvSpPr>
          <p:nvPr>
            <p:ph type="title"/>
          </p:nvPr>
        </p:nvSpPr>
        <p:spPr/>
        <p:txBody>
          <a:bodyPr>
            <a:normAutofit/>
          </a:bodyPr>
          <a:lstStyle/>
          <a:p>
            <a:r>
              <a:rPr lang="en-US" sz="3200" dirty="0"/>
              <a:t>ESTR Futures: Three-Way Competition</a:t>
            </a:r>
          </a:p>
        </p:txBody>
      </p:sp>
      <p:graphicFrame>
        <p:nvGraphicFramePr>
          <p:cNvPr id="5" name="Content Placeholder 4">
            <a:extLst>
              <a:ext uri="{FF2B5EF4-FFF2-40B4-BE49-F238E27FC236}">
                <a16:creationId xmlns:a16="http://schemas.microsoft.com/office/drawing/2014/main" id="{00000000-0008-0000-0000-000002000000}"/>
              </a:ext>
            </a:extLst>
          </p:cNvPr>
          <p:cNvGraphicFramePr>
            <a:graphicFrameLocks noGrp="1"/>
          </p:cNvGraphicFramePr>
          <p:nvPr>
            <p:ph sz="half" idx="1"/>
            <p:extLst>
              <p:ext uri="{D42A27DB-BD31-4B8C-83A1-F6EECF244321}">
                <p14:modId xmlns:p14="http://schemas.microsoft.com/office/powerpoint/2010/main" val="1396074850"/>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ontent Placeholder 11">
            <a:extLst>
              <a:ext uri="{FF2B5EF4-FFF2-40B4-BE49-F238E27FC236}">
                <a16:creationId xmlns:a16="http://schemas.microsoft.com/office/drawing/2014/main" id="{00000000-0008-0000-0100-000002000000}"/>
              </a:ext>
            </a:extLst>
          </p:cNvPr>
          <p:cNvGraphicFramePr>
            <a:graphicFrameLocks noGrp="1"/>
          </p:cNvGraphicFramePr>
          <p:nvPr>
            <p:ph sz="half" idx="2"/>
            <p:extLst>
              <p:ext uri="{D42A27DB-BD31-4B8C-83A1-F6EECF244321}">
                <p14:modId xmlns:p14="http://schemas.microsoft.com/office/powerpoint/2010/main" val="4201555209"/>
              </p:ext>
            </p:extLst>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00718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67788-9027-86C3-91F3-E303275DB5E8}"/>
              </a:ext>
            </a:extLst>
          </p:cNvPr>
          <p:cNvSpPr>
            <a:spLocks noGrp="1"/>
          </p:cNvSpPr>
          <p:nvPr>
            <p:ph type="title"/>
          </p:nvPr>
        </p:nvSpPr>
        <p:spPr/>
        <p:txBody>
          <a:bodyPr>
            <a:normAutofit/>
          </a:bodyPr>
          <a:lstStyle/>
          <a:p>
            <a:r>
              <a:rPr lang="en-US" sz="3200">
                <a:solidFill>
                  <a:schemeClr val="tx1"/>
                </a:solidFill>
              </a:rPr>
              <a:t>Credit Index Futures: Inflection Point for Volume</a:t>
            </a:r>
          </a:p>
        </p:txBody>
      </p:sp>
      <p:graphicFrame>
        <p:nvGraphicFramePr>
          <p:cNvPr id="4" name="Content Placeholder 3">
            <a:extLst>
              <a:ext uri="{FF2B5EF4-FFF2-40B4-BE49-F238E27FC236}">
                <a16:creationId xmlns:a16="http://schemas.microsoft.com/office/drawing/2014/main" id="{7DAABDBB-0711-36D9-4182-915B280AB323}"/>
              </a:ext>
            </a:extLst>
          </p:cNvPr>
          <p:cNvGraphicFramePr>
            <a:graphicFrameLocks noGrp="1"/>
          </p:cNvGraphicFramePr>
          <p:nvPr>
            <p:ph idx="1"/>
            <p:extLst>
              <p:ext uri="{D42A27DB-BD31-4B8C-83A1-F6EECF244321}">
                <p14:modId xmlns:p14="http://schemas.microsoft.com/office/powerpoint/2010/main" val="1798451308"/>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431168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FFB44-B991-0EC5-3254-EA0009C40072}"/>
              </a:ext>
            </a:extLst>
          </p:cNvPr>
          <p:cNvSpPr>
            <a:spLocks noGrp="1"/>
          </p:cNvSpPr>
          <p:nvPr>
            <p:ph type="title"/>
          </p:nvPr>
        </p:nvSpPr>
        <p:spPr/>
        <p:txBody>
          <a:bodyPr>
            <a:normAutofit/>
          </a:bodyPr>
          <a:lstStyle/>
          <a:p>
            <a:r>
              <a:rPr lang="en-US" sz="3200">
                <a:solidFill>
                  <a:schemeClr val="tx1"/>
                </a:solidFill>
              </a:rPr>
              <a:t>Credit Futures: Open Interest</a:t>
            </a:r>
          </a:p>
        </p:txBody>
      </p:sp>
      <p:graphicFrame>
        <p:nvGraphicFramePr>
          <p:cNvPr id="5" name="Content Placeholder 4">
            <a:extLst>
              <a:ext uri="{FF2B5EF4-FFF2-40B4-BE49-F238E27FC236}">
                <a16:creationId xmlns:a16="http://schemas.microsoft.com/office/drawing/2014/main" id="{489FC59A-A3B6-48D6-A687-C6250D452C78}"/>
              </a:ext>
            </a:extLst>
          </p:cNvPr>
          <p:cNvGraphicFramePr>
            <a:graphicFrameLocks noGrp="1"/>
          </p:cNvGraphicFramePr>
          <p:nvPr>
            <p:ph idx="1"/>
            <p:extLst>
              <p:ext uri="{D42A27DB-BD31-4B8C-83A1-F6EECF244321}">
                <p14:modId xmlns:p14="http://schemas.microsoft.com/office/powerpoint/2010/main" val="313143345"/>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763853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04990-6BA0-043D-1FE5-0E831DE7D0B2}"/>
              </a:ext>
            </a:extLst>
          </p:cNvPr>
          <p:cNvSpPr>
            <a:spLocks noGrp="1"/>
          </p:cNvSpPr>
          <p:nvPr>
            <p:ph type="title"/>
          </p:nvPr>
        </p:nvSpPr>
        <p:spPr/>
        <p:txBody>
          <a:bodyPr>
            <a:normAutofit/>
          </a:bodyPr>
          <a:lstStyle/>
          <a:p>
            <a:r>
              <a:rPr lang="en-US" sz="3200" dirty="0"/>
              <a:t>Bitcoin: Surge of Activity on Brazil’s B3 </a:t>
            </a:r>
          </a:p>
        </p:txBody>
      </p:sp>
      <p:graphicFrame>
        <p:nvGraphicFramePr>
          <p:cNvPr id="5" name="Content Placeholder 4">
            <a:extLst>
              <a:ext uri="{FF2B5EF4-FFF2-40B4-BE49-F238E27FC236}">
                <a16:creationId xmlns:a16="http://schemas.microsoft.com/office/drawing/2014/main" id="{946209A8-7A3A-580B-0D6F-4E6608591B21}"/>
              </a:ext>
            </a:extLst>
          </p:cNvPr>
          <p:cNvGraphicFramePr>
            <a:graphicFrameLocks noGrp="1"/>
          </p:cNvGraphicFramePr>
          <p:nvPr>
            <p:ph sz="half" idx="1"/>
            <p:extLst>
              <p:ext uri="{D42A27DB-BD31-4B8C-83A1-F6EECF244321}">
                <p14:modId xmlns:p14="http://schemas.microsoft.com/office/powerpoint/2010/main" val="1363639729"/>
              </p:ext>
            </p:extLst>
          </p:nvPr>
        </p:nvGraphicFramePr>
        <p:xfrm>
          <a:off x="838199" y="1530047"/>
          <a:ext cx="5011995" cy="43413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3">
            <a:extLst>
              <a:ext uri="{FF2B5EF4-FFF2-40B4-BE49-F238E27FC236}">
                <a16:creationId xmlns:a16="http://schemas.microsoft.com/office/drawing/2014/main" id="{E607FF7F-06D0-F839-1AF8-0F34D7B84D6F}"/>
              </a:ext>
            </a:extLst>
          </p:cNvPr>
          <p:cNvGraphicFramePr>
            <a:graphicFrameLocks/>
          </p:cNvGraphicFramePr>
          <p:nvPr>
            <p:extLst>
              <p:ext uri="{D42A27DB-BD31-4B8C-83A1-F6EECF244321}">
                <p14:modId xmlns:p14="http://schemas.microsoft.com/office/powerpoint/2010/main" val="87783944"/>
              </p:ext>
            </p:extLst>
          </p:nvPr>
        </p:nvGraphicFramePr>
        <p:xfrm>
          <a:off x="6096000" y="1530047"/>
          <a:ext cx="5257801" cy="4252867"/>
        </p:xfrm>
        <a:graphic>
          <a:graphicData uri="http://schemas.openxmlformats.org/drawingml/2006/table">
            <a:tbl>
              <a:tblPr firstRow="1" bandRow="1">
                <a:tableStyleId>{5C22544A-7EE6-4342-B048-85BDC9FD1C3A}</a:tableStyleId>
              </a:tblPr>
              <a:tblGrid>
                <a:gridCol w="1101476">
                  <a:extLst>
                    <a:ext uri="{9D8B030D-6E8A-4147-A177-3AD203B41FA5}">
                      <a16:colId xmlns:a16="http://schemas.microsoft.com/office/drawing/2014/main" val="948766034"/>
                    </a:ext>
                  </a:extLst>
                </a:gridCol>
                <a:gridCol w="728248">
                  <a:extLst>
                    <a:ext uri="{9D8B030D-6E8A-4147-A177-3AD203B41FA5}">
                      <a16:colId xmlns:a16="http://schemas.microsoft.com/office/drawing/2014/main" val="1778657554"/>
                    </a:ext>
                  </a:extLst>
                </a:gridCol>
                <a:gridCol w="1096855">
                  <a:extLst>
                    <a:ext uri="{9D8B030D-6E8A-4147-A177-3AD203B41FA5}">
                      <a16:colId xmlns:a16="http://schemas.microsoft.com/office/drawing/2014/main" val="2508881091"/>
                    </a:ext>
                  </a:extLst>
                </a:gridCol>
                <a:gridCol w="765119">
                  <a:extLst>
                    <a:ext uri="{9D8B030D-6E8A-4147-A177-3AD203B41FA5}">
                      <a16:colId xmlns:a16="http://schemas.microsoft.com/office/drawing/2014/main" val="2358631417"/>
                    </a:ext>
                  </a:extLst>
                </a:gridCol>
                <a:gridCol w="889450">
                  <a:extLst>
                    <a:ext uri="{9D8B030D-6E8A-4147-A177-3AD203B41FA5}">
                      <a16:colId xmlns:a16="http://schemas.microsoft.com/office/drawing/2014/main" val="1593067365"/>
                    </a:ext>
                  </a:extLst>
                </a:gridCol>
                <a:gridCol w="676653">
                  <a:extLst>
                    <a:ext uri="{9D8B030D-6E8A-4147-A177-3AD203B41FA5}">
                      <a16:colId xmlns:a16="http://schemas.microsoft.com/office/drawing/2014/main" val="1057721774"/>
                    </a:ext>
                  </a:extLst>
                </a:gridCol>
              </a:tblGrid>
              <a:tr h="633691">
                <a:tc>
                  <a:txBody>
                    <a:bodyPr/>
                    <a:lstStyle/>
                    <a:p>
                      <a:r>
                        <a:rPr lang="en-US" sz="1100" dirty="0">
                          <a:latin typeface="Lato" panose="020F0502020204030203" pitchFamily="34" charset="0"/>
                        </a:rPr>
                        <a:t>Contract and Exchange</a:t>
                      </a:r>
                    </a:p>
                  </a:txBody>
                  <a:tcPr/>
                </a:tc>
                <a:tc>
                  <a:txBody>
                    <a:bodyPr/>
                    <a:lstStyle/>
                    <a:p>
                      <a:r>
                        <a:rPr lang="en-US" sz="1100" dirty="0">
                          <a:latin typeface="Lato" panose="020F0502020204030203" pitchFamily="34" charset="0"/>
                        </a:rPr>
                        <a:t>Size</a:t>
                      </a:r>
                    </a:p>
                  </a:txBody>
                  <a:tcPr/>
                </a:tc>
                <a:tc>
                  <a:txBody>
                    <a:bodyPr/>
                    <a:lstStyle/>
                    <a:p>
                      <a:pPr algn="ctr"/>
                      <a:r>
                        <a:rPr lang="en-US" sz="1100" dirty="0">
                          <a:latin typeface="Lato" panose="020F0502020204030203" pitchFamily="34" charset="0"/>
                        </a:rPr>
                        <a:t>Jan-Jun Volume (Adjusted)</a:t>
                      </a:r>
                    </a:p>
                  </a:txBody>
                  <a:tcPr/>
                </a:tc>
                <a:tc>
                  <a:txBody>
                    <a:bodyPr/>
                    <a:lstStyle/>
                    <a:p>
                      <a:pPr algn="ctr"/>
                      <a:r>
                        <a:rPr lang="en-US" sz="1100" dirty="0">
                          <a:latin typeface="Lato" panose="020F0502020204030203" pitchFamily="34" charset="0"/>
                        </a:rPr>
                        <a:t>YOY Change</a:t>
                      </a:r>
                    </a:p>
                  </a:txBody>
                  <a:tcPr/>
                </a:tc>
                <a:tc>
                  <a:txBody>
                    <a:bodyPr/>
                    <a:lstStyle/>
                    <a:p>
                      <a:pPr algn="ctr"/>
                      <a:r>
                        <a:rPr lang="en-US" sz="1100" dirty="0">
                          <a:latin typeface="Lato" panose="020F0502020204030203" pitchFamily="34" charset="0"/>
                        </a:rPr>
                        <a:t>Jun OI (Adjusted)</a:t>
                      </a:r>
                    </a:p>
                  </a:txBody>
                  <a:tcPr/>
                </a:tc>
                <a:tc>
                  <a:txBody>
                    <a:bodyPr/>
                    <a:lstStyle/>
                    <a:p>
                      <a:pPr algn="ctr"/>
                      <a:r>
                        <a:rPr lang="en-US" sz="1100" dirty="0">
                          <a:latin typeface="Lato" panose="020F0502020204030203" pitchFamily="34" charset="0"/>
                        </a:rPr>
                        <a:t>YOY Change</a:t>
                      </a:r>
                    </a:p>
                  </a:txBody>
                  <a:tcPr/>
                </a:tc>
                <a:extLst>
                  <a:ext uri="{0D108BD9-81ED-4DB2-BD59-A6C34878D82A}">
                    <a16:rowId xmlns:a16="http://schemas.microsoft.com/office/drawing/2014/main" val="515840868"/>
                  </a:ext>
                </a:extLst>
              </a:tr>
              <a:tr h="452397">
                <a:tc>
                  <a:txBody>
                    <a:bodyPr/>
                    <a:lstStyle/>
                    <a:p>
                      <a:pPr algn="l" fontAlgn="b"/>
                      <a:r>
                        <a:rPr lang="en-US" sz="1000" b="0" i="0" u="none" strike="noStrike" dirty="0">
                          <a:solidFill>
                            <a:srgbClr val="000000"/>
                          </a:solidFill>
                          <a:effectLst/>
                          <a:latin typeface="Lato" panose="020F0502020204030203" pitchFamily="34" charset="0"/>
                        </a:rPr>
                        <a:t>Bitcoin Futures, CME</a:t>
                      </a:r>
                    </a:p>
                  </a:txBody>
                  <a:tcPr marL="9525" marR="9525" marT="9525" marB="0" anchor="ctr"/>
                </a:tc>
                <a:tc>
                  <a:txBody>
                    <a:bodyPr/>
                    <a:lstStyle/>
                    <a:p>
                      <a:pPr algn="r" fontAlgn="b"/>
                      <a:r>
                        <a:rPr lang="en-US" sz="1000" b="0" i="0" u="none" strike="noStrike" dirty="0">
                          <a:solidFill>
                            <a:srgbClr val="000000"/>
                          </a:solidFill>
                          <a:effectLst/>
                          <a:latin typeface="Lato" panose="020F0502020204030203" pitchFamily="34" charset="0"/>
                        </a:rPr>
                        <a:t>5 bitcoin</a:t>
                      </a:r>
                    </a:p>
                  </a:txBody>
                  <a:tcPr marL="9525" marR="9525" marT="9525" marB="0" anchor="ctr"/>
                </a:tc>
                <a:tc>
                  <a:txBody>
                    <a:bodyPr/>
                    <a:lstStyle/>
                    <a:p>
                      <a:pPr algn="r" fontAlgn="b"/>
                      <a:r>
                        <a:rPr lang="en-US" sz="1000" b="0" i="0" u="none" strike="noStrike" dirty="0">
                          <a:solidFill>
                            <a:srgbClr val="000000"/>
                          </a:solidFill>
                          <a:effectLst/>
                          <a:latin typeface="Lato" panose="020F0502020204030203" pitchFamily="34" charset="0"/>
                        </a:rPr>
                        <a:t>        13,339,525 </a:t>
                      </a:r>
                    </a:p>
                  </a:txBody>
                  <a:tcPr marL="9525" marR="9525" marT="9525" marB="0" anchor="ctr"/>
                </a:tc>
                <a:tc>
                  <a:txBody>
                    <a:bodyPr/>
                    <a:lstStyle/>
                    <a:p>
                      <a:pPr algn="ctr" fontAlgn="b"/>
                      <a:r>
                        <a:rPr lang="en-US" sz="1000" b="0" i="1" u="none" strike="noStrike" dirty="0">
                          <a:solidFill>
                            <a:srgbClr val="000000"/>
                          </a:solidFill>
                          <a:effectLst/>
                          <a:latin typeface="Lato" panose="020F0502020204030203" pitchFamily="34" charset="0"/>
                        </a:rPr>
                        <a:t>46%</a:t>
                      </a:r>
                    </a:p>
                  </a:txBody>
                  <a:tcPr marL="9525" marR="9525" marT="9525" marB="0" anchor="ctr"/>
                </a:tc>
                <a:tc>
                  <a:txBody>
                    <a:bodyPr/>
                    <a:lstStyle/>
                    <a:p>
                      <a:pPr algn="r" fontAlgn="b"/>
                      <a:r>
                        <a:rPr lang="en-US" sz="1000" b="0" i="0" u="none" strike="noStrike" dirty="0">
                          <a:solidFill>
                            <a:srgbClr val="000000"/>
                          </a:solidFill>
                          <a:effectLst/>
                          <a:latin typeface="Lato" panose="020F0502020204030203" pitchFamily="34" charset="0"/>
                        </a:rPr>
                        <a:t>152,780 </a:t>
                      </a:r>
                    </a:p>
                  </a:txBody>
                  <a:tcPr marL="9525" marR="9525" marT="9525" marB="0" anchor="ctr"/>
                </a:tc>
                <a:tc>
                  <a:txBody>
                    <a:bodyPr/>
                    <a:lstStyle/>
                    <a:p>
                      <a:pPr algn="ctr" fontAlgn="b"/>
                      <a:r>
                        <a:rPr lang="en-US" sz="1000" b="0" i="1" u="none" strike="noStrike" dirty="0">
                          <a:solidFill>
                            <a:srgbClr val="000000"/>
                          </a:solidFill>
                          <a:effectLst/>
                          <a:latin typeface="Lato" panose="020F0502020204030203" pitchFamily="34" charset="0"/>
                        </a:rPr>
                        <a:t>5%</a:t>
                      </a:r>
                    </a:p>
                  </a:txBody>
                  <a:tcPr marL="9525" marR="9525" marT="9525" marB="0" anchor="ctr"/>
                </a:tc>
                <a:extLst>
                  <a:ext uri="{0D108BD9-81ED-4DB2-BD59-A6C34878D82A}">
                    <a16:rowId xmlns:a16="http://schemas.microsoft.com/office/drawing/2014/main" val="4277990352"/>
                  </a:ext>
                </a:extLst>
              </a:tr>
              <a:tr h="452397">
                <a:tc>
                  <a:txBody>
                    <a:bodyPr/>
                    <a:lstStyle/>
                    <a:p>
                      <a:pPr algn="l" fontAlgn="b"/>
                      <a:r>
                        <a:rPr lang="en-US" sz="1000" b="0" i="0" u="none" strike="noStrike" dirty="0">
                          <a:solidFill>
                            <a:srgbClr val="000000"/>
                          </a:solidFill>
                          <a:effectLst/>
                          <a:latin typeface="Lato" panose="020F0502020204030203" pitchFamily="34" charset="0"/>
                        </a:rPr>
                        <a:t>Bitcoin (BIT) Futures, B3</a:t>
                      </a:r>
                    </a:p>
                  </a:txBody>
                  <a:tcPr marL="9525" marR="9525" marT="9525" marB="0" anchor="ctr"/>
                </a:tc>
                <a:tc>
                  <a:txBody>
                    <a:bodyPr/>
                    <a:lstStyle/>
                    <a:p>
                      <a:pPr algn="r" fontAlgn="b"/>
                      <a:r>
                        <a:rPr lang="en-US" sz="1000" b="0" i="0" u="none" strike="noStrike" dirty="0">
                          <a:solidFill>
                            <a:srgbClr val="000000"/>
                          </a:solidFill>
                          <a:effectLst/>
                          <a:latin typeface="Lato" panose="020F0502020204030203" pitchFamily="34" charset="0"/>
                        </a:rPr>
                        <a:t>0.1 bitcoin</a:t>
                      </a:r>
                    </a:p>
                  </a:txBody>
                  <a:tcPr marL="9525" marR="9525" marT="9525" marB="0" anchor="ctr"/>
                </a:tc>
                <a:tc>
                  <a:txBody>
                    <a:bodyPr/>
                    <a:lstStyle/>
                    <a:p>
                      <a:pPr algn="r" fontAlgn="b"/>
                      <a:r>
                        <a:rPr lang="en-US" sz="1000" b="0" i="0" u="none" strike="noStrike" dirty="0">
                          <a:solidFill>
                            <a:srgbClr val="000000"/>
                          </a:solidFill>
                          <a:effectLst/>
                          <a:latin typeface="Lato" panose="020F0502020204030203" pitchFamily="34" charset="0"/>
                        </a:rPr>
                        <a:t>      3,883,869 </a:t>
                      </a:r>
                    </a:p>
                  </a:txBody>
                  <a:tcPr marL="9525" marR="9525" marT="9525" marB="0" anchor="ctr"/>
                </a:tc>
                <a:tc>
                  <a:txBody>
                    <a:bodyPr/>
                    <a:lstStyle/>
                    <a:p>
                      <a:pPr algn="ctr" fontAlgn="b"/>
                      <a:r>
                        <a:rPr lang="en-US" sz="1000" b="0" i="1" u="none" strike="noStrike" dirty="0">
                          <a:solidFill>
                            <a:srgbClr val="000000"/>
                          </a:solidFill>
                          <a:effectLst/>
                          <a:latin typeface="Lato" panose="020F0502020204030203" pitchFamily="34" charset="0"/>
                        </a:rPr>
                        <a:t>1714%</a:t>
                      </a:r>
                    </a:p>
                  </a:txBody>
                  <a:tcPr marL="9525" marR="9525" marT="9525" marB="0" anchor="ctr"/>
                </a:tc>
                <a:tc>
                  <a:txBody>
                    <a:bodyPr/>
                    <a:lstStyle/>
                    <a:p>
                      <a:pPr algn="r" fontAlgn="b"/>
                      <a:r>
                        <a:rPr lang="en-US" sz="1000" b="0" i="0" u="none" strike="noStrike" dirty="0">
                          <a:solidFill>
                            <a:srgbClr val="000000"/>
                          </a:solidFill>
                          <a:effectLst/>
                          <a:latin typeface="Lato" panose="020F0502020204030203" pitchFamily="34" charset="0"/>
                        </a:rPr>
                        <a:t>5,002 </a:t>
                      </a:r>
                    </a:p>
                  </a:txBody>
                  <a:tcPr marL="9525" marR="9525" marT="9525" marB="0" anchor="ctr"/>
                </a:tc>
                <a:tc>
                  <a:txBody>
                    <a:bodyPr/>
                    <a:lstStyle/>
                    <a:p>
                      <a:pPr algn="ctr" fontAlgn="b"/>
                      <a:r>
                        <a:rPr lang="en-US" sz="1000" b="0" i="1" u="none" strike="noStrike" dirty="0">
                          <a:solidFill>
                            <a:srgbClr val="000000"/>
                          </a:solidFill>
                          <a:effectLst/>
                          <a:latin typeface="Lato" panose="020F0502020204030203" pitchFamily="34" charset="0"/>
                        </a:rPr>
                        <a:t>12993%</a:t>
                      </a:r>
                    </a:p>
                  </a:txBody>
                  <a:tcPr marL="9525" marR="9525" marT="9525" marB="0" anchor="ctr"/>
                </a:tc>
                <a:extLst>
                  <a:ext uri="{0D108BD9-81ED-4DB2-BD59-A6C34878D82A}">
                    <a16:rowId xmlns:a16="http://schemas.microsoft.com/office/drawing/2014/main" val="3859711611"/>
                  </a:ext>
                </a:extLst>
              </a:tr>
              <a:tr h="452397">
                <a:tc>
                  <a:txBody>
                    <a:bodyPr/>
                    <a:lstStyle/>
                    <a:p>
                      <a:pPr algn="l" fontAlgn="b"/>
                      <a:r>
                        <a:rPr lang="en-US" sz="1000" b="0" i="0" u="none" strike="noStrike">
                          <a:solidFill>
                            <a:srgbClr val="000000"/>
                          </a:solidFill>
                          <a:effectLst/>
                          <a:latin typeface="Lato" panose="020F0502020204030203" pitchFamily="34" charset="0"/>
                        </a:rPr>
                        <a:t>Micro Bitcoin Futures, CME</a:t>
                      </a:r>
                    </a:p>
                  </a:txBody>
                  <a:tcPr marL="9525" marR="9525" marT="9525" marB="0" anchor="ctr"/>
                </a:tc>
                <a:tc>
                  <a:txBody>
                    <a:bodyPr/>
                    <a:lstStyle/>
                    <a:p>
                      <a:pPr algn="r" fontAlgn="b"/>
                      <a:r>
                        <a:rPr lang="en-US" sz="1000" b="0" i="0" u="none" strike="noStrike" dirty="0">
                          <a:solidFill>
                            <a:srgbClr val="000000"/>
                          </a:solidFill>
                          <a:effectLst/>
                          <a:latin typeface="Lato" panose="020F0502020204030203" pitchFamily="34" charset="0"/>
                        </a:rPr>
                        <a:t>0.1 bitcoin</a:t>
                      </a:r>
                    </a:p>
                  </a:txBody>
                  <a:tcPr marL="9525" marR="9525" marT="9525" marB="0" anchor="ctr"/>
                </a:tc>
                <a:tc>
                  <a:txBody>
                    <a:bodyPr/>
                    <a:lstStyle/>
                    <a:p>
                      <a:pPr algn="r" fontAlgn="b"/>
                      <a:r>
                        <a:rPr lang="en-US" sz="1000" b="0" i="0" u="none" strike="noStrike" dirty="0">
                          <a:solidFill>
                            <a:srgbClr val="000000"/>
                          </a:solidFill>
                          <a:effectLst/>
                          <a:latin typeface="Lato" panose="020F0502020204030203" pitchFamily="34" charset="0"/>
                        </a:rPr>
                        <a:t>881,944 </a:t>
                      </a:r>
                    </a:p>
                  </a:txBody>
                  <a:tcPr marL="9525" marR="9525" marT="9525" marB="0" anchor="ctr"/>
                </a:tc>
                <a:tc>
                  <a:txBody>
                    <a:bodyPr/>
                    <a:lstStyle/>
                    <a:p>
                      <a:pPr algn="ctr" fontAlgn="b"/>
                      <a:r>
                        <a:rPr lang="en-US" sz="1000" b="0" i="1" u="none" strike="noStrike" dirty="0">
                          <a:solidFill>
                            <a:srgbClr val="000000"/>
                          </a:solidFill>
                          <a:effectLst/>
                          <a:latin typeface="Lato" panose="020F0502020204030203" pitchFamily="34" charset="0"/>
                        </a:rPr>
                        <a:t>103%</a:t>
                      </a:r>
                    </a:p>
                  </a:txBody>
                  <a:tcPr marL="9525" marR="9525" marT="9525" marB="0" anchor="ctr"/>
                </a:tc>
                <a:tc>
                  <a:txBody>
                    <a:bodyPr/>
                    <a:lstStyle/>
                    <a:p>
                      <a:pPr algn="r" fontAlgn="b"/>
                      <a:r>
                        <a:rPr lang="en-US" sz="1000" b="0" i="0" u="none" strike="noStrike" dirty="0">
                          <a:solidFill>
                            <a:srgbClr val="000000"/>
                          </a:solidFill>
                          <a:effectLst/>
                          <a:latin typeface="Lato" panose="020F0502020204030203" pitchFamily="34" charset="0"/>
                        </a:rPr>
                        <a:t>2,234 </a:t>
                      </a:r>
                    </a:p>
                  </a:txBody>
                  <a:tcPr marL="9525" marR="9525" marT="9525" marB="0" anchor="ctr"/>
                </a:tc>
                <a:tc>
                  <a:txBody>
                    <a:bodyPr/>
                    <a:lstStyle/>
                    <a:p>
                      <a:pPr algn="ctr" fontAlgn="b"/>
                      <a:r>
                        <a:rPr lang="en-US" sz="1000" b="0" i="1" u="none" strike="noStrike" dirty="0">
                          <a:solidFill>
                            <a:srgbClr val="000000"/>
                          </a:solidFill>
                          <a:effectLst/>
                          <a:latin typeface="Lato" panose="020F0502020204030203" pitchFamily="34" charset="0"/>
                        </a:rPr>
                        <a:t>-14%</a:t>
                      </a:r>
                    </a:p>
                  </a:txBody>
                  <a:tcPr marL="9525" marR="9525" marT="9525" marB="0" anchor="ctr"/>
                </a:tc>
                <a:extLst>
                  <a:ext uri="{0D108BD9-81ED-4DB2-BD59-A6C34878D82A}">
                    <a16:rowId xmlns:a16="http://schemas.microsoft.com/office/drawing/2014/main" val="4187020618"/>
                  </a:ext>
                </a:extLst>
              </a:tr>
              <a:tr h="452397">
                <a:tc>
                  <a:txBody>
                    <a:bodyPr/>
                    <a:lstStyle/>
                    <a:p>
                      <a:pPr algn="l" fontAlgn="b"/>
                      <a:r>
                        <a:rPr lang="en-US" sz="1000" b="0" i="0" u="none" strike="noStrike" dirty="0">
                          <a:solidFill>
                            <a:srgbClr val="000000"/>
                          </a:solidFill>
                          <a:effectLst/>
                          <a:latin typeface="Lato" panose="020F0502020204030203" pitchFamily="34" charset="0"/>
                        </a:rPr>
                        <a:t>Bitcoin Nano Futures, Coinbase</a:t>
                      </a:r>
                    </a:p>
                  </a:txBody>
                  <a:tcPr marL="9525" marR="9525" marT="9525" marB="0" anchor="ctr"/>
                </a:tc>
                <a:tc>
                  <a:txBody>
                    <a:bodyPr/>
                    <a:lstStyle/>
                    <a:p>
                      <a:pPr algn="r" fontAlgn="b"/>
                      <a:r>
                        <a:rPr lang="en-US" sz="1000" b="0" i="0" u="none" strike="noStrike" dirty="0">
                          <a:solidFill>
                            <a:srgbClr val="000000"/>
                          </a:solidFill>
                          <a:effectLst/>
                          <a:latin typeface="Lato" panose="020F0502020204030203" pitchFamily="34" charset="0"/>
                        </a:rPr>
                        <a:t>0.01 bitcoin</a:t>
                      </a:r>
                    </a:p>
                  </a:txBody>
                  <a:tcPr marL="9525" marR="9525" marT="9525" marB="0" anchor="ctr"/>
                </a:tc>
                <a:tc>
                  <a:txBody>
                    <a:bodyPr/>
                    <a:lstStyle/>
                    <a:p>
                      <a:pPr algn="r" fontAlgn="b"/>
                      <a:r>
                        <a:rPr lang="en-US" sz="1000" b="0" i="0" u="none" strike="noStrike" dirty="0">
                          <a:solidFill>
                            <a:srgbClr val="000000"/>
                          </a:solidFill>
                          <a:effectLst/>
                          <a:latin typeface="Lato" panose="020F0502020204030203" pitchFamily="34" charset="0"/>
                        </a:rPr>
                        <a:t>266,031 </a:t>
                      </a:r>
                    </a:p>
                  </a:txBody>
                  <a:tcPr marL="9525" marR="9525" marT="9525" marB="0" anchor="ctr"/>
                </a:tc>
                <a:tc>
                  <a:txBody>
                    <a:bodyPr/>
                    <a:lstStyle/>
                    <a:p>
                      <a:pPr algn="ctr" fontAlgn="b"/>
                      <a:r>
                        <a:rPr lang="en-US" sz="1000" b="0" i="1" u="none" strike="noStrike" dirty="0">
                          <a:solidFill>
                            <a:srgbClr val="000000"/>
                          </a:solidFill>
                          <a:effectLst/>
                          <a:latin typeface="Lato" panose="020F0502020204030203" pitchFamily="34" charset="0"/>
                        </a:rPr>
                        <a:t>106%</a:t>
                      </a:r>
                    </a:p>
                  </a:txBody>
                  <a:tcPr marL="9525" marR="9525" marT="9525" marB="0" anchor="ctr"/>
                </a:tc>
                <a:tc>
                  <a:txBody>
                    <a:bodyPr/>
                    <a:lstStyle/>
                    <a:p>
                      <a:pPr algn="r" fontAlgn="b"/>
                      <a:r>
                        <a:rPr lang="en-US" sz="1000" b="0" i="0" u="none" strike="noStrike" dirty="0">
                          <a:solidFill>
                            <a:srgbClr val="000000"/>
                          </a:solidFill>
                          <a:effectLst/>
                          <a:latin typeface="Lato" panose="020F0502020204030203" pitchFamily="34" charset="0"/>
                        </a:rPr>
                        <a:t>521 </a:t>
                      </a:r>
                    </a:p>
                  </a:txBody>
                  <a:tcPr marL="9525" marR="9525" marT="9525" marB="0" anchor="ctr"/>
                </a:tc>
                <a:tc>
                  <a:txBody>
                    <a:bodyPr/>
                    <a:lstStyle/>
                    <a:p>
                      <a:pPr algn="ctr" fontAlgn="b"/>
                      <a:r>
                        <a:rPr lang="en-US" sz="1000" b="0" i="1" u="none" strike="noStrike" dirty="0">
                          <a:solidFill>
                            <a:srgbClr val="000000"/>
                          </a:solidFill>
                          <a:effectLst/>
                          <a:latin typeface="Lato" panose="020F0502020204030203" pitchFamily="34" charset="0"/>
                        </a:rPr>
                        <a:t>8%</a:t>
                      </a:r>
                    </a:p>
                  </a:txBody>
                  <a:tcPr marL="9525" marR="9525" marT="9525" marB="0" anchor="ctr"/>
                </a:tc>
                <a:extLst>
                  <a:ext uri="{0D108BD9-81ED-4DB2-BD59-A6C34878D82A}">
                    <a16:rowId xmlns:a16="http://schemas.microsoft.com/office/drawing/2014/main" val="3075605224"/>
                  </a:ext>
                </a:extLst>
              </a:tr>
              <a:tr h="452397">
                <a:tc>
                  <a:txBody>
                    <a:bodyPr/>
                    <a:lstStyle/>
                    <a:p>
                      <a:pPr algn="l" fontAlgn="b"/>
                      <a:r>
                        <a:rPr lang="en-US" sz="1000" b="0" i="0" u="none" strike="noStrike">
                          <a:solidFill>
                            <a:srgbClr val="000000"/>
                          </a:solidFill>
                          <a:effectLst/>
                          <a:latin typeface="Lato" panose="020F0502020204030203" pitchFamily="34" charset="0"/>
                        </a:rPr>
                        <a:t>Bitcoin Options, CME</a:t>
                      </a:r>
                    </a:p>
                  </a:txBody>
                  <a:tcPr marL="9525" marR="9525" marT="9525" marB="0" anchor="ctr"/>
                </a:tc>
                <a:tc>
                  <a:txBody>
                    <a:bodyPr/>
                    <a:lstStyle/>
                    <a:p>
                      <a:pPr algn="r" fontAlgn="b"/>
                      <a:r>
                        <a:rPr lang="en-US" sz="1000" b="0" i="0" u="none" strike="noStrike" dirty="0">
                          <a:solidFill>
                            <a:srgbClr val="000000"/>
                          </a:solidFill>
                          <a:effectLst/>
                          <a:latin typeface="Lato" panose="020F0502020204030203" pitchFamily="34" charset="0"/>
                        </a:rPr>
                        <a:t>5 bitcoin</a:t>
                      </a:r>
                    </a:p>
                  </a:txBody>
                  <a:tcPr marL="9525" marR="9525" marT="9525" marB="0" anchor="ctr"/>
                </a:tc>
                <a:tc>
                  <a:txBody>
                    <a:bodyPr/>
                    <a:lstStyle/>
                    <a:p>
                      <a:pPr algn="r" fontAlgn="b"/>
                      <a:r>
                        <a:rPr lang="en-US" sz="1000" b="0" i="0" u="none" strike="noStrike" dirty="0">
                          <a:solidFill>
                            <a:srgbClr val="000000"/>
                          </a:solidFill>
                          <a:effectLst/>
                          <a:latin typeface="Lato" panose="020F0502020204030203" pitchFamily="34" charset="0"/>
                        </a:rPr>
                        <a:t>            211,010 </a:t>
                      </a:r>
                    </a:p>
                  </a:txBody>
                  <a:tcPr marL="9525" marR="9525" marT="9525" marB="0" anchor="ctr"/>
                </a:tc>
                <a:tc>
                  <a:txBody>
                    <a:bodyPr/>
                    <a:lstStyle/>
                    <a:p>
                      <a:pPr algn="ctr" fontAlgn="b"/>
                      <a:r>
                        <a:rPr lang="en-US" sz="1000" b="0" i="1" u="none" strike="noStrike" dirty="0">
                          <a:solidFill>
                            <a:srgbClr val="000000"/>
                          </a:solidFill>
                          <a:effectLst/>
                          <a:latin typeface="Lato" panose="020F0502020204030203" pitchFamily="34" charset="0"/>
                        </a:rPr>
                        <a:t>8%</a:t>
                      </a:r>
                    </a:p>
                  </a:txBody>
                  <a:tcPr marL="9525" marR="9525" marT="9525" marB="0" anchor="ctr"/>
                </a:tc>
                <a:tc>
                  <a:txBody>
                    <a:bodyPr/>
                    <a:lstStyle/>
                    <a:p>
                      <a:pPr algn="r" fontAlgn="b"/>
                      <a:r>
                        <a:rPr lang="en-US" sz="1000" b="0" i="0" u="none" strike="noStrike" dirty="0">
                          <a:solidFill>
                            <a:srgbClr val="000000"/>
                          </a:solidFill>
                          <a:effectLst/>
                          <a:latin typeface="Lato" panose="020F0502020204030203" pitchFamily="34" charset="0"/>
                        </a:rPr>
                        <a:t>19,305 </a:t>
                      </a:r>
                    </a:p>
                  </a:txBody>
                  <a:tcPr marL="9525" marR="9525" marT="9525" marB="0" anchor="ctr"/>
                </a:tc>
                <a:tc>
                  <a:txBody>
                    <a:bodyPr/>
                    <a:lstStyle/>
                    <a:p>
                      <a:pPr algn="ctr" fontAlgn="b"/>
                      <a:r>
                        <a:rPr lang="en-US" sz="1000" b="0" i="1" u="none" strike="noStrike" dirty="0">
                          <a:solidFill>
                            <a:srgbClr val="000000"/>
                          </a:solidFill>
                          <a:effectLst/>
                          <a:latin typeface="Lato" panose="020F0502020204030203" pitchFamily="34" charset="0"/>
                        </a:rPr>
                        <a:t>-53%</a:t>
                      </a:r>
                    </a:p>
                  </a:txBody>
                  <a:tcPr marL="9525" marR="9525" marT="9525" marB="0" anchor="ctr"/>
                </a:tc>
                <a:extLst>
                  <a:ext uri="{0D108BD9-81ED-4DB2-BD59-A6C34878D82A}">
                    <a16:rowId xmlns:a16="http://schemas.microsoft.com/office/drawing/2014/main" val="608037138"/>
                  </a:ext>
                </a:extLst>
              </a:tr>
              <a:tr h="452397">
                <a:tc>
                  <a:txBody>
                    <a:bodyPr/>
                    <a:lstStyle/>
                    <a:p>
                      <a:pPr algn="l" fontAlgn="b"/>
                      <a:r>
                        <a:rPr lang="en-US" sz="1000" b="0" i="0" u="none" strike="noStrike" dirty="0">
                          <a:solidFill>
                            <a:srgbClr val="000000"/>
                          </a:solidFill>
                          <a:effectLst/>
                          <a:latin typeface="Lato" panose="020F0502020204030203" pitchFamily="34" charset="0"/>
                        </a:rPr>
                        <a:t>Bitcoin Cash Futures, Coinbase</a:t>
                      </a:r>
                    </a:p>
                  </a:txBody>
                  <a:tcPr marL="9525" marR="9525" marT="9525" marB="0" anchor="ctr"/>
                </a:tc>
                <a:tc>
                  <a:txBody>
                    <a:bodyPr/>
                    <a:lstStyle/>
                    <a:p>
                      <a:pPr algn="r" fontAlgn="b"/>
                      <a:r>
                        <a:rPr lang="en-US" sz="1000" b="0" i="0" u="none" strike="noStrike" dirty="0">
                          <a:solidFill>
                            <a:srgbClr val="000000"/>
                          </a:solidFill>
                          <a:effectLst/>
                          <a:latin typeface="Lato" panose="020F0502020204030203" pitchFamily="34" charset="0"/>
                        </a:rPr>
                        <a:t>1 bitcoin</a:t>
                      </a:r>
                    </a:p>
                  </a:txBody>
                  <a:tcPr marL="9525" marR="9525" marT="9525" marB="0" anchor="ctr"/>
                </a:tc>
                <a:tc>
                  <a:txBody>
                    <a:bodyPr/>
                    <a:lstStyle/>
                    <a:p>
                      <a:pPr algn="r" fontAlgn="b"/>
                      <a:r>
                        <a:rPr lang="en-US" sz="1000" b="0" i="0" u="none" strike="noStrike" dirty="0">
                          <a:solidFill>
                            <a:srgbClr val="000000"/>
                          </a:solidFill>
                          <a:effectLst/>
                          <a:latin typeface="Lato" panose="020F0502020204030203" pitchFamily="34" charset="0"/>
                        </a:rPr>
                        <a:t>               175,219 </a:t>
                      </a:r>
                    </a:p>
                  </a:txBody>
                  <a:tcPr marL="9525" marR="9525" marT="9525" marB="0" anchor="ctr"/>
                </a:tc>
                <a:tc>
                  <a:txBody>
                    <a:bodyPr/>
                    <a:lstStyle/>
                    <a:p>
                      <a:pPr algn="ctr" fontAlgn="b"/>
                      <a:r>
                        <a:rPr lang="en-US" sz="1000" b="0" i="1" u="none" strike="noStrike" dirty="0">
                          <a:solidFill>
                            <a:srgbClr val="000000"/>
                          </a:solidFill>
                          <a:effectLst/>
                          <a:latin typeface="Lato" panose="020F0502020204030203" pitchFamily="34" charset="0"/>
                        </a:rPr>
                        <a:t>472%</a:t>
                      </a:r>
                    </a:p>
                  </a:txBody>
                  <a:tcPr marL="9525" marR="9525" marT="9525" marB="0" anchor="ctr"/>
                </a:tc>
                <a:tc>
                  <a:txBody>
                    <a:bodyPr/>
                    <a:lstStyle/>
                    <a:p>
                      <a:pPr algn="r" fontAlgn="b"/>
                      <a:r>
                        <a:rPr lang="en-US" sz="1000" b="0" i="0" u="none" strike="noStrike" dirty="0">
                          <a:solidFill>
                            <a:srgbClr val="000000"/>
                          </a:solidFill>
                          <a:effectLst/>
                          <a:latin typeface="Lato" panose="020F0502020204030203" pitchFamily="34" charset="0"/>
                        </a:rPr>
                        <a:t>936 </a:t>
                      </a:r>
                    </a:p>
                  </a:txBody>
                  <a:tcPr marL="9525" marR="9525" marT="9525" marB="0" anchor="ctr"/>
                </a:tc>
                <a:tc>
                  <a:txBody>
                    <a:bodyPr/>
                    <a:lstStyle/>
                    <a:p>
                      <a:pPr algn="ctr" fontAlgn="b"/>
                      <a:r>
                        <a:rPr lang="en-US" sz="1000" b="0" i="1" u="none" strike="noStrike" dirty="0">
                          <a:solidFill>
                            <a:srgbClr val="000000"/>
                          </a:solidFill>
                          <a:effectLst/>
                          <a:latin typeface="Lato" panose="020F0502020204030203" pitchFamily="34" charset="0"/>
                        </a:rPr>
                        <a:t>8%</a:t>
                      </a:r>
                    </a:p>
                  </a:txBody>
                  <a:tcPr marL="9525" marR="9525" marT="9525" marB="0" anchor="ctr"/>
                </a:tc>
                <a:extLst>
                  <a:ext uri="{0D108BD9-81ED-4DB2-BD59-A6C34878D82A}">
                    <a16:rowId xmlns:a16="http://schemas.microsoft.com/office/drawing/2014/main" val="773398438"/>
                  </a:ext>
                </a:extLst>
              </a:tr>
              <a:tr h="452397">
                <a:tc>
                  <a:txBody>
                    <a:bodyPr/>
                    <a:lstStyle/>
                    <a:p>
                      <a:pPr algn="l" fontAlgn="b"/>
                      <a:r>
                        <a:rPr lang="en-US" sz="1000" b="0" i="0" u="none" strike="noStrike" dirty="0">
                          <a:solidFill>
                            <a:srgbClr val="000000"/>
                          </a:solidFill>
                          <a:effectLst/>
                          <a:latin typeface="Lato" panose="020F0502020204030203" pitchFamily="34" charset="0"/>
                        </a:rPr>
                        <a:t>Bitcoin Futures, Coinbase</a:t>
                      </a:r>
                    </a:p>
                  </a:txBody>
                  <a:tcPr marL="9525" marR="9525" marT="9525" marB="0" anchor="ctr"/>
                </a:tc>
                <a:tc>
                  <a:txBody>
                    <a:bodyPr/>
                    <a:lstStyle/>
                    <a:p>
                      <a:pPr algn="r" fontAlgn="b"/>
                      <a:r>
                        <a:rPr lang="en-US" sz="1000" b="0" i="0" u="none" strike="noStrike" dirty="0">
                          <a:solidFill>
                            <a:srgbClr val="000000"/>
                          </a:solidFill>
                          <a:effectLst/>
                          <a:latin typeface="Lato" panose="020F0502020204030203" pitchFamily="34" charset="0"/>
                        </a:rPr>
                        <a:t>1 bitcoin</a:t>
                      </a:r>
                    </a:p>
                  </a:txBody>
                  <a:tcPr marL="9525" marR="9525" marT="9525" marB="0" anchor="ctr"/>
                </a:tc>
                <a:tc>
                  <a:txBody>
                    <a:bodyPr/>
                    <a:lstStyle/>
                    <a:p>
                      <a:pPr algn="r" fontAlgn="b"/>
                      <a:r>
                        <a:rPr lang="en-US" sz="1000" b="0" i="0" u="none" strike="noStrike" dirty="0">
                          <a:solidFill>
                            <a:srgbClr val="000000"/>
                          </a:solidFill>
                          <a:effectLst/>
                          <a:latin typeface="Lato" panose="020F0502020204030203" pitchFamily="34" charset="0"/>
                        </a:rPr>
                        <a:t>                  41,279 </a:t>
                      </a:r>
                    </a:p>
                  </a:txBody>
                  <a:tcPr marL="9525" marR="9525" marT="9525" marB="0" anchor="ctr"/>
                </a:tc>
                <a:tc>
                  <a:txBody>
                    <a:bodyPr/>
                    <a:lstStyle/>
                    <a:p>
                      <a:pPr algn="ctr" fontAlgn="b"/>
                      <a:r>
                        <a:rPr lang="en-US" sz="1000" b="0" i="1" u="none" strike="noStrike" dirty="0">
                          <a:solidFill>
                            <a:srgbClr val="000000"/>
                          </a:solidFill>
                          <a:effectLst/>
                          <a:latin typeface="Lato" panose="020F0502020204030203" pitchFamily="34" charset="0"/>
                        </a:rPr>
                        <a:t>-15%</a:t>
                      </a:r>
                    </a:p>
                  </a:txBody>
                  <a:tcPr marL="9525" marR="9525" marT="9525" marB="0" anchor="ctr"/>
                </a:tc>
                <a:tc>
                  <a:txBody>
                    <a:bodyPr/>
                    <a:lstStyle/>
                    <a:p>
                      <a:pPr algn="r" fontAlgn="b"/>
                      <a:r>
                        <a:rPr lang="en-US" sz="1000" b="0" i="0" u="none" strike="noStrike" dirty="0">
                          <a:solidFill>
                            <a:srgbClr val="000000"/>
                          </a:solidFill>
                          <a:effectLst/>
                          <a:latin typeface="Lato" panose="020F0502020204030203" pitchFamily="34" charset="0"/>
                        </a:rPr>
                        <a:t>241 </a:t>
                      </a:r>
                    </a:p>
                  </a:txBody>
                  <a:tcPr marL="9525" marR="9525" marT="9525" marB="0" anchor="ctr"/>
                </a:tc>
                <a:tc>
                  <a:txBody>
                    <a:bodyPr/>
                    <a:lstStyle/>
                    <a:p>
                      <a:pPr algn="ctr" fontAlgn="b"/>
                      <a:r>
                        <a:rPr lang="en-US" sz="1000" b="0" i="1" u="none" strike="noStrike" dirty="0">
                          <a:solidFill>
                            <a:srgbClr val="000000"/>
                          </a:solidFill>
                          <a:effectLst/>
                          <a:latin typeface="Lato" panose="020F0502020204030203" pitchFamily="34" charset="0"/>
                        </a:rPr>
                        <a:t>119%</a:t>
                      </a:r>
                    </a:p>
                  </a:txBody>
                  <a:tcPr marL="9525" marR="9525" marT="9525" marB="0" anchor="ctr"/>
                </a:tc>
                <a:extLst>
                  <a:ext uri="{0D108BD9-81ED-4DB2-BD59-A6C34878D82A}">
                    <a16:rowId xmlns:a16="http://schemas.microsoft.com/office/drawing/2014/main" val="1644813790"/>
                  </a:ext>
                </a:extLst>
              </a:tr>
              <a:tr h="452397">
                <a:tc>
                  <a:txBody>
                    <a:bodyPr/>
                    <a:lstStyle/>
                    <a:p>
                      <a:pPr algn="l" fontAlgn="b"/>
                      <a:r>
                        <a:rPr lang="en-US" sz="1000" b="0" i="0" u="none" strike="noStrike" dirty="0">
                          <a:solidFill>
                            <a:srgbClr val="000000"/>
                          </a:solidFill>
                          <a:effectLst/>
                          <a:latin typeface="Lato" panose="020F0502020204030203" pitchFamily="34" charset="0"/>
                        </a:rPr>
                        <a:t>Micro Bitcoin Options, CME</a:t>
                      </a:r>
                    </a:p>
                  </a:txBody>
                  <a:tcPr marL="9525" marR="9525" marT="9525" marB="0" anchor="ctr"/>
                </a:tc>
                <a:tc>
                  <a:txBody>
                    <a:bodyPr/>
                    <a:lstStyle/>
                    <a:p>
                      <a:pPr algn="r" fontAlgn="b"/>
                      <a:r>
                        <a:rPr lang="en-US" sz="1000" b="0" i="0" u="none" strike="noStrike" dirty="0">
                          <a:solidFill>
                            <a:srgbClr val="000000"/>
                          </a:solidFill>
                          <a:effectLst/>
                          <a:latin typeface="Lato" panose="020F0502020204030203" pitchFamily="34" charset="0"/>
                        </a:rPr>
                        <a:t>0.1 bitcoin</a:t>
                      </a:r>
                    </a:p>
                  </a:txBody>
                  <a:tcPr marL="9525" marR="9525" marT="9525" marB="0" anchor="ctr"/>
                </a:tc>
                <a:tc>
                  <a:txBody>
                    <a:bodyPr/>
                    <a:lstStyle/>
                    <a:p>
                      <a:pPr algn="r" fontAlgn="b"/>
                      <a:r>
                        <a:rPr lang="en-US" sz="1000" b="0" i="0" u="none" strike="noStrike" dirty="0">
                          <a:solidFill>
                            <a:srgbClr val="000000"/>
                          </a:solidFill>
                          <a:effectLst/>
                          <a:latin typeface="Lato" panose="020F0502020204030203" pitchFamily="34" charset="0"/>
                        </a:rPr>
                        <a:t>                  16,229 </a:t>
                      </a:r>
                    </a:p>
                  </a:txBody>
                  <a:tcPr marL="9525" marR="9525" marT="9525" marB="0" anchor="ctr"/>
                </a:tc>
                <a:tc>
                  <a:txBody>
                    <a:bodyPr/>
                    <a:lstStyle/>
                    <a:p>
                      <a:pPr algn="ctr" fontAlgn="b"/>
                      <a:r>
                        <a:rPr lang="en-US" sz="1000" b="0" i="1" u="none" strike="noStrike" dirty="0">
                          <a:solidFill>
                            <a:srgbClr val="000000"/>
                          </a:solidFill>
                          <a:effectLst/>
                          <a:latin typeface="Lato" panose="020F0502020204030203" pitchFamily="34" charset="0"/>
                        </a:rPr>
                        <a:t>195%</a:t>
                      </a:r>
                    </a:p>
                  </a:txBody>
                  <a:tcPr marL="9525" marR="9525" marT="9525" marB="0" anchor="ctr"/>
                </a:tc>
                <a:tc>
                  <a:txBody>
                    <a:bodyPr/>
                    <a:lstStyle/>
                    <a:p>
                      <a:pPr algn="r" fontAlgn="b"/>
                      <a:r>
                        <a:rPr lang="en-US" sz="1000" b="0" i="0" u="none" strike="noStrike" dirty="0">
                          <a:solidFill>
                            <a:srgbClr val="000000"/>
                          </a:solidFill>
                          <a:effectLst/>
                          <a:latin typeface="Lato" panose="020F0502020204030203" pitchFamily="34" charset="0"/>
                        </a:rPr>
                        <a:t>882 </a:t>
                      </a:r>
                    </a:p>
                  </a:txBody>
                  <a:tcPr marL="9525" marR="9525" marT="9525" marB="0" anchor="ctr"/>
                </a:tc>
                <a:tc>
                  <a:txBody>
                    <a:bodyPr/>
                    <a:lstStyle/>
                    <a:p>
                      <a:pPr algn="ctr" fontAlgn="b"/>
                      <a:r>
                        <a:rPr lang="en-US" sz="1000" b="0" i="1" u="none" strike="noStrike" dirty="0">
                          <a:solidFill>
                            <a:srgbClr val="000000"/>
                          </a:solidFill>
                          <a:effectLst/>
                          <a:latin typeface="Lato" panose="020F0502020204030203" pitchFamily="34" charset="0"/>
                        </a:rPr>
                        <a:t>4%</a:t>
                      </a:r>
                    </a:p>
                  </a:txBody>
                  <a:tcPr marL="9525" marR="9525" marT="9525" marB="0" anchor="ctr"/>
                </a:tc>
                <a:extLst>
                  <a:ext uri="{0D108BD9-81ED-4DB2-BD59-A6C34878D82A}">
                    <a16:rowId xmlns:a16="http://schemas.microsoft.com/office/drawing/2014/main" val="3684493342"/>
                  </a:ext>
                </a:extLst>
              </a:tr>
            </a:tbl>
          </a:graphicData>
        </a:graphic>
      </p:graphicFrame>
      <p:sp>
        <p:nvSpPr>
          <p:cNvPr id="10" name="TextBox 9">
            <a:extLst>
              <a:ext uri="{FF2B5EF4-FFF2-40B4-BE49-F238E27FC236}">
                <a16:creationId xmlns:a16="http://schemas.microsoft.com/office/drawing/2014/main" id="{A00C8B7E-93DE-39B0-81D4-54A62760F94D}"/>
              </a:ext>
            </a:extLst>
          </p:cNvPr>
          <p:cNvSpPr txBox="1"/>
          <p:nvPr/>
        </p:nvSpPr>
        <p:spPr>
          <a:xfrm>
            <a:off x="1691589" y="6030247"/>
            <a:ext cx="8808822" cy="261610"/>
          </a:xfrm>
          <a:prstGeom prst="rect">
            <a:avLst/>
          </a:prstGeom>
          <a:noFill/>
        </p:spPr>
        <p:txBody>
          <a:bodyPr wrap="none" rtlCol="0">
            <a:spAutoFit/>
          </a:bodyPr>
          <a:lstStyle/>
          <a:p>
            <a:pPr algn="ctr"/>
            <a:r>
              <a:rPr lang="en-US" sz="1100" dirty="0">
                <a:latin typeface="Lato" panose="020F0502020204030203" pitchFamily="34" charset="0"/>
              </a:rPr>
              <a:t>Note: given the differences in contract size, volume and open interest are measured by the amount of bitcoin represented by these contracts. </a:t>
            </a:r>
          </a:p>
        </p:txBody>
      </p:sp>
    </p:spTree>
    <p:extLst>
      <p:ext uri="{BB962C8B-B14F-4D97-AF65-F5344CB8AC3E}">
        <p14:creationId xmlns:p14="http://schemas.microsoft.com/office/powerpoint/2010/main" val="13913202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5BC06-37B9-4AEC-6385-7E45B1DA9C01}"/>
              </a:ext>
            </a:extLst>
          </p:cNvPr>
          <p:cNvSpPr>
            <a:spLocks noGrp="1"/>
          </p:cNvSpPr>
          <p:nvPr>
            <p:ph type="title"/>
          </p:nvPr>
        </p:nvSpPr>
        <p:spPr/>
        <p:txBody>
          <a:bodyPr>
            <a:normAutofit/>
          </a:bodyPr>
          <a:lstStyle/>
          <a:p>
            <a:r>
              <a:rPr lang="en-US" sz="3200">
                <a:solidFill>
                  <a:schemeClr val="tx1"/>
                </a:solidFill>
              </a:rPr>
              <a:t>SGX Futures: Steady Ascent</a:t>
            </a:r>
          </a:p>
        </p:txBody>
      </p:sp>
      <p:graphicFrame>
        <p:nvGraphicFramePr>
          <p:cNvPr id="4" name="Content Placeholder 3">
            <a:extLst>
              <a:ext uri="{FF2B5EF4-FFF2-40B4-BE49-F238E27FC236}">
                <a16:creationId xmlns:a16="http://schemas.microsoft.com/office/drawing/2014/main" id="{00000000-0008-0000-0200-000002000000}"/>
              </a:ext>
            </a:extLst>
          </p:cNvPr>
          <p:cNvGraphicFramePr>
            <a:graphicFrameLocks noGrp="1"/>
          </p:cNvGraphicFramePr>
          <p:nvPr>
            <p:ph idx="1"/>
            <p:extLst>
              <p:ext uri="{D42A27DB-BD31-4B8C-83A1-F6EECF244321}">
                <p14:modId xmlns:p14="http://schemas.microsoft.com/office/powerpoint/2010/main" val="1159082292"/>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730053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E2029-D969-CEB3-C636-6F3EE0A7BBAF}"/>
              </a:ext>
            </a:extLst>
          </p:cNvPr>
          <p:cNvSpPr>
            <a:spLocks noGrp="1"/>
          </p:cNvSpPr>
          <p:nvPr>
            <p:ph type="title"/>
          </p:nvPr>
        </p:nvSpPr>
        <p:spPr/>
        <p:txBody>
          <a:bodyPr>
            <a:normAutofit/>
          </a:bodyPr>
          <a:lstStyle/>
          <a:p>
            <a:r>
              <a:rPr lang="en-US" sz="3200">
                <a:solidFill>
                  <a:schemeClr val="tx1"/>
                </a:solidFill>
              </a:rPr>
              <a:t>Commodities: On Track for Record Year</a:t>
            </a:r>
          </a:p>
        </p:txBody>
      </p:sp>
      <p:graphicFrame>
        <p:nvGraphicFramePr>
          <p:cNvPr id="4" name="Content Placeholder 3">
            <a:extLst>
              <a:ext uri="{FF2B5EF4-FFF2-40B4-BE49-F238E27FC236}">
                <a16:creationId xmlns:a16="http://schemas.microsoft.com/office/drawing/2014/main" id="{7C7E0A06-94BF-D899-D7CF-E96450D2CF95}"/>
              </a:ext>
            </a:extLst>
          </p:cNvPr>
          <p:cNvGraphicFramePr>
            <a:graphicFrameLocks noGrp="1"/>
          </p:cNvGraphicFramePr>
          <p:nvPr>
            <p:ph idx="1"/>
            <p:extLst>
              <p:ext uri="{D42A27DB-BD31-4B8C-83A1-F6EECF244321}">
                <p14:modId xmlns:p14="http://schemas.microsoft.com/office/powerpoint/2010/main" val="2692361947"/>
              </p:ext>
            </p:extLst>
          </p:nvPr>
        </p:nvGraphicFramePr>
        <p:xfrm>
          <a:off x="838200" y="1825625"/>
          <a:ext cx="10515600" cy="406082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157BE82B-3377-5D2B-9780-D4E5447B7CEB}"/>
              </a:ext>
            </a:extLst>
          </p:cNvPr>
          <p:cNvSpPr txBox="1"/>
          <p:nvPr/>
        </p:nvSpPr>
        <p:spPr>
          <a:xfrm>
            <a:off x="1826690" y="6043528"/>
            <a:ext cx="8538620" cy="276999"/>
          </a:xfrm>
          <a:prstGeom prst="rect">
            <a:avLst/>
          </a:prstGeom>
          <a:noFill/>
        </p:spPr>
        <p:txBody>
          <a:bodyPr wrap="none" rtlCol="0">
            <a:spAutoFit/>
          </a:bodyPr>
          <a:lstStyle/>
          <a:p>
            <a:pPr algn="ctr"/>
            <a:r>
              <a:rPr lang="en-US" sz="1200" dirty="0">
                <a:latin typeface="Lato" panose="020F0502020204030203" pitchFamily="34" charset="0"/>
              </a:rPr>
              <a:t>Note: Other includes futures and options based on chemicals, plastics, cryptocurrencies, emissions, freight, volatility, weather</a:t>
            </a:r>
          </a:p>
        </p:txBody>
      </p:sp>
    </p:spTree>
    <p:extLst>
      <p:ext uri="{BB962C8B-B14F-4D97-AF65-F5344CB8AC3E}">
        <p14:creationId xmlns:p14="http://schemas.microsoft.com/office/powerpoint/2010/main" val="8255127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FD622-3721-7FD1-3095-F91E40746575}"/>
              </a:ext>
            </a:extLst>
          </p:cNvPr>
          <p:cNvSpPr>
            <a:spLocks noGrp="1"/>
          </p:cNvSpPr>
          <p:nvPr>
            <p:ph type="title"/>
          </p:nvPr>
        </p:nvSpPr>
        <p:spPr/>
        <p:txBody>
          <a:bodyPr>
            <a:normAutofit/>
          </a:bodyPr>
          <a:lstStyle/>
          <a:p>
            <a:r>
              <a:rPr lang="en-US" sz="3200">
                <a:solidFill>
                  <a:schemeClr val="tx1"/>
                </a:solidFill>
              </a:rPr>
              <a:t>Commodities: Open Interest Trending Higher</a:t>
            </a:r>
          </a:p>
        </p:txBody>
      </p:sp>
      <p:graphicFrame>
        <p:nvGraphicFramePr>
          <p:cNvPr id="4" name="Content Placeholder 3">
            <a:extLst>
              <a:ext uri="{FF2B5EF4-FFF2-40B4-BE49-F238E27FC236}">
                <a16:creationId xmlns:a16="http://schemas.microsoft.com/office/drawing/2014/main" id="{D221867F-B723-447B-A9C9-B98DF3B3F27A}"/>
              </a:ext>
            </a:extLst>
          </p:cNvPr>
          <p:cNvGraphicFramePr>
            <a:graphicFrameLocks noGrp="1"/>
          </p:cNvGraphicFramePr>
          <p:nvPr>
            <p:ph idx="1"/>
            <p:extLst>
              <p:ext uri="{D42A27DB-BD31-4B8C-83A1-F6EECF244321}">
                <p14:modId xmlns:p14="http://schemas.microsoft.com/office/powerpoint/2010/main" val="2840050204"/>
              </p:ext>
            </p:extLst>
          </p:nvPr>
        </p:nvGraphicFramePr>
        <p:xfrm>
          <a:off x="838200" y="1825625"/>
          <a:ext cx="10515600" cy="419417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709F524E-FD4F-19CE-32F7-5DEF1BB34422}"/>
              </a:ext>
            </a:extLst>
          </p:cNvPr>
          <p:cNvSpPr txBox="1"/>
          <p:nvPr/>
        </p:nvSpPr>
        <p:spPr>
          <a:xfrm>
            <a:off x="1750490" y="6195542"/>
            <a:ext cx="8538620" cy="276999"/>
          </a:xfrm>
          <a:prstGeom prst="rect">
            <a:avLst/>
          </a:prstGeom>
          <a:noFill/>
        </p:spPr>
        <p:txBody>
          <a:bodyPr wrap="none" rtlCol="0">
            <a:spAutoFit/>
          </a:bodyPr>
          <a:lstStyle/>
          <a:p>
            <a:r>
              <a:rPr lang="en-US" sz="1200" dirty="0">
                <a:latin typeface="Lato" panose="020F0502020204030203" pitchFamily="34" charset="0"/>
              </a:rPr>
              <a:t>Note: Other includes futures and options based on chemicals, plastics, cryptocurrencies, emissions, freight, volatility, weather</a:t>
            </a:r>
          </a:p>
        </p:txBody>
      </p:sp>
    </p:spTree>
    <p:extLst>
      <p:ext uri="{BB962C8B-B14F-4D97-AF65-F5344CB8AC3E}">
        <p14:creationId xmlns:p14="http://schemas.microsoft.com/office/powerpoint/2010/main" val="12984487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7AEB42-731B-BDF5-0564-8F093EF59E39}"/>
              </a:ext>
            </a:extLst>
          </p:cNvPr>
          <p:cNvSpPr>
            <a:spLocks noGrp="1"/>
          </p:cNvSpPr>
          <p:nvPr>
            <p:ph type="body" idx="1"/>
          </p:nvPr>
        </p:nvSpPr>
        <p:spPr>
          <a:xfrm>
            <a:off x="839788" y="1360714"/>
            <a:ext cx="10514012" cy="849086"/>
          </a:xfrm>
        </p:spPr>
        <p:txBody>
          <a:bodyPr anchor="ctr">
            <a:normAutofit/>
          </a:bodyPr>
          <a:lstStyle/>
          <a:p>
            <a:r>
              <a:rPr lang="en-US" sz="1600" b="0" dirty="0"/>
              <a:t>Options account for a rising share of trading activity on US commodity futures exchanges. The options share of total open interest has risen from under 30% in 2019 to over 40% in 2025.</a:t>
            </a:r>
          </a:p>
        </p:txBody>
      </p:sp>
      <p:sp>
        <p:nvSpPr>
          <p:cNvPr id="6" name="Title 5">
            <a:extLst>
              <a:ext uri="{FF2B5EF4-FFF2-40B4-BE49-F238E27FC236}">
                <a16:creationId xmlns:a16="http://schemas.microsoft.com/office/drawing/2014/main" id="{A9405AF6-DE03-5DE6-E300-4F327E307516}"/>
              </a:ext>
            </a:extLst>
          </p:cNvPr>
          <p:cNvSpPr>
            <a:spLocks noGrp="1"/>
          </p:cNvSpPr>
          <p:nvPr>
            <p:ph type="title"/>
          </p:nvPr>
        </p:nvSpPr>
        <p:spPr/>
        <p:txBody>
          <a:bodyPr>
            <a:normAutofit/>
          </a:bodyPr>
          <a:lstStyle/>
          <a:p>
            <a:r>
              <a:rPr lang="en-US" sz="3200">
                <a:solidFill>
                  <a:schemeClr val="tx1"/>
                </a:solidFill>
              </a:rPr>
              <a:t>Commodity Options vs. Futures: Shift in Preference</a:t>
            </a:r>
          </a:p>
        </p:txBody>
      </p:sp>
      <p:graphicFrame>
        <p:nvGraphicFramePr>
          <p:cNvPr id="14" name="Content Placeholder 9">
            <a:extLst>
              <a:ext uri="{FF2B5EF4-FFF2-40B4-BE49-F238E27FC236}">
                <a16:creationId xmlns:a16="http://schemas.microsoft.com/office/drawing/2014/main" id="{268FF7D7-91B0-C0C4-7E6D-A1E64A80902A}"/>
              </a:ext>
            </a:extLst>
          </p:cNvPr>
          <p:cNvGraphicFramePr>
            <a:graphicFrameLocks noGrp="1"/>
          </p:cNvGraphicFramePr>
          <p:nvPr>
            <p:ph sz="half" idx="2"/>
            <p:extLst>
              <p:ext uri="{D42A27DB-BD31-4B8C-83A1-F6EECF244321}">
                <p14:modId xmlns:p14="http://schemas.microsoft.com/office/powerpoint/2010/main" val="1171710826"/>
              </p:ext>
            </p:extLst>
          </p:nvPr>
        </p:nvGraphicFramePr>
        <p:xfrm>
          <a:off x="814387" y="2340429"/>
          <a:ext cx="5157787" cy="384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ontent Placeholder 14">
            <a:extLst>
              <a:ext uri="{FF2B5EF4-FFF2-40B4-BE49-F238E27FC236}">
                <a16:creationId xmlns:a16="http://schemas.microsoft.com/office/drawing/2014/main" id="{1A76A380-EE04-76E5-9FFA-3DFB0812B16A}"/>
              </a:ext>
            </a:extLst>
          </p:cNvPr>
          <p:cNvGraphicFramePr>
            <a:graphicFrameLocks noGrp="1"/>
          </p:cNvGraphicFramePr>
          <p:nvPr>
            <p:ph sz="quarter" idx="4"/>
            <p:extLst>
              <p:ext uri="{D42A27DB-BD31-4B8C-83A1-F6EECF244321}">
                <p14:modId xmlns:p14="http://schemas.microsoft.com/office/powerpoint/2010/main" val="2122909190"/>
              </p:ext>
            </p:extLst>
          </p:nvPr>
        </p:nvGraphicFramePr>
        <p:xfrm>
          <a:off x="6172200" y="2340429"/>
          <a:ext cx="5183188" cy="384923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871217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7A0F5-D473-3587-3905-4936339700E5}"/>
              </a:ext>
            </a:extLst>
          </p:cNvPr>
          <p:cNvSpPr>
            <a:spLocks noGrp="1"/>
          </p:cNvSpPr>
          <p:nvPr>
            <p:ph type="title"/>
          </p:nvPr>
        </p:nvSpPr>
        <p:spPr/>
        <p:txBody>
          <a:bodyPr>
            <a:normAutofit/>
          </a:bodyPr>
          <a:lstStyle/>
          <a:p>
            <a:r>
              <a:rPr lang="en-US" sz="3200" dirty="0">
                <a:solidFill>
                  <a:schemeClr val="tx1"/>
                </a:solidFill>
              </a:rPr>
              <a:t>Energy Futures: Top Contracts by Volume</a:t>
            </a:r>
          </a:p>
        </p:txBody>
      </p:sp>
      <p:graphicFrame>
        <p:nvGraphicFramePr>
          <p:cNvPr id="4" name="Table 4">
            <a:extLst>
              <a:ext uri="{FF2B5EF4-FFF2-40B4-BE49-F238E27FC236}">
                <a16:creationId xmlns:a16="http://schemas.microsoft.com/office/drawing/2014/main" id="{4B5D83C8-0980-991C-1FB6-F75F58B639C9}"/>
              </a:ext>
            </a:extLst>
          </p:cNvPr>
          <p:cNvGraphicFramePr>
            <a:graphicFrameLocks/>
          </p:cNvGraphicFramePr>
          <p:nvPr>
            <p:extLst>
              <p:ext uri="{D42A27DB-BD31-4B8C-83A1-F6EECF244321}">
                <p14:modId xmlns:p14="http://schemas.microsoft.com/office/powerpoint/2010/main" val="2776540747"/>
              </p:ext>
            </p:extLst>
          </p:nvPr>
        </p:nvGraphicFramePr>
        <p:xfrm>
          <a:off x="838200" y="1530047"/>
          <a:ext cx="10515600" cy="4609367"/>
        </p:xfrm>
        <a:graphic>
          <a:graphicData uri="http://schemas.openxmlformats.org/drawingml/2006/table">
            <a:tbl>
              <a:tblPr firstRow="1" bandRow="1">
                <a:tableStyleId>{5C22544A-7EE6-4342-B048-85BDC9FD1C3A}</a:tableStyleId>
              </a:tblPr>
              <a:tblGrid>
                <a:gridCol w="467387">
                  <a:extLst>
                    <a:ext uri="{9D8B030D-6E8A-4147-A177-3AD203B41FA5}">
                      <a16:colId xmlns:a16="http://schemas.microsoft.com/office/drawing/2014/main" val="2945974451"/>
                    </a:ext>
                  </a:extLst>
                </a:gridCol>
                <a:gridCol w="4638013">
                  <a:extLst>
                    <a:ext uri="{9D8B030D-6E8A-4147-A177-3AD203B41FA5}">
                      <a16:colId xmlns:a16="http://schemas.microsoft.com/office/drawing/2014/main" val="619392049"/>
                    </a:ext>
                  </a:extLst>
                </a:gridCol>
                <a:gridCol w="1133856">
                  <a:extLst>
                    <a:ext uri="{9D8B030D-6E8A-4147-A177-3AD203B41FA5}">
                      <a16:colId xmlns:a16="http://schemas.microsoft.com/office/drawing/2014/main" val="1598703517"/>
                    </a:ext>
                  </a:extLst>
                </a:gridCol>
                <a:gridCol w="1210822">
                  <a:extLst>
                    <a:ext uri="{9D8B030D-6E8A-4147-A177-3AD203B41FA5}">
                      <a16:colId xmlns:a16="http://schemas.microsoft.com/office/drawing/2014/main" val="1423663902"/>
                    </a:ext>
                  </a:extLst>
                </a:gridCol>
                <a:gridCol w="1034584">
                  <a:extLst>
                    <a:ext uri="{9D8B030D-6E8A-4147-A177-3AD203B41FA5}">
                      <a16:colId xmlns:a16="http://schemas.microsoft.com/office/drawing/2014/main" val="989265613"/>
                    </a:ext>
                  </a:extLst>
                </a:gridCol>
                <a:gridCol w="1013551">
                  <a:extLst>
                    <a:ext uri="{9D8B030D-6E8A-4147-A177-3AD203B41FA5}">
                      <a16:colId xmlns:a16="http://schemas.microsoft.com/office/drawing/2014/main" val="1650402155"/>
                    </a:ext>
                  </a:extLst>
                </a:gridCol>
                <a:gridCol w="1017387">
                  <a:extLst>
                    <a:ext uri="{9D8B030D-6E8A-4147-A177-3AD203B41FA5}">
                      <a16:colId xmlns:a16="http://schemas.microsoft.com/office/drawing/2014/main" val="3172385755"/>
                    </a:ext>
                  </a:extLst>
                </a:gridCol>
              </a:tblGrid>
              <a:tr h="363626">
                <a:tc>
                  <a:txBody>
                    <a:bodyPr/>
                    <a:lstStyle/>
                    <a:p>
                      <a:pPr algn="ctr" fontAlgn="ctr"/>
                      <a:r>
                        <a:rPr lang="en-US" sz="1100" b="1" i="0" u="none" strike="noStrike" dirty="0">
                          <a:solidFill>
                            <a:schemeClr val="bg1"/>
                          </a:solidFill>
                          <a:effectLst/>
                          <a:latin typeface="Lato" panose="020F0502020204030203" pitchFamily="34" charset="0"/>
                        </a:rPr>
                        <a:t>Rank</a:t>
                      </a:r>
                    </a:p>
                  </a:txBody>
                  <a:tcPr marL="9525" marR="9525" marT="9525" marB="0" anchor="ctr"/>
                </a:tc>
                <a:tc>
                  <a:txBody>
                    <a:bodyPr/>
                    <a:lstStyle/>
                    <a:p>
                      <a:pPr algn="l" fontAlgn="ctr"/>
                      <a:r>
                        <a:rPr lang="en-US" sz="1100" b="1" i="0" u="none" strike="noStrike" dirty="0">
                          <a:solidFill>
                            <a:schemeClr val="bg1"/>
                          </a:solidFill>
                          <a:effectLst/>
                          <a:latin typeface="Lato" panose="020F0502020204030203" pitchFamily="34" charset="0"/>
                        </a:rPr>
                        <a:t>             Contract and Exchange</a:t>
                      </a:r>
                    </a:p>
                  </a:txBody>
                  <a:tcPr marL="9525" marR="9525" marT="9525" marB="0" anchor="ctr"/>
                </a:tc>
                <a:tc>
                  <a:txBody>
                    <a:bodyPr/>
                    <a:lstStyle/>
                    <a:p>
                      <a:pPr algn="ctr" fontAlgn="ctr"/>
                      <a:r>
                        <a:rPr lang="en-US" sz="1100" b="1" i="0" u="none" strike="noStrike" dirty="0">
                          <a:solidFill>
                            <a:schemeClr val="bg1"/>
                          </a:solidFill>
                          <a:effectLst/>
                          <a:latin typeface="Lato" panose="020F0502020204030203" pitchFamily="34" charset="0"/>
                        </a:rPr>
                        <a:t>Size</a:t>
                      </a:r>
                    </a:p>
                  </a:txBody>
                  <a:tcPr marL="9525" marR="9525" marT="9525" marB="0" anchor="ctr"/>
                </a:tc>
                <a:tc>
                  <a:txBody>
                    <a:bodyPr/>
                    <a:lstStyle/>
                    <a:p>
                      <a:pPr algn="ctr" fontAlgn="ctr"/>
                      <a:r>
                        <a:rPr lang="en-US" sz="1100" b="1" i="0" u="none" strike="noStrike" dirty="0">
                          <a:solidFill>
                            <a:schemeClr val="bg1"/>
                          </a:solidFill>
                          <a:effectLst/>
                          <a:latin typeface="Lato" panose="020F0502020204030203" pitchFamily="34" charset="0"/>
                        </a:rPr>
                        <a:t>Jan-Jun 2025 Volume</a:t>
                      </a:r>
                    </a:p>
                  </a:txBody>
                  <a:tcPr marL="9525" marR="9525" marT="9525" marB="0" anchor="ctr"/>
                </a:tc>
                <a:tc>
                  <a:txBody>
                    <a:bodyPr/>
                    <a:lstStyle/>
                    <a:p>
                      <a:pPr algn="ctr" fontAlgn="ctr"/>
                      <a:r>
                        <a:rPr lang="en-US" sz="1100" b="1" i="0" u="none" strike="noStrike" dirty="0">
                          <a:solidFill>
                            <a:schemeClr val="bg1"/>
                          </a:solidFill>
                          <a:effectLst/>
                          <a:latin typeface="Lato" panose="020F0502020204030203" pitchFamily="34" charset="0"/>
                        </a:rPr>
                        <a:t>YOY Change</a:t>
                      </a:r>
                    </a:p>
                  </a:txBody>
                  <a:tcPr marL="9525" marR="9525" marT="9525" marB="0" anchor="ctr"/>
                </a:tc>
                <a:tc>
                  <a:txBody>
                    <a:bodyPr/>
                    <a:lstStyle/>
                    <a:p>
                      <a:pPr algn="ctr" fontAlgn="ctr"/>
                      <a:r>
                        <a:rPr lang="en-US" sz="1100" b="1" i="0" u="none" strike="noStrike" dirty="0">
                          <a:solidFill>
                            <a:schemeClr val="bg1"/>
                          </a:solidFill>
                          <a:effectLst/>
                          <a:latin typeface="Lato" panose="020F0502020204030203" pitchFamily="34" charset="0"/>
                        </a:rPr>
                        <a:t>Jun 2025 OI</a:t>
                      </a:r>
                    </a:p>
                  </a:txBody>
                  <a:tcPr marL="9525" marR="9525" marT="9525" marB="0" anchor="ctr"/>
                </a:tc>
                <a:tc>
                  <a:txBody>
                    <a:bodyPr/>
                    <a:lstStyle/>
                    <a:p>
                      <a:pPr algn="ctr" fontAlgn="ctr"/>
                      <a:r>
                        <a:rPr lang="en-US" sz="1100" b="1" i="0" u="none" strike="noStrike" dirty="0">
                          <a:solidFill>
                            <a:schemeClr val="bg1"/>
                          </a:solidFill>
                          <a:effectLst/>
                          <a:latin typeface="Lato" panose="020F0502020204030203" pitchFamily="34" charset="0"/>
                        </a:rPr>
                        <a:t>YOY Change</a:t>
                      </a:r>
                    </a:p>
                  </a:txBody>
                  <a:tcPr marL="9525" marR="9525" marT="9525" marB="0" anchor="ctr"/>
                </a:tc>
                <a:extLst>
                  <a:ext uri="{0D108BD9-81ED-4DB2-BD59-A6C34878D82A}">
                    <a16:rowId xmlns:a16="http://schemas.microsoft.com/office/drawing/2014/main" val="374954686"/>
                  </a:ext>
                </a:extLst>
              </a:tr>
              <a:tr h="276507">
                <a:tc>
                  <a:txBody>
                    <a:bodyPr/>
                    <a:lstStyle/>
                    <a:p>
                      <a:pPr algn="ctr" fontAlgn="ctr"/>
                      <a:r>
                        <a:rPr lang="en-US" sz="1100" b="0" i="0" u="none" strike="noStrike" dirty="0">
                          <a:solidFill>
                            <a:schemeClr val="tx1"/>
                          </a:solidFill>
                          <a:effectLst/>
                          <a:latin typeface="Lato" panose="020F0502020204030203" pitchFamily="34" charset="0"/>
                        </a:rPr>
                        <a:t>1</a:t>
                      </a:r>
                    </a:p>
                  </a:txBody>
                  <a:tcPr marL="9525" marR="9525" marT="9525" marB="0" anchor="ctr"/>
                </a:tc>
                <a:tc>
                  <a:txBody>
                    <a:bodyPr/>
                    <a:lstStyle/>
                    <a:p>
                      <a:pPr algn="l" fontAlgn="ctr"/>
                      <a:r>
                        <a:rPr lang="fr-FR" sz="1100" b="0" i="0" u="none" strike="noStrike" dirty="0">
                          <a:solidFill>
                            <a:schemeClr val="tx1"/>
                          </a:solidFill>
                          <a:effectLst/>
                          <a:latin typeface="Lato" panose="020F0502020204030203" pitchFamily="34" charset="0"/>
                        </a:rPr>
                        <a:t>Brent Crude Oil Futures, ICE Futures Europe</a:t>
                      </a:r>
                    </a:p>
                  </a:txBody>
                  <a:tcPr marL="9525" marR="9525" marT="9525" marB="0" anchor="ctr"/>
                </a:tc>
                <a:tc>
                  <a:txBody>
                    <a:bodyPr/>
                    <a:lstStyle/>
                    <a:p>
                      <a:pPr lvl="0" algn="l">
                        <a:lnSpc>
                          <a:spcPct val="100000"/>
                        </a:lnSpc>
                        <a:spcBef>
                          <a:spcPts val="0"/>
                        </a:spcBef>
                        <a:spcAft>
                          <a:spcPts val="0"/>
                        </a:spcAft>
                        <a:buNone/>
                      </a:pPr>
                      <a:r>
                        <a:rPr lang="en-US" sz="1100" b="0" i="0" u="none" strike="noStrike" noProof="0" dirty="0">
                          <a:solidFill>
                            <a:schemeClr val="tx1"/>
                          </a:solidFill>
                          <a:effectLst/>
                          <a:latin typeface="Lato" panose="020F0502020204030203" pitchFamily="34" charset="0"/>
                        </a:rPr>
                        <a:t>1000 Barrels</a:t>
                      </a:r>
                      <a:endParaRPr lang="en-US" sz="1100" dirty="0">
                        <a:solidFill>
                          <a:schemeClr val="tx1"/>
                        </a:solidFill>
                        <a:latin typeface="Lato" panose="020F0502020204030203" pitchFamily="34" charset="0"/>
                      </a:endParaRPr>
                    </a:p>
                  </a:txBody>
                  <a:tcPr marL="6350" marR="6350" marT="6350" marB="0" anchor="ctr"/>
                </a:tc>
                <a:tc>
                  <a:txBody>
                    <a:bodyPr/>
                    <a:lstStyle/>
                    <a:p>
                      <a:pPr algn="r" fontAlgn="ctr"/>
                      <a:r>
                        <a:rPr lang="en-US" sz="1100" b="0" i="0" u="none" strike="noStrike">
                          <a:solidFill>
                            <a:schemeClr val="tx1"/>
                          </a:solidFill>
                          <a:effectLst/>
                          <a:latin typeface="Lato" panose="020F0502020204030203" pitchFamily="34" charset="0"/>
                        </a:rPr>
                        <a:t>178,506,602</a:t>
                      </a:r>
                    </a:p>
                  </a:txBody>
                  <a:tcPr marL="9525" marR="9525" marT="9525" marB="0" anchor="ctr"/>
                </a:tc>
                <a:tc>
                  <a:txBody>
                    <a:bodyPr/>
                    <a:lstStyle/>
                    <a:p>
                      <a:pPr algn="r" fontAlgn="ctr"/>
                      <a:r>
                        <a:rPr lang="en-US" sz="1100" b="0" i="0" u="none" strike="noStrike">
                          <a:solidFill>
                            <a:schemeClr val="tx1"/>
                          </a:solidFill>
                          <a:effectLst/>
                          <a:latin typeface="Lato" panose="020F0502020204030203" pitchFamily="34" charset="0"/>
                        </a:rPr>
                        <a:t>24.5%</a:t>
                      </a:r>
                    </a:p>
                  </a:txBody>
                  <a:tcPr marL="9525" marR="9525" marT="9525" marB="0" anchor="ctr"/>
                </a:tc>
                <a:tc>
                  <a:txBody>
                    <a:bodyPr/>
                    <a:lstStyle/>
                    <a:p>
                      <a:pPr algn="r" fontAlgn="ctr"/>
                      <a:r>
                        <a:rPr lang="en-US" sz="1100" b="0" i="0" u="none" strike="noStrike">
                          <a:solidFill>
                            <a:schemeClr val="tx1"/>
                          </a:solidFill>
                          <a:effectLst/>
                          <a:latin typeface="Lato" panose="020F0502020204030203" pitchFamily="34" charset="0"/>
                        </a:rPr>
                        <a:t>2,742,209</a:t>
                      </a:r>
                    </a:p>
                  </a:txBody>
                  <a:tcPr marL="9525" marR="9525" marT="9525" marB="0" anchor="ctr"/>
                </a:tc>
                <a:tc>
                  <a:txBody>
                    <a:bodyPr/>
                    <a:lstStyle/>
                    <a:p>
                      <a:pPr algn="r" fontAlgn="ctr"/>
                      <a:r>
                        <a:rPr lang="en-US" sz="1100" b="0" i="0" u="none" strike="noStrike">
                          <a:solidFill>
                            <a:schemeClr val="tx1"/>
                          </a:solidFill>
                          <a:effectLst/>
                          <a:latin typeface="Lato" panose="020F0502020204030203" pitchFamily="34" charset="0"/>
                        </a:rPr>
                        <a:t>9.5%</a:t>
                      </a:r>
                    </a:p>
                  </a:txBody>
                  <a:tcPr marL="9525" marR="9525" marT="9525" marB="0" anchor="ctr"/>
                </a:tc>
                <a:extLst>
                  <a:ext uri="{0D108BD9-81ED-4DB2-BD59-A6C34878D82A}">
                    <a16:rowId xmlns:a16="http://schemas.microsoft.com/office/drawing/2014/main" val="2924544507"/>
                  </a:ext>
                </a:extLst>
              </a:tr>
              <a:tr h="276507">
                <a:tc>
                  <a:txBody>
                    <a:bodyPr/>
                    <a:lstStyle/>
                    <a:p>
                      <a:pPr algn="ctr" fontAlgn="ctr"/>
                      <a:r>
                        <a:rPr lang="en-US" sz="1100" b="0" i="0" u="none" strike="noStrike" dirty="0">
                          <a:solidFill>
                            <a:schemeClr val="tx1"/>
                          </a:solidFill>
                          <a:effectLst/>
                          <a:latin typeface="Lato" panose="020F0502020204030203" pitchFamily="34" charset="0"/>
                        </a:rPr>
                        <a:t>2</a:t>
                      </a:r>
                    </a:p>
                  </a:txBody>
                  <a:tcPr marL="9525" marR="9525" marT="9525" marB="0" anchor="ctr"/>
                </a:tc>
                <a:tc>
                  <a:txBody>
                    <a:bodyPr/>
                    <a:lstStyle/>
                    <a:p>
                      <a:pPr algn="l" fontAlgn="ctr"/>
                      <a:r>
                        <a:rPr lang="en-US" sz="1100" b="0" i="0" u="none" strike="noStrike" dirty="0">
                          <a:solidFill>
                            <a:schemeClr val="tx1"/>
                          </a:solidFill>
                          <a:effectLst/>
                          <a:latin typeface="Lato" panose="020F0502020204030203" pitchFamily="34" charset="0"/>
                        </a:rPr>
                        <a:t>WTI Light Sweet Crude Oil (CL) Futures, New York Mercantile Exchange</a:t>
                      </a:r>
                    </a:p>
                  </a:txBody>
                  <a:tcPr marL="9525" marR="9525" marT="9525" marB="0" anchor="ctr"/>
                </a:tc>
                <a:tc>
                  <a:txBody>
                    <a:bodyPr/>
                    <a:lstStyle/>
                    <a:p>
                      <a:pPr lvl="0" algn="l">
                        <a:lnSpc>
                          <a:spcPct val="100000"/>
                        </a:lnSpc>
                        <a:spcBef>
                          <a:spcPts val="0"/>
                        </a:spcBef>
                        <a:spcAft>
                          <a:spcPts val="0"/>
                        </a:spcAft>
                        <a:buNone/>
                      </a:pPr>
                      <a:r>
                        <a:rPr lang="en-US" sz="1100" b="0" i="0" u="none" strike="noStrike" noProof="0" dirty="0">
                          <a:solidFill>
                            <a:schemeClr val="tx1"/>
                          </a:solidFill>
                          <a:effectLst/>
                          <a:latin typeface="Lato" panose="020F0502020204030203" pitchFamily="34" charset="0"/>
                        </a:rPr>
                        <a:t>1000 Barrels</a:t>
                      </a:r>
                      <a:endParaRPr lang="en-US" sz="1100" dirty="0">
                        <a:solidFill>
                          <a:schemeClr val="tx1"/>
                        </a:solidFill>
                        <a:latin typeface="Lato" panose="020F0502020204030203" pitchFamily="34" charset="0"/>
                      </a:endParaRPr>
                    </a:p>
                  </a:txBody>
                  <a:tcPr marL="6350" marR="6350" marT="6350" marB="0" anchor="ctr"/>
                </a:tc>
                <a:tc>
                  <a:txBody>
                    <a:bodyPr/>
                    <a:lstStyle/>
                    <a:p>
                      <a:pPr algn="r" fontAlgn="ctr"/>
                      <a:r>
                        <a:rPr lang="en-US" sz="1100" b="0" i="0" u="none" strike="noStrike">
                          <a:solidFill>
                            <a:schemeClr val="tx1"/>
                          </a:solidFill>
                          <a:effectLst/>
                          <a:latin typeface="Lato" panose="020F0502020204030203" pitchFamily="34" charset="0"/>
                        </a:rPr>
                        <a:t>127,170,812</a:t>
                      </a:r>
                    </a:p>
                  </a:txBody>
                  <a:tcPr marL="9525" marR="9525" marT="9525" marB="0" anchor="ctr"/>
                </a:tc>
                <a:tc>
                  <a:txBody>
                    <a:bodyPr/>
                    <a:lstStyle/>
                    <a:p>
                      <a:pPr algn="r" fontAlgn="ctr"/>
                      <a:r>
                        <a:rPr lang="en-US" sz="1100" b="0" i="0" u="none" strike="noStrike">
                          <a:solidFill>
                            <a:schemeClr val="tx1"/>
                          </a:solidFill>
                          <a:effectLst/>
                          <a:latin typeface="Lato" panose="020F0502020204030203" pitchFamily="34" charset="0"/>
                        </a:rPr>
                        <a:t>20.1%</a:t>
                      </a:r>
                    </a:p>
                  </a:txBody>
                  <a:tcPr marL="9525" marR="9525" marT="9525" marB="0" anchor="ctr"/>
                </a:tc>
                <a:tc>
                  <a:txBody>
                    <a:bodyPr/>
                    <a:lstStyle/>
                    <a:p>
                      <a:pPr algn="r" fontAlgn="ctr"/>
                      <a:r>
                        <a:rPr lang="en-US" sz="1100" b="0" i="0" u="none" strike="noStrike">
                          <a:solidFill>
                            <a:schemeClr val="tx1"/>
                          </a:solidFill>
                          <a:effectLst/>
                          <a:latin typeface="Lato" panose="020F0502020204030203" pitchFamily="34" charset="0"/>
                        </a:rPr>
                        <a:t>1,965,322</a:t>
                      </a:r>
                    </a:p>
                  </a:txBody>
                  <a:tcPr marL="9525" marR="9525" marT="9525" marB="0" anchor="ctr"/>
                </a:tc>
                <a:tc>
                  <a:txBody>
                    <a:bodyPr/>
                    <a:lstStyle/>
                    <a:p>
                      <a:pPr algn="r" fontAlgn="ctr"/>
                      <a:r>
                        <a:rPr lang="en-US" sz="1100" b="0" i="0" u="none" strike="noStrike">
                          <a:solidFill>
                            <a:schemeClr val="tx1"/>
                          </a:solidFill>
                          <a:effectLst/>
                          <a:latin typeface="Lato" panose="020F0502020204030203" pitchFamily="34" charset="0"/>
                        </a:rPr>
                        <a:t>15.1%</a:t>
                      </a:r>
                    </a:p>
                  </a:txBody>
                  <a:tcPr marL="9525" marR="9525" marT="9525" marB="0" anchor="ctr"/>
                </a:tc>
                <a:extLst>
                  <a:ext uri="{0D108BD9-81ED-4DB2-BD59-A6C34878D82A}">
                    <a16:rowId xmlns:a16="http://schemas.microsoft.com/office/drawing/2014/main" val="3735560603"/>
                  </a:ext>
                </a:extLst>
              </a:tr>
              <a:tr h="306345">
                <a:tc>
                  <a:txBody>
                    <a:bodyPr/>
                    <a:lstStyle/>
                    <a:p>
                      <a:pPr algn="ctr" fontAlgn="ctr"/>
                      <a:r>
                        <a:rPr lang="en-US" sz="1100" b="0" i="0" u="none" strike="noStrike" dirty="0">
                          <a:solidFill>
                            <a:schemeClr val="tx1"/>
                          </a:solidFill>
                          <a:effectLst/>
                          <a:latin typeface="Lato" panose="020F0502020204030203" pitchFamily="34" charset="0"/>
                        </a:rPr>
                        <a:t>3</a:t>
                      </a:r>
                    </a:p>
                  </a:txBody>
                  <a:tcPr marL="9525" marR="9525" marT="9525" marB="0" anchor="ctr"/>
                </a:tc>
                <a:tc>
                  <a:txBody>
                    <a:bodyPr/>
                    <a:lstStyle/>
                    <a:p>
                      <a:pPr algn="l" fontAlgn="ctr"/>
                      <a:r>
                        <a:rPr lang="en-US" sz="1100" b="0" i="0" u="none" strike="noStrike" dirty="0">
                          <a:solidFill>
                            <a:schemeClr val="tx1"/>
                          </a:solidFill>
                          <a:effectLst/>
                          <a:latin typeface="Lato" panose="020F0502020204030203" pitchFamily="34" charset="0"/>
                        </a:rPr>
                        <a:t>Fuel Oil Futures, Shanghai Futures Exchange</a:t>
                      </a:r>
                    </a:p>
                  </a:txBody>
                  <a:tcPr marL="9525" marR="9525" marT="9525" marB="0" anchor="ctr"/>
                </a:tc>
                <a:tc>
                  <a:txBody>
                    <a:bodyPr/>
                    <a:lstStyle/>
                    <a:p>
                      <a:pPr lvl="0" algn="l">
                        <a:lnSpc>
                          <a:spcPct val="100000"/>
                        </a:lnSpc>
                        <a:spcBef>
                          <a:spcPts val="0"/>
                        </a:spcBef>
                        <a:spcAft>
                          <a:spcPts val="0"/>
                        </a:spcAft>
                        <a:buNone/>
                      </a:pPr>
                      <a:r>
                        <a:rPr lang="en-US" sz="1100" b="0" i="0" u="none" strike="noStrike" noProof="0" dirty="0">
                          <a:solidFill>
                            <a:schemeClr val="tx1"/>
                          </a:solidFill>
                          <a:effectLst/>
                          <a:latin typeface="Lato" panose="020F0502020204030203" pitchFamily="34" charset="0"/>
                        </a:rPr>
                        <a:t>10 Metric Tons</a:t>
                      </a:r>
                      <a:endParaRPr lang="en-US" sz="1100" dirty="0">
                        <a:solidFill>
                          <a:schemeClr val="tx1"/>
                        </a:solidFill>
                        <a:latin typeface="Lato" panose="020F0502020204030203" pitchFamily="34" charset="0"/>
                      </a:endParaRPr>
                    </a:p>
                  </a:txBody>
                  <a:tcPr marL="6350" marR="6350" marT="6350" marB="0" anchor="ctr"/>
                </a:tc>
                <a:tc>
                  <a:txBody>
                    <a:bodyPr/>
                    <a:lstStyle/>
                    <a:p>
                      <a:pPr algn="r" fontAlgn="ctr"/>
                      <a:r>
                        <a:rPr lang="en-US" sz="1100" b="0" i="0" u="none" strike="noStrike">
                          <a:solidFill>
                            <a:schemeClr val="tx1"/>
                          </a:solidFill>
                          <a:effectLst/>
                          <a:latin typeface="Lato" panose="020F0502020204030203" pitchFamily="34" charset="0"/>
                        </a:rPr>
                        <a:t>101,545,345</a:t>
                      </a:r>
                    </a:p>
                  </a:txBody>
                  <a:tcPr marL="9525" marR="9525" marT="9525" marB="0" anchor="ctr"/>
                </a:tc>
                <a:tc>
                  <a:txBody>
                    <a:bodyPr/>
                    <a:lstStyle/>
                    <a:p>
                      <a:pPr algn="r" fontAlgn="ctr"/>
                      <a:r>
                        <a:rPr lang="en-US" sz="1100" b="0" i="0" u="none" strike="noStrike">
                          <a:solidFill>
                            <a:schemeClr val="tx1"/>
                          </a:solidFill>
                          <a:effectLst/>
                          <a:latin typeface="Lato" panose="020F0502020204030203" pitchFamily="34" charset="0"/>
                        </a:rPr>
                        <a:t>19.7%</a:t>
                      </a:r>
                    </a:p>
                  </a:txBody>
                  <a:tcPr marL="9525" marR="9525" marT="9525" marB="0" anchor="ctr"/>
                </a:tc>
                <a:tc>
                  <a:txBody>
                    <a:bodyPr/>
                    <a:lstStyle/>
                    <a:p>
                      <a:pPr algn="r" fontAlgn="ctr"/>
                      <a:r>
                        <a:rPr lang="en-US" sz="1100" b="0" i="0" u="none" strike="noStrike">
                          <a:solidFill>
                            <a:schemeClr val="tx1"/>
                          </a:solidFill>
                          <a:effectLst/>
                          <a:latin typeface="Lato" panose="020F0502020204030203" pitchFamily="34" charset="0"/>
                        </a:rPr>
                        <a:t>485,931</a:t>
                      </a:r>
                    </a:p>
                  </a:txBody>
                  <a:tcPr marL="9525" marR="9525" marT="9525" marB="0" anchor="ctr"/>
                </a:tc>
                <a:tc>
                  <a:txBody>
                    <a:bodyPr/>
                    <a:lstStyle/>
                    <a:p>
                      <a:pPr algn="r" fontAlgn="ctr"/>
                      <a:r>
                        <a:rPr lang="en-US" sz="1100" b="0" i="0" u="none" strike="noStrike">
                          <a:solidFill>
                            <a:schemeClr val="tx1"/>
                          </a:solidFill>
                          <a:effectLst/>
                          <a:latin typeface="Lato" panose="020F0502020204030203" pitchFamily="34" charset="0"/>
                        </a:rPr>
                        <a:t>-12.0%</a:t>
                      </a:r>
                    </a:p>
                  </a:txBody>
                  <a:tcPr marL="9525" marR="9525" marT="9525" marB="0" anchor="ctr"/>
                </a:tc>
                <a:extLst>
                  <a:ext uri="{0D108BD9-81ED-4DB2-BD59-A6C34878D82A}">
                    <a16:rowId xmlns:a16="http://schemas.microsoft.com/office/drawing/2014/main" val="728224687"/>
                  </a:ext>
                </a:extLst>
              </a:tr>
              <a:tr h="276507">
                <a:tc>
                  <a:txBody>
                    <a:bodyPr/>
                    <a:lstStyle/>
                    <a:p>
                      <a:pPr algn="ctr" fontAlgn="ctr"/>
                      <a:r>
                        <a:rPr lang="en-US" sz="1100" b="0" i="0" u="none" strike="noStrike" dirty="0">
                          <a:solidFill>
                            <a:schemeClr val="tx1"/>
                          </a:solidFill>
                          <a:effectLst/>
                          <a:latin typeface="Lato" panose="020F0502020204030203" pitchFamily="34" charset="0"/>
                        </a:rPr>
                        <a:t>4</a:t>
                      </a:r>
                    </a:p>
                  </a:txBody>
                  <a:tcPr marL="9525" marR="9525" marT="9525" marB="0" anchor="ctr"/>
                </a:tc>
                <a:tc>
                  <a:txBody>
                    <a:bodyPr/>
                    <a:lstStyle/>
                    <a:p>
                      <a:pPr algn="l" fontAlgn="ctr"/>
                      <a:r>
                        <a:rPr lang="en-US" sz="1100" b="0" i="0" u="none" strike="noStrike" dirty="0">
                          <a:solidFill>
                            <a:schemeClr val="tx1"/>
                          </a:solidFill>
                          <a:effectLst/>
                          <a:latin typeface="Lato" panose="020F0502020204030203" pitchFamily="34" charset="0"/>
                        </a:rPr>
                        <a:t>Henry Hub Natural Gas Futures, ICE Futures US</a:t>
                      </a:r>
                    </a:p>
                  </a:txBody>
                  <a:tcPr marL="9525" marR="9525" marT="9525" marB="0" anchor="ctr"/>
                </a:tc>
                <a:tc>
                  <a:txBody>
                    <a:bodyPr/>
                    <a:lstStyle/>
                    <a:p>
                      <a:pPr lvl="0" algn="l">
                        <a:lnSpc>
                          <a:spcPct val="100000"/>
                        </a:lnSpc>
                        <a:spcBef>
                          <a:spcPts val="0"/>
                        </a:spcBef>
                        <a:spcAft>
                          <a:spcPts val="0"/>
                        </a:spcAft>
                        <a:buNone/>
                      </a:pPr>
                      <a:r>
                        <a:rPr lang="en-US" sz="1100" dirty="0">
                          <a:solidFill>
                            <a:schemeClr val="tx1"/>
                          </a:solidFill>
                          <a:latin typeface="Lato" panose="020F0502020204030203" pitchFamily="34" charset="0"/>
                        </a:rPr>
                        <a:t>2,500 MMBtu</a:t>
                      </a:r>
                    </a:p>
                  </a:txBody>
                  <a:tcPr marL="6350" marR="6350" marT="6350" marB="0" anchor="ctr"/>
                </a:tc>
                <a:tc>
                  <a:txBody>
                    <a:bodyPr/>
                    <a:lstStyle/>
                    <a:p>
                      <a:pPr algn="r" fontAlgn="b"/>
                      <a:r>
                        <a:rPr lang="en-US" sz="1100" b="0" i="0" u="none" strike="noStrike" dirty="0">
                          <a:solidFill>
                            <a:schemeClr val="tx1"/>
                          </a:solidFill>
                          <a:effectLst/>
                          <a:latin typeface="Lato" panose="020F0502020204030203" pitchFamily="34" charset="0"/>
                        </a:rPr>
                        <a:t>              86,983,453</a:t>
                      </a:r>
                    </a:p>
                  </a:txBody>
                  <a:tcPr marL="6350" marR="6350" marT="6350" marB="0" anchor="ctr"/>
                </a:tc>
                <a:tc>
                  <a:txBody>
                    <a:bodyPr/>
                    <a:lstStyle/>
                    <a:p>
                      <a:pPr algn="r" fontAlgn="ctr"/>
                      <a:r>
                        <a:rPr lang="en-US" sz="1100" b="0" i="0" u="none" strike="noStrike" dirty="0">
                          <a:solidFill>
                            <a:schemeClr val="tx1"/>
                          </a:solidFill>
                          <a:effectLst/>
                          <a:latin typeface="Lato" panose="020F0502020204030203" pitchFamily="34" charset="0"/>
                        </a:rPr>
                        <a:t>25.7%</a:t>
                      </a:r>
                    </a:p>
                  </a:txBody>
                  <a:tcPr marL="9525" marR="9525" marT="9525" marB="0" anchor="ctr"/>
                </a:tc>
                <a:tc>
                  <a:txBody>
                    <a:bodyPr/>
                    <a:lstStyle/>
                    <a:p>
                      <a:pPr algn="r" fontAlgn="b"/>
                      <a:r>
                        <a:rPr lang="en-US" sz="1100" b="0" i="0" u="none" strike="noStrike" dirty="0">
                          <a:solidFill>
                            <a:schemeClr val="tx1"/>
                          </a:solidFill>
                          <a:effectLst/>
                          <a:latin typeface="Lato" panose="020F0502020204030203" pitchFamily="34" charset="0"/>
                        </a:rPr>
                        <a:t> 8,238,622 </a:t>
                      </a:r>
                    </a:p>
                  </a:txBody>
                  <a:tcPr marL="6350" marR="6350" marT="6350" marB="0" anchor="ctr"/>
                </a:tc>
                <a:tc>
                  <a:txBody>
                    <a:bodyPr/>
                    <a:lstStyle/>
                    <a:p>
                      <a:pPr algn="r" fontAlgn="ctr"/>
                      <a:r>
                        <a:rPr lang="en-US" sz="1100" b="0" i="0" u="none" strike="noStrike" dirty="0">
                          <a:solidFill>
                            <a:schemeClr val="tx1"/>
                          </a:solidFill>
                          <a:effectLst/>
                          <a:latin typeface="Lato" panose="020F0502020204030203" pitchFamily="34" charset="0"/>
                        </a:rPr>
                        <a:t>4.0%</a:t>
                      </a:r>
                    </a:p>
                  </a:txBody>
                  <a:tcPr marL="9525" marR="9525" marT="9525" marB="0" anchor="ctr"/>
                </a:tc>
                <a:extLst>
                  <a:ext uri="{0D108BD9-81ED-4DB2-BD59-A6C34878D82A}">
                    <a16:rowId xmlns:a16="http://schemas.microsoft.com/office/drawing/2014/main" val="2807504097"/>
                  </a:ext>
                </a:extLst>
              </a:tr>
              <a:tr h="276507">
                <a:tc>
                  <a:txBody>
                    <a:bodyPr/>
                    <a:lstStyle/>
                    <a:p>
                      <a:pPr algn="ctr" fontAlgn="ctr"/>
                      <a:r>
                        <a:rPr lang="en-US" sz="1100" b="0" i="0" u="none" strike="noStrike" dirty="0">
                          <a:solidFill>
                            <a:schemeClr val="tx1"/>
                          </a:solidFill>
                          <a:effectLst/>
                          <a:latin typeface="Lato" panose="020F0502020204030203" pitchFamily="34" charset="0"/>
                        </a:rPr>
                        <a:t>5</a:t>
                      </a:r>
                    </a:p>
                  </a:txBody>
                  <a:tcPr marL="9525" marR="9525" marT="9525" marB="0" anchor="ctr"/>
                </a:tc>
                <a:tc>
                  <a:txBody>
                    <a:bodyPr/>
                    <a:lstStyle/>
                    <a:p>
                      <a:pPr algn="l" fontAlgn="ctr"/>
                      <a:r>
                        <a:rPr lang="en-US" sz="1100" b="0" i="0" u="none" strike="noStrike" dirty="0">
                          <a:solidFill>
                            <a:schemeClr val="tx1"/>
                          </a:solidFill>
                          <a:effectLst/>
                          <a:latin typeface="Lato" panose="020F0502020204030203" pitchFamily="34" charset="0"/>
                        </a:rPr>
                        <a:t>Henry Hub Natural Gas (NG) Futures, New York Mercantile Exchange</a:t>
                      </a:r>
                    </a:p>
                  </a:txBody>
                  <a:tcPr marL="9525" marR="9525" marT="9525" marB="0" anchor="ctr"/>
                </a:tc>
                <a:tc>
                  <a:txBody>
                    <a:bodyPr/>
                    <a:lstStyle/>
                    <a:p>
                      <a:pPr lvl="0" algn="l">
                        <a:lnSpc>
                          <a:spcPct val="100000"/>
                        </a:lnSpc>
                        <a:spcBef>
                          <a:spcPts val="0"/>
                        </a:spcBef>
                        <a:spcAft>
                          <a:spcPts val="0"/>
                        </a:spcAft>
                        <a:buNone/>
                      </a:pPr>
                      <a:r>
                        <a:rPr lang="en-US" sz="1100" b="0" i="0" u="none" strike="noStrike" noProof="0" dirty="0">
                          <a:solidFill>
                            <a:schemeClr val="tx1"/>
                          </a:solidFill>
                          <a:effectLst/>
                          <a:latin typeface="Lato" panose="020F0502020204030203" pitchFamily="34" charset="0"/>
                        </a:rPr>
                        <a:t>10,000 MMBtu</a:t>
                      </a:r>
                      <a:endParaRPr lang="en-US" sz="1100" dirty="0">
                        <a:solidFill>
                          <a:schemeClr val="tx1"/>
                        </a:solidFill>
                        <a:latin typeface="Lato" panose="020F0502020204030203" pitchFamily="34" charset="0"/>
                      </a:endParaRPr>
                    </a:p>
                  </a:txBody>
                  <a:tcPr marL="6350" marR="6350" marT="6350" marB="0" anchor="ctr"/>
                </a:tc>
                <a:tc>
                  <a:txBody>
                    <a:bodyPr/>
                    <a:lstStyle/>
                    <a:p>
                      <a:pPr algn="r" fontAlgn="ctr"/>
                      <a:r>
                        <a:rPr lang="en-US" sz="1100" b="0" i="0" u="none" strike="noStrike">
                          <a:solidFill>
                            <a:schemeClr val="tx1"/>
                          </a:solidFill>
                          <a:effectLst/>
                          <a:latin typeface="Lato" panose="020F0502020204030203" pitchFamily="34" charset="0"/>
                        </a:rPr>
                        <a:t>70,333,961</a:t>
                      </a:r>
                    </a:p>
                  </a:txBody>
                  <a:tcPr marL="9525" marR="9525" marT="9525" marB="0" anchor="ctr"/>
                </a:tc>
                <a:tc>
                  <a:txBody>
                    <a:bodyPr/>
                    <a:lstStyle/>
                    <a:p>
                      <a:pPr algn="r" fontAlgn="ctr"/>
                      <a:r>
                        <a:rPr lang="en-US" sz="1100" b="0" i="0" u="none" strike="noStrike">
                          <a:solidFill>
                            <a:schemeClr val="tx1"/>
                          </a:solidFill>
                          <a:effectLst/>
                          <a:latin typeface="Lato" panose="020F0502020204030203" pitchFamily="34" charset="0"/>
                        </a:rPr>
                        <a:t>10.0%</a:t>
                      </a:r>
                    </a:p>
                  </a:txBody>
                  <a:tcPr marL="9525" marR="9525" marT="9525" marB="0" anchor="ctr"/>
                </a:tc>
                <a:tc>
                  <a:txBody>
                    <a:bodyPr/>
                    <a:lstStyle/>
                    <a:p>
                      <a:pPr algn="r" fontAlgn="ctr"/>
                      <a:r>
                        <a:rPr lang="en-US" sz="1100" b="0" i="0" u="none" strike="noStrike">
                          <a:solidFill>
                            <a:schemeClr val="tx1"/>
                          </a:solidFill>
                          <a:effectLst/>
                          <a:latin typeface="Lato" panose="020F0502020204030203" pitchFamily="34" charset="0"/>
                        </a:rPr>
                        <a:t>1,490,968</a:t>
                      </a:r>
                    </a:p>
                  </a:txBody>
                  <a:tcPr marL="9525" marR="9525" marT="9525" marB="0" anchor="ctr"/>
                </a:tc>
                <a:tc>
                  <a:txBody>
                    <a:bodyPr/>
                    <a:lstStyle/>
                    <a:p>
                      <a:pPr algn="r" fontAlgn="ctr"/>
                      <a:r>
                        <a:rPr lang="en-US" sz="1100" b="0" i="0" u="none" strike="noStrike" dirty="0">
                          <a:solidFill>
                            <a:schemeClr val="tx1"/>
                          </a:solidFill>
                          <a:effectLst/>
                          <a:latin typeface="Lato" panose="020F0502020204030203" pitchFamily="34" charset="0"/>
                        </a:rPr>
                        <a:t>-1.0%</a:t>
                      </a:r>
                    </a:p>
                  </a:txBody>
                  <a:tcPr marL="9525" marR="9525" marT="9525" marB="0" anchor="ctr"/>
                </a:tc>
                <a:extLst>
                  <a:ext uri="{0D108BD9-81ED-4DB2-BD59-A6C34878D82A}">
                    <a16:rowId xmlns:a16="http://schemas.microsoft.com/office/drawing/2014/main" val="1938031034"/>
                  </a:ext>
                </a:extLst>
              </a:tr>
              <a:tr h="276507">
                <a:tc>
                  <a:txBody>
                    <a:bodyPr/>
                    <a:lstStyle/>
                    <a:p>
                      <a:pPr algn="ctr" fontAlgn="ctr"/>
                      <a:r>
                        <a:rPr lang="en-US" sz="1100" b="0" i="0" u="none" strike="noStrike" dirty="0">
                          <a:solidFill>
                            <a:schemeClr val="tx1"/>
                          </a:solidFill>
                          <a:effectLst/>
                          <a:latin typeface="Lato" panose="020F0502020204030203" pitchFamily="34" charset="0"/>
                        </a:rPr>
                        <a:t>6</a:t>
                      </a:r>
                    </a:p>
                  </a:txBody>
                  <a:tcPr marL="9525" marR="9525" marT="9525" marB="0" anchor="ctr"/>
                </a:tc>
                <a:tc>
                  <a:txBody>
                    <a:bodyPr/>
                    <a:lstStyle/>
                    <a:p>
                      <a:pPr algn="l" fontAlgn="ctr"/>
                      <a:r>
                        <a:rPr lang="en-US" sz="1100" b="0" i="0" u="none" strike="noStrike" dirty="0">
                          <a:solidFill>
                            <a:schemeClr val="tx1"/>
                          </a:solidFill>
                          <a:effectLst/>
                          <a:latin typeface="Lato" panose="020F0502020204030203" pitchFamily="34" charset="0"/>
                        </a:rPr>
                        <a:t>Hard Coking Coal Futures, Dalian Commodity Exchange</a:t>
                      </a: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b="0" i="0" u="none" strike="noStrike" noProof="0" dirty="0">
                          <a:solidFill>
                            <a:schemeClr val="tx1"/>
                          </a:solidFill>
                          <a:effectLst/>
                          <a:latin typeface="Lato" panose="020F0502020204030203" pitchFamily="34" charset="0"/>
                        </a:rPr>
                        <a:t>60 Metric Tons</a:t>
                      </a:r>
                      <a:endParaRPr lang="en-US" sz="1100" dirty="0">
                        <a:solidFill>
                          <a:schemeClr val="tx1"/>
                        </a:solidFill>
                        <a:latin typeface="Lato" panose="020F0502020204030203" pitchFamily="34" charset="0"/>
                      </a:endParaRPr>
                    </a:p>
                  </a:txBody>
                  <a:tcPr marL="9525" marR="9525" marT="9525" marB="0" anchor="ctr"/>
                </a:tc>
                <a:tc>
                  <a:txBody>
                    <a:bodyPr/>
                    <a:lstStyle/>
                    <a:p>
                      <a:pPr algn="r" fontAlgn="ctr"/>
                      <a:r>
                        <a:rPr lang="en-US" sz="1100" b="0" i="0" u="none" strike="noStrike" dirty="0">
                          <a:solidFill>
                            <a:schemeClr val="tx1"/>
                          </a:solidFill>
                          <a:effectLst/>
                          <a:latin typeface="Lato" panose="020F0502020204030203" pitchFamily="34" charset="0"/>
                        </a:rPr>
                        <a:t>56,185,457</a:t>
                      </a:r>
                    </a:p>
                  </a:txBody>
                  <a:tcPr marL="9525" marR="9525" marT="9525" marB="0" anchor="ctr"/>
                </a:tc>
                <a:tc>
                  <a:txBody>
                    <a:bodyPr/>
                    <a:lstStyle/>
                    <a:p>
                      <a:pPr algn="r" fontAlgn="ctr"/>
                      <a:r>
                        <a:rPr lang="en-US" sz="1100" b="0" i="0" u="none" strike="noStrike" dirty="0">
                          <a:solidFill>
                            <a:schemeClr val="tx1"/>
                          </a:solidFill>
                          <a:effectLst/>
                          <a:latin typeface="Lato" panose="020F0502020204030203" pitchFamily="34" charset="0"/>
                        </a:rPr>
                        <a:t>239.1%</a:t>
                      </a:r>
                    </a:p>
                  </a:txBody>
                  <a:tcPr marL="9525" marR="9525" marT="9525" marB="0" anchor="ctr"/>
                </a:tc>
                <a:tc>
                  <a:txBody>
                    <a:bodyPr/>
                    <a:lstStyle/>
                    <a:p>
                      <a:pPr algn="r" fontAlgn="ctr"/>
                      <a:r>
                        <a:rPr lang="en-US" sz="1100" b="0" i="0" u="none" strike="noStrike" dirty="0">
                          <a:solidFill>
                            <a:schemeClr val="tx1"/>
                          </a:solidFill>
                          <a:effectLst/>
                          <a:latin typeface="Lato" panose="020F0502020204030203" pitchFamily="34" charset="0"/>
                        </a:rPr>
                        <a:t>742,353</a:t>
                      </a:r>
                    </a:p>
                  </a:txBody>
                  <a:tcPr marL="9525" marR="9525" marT="9525" marB="0" anchor="ctr"/>
                </a:tc>
                <a:tc>
                  <a:txBody>
                    <a:bodyPr/>
                    <a:lstStyle/>
                    <a:p>
                      <a:pPr algn="r" fontAlgn="ctr"/>
                      <a:r>
                        <a:rPr lang="en-US" sz="1100" b="0" i="0" u="none" strike="noStrike">
                          <a:solidFill>
                            <a:schemeClr val="tx1"/>
                          </a:solidFill>
                          <a:effectLst/>
                          <a:latin typeface="Lato" panose="020F0502020204030203" pitchFamily="34" charset="0"/>
                        </a:rPr>
                        <a:t>267.2%</a:t>
                      </a:r>
                    </a:p>
                  </a:txBody>
                  <a:tcPr marL="9525" marR="9525" marT="9525" marB="0" anchor="ctr"/>
                </a:tc>
                <a:extLst>
                  <a:ext uri="{0D108BD9-81ED-4DB2-BD59-A6C34878D82A}">
                    <a16:rowId xmlns:a16="http://schemas.microsoft.com/office/drawing/2014/main" val="446333163"/>
                  </a:ext>
                </a:extLst>
              </a:tr>
              <a:tr h="276507">
                <a:tc>
                  <a:txBody>
                    <a:bodyPr/>
                    <a:lstStyle/>
                    <a:p>
                      <a:pPr algn="ctr" fontAlgn="ctr"/>
                      <a:r>
                        <a:rPr lang="en-US" sz="1100" b="0" i="0" u="none" strike="noStrike" dirty="0">
                          <a:solidFill>
                            <a:schemeClr val="tx1"/>
                          </a:solidFill>
                          <a:effectLst/>
                          <a:latin typeface="Lato" panose="020F0502020204030203" pitchFamily="34" charset="0"/>
                        </a:rPr>
                        <a:t>7</a:t>
                      </a:r>
                    </a:p>
                  </a:txBody>
                  <a:tcPr marL="9525" marR="9525" marT="9525" marB="0" anchor="ctr"/>
                </a:tc>
                <a:tc>
                  <a:txBody>
                    <a:bodyPr/>
                    <a:lstStyle/>
                    <a:p>
                      <a:pPr algn="l" fontAlgn="ctr"/>
                      <a:r>
                        <a:rPr lang="en-US" sz="1100" b="0" i="0" u="none" strike="noStrike" dirty="0">
                          <a:solidFill>
                            <a:schemeClr val="tx1"/>
                          </a:solidFill>
                          <a:effectLst/>
                          <a:latin typeface="Lato" panose="020F0502020204030203" pitchFamily="34" charset="0"/>
                        </a:rPr>
                        <a:t>WTI Light Sweet Crude Oil Futures, ICE Futures Europe</a:t>
                      </a: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b="0" i="0" u="none" strike="noStrike" noProof="0" dirty="0">
                          <a:solidFill>
                            <a:schemeClr val="tx1"/>
                          </a:solidFill>
                          <a:effectLst/>
                          <a:latin typeface="Lato" panose="020F0502020204030203" pitchFamily="34" charset="0"/>
                        </a:rPr>
                        <a:t>1000 Barrels</a:t>
                      </a:r>
                      <a:endParaRPr lang="en-US" sz="1100" dirty="0">
                        <a:solidFill>
                          <a:schemeClr val="tx1"/>
                        </a:solidFill>
                        <a:latin typeface="Lato" panose="020F0502020204030203" pitchFamily="34" charset="0"/>
                      </a:endParaRPr>
                    </a:p>
                  </a:txBody>
                  <a:tcPr marL="9525" marR="9525" marT="9525" marB="0" anchor="ctr"/>
                </a:tc>
                <a:tc>
                  <a:txBody>
                    <a:bodyPr/>
                    <a:lstStyle/>
                    <a:p>
                      <a:pPr algn="r" fontAlgn="ctr"/>
                      <a:r>
                        <a:rPr lang="en-US" sz="1100" b="0" i="0" u="none" strike="noStrike" dirty="0">
                          <a:solidFill>
                            <a:schemeClr val="tx1"/>
                          </a:solidFill>
                          <a:effectLst/>
                          <a:latin typeface="Lato" panose="020F0502020204030203" pitchFamily="34" charset="0"/>
                        </a:rPr>
                        <a:t>52,858,337</a:t>
                      </a:r>
                    </a:p>
                  </a:txBody>
                  <a:tcPr marL="9525" marR="9525" marT="9525" marB="0" anchor="ctr"/>
                </a:tc>
                <a:tc>
                  <a:txBody>
                    <a:bodyPr/>
                    <a:lstStyle/>
                    <a:p>
                      <a:pPr algn="r" fontAlgn="ctr"/>
                      <a:r>
                        <a:rPr lang="en-US" sz="1100" b="0" i="0" u="none" strike="noStrike">
                          <a:solidFill>
                            <a:schemeClr val="tx1"/>
                          </a:solidFill>
                          <a:effectLst/>
                          <a:latin typeface="Lato" panose="020F0502020204030203" pitchFamily="34" charset="0"/>
                        </a:rPr>
                        <a:t>29.9%</a:t>
                      </a:r>
                    </a:p>
                  </a:txBody>
                  <a:tcPr marL="9525" marR="9525" marT="9525" marB="0" anchor="ctr"/>
                </a:tc>
                <a:tc>
                  <a:txBody>
                    <a:bodyPr/>
                    <a:lstStyle/>
                    <a:p>
                      <a:pPr algn="r" fontAlgn="ctr"/>
                      <a:r>
                        <a:rPr lang="en-US" sz="1100" b="0" i="0" u="none" strike="noStrike" dirty="0">
                          <a:solidFill>
                            <a:schemeClr val="tx1"/>
                          </a:solidFill>
                          <a:effectLst/>
                          <a:latin typeface="Lato" panose="020F0502020204030203" pitchFamily="34" charset="0"/>
                        </a:rPr>
                        <a:t>851,096</a:t>
                      </a:r>
                    </a:p>
                  </a:txBody>
                  <a:tcPr marL="9525" marR="9525" marT="9525" marB="0" anchor="ctr"/>
                </a:tc>
                <a:tc>
                  <a:txBody>
                    <a:bodyPr/>
                    <a:lstStyle/>
                    <a:p>
                      <a:pPr algn="r" fontAlgn="ctr"/>
                      <a:r>
                        <a:rPr lang="en-US" sz="1100" b="0" i="0" u="none" strike="noStrike" dirty="0">
                          <a:solidFill>
                            <a:schemeClr val="tx1"/>
                          </a:solidFill>
                          <a:effectLst/>
                          <a:latin typeface="Lato" panose="020F0502020204030203" pitchFamily="34" charset="0"/>
                        </a:rPr>
                        <a:t>10.7%</a:t>
                      </a:r>
                    </a:p>
                  </a:txBody>
                  <a:tcPr marL="9525" marR="9525" marT="9525" marB="0" anchor="ctr"/>
                </a:tc>
                <a:extLst>
                  <a:ext uri="{0D108BD9-81ED-4DB2-BD59-A6C34878D82A}">
                    <a16:rowId xmlns:a16="http://schemas.microsoft.com/office/drawing/2014/main" val="513316006"/>
                  </a:ext>
                </a:extLst>
              </a:tr>
              <a:tr h="276507">
                <a:tc>
                  <a:txBody>
                    <a:bodyPr/>
                    <a:lstStyle/>
                    <a:p>
                      <a:pPr algn="ctr" fontAlgn="ctr"/>
                      <a:r>
                        <a:rPr lang="en-US" sz="1100" b="0" i="0" u="none" strike="noStrike" dirty="0">
                          <a:solidFill>
                            <a:schemeClr val="tx1"/>
                          </a:solidFill>
                          <a:effectLst/>
                          <a:latin typeface="Lato" panose="020F0502020204030203" pitchFamily="34" charset="0"/>
                        </a:rPr>
                        <a:t>8</a:t>
                      </a:r>
                    </a:p>
                  </a:txBody>
                  <a:tcPr marL="9525" marR="9525" marT="9525" marB="0" anchor="ctr"/>
                </a:tc>
                <a:tc>
                  <a:txBody>
                    <a:bodyPr/>
                    <a:lstStyle/>
                    <a:p>
                      <a:pPr algn="l" fontAlgn="ctr"/>
                      <a:r>
                        <a:rPr lang="en-US" sz="1100" b="0" i="0" u="none" strike="noStrike">
                          <a:solidFill>
                            <a:schemeClr val="tx1"/>
                          </a:solidFill>
                          <a:effectLst/>
                          <a:latin typeface="Lato" panose="020F0502020204030203" pitchFamily="34" charset="0"/>
                        </a:rPr>
                        <a:t>Gas Oil Futures, ICE Futures Europe</a:t>
                      </a:r>
                    </a:p>
                  </a:txBody>
                  <a:tcPr marL="9525" marR="9525" marT="9525" marB="0" anchor="ctr"/>
                </a:tc>
                <a:tc>
                  <a:txBody>
                    <a:bodyPr/>
                    <a:lstStyle/>
                    <a:p>
                      <a:pPr lvl="0" algn="l">
                        <a:lnSpc>
                          <a:spcPct val="100000"/>
                        </a:lnSpc>
                        <a:spcBef>
                          <a:spcPts val="0"/>
                        </a:spcBef>
                        <a:spcAft>
                          <a:spcPts val="0"/>
                        </a:spcAft>
                        <a:buNone/>
                      </a:pPr>
                      <a:r>
                        <a:rPr lang="en-US" sz="1100" b="0" i="0" u="none" strike="noStrike" noProof="0" dirty="0">
                          <a:solidFill>
                            <a:schemeClr val="tx1"/>
                          </a:solidFill>
                          <a:effectLst/>
                          <a:latin typeface="Lato" panose="020F0502020204030203" pitchFamily="34" charset="0"/>
                        </a:rPr>
                        <a:t>100 Metric Tons</a:t>
                      </a:r>
                      <a:endParaRPr lang="en-US" sz="1100" dirty="0">
                        <a:solidFill>
                          <a:schemeClr val="tx1"/>
                        </a:solidFill>
                        <a:latin typeface="Lato" panose="020F0502020204030203" pitchFamily="34" charset="0"/>
                      </a:endParaRPr>
                    </a:p>
                  </a:txBody>
                  <a:tcPr marL="6350" marR="6350" marT="6350" marB="0" anchor="ctr"/>
                </a:tc>
                <a:tc>
                  <a:txBody>
                    <a:bodyPr/>
                    <a:lstStyle/>
                    <a:p>
                      <a:pPr algn="r" fontAlgn="ctr"/>
                      <a:r>
                        <a:rPr lang="en-US" sz="1100" b="0" i="0" u="none" strike="noStrike" dirty="0">
                          <a:solidFill>
                            <a:schemeClr val="tx1"/>
                          </a:solidFill>
                          <a:effectLst/>
                          <a:latin typeface="Lato" panose="020F0502020204030203" pitchFamily="34" charset="0"/>
                        </a:rPr>
                        <a:t>52,849,082</a:t>
                      </a:r>
                    </a:p>
                  </a:txBody>
                  <a:tcPr marL="9525" marR="9525" marT="9525" marB="0" anchor="ctr"/>
                </a:tc>
                <a:tc>
                  <a:txBody>
                    <a:bodyPr/>
                    <a:lstStyle/>
                    <a:p>
                      <a:pPr algn="r" fontAlgn="ctr"/>
                      <a:r>
                        <a:rPr lang="en-US" sz="1100" b="0" i="0" u="none" strike="noStrike">
                          <a:solidFill>
                            <a:schemeClr val="tx1"/>
                          </a:solidFill>
                          <a:effectLst/>
                          <a:latin typeface="Lato" panose="020F0502020204030203" pitchFamily="34" charset="0"/>
                        </a:rPr>
                        <a:t>16.6%</a:t>
                      </a:r>
                    </a:p>
                  </a:txBody>
                  <a:tcPr marL="9525" marR="9525" marT="9525" marB="0" anchor="ctr"/>
                </a:tc>
                <a:tc>
                  <a:txBody>
                    <a:bodyPr/>
                    <a:lstStyle/>
                    <a:p>
                      <a:pPr algn="r" fontAlgn="ctr"/>
                      <a:r>
                        <a:rPr lang="en-US" sz="1100" b="0" i="0" u="none" strike="noStrike">
                          <a:solidFill>
                            <a:schemeClr val="tx1"/>
                          </a:solidFill>
                          <a:effectLst/>
                          <a:latin typeface="Lato" panose="020F0502020204030203" pitchFamily="34" charset="0"/>
                        </a:rPr>
                        <a:t>946,340</a:t>
                      </a:r>
                    </a:p>
                  </a:txBody>
                  <a:tcPr marL="9525" marR="9525" marT="9525" marB="0" anchor="ctr"/>
                </a:tc>
                <a:tc>
                  <a:txBody>
                    <a:bodyPr/>
                    <a:lstStyle/>
                    <a:p>
                      <a:pPr algn="r" fontAlgn="ctr"/>
                      <a:r>
                        <a:rPr lang="en-US" sz="1100" b="0" i="0" u="none" strike="noStrike" dirty="0">
                          <a:solidFill>
                            <a:schemeClr val="tx1"/>
                          </a:solidFill>
                          <a:effectLst/>
                          <a:latin typeface="Lato" panose="020F0502020204030203" pitchFamily="34" charset="0"/>
                        </a:rPr>
                        <a:t>-2.2%</a:t>
                      </a:r>
                    </a:p>
                  </a:txBody>
                  <a:tcPr marL="9525" marR="9525" marT="9525" marB="0" anchor="ctr"/>
                </a:tc>
                <a:extLst>
                  <a:ext uri="{0D108BD9-81ED-4DB2-BD59-A6C34878D82A}">
                    <a16:rowId xmlns:a16="http://schemas.microsoft.com/office/drawing/2014/main" val="1011464360"/>
                  </a:ext>
                </a:extLst>
              </a:tr>
              <a:tr h="276507">
                <a:tc>
                  <a:txBody>
                    <a:bodyPr/>
                    <a:lstStyle/>
                    <a:p>
                      <a:pPr algn="ctr" fontAlgn="ctr"/>
                      <a:r>
                        <a:rPr lang="en-US" sz="1100" b="0" i="0" u="none" strike="noStrike" dirty="0">
                          <a:solidFill>
                            <a:schemeClr val="tx1"/>
                          </a:solidFill>
                          <a:effectLst/>
                          <a:latin typeface="Lato" panose="020F0502020204030203" pitchFamily="34" charset="0"/>
                        </a:rPr>
                        <a:t>9</a:t>
                      </a:r>
                    </a:p>
                  </a:txBody>
                  <a:tcPr marL="9525" marR="9525" marT="9525" marB="0" anchor="ctr"/>
                </a:tc>
                <a:tc>
                  <a:txBody>
                    <a:bodyPr/>
                    <a:lstStyle/>
                    <a:p>
                      <a:pPr algn="l" fontAlgn="ctr"/>
                      <a:r>
                        <a:rPr lang="en-US" sz="1100" b="0" i="0" u="none" strike="noStrike">
                          <a:solidFill>
                            <a:schemeClr val="tx1"/>
                          </a:solidFill>
                          <a:effectLst/>
                          <a:latin typeface="Lato" panose="020F0502020204030203" pitchFamily="34" charset="0"/>
                        </a:rPr>
                        <a:t>Dutch TTF Gas Futures, ICE Endex</a:t>
                      </a:r>
                    </a:p>
                  </a:txBody>
                  <a:tcPr marL="9525" marR="9525" marT="9525" marB="0" anchor="ctr"/>
                </a:tc>
                <a:tc>
                  <a:txBody>
                    <a:bodyPr/>
                    <a:lstStyle/>
                    <a:p>
                      <a:pPr lvl="0" algn="l">
                        <a:lnSpc>
                          <a:spcPct val="100000"/>
                        </a:lnSpc>
                        <a:spcBef>
                          <a:spcPts val="0"/>
                        </a:spcBef>
                        <a:spcAft>
                          <a:spcPts val="0"/>
                        </a:spcAft>
                        <a:buNone/>
                      </a:pPr>
                      <a:r>
                        <a:rPr lang="en-US" sz="1100" b="0" i="0" u="none" strike="noStrike" noProof="0" dirty="0">
                          <a:solidFill>
                            <a:schemeClr val="tx1"/>
                          </a:solidFill>
                          <a:effectLst/>
                          <a:latin typeface="Lato" panose="020F0502020204030203" pitchFamily="34" charset="0"/>
                        </a:rPr>
                        <a:t>1 MW/Day</a:t>
                      </a:r>
                      <a:endParaRPr lang="en-US" sz="1100" dirty="0">
                        <a:solidFill>
                          <a:schemeClr val="tx1"/>
                        </a:solidFill>
                        <a:latin typeface="Lato" panose="020F0502020204030203" pitchFamily="34" charset="0"/>
                      </a:endParaRPr>
                    </a:p>
                  </a:txBody>
                  <a:tcPr marL="6350" marR="6350" marT="6350" marB="0" anchor="ctr"/>
                </a:tc>
                <a:tc>
                  <a:txBody>
                    <a:bodyPr/>
                    <a:lstStyle/>
                    <a:p>
                      <a:pPr algn="r" fontAlgn="ctr"/>
                      <a:r>
                        <a:rPr lang="en-US" sz="1100" b="0" i="0" u="none" strike="noStrike">
                          <a:solidFill>
                            <a:schemeClr val="tx1"/>
                          </a:solidFill>
                          <a:effectLst/>
                          <a:latin typeface="Lato" panose="020F0502020204030203" pitchFamily="34" charset="0"/>
                        </a:rPr>
                        <a:t>48,321,218</a:t>
                      </a:r>
                    </a:p>
                  </a:txBody>
                  <a:tcPr marL="9525" marR="9525" marT="9525" marB="0" anchor="ctr"/>
                </a:tc>
                <a:tc>
                  <a:txBody>
                    <a:bodyPr/>
                    <a:lstStyle/>
                    <a:p>
                      <a:pPr algn="r" fontAlgn="ctr"/>
                      <a:r>
                        <a:rPr lang="en-US" sz="1100" b="0" i="0" u="none" strike="noStrike" dirty="0">
                          <a:solidFill>
                            <a:schemeClr val="tx1"/>
                          </a:solidFill>
                          <a:effectLst/>
                          <a:latin typeface="Lato" panose="020F0502020204030203" pitchFamily="34" charset="0"/>
                        </a:rPr>
                        <a:t>30.5%</a:t>
                      </a:r>
                    </a:p>
                  </a:txBody>
                  <a:tcPr marL="9525" marR="9525" marT="9525" marB="0" anchor="ctr"/>
                </a:tc>
                <a:tc>
                  <a:txBody>
                    <a:bodyPr/>
                    <a:lstStyle/>
                    <a:p>
                      <a:pPr algn="r" fontAlgn="ctr"/>
                      <a:r>
                        <a:rPr lang="en-US" sz="1100" b="0" i="0" u="none" strike="noStrike">
                          <a:solidFill>
                            <a:schemeClr val="tx1"/>
                          </a:solidFill>
                          <a:effectLst/>
                          <a:latin typeface="Lato" panose="020F0502020204030203" pitchFamily="34" charset="0"/>
                        </a:rPr>
                        <a:t>2,087,558</a:t>
                      </a:r>
                    </a:p>
                  </a:txBody>
                  <a:tcPr marL="9525" marR="9525" marT="9525" marB="0" anchor="ctr"/>
                </a:tc>
                <a:tc>
                  <a:txBody>
                    <a:bodyPr/>
                    <a:lstStyle/>
                    <a:p>
                      <a:pPr algn="r" fontAlgn="ctr"/>
                      <a:r>
                        <a:rPr lang="en-US" sz="1100" b="0" i="0" u="none" strike="noStrike" dirty="0">
                          <a:solidFill>
                            <a:schemeClr val="tx1"/>
                          </a:solidFill>
                          <a:effectLst/>
                          <a:latin typeface="Lato" panose="020F0502020204030203" pitchFamily="34" charset="0"/>
                        </a:rPr>
                        <a:t>8.4%</a:t>
                      </a:r>
                    </a:p>
                  </a:txBody>
                  <a:tcPr marL="9525" marR="9525" marT="9525" marB="0" anchor="ctr"/>
                </a:tc>
                <a:extLst>
                  <a:ext uri="{0D108BD9-81ED-4DB2-BD59-A6C34878D82A}">
                    <a16:rowId xmlns:a16="http://schemas.microsoft.com/office/drawing/2014/main" val="322939002"/>
                  </a:ext>
                </a:extLst>
              </a:tr>
              <a:tr h="276507">
                <a:tc>
                  <a:txBody>
                    <a:bodyPr/>
                    <a:lstStyle/>
                    <a:p>
                      <a:pPr algn="ctr" fontAlgn="ctr"/>
                      <a:r>
                        <a:rPr lang="en-US" sz="1100" b="0" i="0" u="none" strike="noStrike" dirty="0">
                          <a:solidFill>
                            <a:schemeClr val="tx1"/>
                          </a:solidFill>
                          <a:effectLst/>
                          <a:latin typeface="Lato" panose="020F0502020204030203" pitchFamily="34" charset="0"/>
                        </a:rPr>
                        <a:t>10</a:t>
                      </a:r>
                    </a:p>
                  </a:txBody>
                  <a:tcPr marL="9525" marR="9525" marT="9525" marB="0" anchor="ctr"/>
                </a:tc>
                <a:tc>
                  <a:txBody>
                    <a:bodyPr/>
                    <a:lstStyle/>
                    <a:p>
                      <a:pPr algn="l" fontAlgn="ctr"/>
                      <a:r>
                        <a:rPr lang="en-US" sz="1100" b="0" i="0" u="none" strike="noStrike">
                          <a:solidFill>
                            <a:schemeClr val="tx1"/>
                          </a:solidFill>
                          <a:effectLst/>
                          <a:latin typeface="Lato" panose="020F0502020204030203" pitchFamily="34" charset="0"/>
                        </a:rPr>
                        <a:t>Bitumen Futures, Shanghai Futures Exchange</a:t>
                      </a: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noProof="0" dirty="0">
                          <a:solidFill>
                            <a:schemeClr val="tx1"/>
                          </a:solidFill>
                          <a:effectLst/>
                          <a:latin typeface="Lato" panose="020F0502020204030203" pitchFamily="34" charset="0"/>
                        </a:rPr>
                        <a:t>10 Metric Tons</a:t>
                      </a:r>
                      <a:endParaRPr lang="en-US" sz="1100" dirty="0">
                        <a:solidFill>
                          <a:schemeClr val="tx1"/>
                        </a:solidFill>
                        <a:latin typeface="Lato" panose="020F0502020204030203" pitchFamily="34" charset="0"/>
                      </a:endParaRPr>
                    </a:p>
                  </a:txBody>
                  <a:tcPr marL="6350" marR="6350" marT="6350" marB="0" anchor="ctr"/>
                </a:tc>
                <a:tc>
                  <a:txBody>
                    <a:bodyPr/>
                    <a:lstStyle/>
                    <a:p>
                      <a:pPr algn="r" fontAlgn="ctr"/>
                      <a:r>
                        <a:rPr lang="en-US" sz="1100" b="0" i="0" u="none" strike="noStrike">
                          <a:solidFill>
                            <a:schemeClr val="tx1"/>
                          </a:solidFill>
                          <a:effectLst/>
                          <a:latin typeface="Lato" panose="020F0502020204030203" pitchFamily="34" charset="0"/>
                        </a:rPr>
                        <a:t>46,329,686</a:t>
                      </a:r>
                    </a:p>
                  </a:txBody>
                  <a:tcPr marL="9525" marR="9525" marT="9525" marB="0" anchor="ctr"/>
                </a:tc>
                <a:tc>
                  <a:txBody>
                    <a:bodyPr/>
                    <a:lstStyle/>
                    <a:p>
                      <a:pPr algn="r" fontAlgn="ctr"/>
                      <a:r>
                        <a:rPr lang="en-US" sz="1100" b="0" i="0" u="none" strike="noStrike" dirty="0">
                          <a:solidFill>
                            <a:schemeClr val="tx1"/>
                          </a:solidFill>
                          <a:effectLst/>
                          <a:latin typeface="Lato" panose="020F0502020204030203" pitchFamily="34" charset="0"/>
                        </a:rPr>
                        <a:t>125.2%</a:t>
                      </a:r>
                    </a:p>
                  </a:txBody>
                  <a:tcPr marL="9525" marR="9525" marT="9525" marB="0" anchor="ctr"/>
                </a:tc>
                <a:tc>
                  <a:txBody>
                    <a:bodyPr/>
                    <a:lstStyle/>
                    <a:p>
                      <a:pPr algn="r" fontAlgn="ctr"/>
                      <a:r>
                        <a:rPr lang="en-US" sz="1100" b="0" i="0" u="none" strike="noStrike" dirty="0">
                          <a:solidFill>
                            <a:schemeClr val="tx1"/>
                          </a:solidFill>
                          <a:effectLst/>
                          <a:latin typeface="Lato" panose="020F0502020204030203" pitchFamily="34" charset="0"/>
                        </a:rPr>
                        <a:t>494,203</a:t>
                      </a:r>
                    </a:p>
                  </a:txBody>
                  <a:tcPr marL="9525" marR="9525" marT="9525" marB="0" anchor="ctr"/>
                </a:tc>
                <a:tc>
                  <a:txBody>
                    <a:bodyPr/>
                    <a:lstStyle/>
                    <a:p>
                      <a:pPr algn="r" fontAlgn="ctr"/>
                      <a:r>
                        <a:rPr lang="en-US" sz="1100" b="0" i="0" u="none" strike="noStrike" dirty="0">
                          <a:solidFill>
                            <a:schemeClr val="tx1"/>
                          </a:solidFill>
                          <a:effectLst/>
                          <a:latin typeface="Lato" panose="020F0502020204030203" pitchFamily="34" charset="0"/>
                        </a:rPr>
                        <a:t>29.8%</a:t>
                      </a:r>
                    </a:p>
                  </a:txBody>
                  <a:tcPr marL="9525" marR="9525" marT="9525" marB="0" anchor="ctr"/>
                </a:tc>
                <a:extLst>
                  <a:ext uri="{0D108BD9-81ED-4DB2-BD59-A6C34878D82A}">
                    <a16:rowId xmlns:a16="http://schemas.microsoft.com/office/drawing/2014/main" val="3411568047"/>
                  </a:ext>
                </a:extLst>
              </a:tr>
              <a:tr h="276507">
                <a:tc>
                  <a:txBody>
                    <a:bodyPr/>
                    <a:lstStyle/>
                    <a:p>
                      <a:pPr algn="ctr" fontAlgn="ctr"/>
                      <a:r>
                        <a:rPr lang="en-US" sz="1100" b="0" i="0" u="none" strike="noStrike" dirty="0">
                          <a:solidFill>
                            <a:schemeClr val="tx1"/>
                          </a:solidFill>
                          <a:effectLst/>
                          <a:latin typeface="Lato" panose="020F0502020204030203" pitchFamily="34" charset="0"/>
                        </a:rPr>
                        <a:t>11</a:t>
                      </a:r>
                    </a:p>
                  </a:txBody>
                  <a:tcPr marL="9525" marR="9525" marT="9525" marB="0" anchor="ctr"/>
                </a:tc>
                <a:tc>
                  <a:txBody>
                    <a:bodyPr/>
                    <a:lstStyle/>
                    <a:p>
                      <a:pPr algn="l" fontAlgn="ctr"/>
                      <a:r>
                        <a:rPr lang="en-US" sz="1100" b="0" i="0" u="none" strike="noStrike">
                          <a:solidFill>
                            <a:schemeClr val="tx1"/>
                          </a:solidFill>
                          <a:effectLst/>
                          <a:latin typeface="Lato" panose="020F0502020204030203" pitchFamily="34" charset="0"/>
                        </a:rPr>
                        <a:t>NY Harbor ULSD (HO) Futures, New York Mercantile Exchange</a:t>
                      </a:r>
                    </a:p>
                  </a:txBody>
                  <a:tcPr marL="9525" marR="9525" marT="9525" marB="0" anchor="ctr"/>
                </a:tc>
                <a:tc>
                  <a:txBody>
                    <a:bodyPr/>
                    <a:lstStyle/>
                    <a:p>
                      <a:pPr lvl="0" algn="l">
                        <a:lnSpc>
                          <a:spcPct val="100000"/>
                        </a:lnSpc>
                        <a:spcBef>
                          <a:spcPts val="0"/>
                        </a:spcBef>
                        <a:spcAft>
                          <a:spcPts val="0"/>
                        </a:spcAft>
                        <a:buNone/>
                      </a:pPr>
                      <a:r>
                        <a:rPr lang="en-US" sz="1100" b="0" i="0" u="none" strike="noStrike" noProof="0" dirty="0">
                          <a:solidFill>
                            <a:schemeClr val="tx1"/>
                          </a:solidFill>
                          <a:effectLst/>
                          <a:latin typeface="Lato" panose="020F0502020204030203" pitchFamily="34" charset="0"/>
                        </a:rPr>
                        <a:t>42,000 Gallons</a:t>
                      </a:r>
                      <a:endParaRPr lang="en-US" sz="1100" dirty="0">
                        <a:solidFill>
                          <a:schemeClr val="tx1"/>
                        </a:solidFill>
                        <a:latin typeface="Lato" panose="020F0502020204030203" pitchFamily="34" charset="0"/>
                      </a:endParaRPr>
                    </a:p>
                  </a:txBody>
                  <a:tcPr marL="6350" marR="6350" marT="6350" marB="0" anchor="ctr"/>
                </a:tc>
                <a:tc>
                  <a:txBody>
                    <a:bodyPr/>
                    <a:lstStyle/>
                    <a:p>
                      <a:pPr algn="r" fontAlgn="ctr"/>
                      <a:r>
                        <a:rPr lang="en-US" sz="1100" b="0" i="0" u="none" strike="noStrike">
                          <a:solidFill>
                            <a:schemeClr val="tx1"/>
                          </a:solidFill>
                          <a:effectLst/>
                          <a:latin typeface="Lato" panose="020F0502020204030203" pitchFamily="34" charset="0"/>
                        </a:rPr>
                        <a:t>26,064,867</a:t>
                      </a:r>
                    </a:p>
                  </a:txBody>
                  <a:tcPr marL="9525" marR="9525" marT="9525" marB="0" anchor="ctr"/>
                </a:tc>
                <a:tc>
                  <a:txBody>
                    <a:bodyPr/>
                    <a:lstStyle/>
                    <a:p>
                      <a:pPr algn="r" fontAlgn="ctr"/>
                      <a:r>
                        <a:rPr lang="en-US" sz="1100" b="0" i="0" u="none" strike="noStrike">
                          <a:solidFill>
                            <a:schemeClr val="tx1"/>
                          </a:solidFill>
                          <a:effectLst/>
                          <a:latin typeface="Lato" panose="020F0502020204030203" pitchFamily="34" charset="0"/>
                        </a:rPr>
                        <a:t>15.3%</a:t>
                      </a:r>
                    </a:p>
                  </a:txBody>
                  <a:tcPr marL="9525" marR="9525" marT="9525" marB="0" anchor="ctr"/>
                </a:tc>
                <a:tc>
                  <a:txBody>
                    <a:bodyPr/>
                    <a:lstStyle/>
                    <a:p>
                      <a:pPr algn="r" fontAlgn="ctr"/>
                      <a:r>
                        <a:rPr lang="en-US" sz="1100" b="0" i="0" u="none" strike="noStrike" dirty="0">
                          <a:solidFill>
                            <a:schemeClr val="tx1"/>
                          </a:solidFill>
                          <a:effectLst/>
                          <a:latin typeface="Lato" panose="020F0502020204030203" pitchFamily="34" charset="0"/>
                        </a:rPr>
                        <a:t>317,629</a:t>
                      </a:r>
                    </a:p>
                  </a:txBody>
                  <a:tcPr marL="9525" marR="9525" marT="9525" marB="0" anchor="ctr"/>
                </a:tc>
                <a:tc>
                  <a:txBody>
                    <a:bodyPr/>
                    <a:lstStyle/>
                    <a:p>
                      <a:pPr algn="r" fontAlgn="ctr"/>
                      <a:r>
                        <a:rPr lang="en-US" sz="1100" b="0" i="0" u="none" strike="noStrike" dirty="0">
                          <a:solidFill>
                            <a:schemeClr val="tx1"/>
                          </a:solidFill>
                          <a:effectLst/>
                          <a:latin typeface="Lato" panose="020F0502020204030203" pitchFamily="34" charset="0"/>
                        </a:rPr>
                        <a:t>-13.2%</a:t>
                      </a:r>
                    </a:p>
                  </a:txBody>
                  <a:tcPr marL="9525" marR="9525" marT="9525" marB="0" anchor="ctr"/>
                </a:tc>
                <a:extLst>
                  <a:ext uri="{0D108BD9-81ED-4DB2-BD59-A6C34878D82A}">
                    <a16:rowId xmlns:a16="http://schemas.microsoft.com/office/drawing/2014/main" val="4163339011"/>
                  </a:ext>
                </a:extLst>
              </a:tr>
              <a:tr h="276507">
                <a:tc>
                  <a:txBody>
                    <a:bodyPr/>
                    <a:lstStyle/>
                    <a:p>
                      <a:pPr algn="ctr" fontAlgn="ctr"/>
                      <a:r>
                        <a:rPr lang="en-US" sz="1100" b="0" i="0" u="none" strike="noStrike" dirty="0">
                          <a:solidFill>
                            <a:schemeClr val="tx1"/>
                          </a:solidFill>
                          <a:effectLst/>
                          <a:latin typeface="Lato" panose="020F0502020204030203" pitchFamily="34" charset="0"/>
                        </a:rPr>
                        <a:t>12</a:t>
                      </a:r>
                    </a:p>
                  </a:txBody>
                  <a:tcPr marL="9525" marR="9525" marT="9525" marB="0" anchor="ctr"/>
                </a:tc>
                <a:tc>
                  <a:txBody>
                    <a:bodyPr/>
                    <a:lstStyle/>
                    <a:p>
                      <a:pPr algn="l" fontAlgn="ctr"/>
                      <a:r>
                        <a:rPr lang="en-US" sz="1100" b="0" i="0" u="none" strike="noStrike" dirty="0">
                          <a:solidFill>
                            <a:schemeClr val="tx1"/>
                          </a:solidFill>
                          <a:effectLst/>
                          <a:latin typeface="Lato" panose="020F0502020204030203" pitchFamily="34" charset="0"/>
                        </a:rPr>
                        <a:t>RBOB Gasoline Physical (RB) Futures, New York Mercantile Exchange</a:t>
                      </a:r>
                    </a:p>
                  </a:txBody>
                  <a:tcPr marL="9525" marR="9525" marT="9525" marB="0" anchor="ctr"/>
                </a:tc>
                <a:tc>
                  <a:txBody>
                    <a:bodyPr/>
                    <a:lstStyle/>
                    <a:p>
                      <a:pPr lvl="0" algn="l">
                        <a:lnSpc>
                          <a:spcPct val="100000"/>
                        </a:lnSpc>
                        <a:spcBef>
                          <a:spcPts val="0"/>
                        </a:spcBef>
                        <a:spcAft>
                          <a:spcPts val="0"/>
                        </a:spcAft>
                        <a:buNone/>
                      </a:pPr>
                      <a:r>
                        <a:rPr lang="en-US" sz="1100" b="0" i="0" u="none" strike="noStrike" noProof="0" dirty="0">
                          <a:solidFill>
                            <a:schemeClr val="tx1"/>
                          </a:solidFill>
                          <a:effectLst/>
                          <a:latin typeface="Lato" panose="020F0502020204030203" pitchFamily="34" charset="0"/>
                        </a:rPr>
                        <a:t>42,000 Gallons</a:t>
                      </a:r>
                      <a:endParaRPr lang="en-US" sz="1100" dirty="0">
                        <a:solidFill>
                          <a:schemeClr val="tx1"/>
                        </a:solidFill>
                        <a:latin typeface="Lato" panose="020F0502020204030203" pitchFamily="34" charset="0"/>
                      </a:endParaRPr>
                    </a:p>
                  </a:txBody>
                  <a:tcPr marL="6350" marR="6350" marT="6350" marB="0" anchor="ctr"/>
                </a:tc>
                <a:tc>
                  <a:txBody>
                    <a:bodyPr/>
                    <a:lstStyle/>
                    <a:p>
                      <a:pPr algn="r" fontAlgn="ctr"/>
                      <a:r>
                        <a:rPr lang="en-US" sz="1100" b="0" i="0" u="none" strike="noStrike">
                          <a:solidFill>
                            <a:schemeClr val="tx1"/>
                          </a:solidFill>
                          <a:effectLst/>
                          <a:latin typeface="Lato" panose="020F0502020204030203" pitchFamily="34" charset="0"/>
                        </a:rPr>
                        <a:t>25,527,866</a:t>
                      </a:r>
                    </a:p>
                  </a:txBody>
                  <a:tcPr marL="9525" marR="9525" marT="9525" marB="0" anchor="ctr"/>
                </a:tc>
                <a:tc>
                  <a:txBody>
                    <a:bodyPr/>
                    <a:lstStyle/>
                    <a:p>
                      <a:pPr algn="r" fontAlgn="ctr"/>
                      <a:r>
                        <a:rPr lang="en-US" sz="1100" b="0" i="0" u="none" strike="noStrike">
                          <a:solidFill>
                            <a:schemeClr val="tx1"/>
                          </a:solidFill>
                          <a:effectLst/>
                          <a:latin typeface="Lato" panose="020F0502020204030203" pitchFamily="34" charset="0"/>
                        </a:rPr>
                        <a:t>9.3%</a:t>
                      </a:r>
                    </a:p>
                  </a:txBody>
                  <a:tcPr marL="9525" marR="9525" marT="9525" marB="0" anchor="ctr"/>
                </a:tc>
                <a:tc>
                  <a:txBody>
                    <a:bodyPr/>
                    <a:lstStyle/>
                    <a:p>
                      <a:pPr algn="r" fontAlgn="ctr"/>
                      <a:r>
                        <a:rPr lang="en-US" sz="1100" b="0" i="0" u="none" strike="noStrike" dirty="0">
                          <a:solidFill>
                            <a:schemeClr val="tx1"/>
                          </a:solidFill>
                          <a:effectLst/>
                          <a:latin typeface="Lato" panose="020F0502020204030203" pitchFamily="34" charset="0"/>
                        </a:rPr>
                        <a:t>336,298</a:t>
                      </a:r>
                    </a:p>
                  </a:txBody>
                  <a:tcPr marL="9525" marR="9525" marT="9525" marB="0" anchor="ctr"/>
                </a:tc>
                <a:tc>
                  <a:txBody>
                    <a:bodyPr/>
                    <a:lstStyle/>
                    <a:p>
                      <a:pPr algn="r" fontAlgn="ctr"/>
                      <a:r>
                        <a:rPr lang="en-US" sz="1100" b="0" i="0" u="none" strike="noStrike" dirty="0">
                          <a:solidFill>
                            <a:schemeClr val="tx1"/>
                          </a:solidFill>
                          <a:effectLst/>
                          <a:latin typeface="Lato" panose="020F0502020204030203" pitchFamily="34" charset="0"/>
                        </a:rPr>
                        <a:t>-13.6%</a:t>
                      </a:r>
                    </a:p>
                  </a:txBody>
                  <a:tcPr marL="9525" marR="9525" marT="9525" marB="0" anchor="ctr"/>
                </a:tc>
                <a:extLst>
                  <a:ext uri="{0D108BD9-81ED-4DB2-BD59-A6C34878D82A}">
                    <a16:rowId xmlns:a16="http://schemas.microsoft.com/office/drawing/2014/main" val="3331925339"/>
                  </a:ext>
                </a:extLst>
              </a:tr>
              <a:tr h="276507">
                <a:tc>
                  <a:txBody>
                    <a:bodyPr/>
                    <a:lstStyle/>
                    <a:p>
                      <a:pPr algn="ctr" fontAlgn="ctr"/>
                      <a:r>
                        <a:rPr lang="en-US" sz="1100" b="0" i="0" u="none" strike="noStrike" dirty="0">
                          <a:solidFill>
                            <a:schemeClr val="tx1"/>
                          </a:solidFill>
                          <a:effectLst/>
                          <a:latin typeface="Lato" panose="020F0502020204030203" pitchFamily="34" charset="0"/>
                        </a:rPr>
                        <a:t>13</a:t>
                      </a:r>
                    </a:p>
                  </a:txBody>
                  <a:tcPr marL="9525" marR="9525" marT="9525" marB="0" anchor="ctr"/>
                </a:tc>
                <a:tc>
                  <a:txBody>
                    <a:bodyPr/>
                    <a:lstStyle/>
                    <a:p>
                      <a:pPr algn="l" fontAlgn="ctr"/>
                      <a:r>
                        <a:rPr lang="en-US" sz="1100" b="0" i="0" u="none" strike="noStrike">
                          <a:solidFill>
                            <a:schemeClr val="tx1"/>
                          </a:solidFill>
                          <a:effectLst/>
                          <a:latin typeface="Lato" panose="020F0502020204030203" pitchFamily="34" charset="0"/>
                        </a:rPr>
                        <a:t>Brent Crude Oil Last Day Financial (BZ) Futures, New York Mercantile Exchange</a:t>
                      </a:r>
                    </a:p>
                  </a:txBody>
                  <a:tcPr marL="9525" marR="9525" marT="9525" marB="0" anchor="ctr"/>
                </a:tc>
                <a:tc>
                  <a:txBody>
                    <a:bodyPr/>
                    <a:lstStyle/>
                    <a:p>
                      <a:pPr algn="l" fontAlgn="ctr"/>
                      <a:r>
                        <a:rPr lang="en-US" sz="1100" b="0" i="0" u="none" strike="noStrike" kern="1200" dirty="0">
                          <a:solidFill>
                            <a:schemeClr val="tx1"/>
                          </a:solidFill>
                          <a:effectLst/>
                          <a:latin typeface="Lato" panose="020F0502020204030203" pitchFamily="34" charset="0"/>
                          <a:ea typeface="+mn-ea"/>
                          <a:cs typeface="+mn-cs"/>
                        </a:rPr>
                        <a:t>1000 Barrels</a:t>
                      </a:r>
                      <a:endParaRPr lang="en-US" sz="1100" b="0" i="0" u="none" strike="noStrike" dirty="0">
                        <a:solidFill>
                          <a:schemeClr val="tx1"/>
                        </a:solidFill>
                        <a:effectLst/>
                        <a:latin typeface="Lato" panose="020F0502020204030203" pitchFamily="34" charset="0"/>
                      </a:endParaRPr>
                    </a:p>
                  </a:txBody>
                  <a:tcPr marL="6350" marR="6350" marT="6350" marB="0" anchor="ctr"/>
                </a:tc>
                <a:tc>
                  <a:txBody>
                    <a:bodyPr/>
                    <a:lstStyle/>
                    <a:p>
                      <a:pPr algn="r" fontAlgn="ctr"/>
                      <a:r>
                        <a:rPr lang="en-US" sz="1100" b="0" i="0" u="none" strike="noStrike">
                          <a:solidFill>
                            <a:schemeClr val="tx1"/>
                          </a:solidFill>
                          <a:effectLst/>
                          <a:latin typeface="Lato" panose="020F0502020204030203" pitchFamily="34" charset="0"/>
                        </a:rPr>
                        <a:t>23,341,488</a:t>
                      </a:r>
                    </a:p>
                  </a:txBody>
                  <a:tcPr marL="9525" marR="9525" marT="9525" marB="0" anchor="ctr"/>
                </a:tc>
                <a:tc>
                  <a:txBody>
                    <a:bodyPr/>
                    <a:lstStyle/>
                    <a:p>
                      <a:pPr algn="r" fontAlgn="ctr"/>
                      <a:r>
                        <a:rPr lang="en-US" sz="1100" b="0" i="0" u="none" strike="noStrike">
                          <a:solidFill>
                            <a:schemeClr val="tx1"/>
                          </a:solidFill>
                          <a:effectLst/>
                          <a:latin typeface="Lato" panose="020F0502020204030203" pitchFamily="34" charset="0"/>
                        </a:rPr>
                        <a:t>141.1%</a:t>
                      </a:r>
                    </a:p>
                  </a:txBody>
                  <a:tcPr marL="9525" marR="9525" marT="9525" marB="0" anchor="ctr"/>
                </a:tc>
                <a:tc>
                  <a:txBody>
                    <a:bodyPr/>
                    <a:lstStyle/>
                    <a:p>
                      <a:pPr algn="r" fontAlgn="ctr"/>
                      <a:r>
                        <a:rPr lang="en-US" sz="1100" b="0" i="0" u="none" strike="noStrike">
                          <a:solidFill>
                            <a:schemeClr val="tx1"/>
                          </a:solidFill>
                          <a:effectLst/>
                          <a:latin typeface="Lato" panose="020F0502020204030203" pitchFamily="34" charset="0"/>
                        </a:rPr>
                        <a:t>197,006</a:t>
                      </a:r>
                    </a:p>
                  </a:txBody>
                  <a:tcPr marL="9525" marR="9525" marT="9525" marB="0" anchor="ctr"/>
                </a:tc>
                <a:tc>
                  <a:txBody>
                    <a:bodyPr/>
                    <a:lstStyle/>
                    <a:p>
                      <a:pPr algn="r" fontAlgn="ctr"/>
                      <a:r>
                        <a:rPr lang="en-US" sz="1100" b="0" i="0" u="none" strike="noStrike" dirty="0">
                          <a:solidFill>
                            <a:schemeClr val="tx1"/>
                          </a:solidFill>
                          <a:effectLst/>
                          <a:latin typeface="Lato" panose="020F0502020204030203" pitchFamily="34" charset="0"/>
                        </a:rPr>
                        <a:t>47.6%</a:t>
                      </a:r>
                    </a:p>
                  </a:txBody>
                  <a:tcPr marL="9525" marR="9525" marT="9525" marB="0" anchor="ctr"/>
                </a:tc>
                <a:extLst>
                  <a:ext uri="{0D108BD9-81ED-4DB2-BD59-A6C34878D82A}">
                    <a16:rowId xmlns:a16="http://schemas.microsoft.com/office/drawing/2014/main" val="1246821193"/>
                  </a:ext>
                </a:extLst>
              </a:tr>
              <a:tr h="276507">
                <a:tc>
                  <a:txBody>
                    <a:bodyPr/>
                    <a:lstStyle/>
                    <a:p>
                      <a:pPr algn="ctr" fontAlgn="ctr"/>
                      <a:r>
                        <a:rPr lang="en-US" sz="1100" b="0" i="0" u="none" strike="noStrike" dirty="0">
                          <a:solidFill>
                            <a:schemeClr val="tx1"/>
                          </a:solidFill>
                          <a:effectLst/>
                          <a:latin typeface="Lato" panose="020F0502020204030203" pitchFamily="34" charset="0"/>
                        </a:rPr>
                        <a:t>14</a:t>
                      </a:r>
                    </a:p>
                  </a:txBody>
                  <a:tcPr marL="9525" marR="9525" marT="9525" marB="0" anchor="ctr"/>
                </a:tc>
                <a:tc>
                  <a:txBody>
                    <a:bodyPr/>
                    <a:lstStyle/>
                    <a:p>
                      <a:pPr algn="l" fontAlgn="ctr"/>
                      <a:r>
                        <a:rPr lang="en-US" sz="1100" b="0" i="0" u="none" strike="noStrike">
                          <a:solidFill>
                            <a:schemeClr val="tx1"/>
                          </a:solidFill>
                          <a:effectLst/>
                          <a:latin typeface="Lato" panose="020F0502020204030203" pitchFamily="34" charset="0"/>
                        </a:rPr>
                        <a:t>Medium Sour Crude Oil Futures, Shanghai International Energy Exchange</a:t>
                      </a:r>
                    </a:p>
                  </a:txBody>
                  <a:tcPr marL="9525" marR="9525" marT="9525" marB="0" anchor="ctr"/>
                </a:tc>
                <a:tc>
                  <a:txBody>
                    <a:bodyPr/>
                    <a:lstStyle/>
                    <a:p>
                      <a:pPr lvl="0" algn="l">
                        <a:lnSpc>
                          <a:spcPct val="100000"/>
                        </a:lnSpc>
                        <a:spcBef>
                          <a:spcPts val="0"/>
                        </a:spcBef>
                        <a:spcAft>
                          <a:spcPts val="0"/>
                        </a:spcAft>
                        <a:buNone/>
                      </a:pPr>
                      <a:r>
                        <a:rPr lang="en-US" sz="1100" b="0" i="0" u="none" strike="noStrike" noProof="0" dirty="0">
                          <a:solidFill>
                            <a:schemeClr val="tx1"/>
                          </a:solidFill>
                          <a:effectLst/>
                          <a:latin typeface="Lato" panose="020F0502020204030203" pitchFamily="34" charset="0"/>
                        </a:rPr>
                        <a:t>1000 Barrels</a:t>
                      </a:r>
                      <a:endParaRPr lang="en-US" sz="1100" dirty="0">
                        <a:solidFill>
                          <a:schemeClr val="tx1"/>
                        </a:solidFill>
                        <a:latin typeface="Lato" panose="020F0502020204030203" pitchFamily="34" charset="0"/>
                      </a:endParaRPr>
                    </a:p>
                  </a:txBody>
                  <a:tcPr marL="6350" marR="6350" marT="6350" marB="0" anchor="ctr"/>
                </a:tc>
                <a:tc>
                  <a:txBody>
                    <a:bodyPr/>
                    <a:lstStyle/>
                    <a:p>
                      <a:pPr algn="r" fontAlgn="ctr"/>
                      <a:r>
                        <a:rPr lang="en-US" sz="1100" b="0" i="0" u="none" strike="noStrike">
                          <a:solidFill>
                            <a:schemeClr val="tx1"/>
                          </a:solidFill>
                          <a:effectLst/>
                          <a:latin typeface="Lato" panose="020F0502020204030203" pitchFamily="34" charset="0"/>
                        </a:rPr>
                        <a:t>21,838,381</a:t>
                      </a:r>
                    </a:p>
                  </a:txBody>
                  <a:tcPr marL="9525" marR="9525" marT="9525" marB="0" anchor="ctr"/>
                </a:tc>
                <a:tc>
                  <a:txBody>
                    <a:bodyPr/>
                    <a:lstStyle/>
                    <a:p>
                      <a:pPr algn="r" fontAlgn="ctr"/>
                      <a:r>
                        <a:rPr lang="en-US" sz="1100" b="0" i="0" u="none" strike="noStrike">
                          <a:solidFill>
                            <a:schemeClr val="tx1"/>
                          </a:solidFill>
                          <a:effectLst/>
                          <a:latin typeface="Lato" panose="020F0502020204030203" pitchFamily="34" charset="0"/>
                        </a:rPr>
                        <a:t>9.3%</a:t>
                      </a:r>
                    </a:p>
                  </a:txBody>
                  <a:tcPr marL="9525" marR="9525" marT="9525" marB="0" anchor="ctr"/>
                </a:tc>
                <a:tc>
                  <a:txBody>
                    <a:bodyPr/>
                    <a:lstStyle/>
                    <a:p>
                      <a:pPr algn="r" fontAlgn="ctr"/>
                      <a:r>
                        <a:rPr lang="en-US" sz="1100" b="0" i="0" u="none" strike="noStrike">
                          <a:solidFill>
                            <a:schemeClr val="tx1"/>
                          </a:solidFill>
                          <a:effectLst/>
                          <a:latin typeface="Lato" panose="020F0502020204030203" pitchFamily="34" charset="0"/>
                        </a:rPr>
                        <a:t>74,922</a:t>
                      </a:r>
                    </a:p>
                  </a:txBody>
                  <a:tcPr marL="9525" marR="9525" marT="9525" marB="0" anchor="ctr"/>
                </a:tc>
                <a:tc>
                  <a:txBody>
                    <a:bodyPr/>
                    <a:lstStyle/>
                    <a:p>
                      <a:pPr algn="r" fontAlgn="ctr"/>
                      <a:r>
                        <a:rPr lang="en-US" sz="1100" b="0" i="0" u="none" strike="noStrike" dirty="0">
                          <a:solidFill>
                            <a:schemeClr val="tx1"/>
                          </a:solidFill>
                          <a:effectLst/>
                          <a:latin typeface="Lato" panose="020F0502020204030203" pitchFamily="34" charset="0"/>
                        </a:rPr>
                        <a:t>42.2%</a:t>
                      </a:r>
                    </a:p>
                  </a:txBody>
                  <a:tcPr marL="9525" marR="9525" marT="9525" marB="0" anchor="ctr"/>
                </a:tc>
                <a:extLst>
                  <a:ext uri="{0D108BD9-81ED-4DB2-BD59-A6C34878D82A}">
                    <a16:rowId xmlns:a16="http://schemas.microsoft.com/office/drawing/2014/main" val="83176036"/>
                  </a:ext>
                </a:extLst>
              </a:tr>
              <a:tr h="276507">
                <a:tc>
                  <a:txBody>
                    <a:bodyPr/>
                    <a:lstStyle/>
                    <a:p>
                      <a:pPr algn="ctr" fontAlgn="ctr"/>
                      <a:r>
                        <a:rPr lang="en-US" sz="1100" b="0" i="0" u="none" strike="noStrike" dirty="0">
                          <a:solidFill>
                            <a:schemeClr val="tx1"/>
                          </a:solidFill>
                          <a:effectLst/>
                          <a:latin typeface="Lato" panose="020F0502020204030203" pitchFamily="34" charset="0"/>
                        </a:rPr>
                        <a:t>15</a:t>
                      </a:r>
                    </a:p>
                  </a:txBody>
                  <a:tcPr marL="9525" marR="9525" marT="9525" marB="0" anchor="ctr"/>
                </a:tc>
                <a:tc>
                  <a:txBody>
                    <a:bodyPr/>
                    <a:lstStyle/>
                    <a:p>
                      <a:pPr algn="l" fontAlgn="ctr"/>
                      <a:r>
                        <a:rPr lang="en-US" sz="1100" b="0" i="0" u="none" strike="noStrike">
                          <a:solidFill>
                            <a:schemeClr val="tx1"/>
                          </a:solidFill>
                          <a:effectLst/>
                          <a:latin typeface="Lato" panose="020F0502020204030203" pitchFamily="34" charset="0"/>
                        </a:rPr>
                        <a:t>Low Sulfur Fuel Oil Futures, Shanghai International Energy Exchange</a:t>
                      </a:r>
                    </a:p>
                  </a:txBody>
                  <a:tcPr marL="9525" marR="9525" marT="9525" marB="0" anchor="ctr"/>
                </a:tc>
                <a:tc>
                  <a:txBody>
                    <a:bodyPr/>
                    <a:lstStyle/>
                    <a:p>
                      <a:pPr lvl="0" algn="l">
                        <a:lnSpc>
                          <a:spcPct val="100000"/>
                        </a:lnSpc>
                        <a:spcBef>
                          <a:spcPts val="0"/>
                        </a:spcBef>
                        <a:spcAft>
                          <a:spcPts val="0"/>
                        </a:spcAft>
                        <a:buNone/>
                      </a:pPr>
                      <a:r>
                        <a:rPr lang="en-US" sz="1100" b="0" i="0" u="none" strike="noStrike" noProof="0" dirty="0">
                          <a:solidFill>
                            <a:schemeClr val="tx1"/>
                          </a:solidFill>
                          <a:effectLst/>
                          <a:latin typeface="Lato" panose="020F0502020204030203" pitchFamily="34" charset="0"/>
                        </a:rPr>
                        <a:t>10 Metric Tons</a:t>
                      </a:r>
                      <a:endParaRPr lang="en-US" sz="1100" dirty="0">
                        <a:solidFill>
                          <a:schemeClr val="tx1"/>
                        </a:solidFill>
                        <a:latin typeface="Lato" panose="020F0502020204030203" pitchFamily="34" charset="0"/>
                      </a:endParaRPr>
                    </a:p>
                  </a:txBody>
                  <a:tcPr marL="6350" marR="6350" marT="6350" marB="0" anchor="ctr"/>
                </a:tc>
                <a:tc>
                  <a:txBody>
                    <a:bodyPr/>
                    <a:lstStyle/>
                    <a:p>
                      <a:pPr algn="r" fontAlgn="ctr"/>
                      <a:r>
                        <a:rPr lang="en-US" sz="1100" b="0" i="0" u="none" strike="noStrike">
                          <a:solidFill>
                            <a:schemeClr val="tx1"/>
                          </a:solidFill>
                          <a:effectLst/>
                          <a:latin typeface="Lato" panose="020F0502020204030203" pitchFamily="34" charset="0"/>
                        </a:rPr>
                        <a:t>18,127,872</a:t>
                      </a:r>
                    </a:p>
                  </a:txBody>
                  <a:tcPr marL="9525" marR="9525" marT="9525" marB="0" anchor="ctr"/>
                </a:tc>
                <a:tc>
                  <a:txBody>
                    <a:bodyPr/>
                    <a:lstStyle/>
                    <a:p>
                      <a:pPr algn="r" fontAlgn="ctr"/>
                      <a:r>
                        <a:rPr lang="en-US" sz="1100" b="0" i="0" u="none" strike="noStrike">
                          <a:solidFill>
                            <a:schemeClr val="tx1"/>
                          </a:solidFill>
                          <a:effectLst/>
                          <a:latin typeface="Lato" panose="020F0502020204030203" pitchFamily="34" charset="0"/>
                        </a:rPr>
                        <a:t>7.1%</a:t>
                      </a:r>
                    </a:p>
                  </a:txBody>
                  <a:tcPr marL="9525" marR="9525" marT="9525" marB="0" anchor="ctr"/>
                </a:tc>
                <a:tc>
                  <a:txBody>
                    <a:bodyPr/>
                    <a:lstStyle/>
                    <a:p>
                      <a:pPr algn="r" fontAlgn="ctr"/>
                      <a:r>
                        <a:rPr lang="en-US" sz="1100" b="0" i="0" u="none" strike="noStrike">
                          <a:solidFill>
                            <a:schemeClr val="tx1"/>
                          </a:solidFill>
                          <a:effectLst/>
                          <a:latin typeface="Lato" panose="020F0502020204030203" pitchFamily="34" charset="0"/>
                        </a:rPr>
                        <a:t>123,255</a:t>
                      </a:r>
                    </a:p>
                  </a:txBody>
                  <a:tcPr marL="9525" marR="9525" marT="9525" marB="0" anchor="ctr"/>
                </a:tc>
                <a:tc>
                  <a:txBody>
                    <a:bodyPr/>
                    <a:lstStyle/>
                    <a:p>
                      <a:pPr algn="r" fontAlgn="ctr"/>
                      <a:r>
                        <a:rPr lang="en-US" sz="1100" b="0" i="0" u="none" strike="noStrike" dirty="0">
                          <a:solidFill>
                            <a:schemeClr val="tx1"/>
                          </a:solidFill>
                          <a:effectLst/>
                          <a:latin typeface="Lato" panose="020F0502020204030203" pitchFamily="34" charset="0"/>
                        </a:rPr>
                        <a:t>-11.2%</a:t>
                      </a:r>
                    </a:p>
                  </a:txBody>
                  <a:tcPr marL="9525" marR="9525" marT="9525" marB="0" anchor="ctr"/>
                </a:tc>
                <a:extLst>
                  <a:ext uri="{0D108BD9-81ED-4DB2-BD59-A6C34878D82A}">
                    <a16:rowId xmlns:a16="http://schemas.microsoft.com/office/drawing/2014/main" val="2375309588"/>
                  </a:ext>
                </a:extLst>
              </a:tr>
            </a:tbl>
          </a:graphicData>
        </a:graphic>
      </p:graphicFrame>
    </p:spTree>
    <p:extLst>
      <p:ext uri="{BB962C8B-B14F-4D97-AF65-F5344CB8AC3E}">
        <p14:creationId xmlns:p14="http://schemas.microsoft.com/office/powerpoint/2010/main" val="22541071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B89CB1-09D3-C85F-A07B-F1A07FC582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F7269D-720C-CBE6-736E-2AA480519054}"/>
              </a:ext>
            </a:extLst>
          </p:cNvPr>
          <p:cNvSpPr>
            <a:spLocks noGrp="1"/>
          </p:cNvSpPr>
          <p:nvPr>
            <p:ph type="title"/>
          </p:nvPr>
        </p:nvSpPr>
        <p:spPr/>
        <p:txBody>
          <a:bodyPr>
            <a:normAutofit/>
          </a:bodyPr>
          <a:lstStyle/>
          <a:p>
            <a:r>
              <a:rPr lang="en-US" sz="3200" dirty="0">
                <a:solidFill>
                  <a:schemeClr val="tx1"/>
                </a:solidFill>
              </a:rPr>
              <a:t>Energy Options: Top Contracts by Volume</a:t>
            </a:r>
          </a:p>
        </p:txBody>
      </p:sp>
      <p:graphicFrame>
        <p:nvGraphicFramePr>
          <p:cNvPr id="4" name="Table 4">
            <a:extLst>
              <a:ext uri="{FF2B5EF4-FFF2-40B4-BE49-F238E27FC236}">
                <a16:creationId xmlns:a16="http://schemas.microsoft.com/office/drawing/2014/main" id="{4E49E856-66FC-D682-8A6A-534A58D3F576}"/>
              </a:ext>
            </a:extLst>
          </p:cNvPr>
          <p:cNvGraphicFramePr>
            <a:graphicFrameLocks/>
          </p:cNvGraphicFramePr>
          <p:nvPr>
            <p:extLst>
              <p:ext uri="{D42A27DB-BD31-4B8C-83A1-F6EECF244321}">
                <p14:modId xmlns:p14="http://schemas.microsoft.com/office/powerpoint/2010/main" val="2483822878"/>
              </p:ext>
            </p:extLst>
          </p:nvPr>
        </p:nvGraphicFramePr>
        <p:xfrm>
          <a:off x="838200" y="1530047"/>
          <a:ext cx="10515600" cy="4609367"/>
        </p:xfrm>
        <a:graphic>
          <a:graphicData uri="http://schemas.openxmlformats.org/drawingml/2006/table">
            <a:tbl>
              <a:tblPr firstRow="1" bandRow="1">
                <a:tableStyleId>{5C22544A-7EE6-4342-B048-85BDC9FD1C3A}</a:tableStyleId>
              </a:tblPr>
              <a:tblGrid>
                <a:gridCol w="467387">
                  <a:extLst>
                    <a:ext uri="{9D8B030D-6E8A-4147-A177-3AD203B41FA5}">
                      <a16:colId xmlns:a16="http://schemas.microsoft.com/office/drawing/2014/main" val="2945974451"/>
                    </a:ext>
                  </a:extLst>
                </a:gridCol>
                <a:gridCol w="4638013">
                  <a:extLst>
                    <a:ext uri="{9D8B030D-6E8A-4147-A177-3AD203B41FA5}">
                      <a16:colId xmlns:a16="http://schemas.microsoft.com/office/drawing/2014/main" val="619392049"/>
                    </a:ext>
                  </a:extLst>
                </a:gridCol>
                <a:gridCol w="1177047">
                  <a:extLst>
                    <a:ext uri="{9D8B030D-6E8A-4147-A177-3AD203B41FA5}">
                      <a16:colId xmlns:a16="http://schemas.microsoft.com/office/drawing/2014/main" val="1598703517"/>
                    </a:ext>
                  </a:extLst>
                </a:gridCol>
                <a:gridCol w="1167631">
                  <a:extLst>
                    <a:ext uri="{9D8B030D-6E8A-4147-A177-3AD203B41FA5}">
                      <a16:colId xmlns:a16="http://schemas.microsoft.com/office/drawing/2014/main" val="1423663902"/>
                    </a:ext>
                  </a:extLst>
                </a:gridCol>
                <a:gridCol w="1034584">
                  <a:extLst>
                    <a:ext uri="{9D8B030D-6E8A-4147-A177-3AD203B41FA5}">
                      <a16:colId xmlns:a16="http://schemas.microsoft.com/office/drawing/2014/main" val="989265613"/>
                    </a:ext>
                  </a:extLst>
                </a:gridCol>
                <a:gridCol w="1013551">
                  <a:extLst>
                    <a:ext uri="{9D8B030D-6E8A-4147-A177-3AD203B41FA5}">
                      <a16:colId xmlns:a16="http://schemas.microsoft.com/office/drawing/2014/main" val="1650402155"/>
                    </a:ext>
                  </a:extLst>
                </a:gridCol>
                <a:gridCol w="1017387">
                  <a:extLst>
                    <a:ext uri="{9D8B030D-6E8A-4147-A177-3AD203B41FA5}">
                      <a16:colId xmlns:a16="http://schemas.microsoft.com/office/drawing/2014/main" val="3172385755"/>
                    </a:ext>
                  </a:extLst>
                </a:gridCol>
              </a:tblGrid>
              <a:tr h="363626">
                <a:tc>
                  <a:txBody>
                    <a:bodyPr/>
                    <a:lstStyle/>
                    <a:p>
                      <a:pPr algn="ctr" fontAlgn="ctr"/>
                      <a:r>
                        <a:rPr lang="en-US" sz="1100" b="1" i="0" u="none" strike="noStrike" dirty="0">
                          <a:solidFill>
                            <a:schemeClr val="bg1"/>
                          </a:solidFill>
                          <a:effectLst/>
                          <a:latin typeface="Lato" panose="020F0502020204030203" pitchFamily="34" charset="0"/>
                        </a:rPr>
                        <a:t>Rank</a:t>
                      </a:r>
                    </a:p>
                  </a:txBody>
                  <a:tcPr marL="9525" marR="9525" marT="9525" marB="0" anchor="ctr"/>
                </a:tc>
                <a:tc>
                  <a:txBody>
                    <a:bodyPr/>
                    <a:lstStyle/>
                    <a:p>
                      <a:pPr algn="l" fontAlgn="ctr"/>
                      <a:r>
                        <a:rPr lang="en-US" sz="1100" b="1" i="0" u="none" strike="noStrike" dirty="0">
                          <a:solidFill>
                            <a:schemeClr val="bg1"/>
                          </a:solidFill>
                          <a:effectLst/>
                          <a:latin typeface="Lato" panose="020F0502020204030203" pitchFamily="34" charset="0"/>
                        </a:rPr>
                        <a:t>             Contract and Exchange</a:t>
                      </a:r>
                    </a:p>
                  </a:txBody>
                  <a:tcPr marL="9525" marR="9525" marT="9525" marB="0" anchor="ctr"/>
                </a:tc>
                <a:tc>
                  <a:txBody>
                    <a:bodyPr/>
                    <a:lstStyle/>
                    <a:p>
                      <a:pPr algn="ctr" fontAlgn="ctr"/>
                      <a:r>
                        <a:rPr lang="en-US" sz="1100" b="1" i="0" u="none" strike="noStrike" dirty="0">
                          <a:solidFill>
                            <a:schemeClr val="bg1"/>
                          </a:solidFill>
                          <a:effectLst/>
                          <a:latin typeface="Lato" panose="020F0502020204030203" pitchFamily="34" charset="0"/>
                        </a:rPr>
                        <a:t>Size</a:t>
                      </a:r>
                    </a:p>
                  </a:txBody>
                  <a:tcPr marL="9525" marR="9525" marT="9525" marB="0" anchor="ctr"/>
                </a:tc>
                <a:tc>
                  <a:txBody>
                    <a:bodyPr/>
                    <a:lstStyle/>
                    <a:p>
                      <a:pPr algn="ctr" fontAlgn="ctr"/>
                      <a:r>
                        <a:rPr lang="en-US" sz="1100" b="1" i="0" u="none" strike="noStrike" dirty="0">
                          <a:solidFill>
                            <a:schemeClr val="bg1"/>
                          </a:solidFill>
                          <a:effectLst/>
                          <a:latin typeface="Lato" panose="020F0502020204030203" pitchFamily="34" charset="0"/>
                        </a:rPr>
                        <a:t>Jan-Jun 2025 Volume</a:t>
                      </a:r>
                    </a:p>
                  </a:txBody>
                  <a:tcPr marL="9525" marR="9525" marT="9525" marB="0" anchor="ctr"/>
                </a:tc>
                <a:tc>
                  <a:txBody>
                    <a:bodyPr/>
                    <a:lstStyle/>
                    <a:p>
                      <a:pPr algn="ctr" fontAlgn="ctr"/>
                      <a:r>
                        <a:rPr lang="en-US" sz="1100" b="1" i="0" u="none" strike="noStrike" dirty="0">
                          <a:solidFill>
                            <a:schemeClr val="bg1"/>
                          </a:solidFill>
                          <a:effectLst/>
                          <a:latin typeface="Lato" panose="020F0502020204030203" pitchFamily="34" charset="0"/>
                        </a:rPr>
                        <a:t>YOY Change</a:t>
                      </a:r>
                    </a:p>
                  </a:txBody>
                  <a:tcPr marL="9525" marR="9525" marT="9525" marB="0" anchor="ctr"/>
                </a:tc>
                <a:tc>
                  <a:txBody>
                    <a:bodyPr/>
                    <a:lstStyle/>
                    <a:p>
                      <a:pPr algn="ctr" fontAlgn="ctr"/>
                      <a:r>
                        <a:rPr lang="en-US" sz="1100" b="1" i="0" u="none" strike="noStrike" dirty="0">
                          <a:solidFill>
                            <a:schemeClr val="bg1"/>
                          </a:solidFill>
                          <a:effectLst/>
                          <a:latin typeface="Lato" panose="020F0502020204030203" pitchFamily="34" charset="0"/>
                        </a:rPr>
                        <a:t>Jun 2025 OI</a:t>
                      </a:r>
                    </a:p>
                  </a:txBody>
                  <a:tcPr marL="9525" marR="9525" marT="9525" marB="0" anchor="ctr"/>
                </a:tc>
                <a:tc>
                  <a:txBody>
                    <a:bodyPr/>
                    <a:lstStyle/>
                    <a:p>
                      <a:pPr algn="ctr" fontAlgn="ctr"/>
                      <a:r>
                        <a:rPr lang="en-US" sz="1100" b="1" i="0" u="none" strike="noStrike" dirty="0">
                          <a:solidFill>
                            <a:schemeClr val="bg1"/>
                          </a:solidFill>
                          <a:effectLst/>
                          <a:latin typeface="Lato" panose="020F0502020204030203" pitchFamily="34" charset="0"/>
                        </a:rPr>
                        <a:t>YOY Change</a:t>
                      </a:r>
                    </a:p>
                  </a:txBody>
                  <a:tcPr marL="9525" marR="9525" marT="9525" marB="0" anchor="ctr"/>
                </a:tc>
                <a:extLst>
                  <a:ext uri="{0D108BD9-81ED-4DB2-BD59-A6C34878D82A}">
                    <a16:rowId xmlns:a16="http://schemas.microsoft.com/office/drawing/2014/main" val="374954686"/>
                  </a:ext>
                </a:extLst>
              </a:tr>
              <a:tr h="276507">
                <a:tc>
                  <a:txBody>
                    <a:bodyPr/>
                    <a:lstStyle/>
                    <a:p>
                      <a:pPr algn="ctr" fontAlgn="ctr"/>
                      <a:r>
                        <a:rPr lang="en-US" sz="1100" b="0" i="0" u="none" strike="noStrike" dirty="0">
                          <a:solidFill>
                            <a:srgbClr val="000000"/>
                          </a:solidFill>
                          <a:effectLst/>
                          <a:latin typeface="Lato" panose="020F0502020204030203" pitchFamily="34" charset="0"/>
                        </a:rPr>
                        <a:t>1</a:t>
                      </a:r>
                    </a:p>
                  </a:txBody>
                  <a:tcPr marL="9525" marR="9525" marT="9525" marB="0" anchor="ctr"/>
                </a:tc>
                <a:tc>
                  <a:txBody>
                    <a:bodyPr/>
                    <a:lstStyle/>
                    <a:p>
                      <a:pPr algn="l" fontAlgn="b"/>
                      <a:r>
                        <a:rPr lang="en-US" sz="1100" b="0" i="0" u="none" strike="noStrike" dirty="0">
                          <a:solidFill>
                            <a:srgbClr val="000000"/>
                          </a:solidFill>
                          <a:effectLst/>
                          <a:latin typeface="Lato" panose="020F0502020204030203" pitchFamily="34" charset="0"/>
                        </a:rPr>
                        <a:t>Crude Oil Options, Multi Commodity Exchange of India</a:t>
                      </a:r>
                    </a:p>
                  </a:txBody>
                  <a:tcPr marL="9525" marR="9525" marT="9525" marB="0" anchor="ctr"/>
                </a:tc>
                <a:tc>
                  <a:txBody>
                    <a:bodyPr/>
                    <a:lstStyle/>
                    <a:p>
                      <a:pPr lvl="0" algn="l">
                        <a:lnSpc>
                          <a:spcPct val="100000"/>
                        </a:lnSpc>
                        <a:spcBef>
                          <a:spcPts val="0"/>
                        </a:spcBef>
                        <a:spcAft>
                          <a:spcPts val="0"/>
                        </a:spcAft>
                        <a:buNone/>
                      </a:pPr>
                      <a:r>
                        <a:rPr lang="en-US" sz="1100" dirty="0">
                          <a:solidFill>
                            <a:schemeClr val="tx2">
                              <a:lumMod val="50000"/>
                            </a:schemeClr>
                          </a:solidFill>
                          <a:latin typeface="Lato" panose="020F0502020204030203" pitchFamily="34" charset="0"/>
                        </a:rPr>
                        <a:t>100 Barrels</a:t>
                      </a:r>
                    </a:p>
                  </a:txBody>
                  <a:tcPr marL="6350" marR="6350" marT="6350" marB="0" anchor="ctr"/>
                </a:tc>
                <a:tc>
                  <a:txBody>
                    <a:bodyPr/>
                    <a:lstStyle/>
                    <a:p>
                      <a:pPr algn="r" fontAlgn="b"/>
                      <a:r>
                        <a:rPr lang="en-US" sz="1100" b="0" i="0" u="none" strike="noStrike" dirty="0">
                          <a:solidFill>
                            <a:srgbClr val="000000"/>
                          </a:solidFill>
                          <a:effectLst/>
                          <a:latin typeface="Lato" panose="020F0502020204030203" pitchFamily="34" charset="0"/>
                        </a:rPr>
                        <a:t>271,719,018</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44.4%</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21,788</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-78.0%</a:t>
                      </a:r>
                    </a:p>
                  </a:txBody>
                  <a:tcPr marL="9525" marR="9525" marT="9525" marB="0" anchor="ctr"/>
                </a:tc>
                <a:extLst>
                  <a:ext uri="{0D108BD9-81ED-4DB2-BD59-A6C34878D82A}">
                    <a16:rowId xmlns:a16="http://schemas.microsoft.com/office/drawing/2014/main" val="2924544507"/>
                  </a:ext>
                </a:extLst>
              </a:tr>
              <a:tr h="276507">
                <a:tc>
                  <a:txBody>
                    <a:bodyPr/>
                    <a:lstStyle/>
                    <a:p>
                      <a:pPr algn="ctr" fontAlgn="ctr"/>
                      <a:r>
                        <a:rPr lang="en-US" sz="1100" b="0" i="0" u="none" strike="noStrike" dirty="0">
                          <a:solidFill>
                            <a:srgbClr val="000000"/>
                          </a:solidFill>
                          <a:effectLst/>
                          <a:latin typeface="Lato" panose="020F0502020204030203" pitchFamily="34" charset="0"/>
                        </a:rPr>
                        <a:t>2</a:t>
                      </a:r>
                    </a:p>
                  </a:txBody>
                  <a:tcPr marL="9525" marR="9525" marT="9525" marB="0" anchor="ctr"/>
                </a:tc>
                <a:tc>
                  <a:txBody>
                    <a:bodyPr/>
                    <a:lstStyle/>
                    <a:p>
                      <a:pPr algn="l" fontAlgn="b"/>
                      <a:r>
                        <a:rPr lang="en-US" sz="1100" b="0" i="0" u="none" strike="noStrike" dirty="0">
                          <a:solidFill>
                            <a:srgbClr val="000000"/>
                          </a:solidFill>
                          <a:effectLst/>
                          <a:latin typeface="Lato" panose="020F0502020204030203" pitchFamily="34" charset="0"/>
                        </a:rPr>
                        <a:t>Natural Gas Options, Multi Commodity Exchange of India</a:t>
                      </a: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Lato" panose="020F0502020204030203" pitchFamily="34" charset="0"/>
                        </a:rPr>
                        <a:t>1,250 MMBtu</a:t>
                      </a:r>
                    </a:p>
                  </a:txBody>
                  <a:tcPr marL="6350" marR="6350" marT="6350" marB="0" anchor="ctr"/>
                </a:tc>
                <a:tc>
                  <a:txBody>
                    <a:bodyPr/>
                    <a:lstStyle/>
                    <a:p>
                      <a:pPr algn="r" fontAlgn="b"/>
                      <a:r>
                        <a:rPr lang="en-US" sz="1100" b="0" i="0" u="none" strike="noStrike">
                          <a:solidFill>
                            <a:srgbClr val="000000"/>
                          </a:solidFill>
                          <a:effectLst/>
                          <a:latin typeface="Lato" panose="020F0502020204030203" pitchFamily="34" charset="0"/>
                        </a:rPr>
                        <a:t>113,952,429</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48.4%</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97,531</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12.4%</a:t>
                      </a:r>
                    </a:p>
                  </a:txBody>
                  <a:tcPr marL="9525" marR="9525" marT="9525" marB="0" anchor="ctr"/>
                </a:tc>
                <a:extLst>
                  <a:ext uri="{0D108BD9-81ED-4DB2-BD59-A6C34878D82A}">
                    <a16:rowId xmlns:a16="http://schemas.microsoft.com/office/drawing/2014/main" val="3735560603"/>
                  </a:ext>
                </a:extLst>
              </a:tr>
              <a:tr h="306345">
                <a:tc>
                  <a:txBody>
                    <a:bodyPr/>
                    <a:lstStyle/>
                    <a:p>
                      <a:pPr algn="ctr" fontAlgn="ctr"/>
                      <a:r>
                        <a:rPr lang="en-US" sz="1100" b="0" i="0" u="none" strike="noStrike" dirty="0">
                          <a:solidFill>
                            <a:srgbClr val="000000"/>
                          </a:solidFill>
                          <a:effectLst/>
                          <a:latin typeface="Lato" panose="020F0502020204030203" pitchFamily="34" charset="0"/>
                        </a:rPr>
                        <a:t>3</a:t>
                      </a:r>
                    </a:p>
                  </a:txBody>
                  <a:tcPr marL="9525" marR="9525" marT="9525" marB="0" anchor="ctr"/>
                </a:tc>
                <a:tc>
                  <a:txBody>
                    <a:bodyPr/>
                    <a:lstStyle/>
                    <a:p>
                      <a:pPr algn="l" fontAlgn="b"/>
                      <a:r>
                        <a:rPr lang="en-US" sz="1100" b="0" i="0" u="none" strike="noStrike" dirty="0">
                          <a:solidFill>
                            <a:srgbClr val="000000"/>
                          </a:solidFill>
                          <a:effectLst/>
                          <a:latin typeface="Lato" panose="020F0502020204030203" pitchFamily="34" charset="0"/>
                        </a:rPr>
                        <a:t>Crude Oil Mini Options, Multi Commodity Exchange of India</a:t>
                      </a:r>
                      <a:r>
                        <a:rPr lang="en-US" sz="1100" b="0" i="0" u="none" strike="noStrike" baseline="30000" dirty="0">
                          <a:solidFill>
                            <a:srgbClr val="000000"/>
                          </a:solidFill>
                          <a:effectLst/>
                          <a:latin typeface="Lato" panose="020F0502020204030203" pitchFamily="34" charset="0"/>
                        </a:rPr>
                        <a:t> 1</a:t>
                      </a:r>
                      <a:endParaRPr lang="en-US" sz="1100" b="0" i="0" u="none" strike="noStrike" dirty="0">
                        <a:solidFill>
                          <a:srgbClr val="000000"/>
                        </a:solidFill>
                        <a:effectLst/>
                        <a:latin typeface="Lato" panose="020F0502020204030203" pitchFamily="34" charset="0"/>
                      </a:endParaRPr>
                    </a:p>
                  </a:txBody>
                  <a:tcPr marL="9525" marR="9525" marT="9525" marB="0" anchor="ctr"/>
                </a:tc>
                <a:tc>
                  <a:txBody>
                    <a:bodyPr/>
                    <a:lstStyle/>
                    <a:p>
                      <a:pPr lvl="0" algn="l">
                        <a:lnSpc>
                          <a:spcPct val="100000"/>
                        </a:lnSpc>
                        <a:spcBef>
                          <a:spcPts val="0"/>
                        </a:spcBef>
                        <a:spcAft>
                          <a:spcPts val="0"/>
                        </a:spcAft>
                        <a:buNone/>
                      </a:pPr>
                      <a:r>
                        <a:rPr lang="en-US" sz="1100" dirty="0">
                          <a:solidFill>
                            <a:schemeClr val="tx2">
                              <a:lumMod val="50000"/>
                            </a:schemeClr>
                          </a:solidFill>
                          <a:latin typeface="Lato" panose="020F0502020204030203" pitchFamily="34" charset="0"/>
                        </a:rPr>
                        <a:t>10 Barrels</a:t>
                      </a:r>
                    </a:p>
                  </a:txBody>
                  <a:tcPr marL="6350" marR="6350" marT="6350" marB="0" anchor="ctr"/>
                </a:tc>
                <a:tc>
                  <a:txBody>
                    <a:bodyPr/>
                    <a:lstStyle/>
                    <a:p>
                      <a:pPr algn="r" fontAlgn="b"/>
                      <a:r>
                        <a:rPr lang="en-US" sz="1100" b="0" i="0" u="none" strike="noStrike">
                          <a:solidFill>
                            <a:srgbClr val="000000"/>
                          </a:solidFill>
                          <a:effectLst/>
                          <a:latin typeface="Lato" panose="020F0502020204030203" pitchFamily="34" charset="0"/>
                        </a:rPr>
                        <a:t>35,622,891</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3250.8%</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32,289</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339.2%</a:t>
                      </a:r>
                    </a:p>
                  </a:txBody>
                  <a:tcPr marL="9525" marR="9525" marT="9525" marB="0" anchor="ctr"/>
                </a:tc>
                <a:extLst>
                  <a:ext uri="{0D108BD9-81ED-4DB2-BD59-A6C34878D82A}">
                    <a16:rowId xmlns:a16="http://schemas.microsoft.com/office/drawing/2014/main" val="728224687"/>
                  </a:ext>
                </a:extLst>
              </a:tr>
              <a:tr h="276507">
                <a:tc>
                  <a:txBody>
                    <a:bodyPr/>
                    <a:lstStyle/>
                    <a:p>
                      <a:pPr algn="ctr" fontAlgn="ctr"/>
                      <a:r>
                        <a:rPr lang="en-US" sz="1100" b="0" i="0" u="none" strike="noStrike" dirty="0">
                          <a:solidFill>
                            <a:srgbClr val="000000"/>
                          </a:solidFill>
                          <a:effectLst/>
                          <a:latin typeface="Lato" panose="020F0502020204030203" pitchFamily="34" charset="0"/>
                        </a:rPr>
                        <a:t>4</a:t>
                      </a:r>
                    </a:p>
                  </a:txBody>
                  <a:tcPr marL="9525" marR="9525" marT="9525" marB="0" anchor="ctr"/>
                </a:tc>
                <a:tc>
                  <a:txBody>
                    <a:bodyPr/>
                    <a:lstStyle/>
                    <a:p>
                      <a:pPr algn="l" fontAlgn="b"/>
                      <a:r>
                        <a:rPr lang="en-US" sz="1100" b="0" i="0" u="none" strike="noStrike" dirty="0">
                          <a:solidFill>
                            <a:srgbClr val="000000"/>
                          </a:solidFill>
                          <a:effectLst/>
                          <a:latin typeface="Lato" panose="020F0502020204030203" pitchFamily="34" charset="0"/>
                        </a:rPr>
                        <a:t>Natural Gas (European) (LN) Options, New York Mercantile Exchange</a:t>
                      </a: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dirty="0">
                          <a:solidFill>
                            <a:schemeClr val="tx2">
                              <a:lumMod val="50000"/>
                            </a:schemeClr>
                          </a:solidFill>
                          <a:effectLst/>
                          <a:latin typeface="Lato" panose="020F0502020204030203" pitchFamily="34" charset="0"/>
                        </a:rPr>
                        <a:t>10,000 MMBtu</a:t>
                      </a:r>
                    </a:p>
                  </a:txBody>
                  <a:tcPr marL="6350" marR="6350" marT="6350" marB="0" anchor="ctr"/>
                </a:tc>
                <a:tc>
                  <a:txBody>
                    <a:bodyPr/>
                    <a:lstStyle/>
                    <a:p>
                      <a:pPr algn="r" fontAlgn="b"/>
                      <a:r>
                        <a:rPr lang="en-US" sz="1100" b="0" i="0" u="none" strike="noStrike">
                          <a:solidFill>
                            <a:srgbClr val="000000"/>
                          </a:solidFill>
                          <a:effectLst/>
                          <a:latin typeface="Lato" panose="020F0502020204030203" pitchFamily="34" charset="0"/>
                        </a:rPr>
                        <a:t>34,913,633</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28.8%</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3,956,929</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-0.8%</a:t>
                      </a:r>
                    </a:p>
                  </a:txBody>
                  <a:tcPr marL="9525" marR="9525" marT="9525" marB="0" anchor="ctr"/>
                </a:tc>
                <a:extLst>
                  <a:ext uri="{0D108BD9-81ED-4DB2-BD59-A6C34878D82A}">
                    <a16:rowId xmlns:a16="http://schemas.microsoft.com/office/drawing/2014/main" val="2807504097"/>
                  </a:ext>
                </a:extLst>
              </a:tr>
              <a:tr h="276507">
                <a:tc>
                  <a:txBody>
                    <a:bodyPr/>
                    <a:lstStyle/>
                    <a:p>
                      <a:pPr algn="ctr" fontAlgn="ctr"/>
                      <a:r>
                        <a:rPr lang="en-US" sz="1100" b="0" i="0" u="none" strike="noStrike" dirty="0">
                          <a:solidFill>
                            <a:srgbClr val="000000"/>
                          </a:solidFill>
                          <a:effectLst/>
                          <a:latin typeface="Lato" panose="020F0502020204030203" pitchFamily="34" charset="0"/>
                        </a:rPr>
                        <a:t>5</a:t>
                      </a:r>
                    </a:p>
                  </a:txBody>
                  <a:tcPr marL="9525" marR="9525" marT="9525" marB="0" anchor="ctr"/>
                </a:tc>
                <a:tc>
                  <a:txBody>
                    <a:bodyPr/>
                    <a:lstStyle/>
                    <a:p>
                      <a:pPr algn="l" fontAlgn="b"/>
                      <a:r>
                        <a:rPr lang="en-US" sz="1100" b="0" i="0" u="none" strike="noStrike">
                          <a:solidFill>
                            <a:srgbClr val="000000"/>
                          </a:solidFill>
                          <a:effectLst/>
                          <a:latin typeface="Lato" panose="020F0502020204030203" pitchFamily="34" charset="0"/>
                        </a:rPr>
                        <a:t>Brent Crude Oil Options, ICE Futures Europe</a:t>
                      </a: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dirty="0">
                          <a:solidFill>
                            <a:schemeClr val="tx2">
                              <a:lumMod val="50000"/>
                            </a:schemeClr>
                          </a:solidFill>
                          <a:effectLst/>
                          <a:latin typeface="Lato" panose="020F0502020204030203" pitchFamily="34" charset="0"/>
                        </a:rPr>
                        <a:t>1000 Barrels</a:t>
                      </a:r>
                    </a:p>
                  </a:txBody>
                  <a:tcPr marL="6350" marR="6350" marT="6350" marB="0" anchor="ctr"/>
                </a:tc>
                <a:tc>
                  <a:txBody>
                    <a:bodyPr/>
                    <a:lstStyle/>
                    <a:p>
                      <a:pPr algn="r" fontAlgn="b"/>
                      <a:r>
                        <a:rPr lang="en-US" sz="1100" b="0" i="0" u="none" strike="noStrike">
                          <a:solidFill>
                            <a:srgbClr val="000000"/>
                          </a:solidFill>
                          <a:effectLst/>
                          <a:latin typeface="Lato" panose="020F0502020204030203" pitchFamily="34" charset="0"/>
                        </a:rPr>
                        <a:t>32,917,998</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39.1%</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3,839,515</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35.6%</a:t>
                      </a:r>
                    </a:p>
                  </a:txBody>
                  <a:tcPr marL="9525" marR="9525" marT="9525" marB="0" anchor="ctr"/>
                </a:tc>
                <a:extLst>
                  <a:ext uri="{0D108BD9-81ED-4DB2-BD59-A6C34878D82A}">
                    <a16:rowId xmlns:a16="http://schemas.microsoft.com/office/drawing/2014/main" val="1938031034"/>
                  </a:ext>
                </a:extLst>
              </a:tr>
              <a:tr h="276507">
                <a:tc>
                  <a:txBody>
                    <a:bodyPr/>
                    <a:lstStyle/>
                    <a:p>
                      <a:pPr algn="ctr" fontAlgn="ctr"/>
                      <a:r>
                        <a:rPr lang="en-US" sz="1100" b="0" i="0" u="none" strike="noStrike" dirty="0">
                          <a:solidFill>
                            <a:srgbClr val="000000"/>
                          </a:solidFill>
                          <a:effectLst/>
                          <a:latin typeface="Lato" panose="020F0502020204030203" pitchFamily="34" charset="0"/>
                        </a:rPr>
                        <a:t>6</a:t>
                      </a:r>
                    </a:p>
                  </a:txBody>
                  <a:tcPr marL="9525" marR="9525" marT="9525" marB="0" anchor="ctr"/>
                </a:tc>
                <a:tc>
                  <a:txBody>
                    <a:bodyPr/>
                    <a:lstStyle/>
                    <a:p>
                      <a:pPr algn="l" fontAlgn="b"/>
                      <a:r>
                        <a:rPr lang="en-US" sz="1100" b="0" i="0" u="none" strike="noStrike" dirty="0">
                          <a:solidFill>
                            <a:srgbClr val="000000"/>
                          </a:solidFill>
                          <a:effectLst/>
                          <a:latin typeface="Lato" panose="020F0502020204030203" pitchFamily="34" charset="0"/>
                        </a:rPr>
                        <a:t>Crude Oil (LO) Options, New York Mercantile Exchange</a:t>
                      </a: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dirty="0">
                          <a:solidFill>
                            <a:schemeClr val="tx2">
                              <a:lumMod val="50000"/>
                            </a:schemeClr>
                          </a:solidFill>
                          <a:effectLst/>
                          <a:latin typeface="Lato" panose="020F0502020204030203" pitchFamily="34" charset="0"/>
                        </a:rPr>
                        <a:t>1000 Barrels</a:t>
                      </a:r>
                    </a:p>
                  </a:txBody>
                  <a:tcPr marL="6350" marR="6350" marT="6350" marB="0" anchor="ctr"/>
                </a:tc>
                <a:tc>
                  <a:txBody>
                    <a:bodyPr/>
                    <a:lstStyle/>
                    <a:p>
                      <a:pPr algn="r" fontAlgn="b"/>
                      <a:r>
                        <a:rPr lang="en-US" sz="1100" b="0" i="0" u="none" strike="noStrike">
                          <a:solidFill>
                            <a:srgbClr val="000000"/>
                          </a:solidFill>
                          <a:effectLst/>
                          <a:latin typeface="Lato" panose="020F0502020204030203" pitchFamily="34" charset="0"/>
                        </a:rPr>
                        <a:t>22,026,359</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37.0%</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2,582,118</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23.2%</a:t>
                      </a:r>
                    </a:p>
                  </a:txBody>
                  <a:tcPr marL="9525" marR="9525" marT="9525" marB="0" anchor="ctr"/>
                </a:tc>
                <a:extLst>
                  <a:ext uri="{0D108BD9-81ED-4DB2-BD59-A6C34878D82A}">
                    <a16:rowId xmlns:a16="http://schemas.microsoft.com/office/drawing/2014/main" val="446333163"/>
                  </a:ext>
                </a:extLst>
              </a:tr>
              <a:tr h="276507">
                <a:tc>
                  <a:txBody>
                    <a:bodyPr/>
                    <a:lstStyle/>
                    <a:p>
                      <a:pPr algn="ctr" fontAlgn="ctr"/>
                      <a:r>
                        <a:rPr lang="en-US" sz="1100" b="0" i="0" u="none" strike="noStrike" dirty="0">
                          <a:solidFill>
                            <a:srgbClr val="000000"/>
                          </a:solidFill>
                          <a:effectLst/>
                          <a:latin typeface="Lato" panose="020F0502020204030203" pitchFamily="34" charset="0"/>
                        </a:rPr>
                        <a:t>7</a:t>
                      </a:r>
                    </a:p>
                  </a:txBody>
                  <a:tcPr marL="9525" marR="9525" marT="9525" marB="0" anchor="ctr"/>
                </a:tc>
                <a:tc>
                  <a:txBody>
                    <a:bodyPr/>
                    <a:lstStyle/>
                    <a:p>
                      <a:pPr algn="l" fontAlgn="b"/>
                      <a:r>
                        <a:rPr lang="en-US" sz="1100" b="0" i="0" u="none" strike="noStrike" dirty="0">
                          <a:solidFill>
                            <a:srgbClr val="000000"/>
                          </a:solidFill>
                          <a:effectLst/>
                          <a:latin typeface="Lato" panose="020F0502020204030203" pitchFamily="34" charset="0"/>
                        </a:rPr>
                        <a:t>Natural Gas Mini Options, Multi Commodity Exchange of India</a:t>
                      </a:r>
                      <a:r>
                        <a:rPr lang="en-US" sz="1100" b="0" i="0" u="none" strike="noStrike" baseline="30000" dirty="0">
                          <a:solidFill>
                            <a:srgbClr val="000000"/>
                          </a:solidFill>
                          <a:effectLst/>
                          <a:latin typeface="Lato" panose="020F0502020204030203" pitchFamily="34" charset="0"/>
                        </a:rPr>
                        <a:t> 1</a:t>
                      </a:r>
                      <a:endParaRPr lang="en-US" sz="1100" b="0" i="0" u="none" strike="noStrike" dirty="0">
                        <a:solidFill>
                          <a:srgbClr val="000000"/>
                        </a:solidFill>
                        <a:effectLst/>
                        <a:latin typeface="Lato" panose="020F0502020204030203" pitchFamily="34" charset="0"/>
                      </a:endParaRPr>
                    </a:p>
                  </a:txBody>
                  <a:tcPr marL="9525" marR="9525" marT="9525" marB="0" anchor="ctr"/>
                </a:tc>
                <a:tc>
                  <a:txBody>
                    <a:bodyPr/>
                    <a:lstStyle/>
                    <a:p>
                      <a:pPr lvl="0" algn="l">
                        <a:lnSpc>
                          <a:spcPct val="100000"/>
                        </a:lnSpc>
                        <a:spcBef>
                          <a:spcPts val="0"/>
                        </a:spcBef>
                        <a:spcAft>
                          <a:spcPts val="0"/>
                        </a:spcAft>
                        <a:buNone/>
                      </a:pPr>
                      <a:r>
                        <a:rPr lang="en-US" sz="1100" dirty="0">
                          <a:solidFill>
                            <a:schemeClr val="tx2">
                              <a:lumMod val="50000"/>
                            </a:schemeClr>
                          </a:solidFill>
                          <a:latin typeface="Lato" panose="020F0502020204030203" pitchFamily="34" charset="0"/>
                        </a:rPr>
                        <a:t>250 MMBtu</a:t>
                      </a:r>
                    </a:p>
                  </a:txBody>
                  <a:tcPr marL="6350" marR="6350" marT="6350" marB="0" anchor="ctr"/>
                </a:tc>
                <a:tc>
                  <a:txBody>
                    <a:bodyPr/>
                    <a:lstStyle/>
                    <a:p>
                      <a:pPr algn="r" fontAlgn="b"/>
                      <a:r>
                        <a:rPr lang="en-US" sz="1100" b="0" i="0" u="none" strike="noStrike">
                          <a:solidFill>
                            <a:srgbClr val="000000"/>
                          </a:solidFill>
                          <a:effectLst/>
                          <a:latin typeface="Lato" panose="020F0502020204030203" pitchFamily="34" charset="0"/>
                        </a:rPr>
                        <a:t>15,389,166</a:t>
                      </a:r>
                    </a:p>
                  </a:txBody>
                  <a:tcPr marL="9525" marR="9525" marT="9525" marB="0" anchor="ctr"/>
                </a:tc>
                <a:tc>
                  <a:txBody>
                    <a:bodyPr/>
                    <a:lstStyle/>
                    <a:p>
                      <a:pPr algn="ctr" fontAlgn="b"/>
                      <a:r>
                        <a:rPr lang="en-US" sz="1100" b="0" i="1" u="none" strike="noStrike">
                          <a:solidFill>
                            <a:srgbClr val="000000"/>
                          </a:solidFill>
                          <a:effectLst/>
                          <a:latin typeface="Lato" panose="020F0502020204030203" pitchFamily="34" charset="0"/>
                        </a:rPr>
                        <a:t>1893.1%</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20,715</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328.1%</a:t>
                      </a:r>
                    </a:p>
                  </a:txBody>
                  <a:tcPr marL="9525" marR="9525" marT="9525" marB="0" anchor="ctr"/>
                </a:tc>
                <a:extLst>
                  <a:ext uri="{0D108BD9-81ED-4DB2-BD59-A6C34878D82A}">
                    <a16:rowId xmlns:a16="http://schemas.microsoft.com/office/drawing/2014/main" val="513316006"/>
                  </a:ext>
                </a:extLst>
              </a:tr>
              <a:tr h="276507">
                <a:tc>
                  <a:txBody>
                    <a:bodyPr/>
                    <a:lstStyle/>
                    <a:p>
                      <a:pPr algn="ctr" fontAlgn="ctr"/>
                      <a:r>
                        <a:rPr lang="en-US" sz="1100" b="0" i="0" u="none" strike="noStrike" dirty="0">
                          <a:solidFill>
                            <a:srgbClr val="000000"/>
                          </a:solidFill>
                          <a:effectLst/>
                          <a:latin typeface="Lato" panose="020F0502020204030203" pitchFamily="34" charset="0"/>
                        </a:rPr>
                        <a:t>8</a:t>
                      </a:r>
                    </a:p>
                  </a:txBody>
                  <a:tcPr marL="9525" marR="9525" marT="9525" marB="0" anchor="ctr"/>
                </a:tc>
                <a:tc>
                  <a:txBody>
                    <a:bodyPr/>
                    <a:lstStyle/>
                    <a:p>
                      <a:pPr algn="l" fontAlgn="b"/>
                      <a:r>
                        <a:rPr lang="en-US" sz="1100" b="0" i="0" u="none" strike="noStrike" dirty="0">
                          <a:solidFill>
                            <a:srgbClr val="000000"/>
                          </a:solidFill>
                          <a:effectLst/>
                          <a:latin typeface="Lato" panose="020F0502020204030203" pitchFamily="34" charset="0"/>
                        </a:rPr>
                        <a:t>WTI Crude Oil Options, National Stock Exchange of India</a:t>
                      </a:r>
                    </a:p>
                  </a:txBody>
                  <a:tcPr marL="9525" marR="9525" marT="9525" marB="0" anchor="ctr"/>
                </a:tc>
                <a:tc>
                  <a:txBody>
                    <a:bodyPr/>
                    <a:lstStyle/>
                    <a:p>
                      <a:pPr lvl="0" algn="l">
                        <a:lnSpc>
                          <a:spcPct val="100000"/>
                        </a:lnSpc>
                        <a:spcBef>
                          <a:spcPts val="0"/>
                        </a:spcBef>
                        <a:spcAft>
                          <a:spcPts val="0"/>
                        </a:spcAft>
                        <a:buNone/>
                      </a:pPr>
                      <a:r>
                        <a:rPr lang="en-US" sz="1100" dirty="0">
                          <a:solidFill>
                            <a:schemeClr val="tx2">
                              <a:lumMod val="50000"/>
                            </a:schemeClr>
                          </a:solidFill>
                          <a:latin typeface="Lato" panose="020F0502020204030203" pitchFamily="34" charset="0"/>
                        </a:rPr>
                        <a:t>100 Barrels</a:t>
                      </a:r>
                    </a:p>
                  </a:txBody>
                  <a:tcPr marL="6350" marR="6350" marT="6350" marB="0" anchor="ctr"/>
                </a:tc>
                <a:tc>
                  <a:txBody>
                    <a:bodyPr/>
                    <a:lstStyle/>
                    <a:p>
                      <a:pPr algn="r" fontAlgn="b"/>
                      <a:r>
                        <a:rPr lang="en-US" sz="1100" b="0" i="0" u="none" strike="noStrike">
                          <a:solidFill>
                            <a:srgbClr val="000000"/>
                          </a:solidFill>
                          <a:effectLst/>
                          <a:latin typeface="Lato" panose="020F0502020204030203" pitchFamily="34" charset="0"/>
                        </a:rPr>
                        <a:t>15,253,399</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118.2%</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3,121</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297.1%</a:t>
                      </a:r>
                    </a:p>
                  </a:txBody>
                  <a:tcPr marL="9525" marR="9525" marT="9525" marB="0" anchor="ctr"/>
                </a:tc>
                <a:extLst>
                  <a:ext uri="{0D108BD9-81ED-4DB2-BD59-A6C34878D82A}">
                    <a16:rowId xmlns:a16="http://schemas.microsoft.com/office/drawing/2014/main" val="1011464360"/>
                  </a:ext>
                </a:extLst>
              </a:tr>
              <a:tr h="276507">
                <a:tc>
                  <a:txBody>
                    <a:bodyPr/>
                    <a:lstStyle/>
                    <a:p>
                      <a:pPr algn="ctr" fontAlgn="ctr"/>
                      <a:r>
                        <a:rPr lang="en-US" sz="1100" b="0" i="0" u="none" strike="noStrike" dirty="0">
                          <a:solidFill>
                            <a:srgbClr val="000000"/>
                          </a:solidFill>
                          <a:effectLst/>
                          <a:latin typeface="Lato" panose="020F0502020204030203" pitchFamily="34" charset="0"/>
                        </a:rPr>
                        <a:t>9</a:t>
                      </a:r>
                    </a:p>
                  </a:txBody>
                  <a:tcPr marL="9525" marR="9525" marT="9525" marB="0" anchor="ctr"/>
                </a:tc>
                <a:tc>
                  <a:txBody>
                    <a:bodyPr/>
                    <a:lstStyle/>
                    <a:p>
                      <a:pPr algn="l" fontAlgn="b"/>
                      <a:r>
                        <a:rPr lang="en-US" sz="1100" b="0" i="0" u="none" strike="noStrike">
                          <a:solidFill>
                            <a:srgbClr val="000000"/>
                          </a:solidFill>
                          <a:effectLst/>
                          <a:latin typeface="Lato" panose="020F0502020204030203" pitchFamily="34" charset="0"/>
                        </a:rPr>
                        <a:t>Dutch TTF Gas Options, ICE Endex</a:t>
                      </a:r>
                    </a:p>
                  </a:txBody>
                  <a:tcPr marL="9525" marR="9525" marT="9525" marB="0" anchor="ctr"/>
                </a:tc>
                <a:tc>
                  <a:txBody>
                    <a:bodyPr/>
                    <a:lstStyle/>
                    <a:p>
                      <a:pPr algn="l" fontAlgn="ctr"/>
                      <a:r>
                        <a:rPr lang="en-US" sz="1100" b="0" i="0" u="none" strike="noStrike" dirty="0">
                          <a:solidFill>
                            <a:schemeClr val="tx2">
                              <a:lumMod val="50000"/>
                            </a:schemeClr>
                          </a:solidFill>
                          <a:effectLst/>
                          <a:latin typeface="Lato" panose="020F0502020204030203" pitchFamily="34" charset="0"/>
                        </a:rPr>
                        <a:t>1 MW/Day</a:t>
                      </a:r>
                    </a:p>
                  </a:txBody>
                  <a:tcPr marL="6350" marR="6350" marT="6350" marB="0" anchor="ctr"/>
                </a:tc>
                <a:tc>
                  <a:txBody>
                    <a:bodyPr/>
                    <a:lstStyle/>
                    <a:p>
                      <a:pPr algn="r" fontAlgn="b"/>
                      <a:r>
                        <a:rPr lang="en-US" sz="1100" b="0" i="0" u="none" strike="noStrike">
                          <a:solidFill>
                            <a:srgbClr val="000000"/>
                          </a:solidFill>
                          <a:effectLst/>
                          <a:latin typeface="Lato" panose="020F0502020204030203" pitchFamily="34" charset="0"/>
                        </a:rPr>
                        <a:t>12,367,754</a:t>
                      </a:r>
                    </a:p>
                  </a:txBody>
                  <a:tcPr marL="9525" marR="9525" marT="9525" marB="0" anchor="ctr"/>
                </a:tc>
                <a:tc>
                  <a:txBody>
                    <a:bodyPr/>
                    <a:lstStyle/>
                    <a:p>
                      <a:pPr algn="ctr" fontAlgn="b"/>
                      <a:r>
                        <a:rPr lang="en-US" sz="1100" b="0" i="1" u="none" strike="noStrike">
                          <a:solidFill>
                            <a:srgbClr val="000000"/>
                          </a:solidFill>
                          <a:effectLst/>
                          <a:latin typeface="Lato" panose="020F0502020204030203" pitchFamily="34" charset="0"/>
                        </a:rPr>
                        <a:t>50.2%</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2,110,477</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-8.2%</a:t>
                      </a:r>
                    </a:p>
                  </a:txBody>
                  <a:tcPr marL="9525" marR="9525" marT="9525" marB="0" anchor="ctr"/>
                </a:tc>
                <a:extLst>
                  <a:ext uri="{0D108BD9-81ED-4DB2-BD59-A6C34878D82A}">
                    <a16:rowId xmlns:a16="http://schemas.microsoft.com/office/drawing/2014/main" val="322939002"/>
                  </a:ext>
                </a:extLst>
              </a:tr>
              <a:tr h="276507">
                <a:tc>
                  <a:txBody>
                    <a:bodyPr/>
                    <a:lstStyle/>
                    <a:p>
                      <a:pPr algn="ctr" fontAlgn="ctr"/>
                      <a:r>
                        <a:rPr lang="en-US" sz="1100" b="0" i="0" u="none" strike="noStrike" dirty="0">
                          <a:solidFill>
                            <a:srgbClr val="000000"/>
                          </a:solidFill>
                          <a:effectLst/>
                          <a:latin typeface="Lato" panose="020F0502020204030203" pitchFamily="34" charset="0"/>
                        </a:rPr>
                        <a:t>10</a:t>
                      </a:r>
                    </a:p>
                  </a:txBody>
                  <a:tcPr marL="9525" marR="9525" marT="9525" marB="0" anchor="ctr"/>
                </a:tc>
                <a:tc>
                  <a:txBody>
                    <a:bodyPr/>
                    <a:lstStyle/>
                    <a:p>
                      <a:pPr algn="l" fontAlgn="b"/>
                      <a:r>
                        <a:rPr lang="en-US" sz="1100" b="0" i="0" u="none" strike="noStrike">
                          <a:solidFill>
                            <a:srgbClr val="000000"/>
                          </a:solidFill>
                          <a:effectLst/>
                          <a:latin typeface="Lato" panose="020F0502020204030203" pitchFamily="34" charset="0"/>
                        </a:rPr>
                        <a:t>Medium Sour Crude Oil Options, Shanghai International Energy Exchange</a:t>
                      </a: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dirty="0">
                          <a:solidFill>
                            <a:schemeClr val="tx2">
                              <a:lumMod val="50000"/>
                            </a:schemeClr>
                          </a:solidFill>
                          <a:effectLst/>
                          <a:latin typeface="Lato" panose="020F0502020204030203" pitchFamily="34" charset="0"/>
                        </a:rPr>
                        <a:t>1000 Barrels</a:t>
                      </a:r>
                    </a:p>
                  </a:txBody>
                  <a:tcPr marL="6350" marR="6350" marT="6350" marB="0" anchor="ctr"/>
                </a:tc>
                <a:tc>
                  <a:txBody>
                    <a:bodyPr/>
                    <a:lstStyle/>
                    <a:p>
                      <a:pPr algn="r" fontAlgn="b"/>
                      <a:r>
                        <a:rPr lang="en-US" sz="1100" b="0" i="0" u="none" strike="noStrike">
                          <a:solidFill>
                            <a:srgbClr val="000000"/>
                          </a:solidFill>
                          <a:effectLst/>
                          <a:latin typeface="Lato" panose="020F0502020204030203" pitchFamily="34" charset="0"/>
                        </a:rPr>
                        <a:t>9,638,949</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39.5%</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98,520</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226.8%</a:t>
                      </a:r>
                    </a:p>
                  </a:txBody>
                  <a:tcPr marL="9525" marR="9525" marT="9525" marB="0" anchor="ctr"/>
                </a:tc>
                <a:extLst>
                  <a:ext uri="{0D108BD9-81ED-4DB2-BD59-A6C34878D82A}">
                    <a16:rowId xmlns:a16="http://schemas.microsoft.com/office/drawing/2014/main" val="3411568047"/>
                  </a:ext>
                </a:extLst>
              </a:tr>
              <a:tr h="276507">
                <a:tc>
                  <a:txBody>
                    <a:bodyPr/>
                    <a:lstStyle/>
                    <a:p>
                      <a:pPr algn="ctr" fontAlgn="ctr"/>
                      <a:r>
                        <a:rPr lang="en-US" sz="1100" b="0" i="0" u="none" strike="noStrike" dirty="0">
                          <a:solidFill>
                            <a:srgbClr val="000000"/>
                          </a:solidFill>
                          <a:effectLst/>
                          <a:latin typeface="Lato" panose="020F0502020204030203" pitchFamily="34" charset="0"/>
                        </a:rPr>
                        <a:t>11</a:t>
                      </a:r>
                    </a:p>
                  </a:txBody>
                  <a:tcPr marL="9525" marR="9525" marT="9525" marB="0" anchor="ctr"/>
                </a:tc>
                <a:tc>
                  <a:txBody>
                    <a:bodyPr/>
                    <a:lstStyle/>
                    <a:p>
                      <a:pPr algn="l" fontAlgn="b"/>
                      <a:r>
                        <a:rPr lang="en-US" sz="1100" b="0" i="0" u="none" strike="noStrike">
                          <a:solidFill>
                            <a:srgbClr val="000000"/>
                          </a:solidFill>
                          <a:effectLst/>
                          <a:latin typeface="Lato" panose="020F0502020204030203" pitchFamily="34" charset="0"/>
                        </a:rPr>
                        <a:t>Liquefied Petroleum Gas Options, Dalian Commodity Exchange</a:t>
                      </a: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dirty="0">
                          <a:solidFill>
                            <a:schemeClr val="tx2">
                              <a:lumMod val="50000"/>
                            </a:schemeClr>
                          </a:solidFill>
                          <a:effectLst/>
                          <a:latin typeface="Lato" panose="020F0502020204030203" pitchFamily="34" charset="0"/>
                        </a:rPr>
                        <a:t>20 Metric Tons</a:t>
                      </a:r>
                    </a:p>
                  </a:txBody>
                  <a:tcPr marL="6350" marR="6350" marT="6350" marB="0" anchor="ctr"/>
                </a:tc>
                <a:tc>
                  <a:txBody>
                    <a:bodyPr/>
                    <a:lstStyle/>
                    <a:p>
                      <a:pPr algn="r" fontAlgn="b"/>
                      <a:r>
                        <a:rPr lang="en-US" sz="1100" b="0" i="0" u="none" strike="noStrike">
                          <a:solidFill>
                            <a:srgbClr val="000000"/>
                          </a:solidFill>
                          <a:effectLst/>
                          <a:latin typeface="Lato" panose="020F0502020204030203" pitchFamily="34" charset="0"/>
                        </a:rPr>
                        <a:t>6,565,626</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28.8%</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55,614</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61.0%</a:t>
                      </a:r>
                    </a:p>
                  </a:txBody>
                  <a:tcPr marL="9525" marR="9525" marT="9525" marB="0" anchor="ctr"/>
                </a:tc>
                <a:extLst>
                  <a:ext uri="{0D108BD9-81ED-4DB2-BD59-A6C34878D82A}">
                    <a16:rowId xmlns:a16="http://schemas.microsoft.com/office/drawing/2014/main" val="4163339011"/>
                  </a:ext>
                </a:extLst>
              </a:tr>
              <a:tr h="276507">
                <a:tc>
                  <a:txBody>
                    <a:bodyPr/>
                    <a:lstStyle/>
                    <a:p>
                      <a:pPr algn="ctr" fontAlgn="ctr"/>
                      <a:r>
                        <a:rPr lang="en-US" sz="1100" b="0" i="0" u="none" strike="noStrike" dirty="0">
                          <a:solidFill>
                            <a:srgbClr val="000000"/>
                          </a:solidFill>
                          <a:effectLst/>
                          <a:latin typeface="Lato" panose="020F0502020204030203" pitchFamily="34" charset="0"/>
                        </a:rPr>
                        <a:t>12</a:t>
                      </a:r>
                    </a:p>
                  </a:txBody>
                  <a:tcPr marL="9525" marR="9525" marT="9525" marB="0" anchor="ctr"/>
                </a:tc>
                <a:tc>
                  <a:txBody>
                    <a:bodyPr/>
                    <a:lstStyle/>
                    <a:p>
                      <a:pPr algn="l" fontAlgn="b"/>
                      <a:r>
                        <a:rPr lang="en-US" sz="1100" b="0" i="0" u="none" strike="noStrike">
                          <a:solidFill>
                            <a:srgbClr val="000000"/>
                          </a:solidFill>
                          <a:effectLst/>
                          <a:latin typeface="Lato" panose="020F0502020204030203" pitchFamily="34" charset="0"/>
                        </a:rPr>
                        <a:t>U.S. Oil Fund ETF Options *</a:t>
                      </a:r>
                    </a:p>
                  </a:txBody>
                  <a:tcPr marL="9525" marR="9525" marT="9525" marB="0" anchor="ctr"/>
                </a:tc>
                <a:tc>
                  <a:txBody>
                    <a:bodyPr/>
                    <a:lstStyle/>
                    <a:p>
                      <a:pPr algn="l" fontAlgn="ctr"/>
                      <a:r>
                        <a:rPr lang="en-US" sz="1100" b="0" i="0" u="none" strike="noStrike" dirty="0">
                          <a:solidFill>
                            <a:schemeClr val="tx2">
                              <a:lumMod val="50000"/>
                            </a:schemeClr>
                          </a:solidFill>
                          <a:effectLst/>
                          <a:latin typeface="Lato" panose="020F0502020204030203" pitchFamily="34" charset="0"/>
                        </a:rPr>
                        <a:t>N/A</a:t>
                      </a:r>
                    </a:p>
                  </a:txBody>
                  <a:tcPr marL="6350" marR="6350" marT="6350" marB="0" anchor="ctr"/>
                </a:tc>
                <a:tc>
                  <a:txBody>
                    <a:bodyPr/>
                    <a:lstStyle/>
                    <a:p>
                      <a:pPr algn="r" fontAlgn="b"/>
                      <a:r>
                        <a:rPr lang="en-US" sz="1100" b="0" i="0" u="none" strike="noStrike">
                          <a:solidFill>
                            <a:srgbClr val="000000"/>
                          </a:solidFill>
                          <a:effectLst/>
                          <a:latin typeface="Lato" panose="020F0502020204030203" pitchFamily="34" charset="0"/>
                        </a:rPr>
                        <a:t>6,143,005</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41.8%</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392,431</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53.9%</a:t>
                      </a:r>
                    </a:p>
                  </a:txBody>
                  <a:tcPr marL="9525" marR="9525" marT="9525" marB="0" anchor="ctr"/>
                </a:tc>
                <a:extLst>
                  <a:ext uri="{0D108BD9-81ED-4DB2-BD59-A6C34878D82A}">
                    <a16:rowId xmlns:a16="http://schemas.microsoft.com/office/drawing/2014/main" val="3331925339"/>
                  </a:ext>
                </a:extLst>
              </a:tr>
              <a:tr h="276507">
                <a:tc>
                  <a:txBody>
                    <a:bodyPr/>
                    <a:lstStyle/>
                    <a:p>
                      <a:pPr algn="ctr" fontAlgn="ctr"/>
                      <a:r>
                        <a:rPr lang="en-US" sz="1100" b="0" i="0" u="none" strike="noStrike" dirty="0">
                          <a:solidFill>
                            <a:srgbClr val="000000"/>
                          </a:solidFill>
                          <a:effectLst/>
                          <a:latin typeface="Lato" panose="020F0502020204030203" pitchFamily="34" charset="0"/>
                        </a:rPr>
                        <a:t>13</a:t>
                      </a:r>
                    </a:p>
                  </a:txBody>
                  <a:tcPr marL="9525" marR="9525" marT="9525" marB="0" anchor="ctr"/>
                </a:tc>
                <a:tc>
                  <a:txBody>
                    <a:bodyPr/>
                    <a:lstStyle/>
                    <a:p>
                      <a:pPr algn="l" fontAlgn="b"/>
                      <a:r>
                        <a:rPr lang="en-US" sz="1100" b="0" i="0" u="none" strike="noStrike">
                          <a:solidFill>
                            <a:srgbClr val="000000"/>
                          </a:solidFill>
                          <a:effectLst/>
                          <a:latin typeface="Lato" panose="020F0502020204030203" pitchFamily="34" charset="0"/>
                        </a:rPr>
                        <a:t>U.S. Natural Gas ETF Options *</a:t>
                      </a:r>
                    </a:p>
                  </a:txBody>
                  <a:tcPr marL="9525" marR="9525" marT="9525" marB="0" anchor="ctr"/>
                </a:tc>
                <a:tc>
                  <a:txBody>
                    <a:bodyPr/>
                    <a:lstStyle/>
                    <a:p>
                      <a:pPr algn="l" fontAlgn="ctr"/>
                      <a:r>
                        <a:rPr lang="en-US" sz="1100" b="0" i="0" u="none" strike="noStrike" dirty="0">
                          <a:solidFill>
                            <a:schemeClr val="tx2">
                              <a:lumMod val="50000"/>
                            </a:schemeClr>
                          </a:solidFill>
                          <a:effectLst/>
                          <a:latin typeface="Lato" panose="020F0502020204030203" pitchFamily="34" charset="0"/>
                        </a:rPr>
                        <a:t>N/A</a:t>
                      </a:r>
                    </a:p>
                  </a:txBody>
                  <a:tcPr marL="6350" marR="6350" marT="6350" marB="0" anchor="ctr"/>
                </a:tc>
                <a:tc>
                  <a:txBody>
                    <a:bodyPr/>
                    <a:lstStyle/>
                    <a:p>
                      <a:pPr algn="r" fontAlgn="b"/>
                      <a:r>
                        <a:rPr lang="en-US" sz="1100" b="0" i="0" u="none" strike="noStrike">
                          <a:solidFill>
                            <a:srgbClr val="000000"/>
                          </a:solidFill>
                          <a:effectLst/>
                          <a:latin typeface="Lato" panose="020F0502020204030203" pitchFamily="34" charset="0"/>
                        </a:rPr>
                        <a:t>2,966,047</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-36.7%</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236,282</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-36.1%</a:t>
                      </a:r>
                    </a:p>
                  </a:txBody>
                  <a:tcPr marL="9525" marR="9525" marT="9525" marB="0" anchor="ctr"/>
                </a:tc>
                <a:extLst>
                  <a:ext uri="{0D108BD9-81ED-4DB2-BD59-A6C34878D82A}">
                    <a16:rowId xmlns:a16="http://schemas.microsoft.com/office/drawing/2014/main" val="1246821193"/>
                  </a:ext>
                </a:extLst>
              </a:tr>
              <a:tr h="276507">
                <a:tc>
                  <a:txBody>
                    <a:bodyPr/>
                    <a:lstStyle/>
                    <a:p>
                      <a:pPr algn="ctr" fontAlgn="ctr"/>
                      <a:r>
                        <a:rPr lang="en-US" sz="1100" b="0" i="0" u="none" strike="noStrike" dirty="0">
                          <a:solidFill>
                            <a:srgbClr val="000000"/>
                          </a:solidFill>
                          <a:effectLst/>
                          <a:latin typeface="Lato" panose="020F0502020204030203" pitchFamily="34" charset="0"/>
                        </a:rPr>
                        <a:t>14</a:t>
                      </a:r>
                    </a:p>
                  </a:txBody>
                  <a:tcPr marL="9525" marR="9525" marT="9525" marB="0" anchor="ctr"/>
                </a:tc>
                <a:tc>
                  <a:txBody>
                    <a:bodyPr/>
                    <a:lstStyle/>
                    <a:p>
                      <a:pPr algn="l" fontAlgn="b"/>
                      <a:r>
                        <a:rPr lang="en-US" sz="1100" b="0" i="0" u="none" strike="noStrike">
                          <a:solidFill>
                            <a:srgbClr val="000000"/>
                          </a:solidFill>
                          <a:effectLst/>
                          <a:latin typeface="Lato" panose="020F0502020204030203" pitchFamily="34" charset="0"/>
                        </a:rPr>
                        <a:t>WTI Light Sweet Crude Oil Options, ICE Futures Europe</a:t>
                      </a:r>
                    </a:p>
                  </a:txBody>
                  <a:tcPr marL="9525" marR="9525" marT="9525" marB="0" anchor="ctr"/>
                </a:tc>
                <a:tc>
                  <a:txBody>
                    <a:bodyPr/>
                    <a:lstStyle/>
                    <a:p>
                      <a:pPr algn="l" fontAlgn="ctr"/>
                      <a:r>
                        <a:rPr lang="en-US" sz="1100" b="0" i="0" u="none" strike="noStrike" dirty="0">
                          <a:solidFill>
                            <a:schemeClr val="tx2">
                              <a:lumMod val="50000"/>
                            </a:schemeClr>
                          </a:solidFill>
                          <a:effectLst/>
                          <a:latin typeface="Lato" panose="020F0502020204030203" pitchFamily="34" charset="0"/>
                        </a:rPr>
                        <a:t>1000 Barrels</a:t>
                      </a:r>
                    </a:p>
                  </a:txBody>
                  <a:tcPr marL="6350" marR="6350" marT="6350" marB="0" anchor="ctr"/>
                </a:tc>
                <a:tc>
                  <a:txBody>
                    <a:bodyPr/>
                    <a:lstStyle/>
                    <a:p>
                      <a:pPr algn="r" fontAlgn="b"/>
                      <a:r>
                        <a:rPr lang="en-US" sz="1100" b="0" i="0" u="none" strike="noStrike">
                          <a:solidFill>
                            <a:srgbClr val="000000"/>
                          </a:solidFill>
                          <a:effectLst/>
                          <a:latin typeface="Lato" panose="020F0502020204030203" pitchFamily="34" charset="0"/>
                        </a:rPr>
                        <a:t>2,470,002</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15.2%</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704,278</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6.7%</a:t>
                      </a:r>
                    </a:p>
                  </a:txBody>
                  <a:tcPr marL="9525" marR="9525" marT="9525" marB="0" anchor="ctr"/>
                </a:tc>
                <a:extLst>
                  <a:ext uri="{0D108BD9-81ED-4DB2-BD59-A6C34878D82A}">
                    <a16:rowId xmlns:a16="http://schemas.microsoft.com/office/drawing/2014/main" val="83176036"/>
                  </a:ext>
                </a:extLst>
              </a:tr>
              <a:tr h="276507">
                <a:tc>
                  <a:txBody>
                    <a:bodyPr/>
                    <a:lstStyle/>
                    <a:p>
                      <a:pPr algn="ctr" fontAlgn="ctr"/>
                      <a:r>
                        <a:rPr lang="en-US" sz="1100" b="0" i="0" u="none" strike="noStrike" dirty="0">
                          <a:solidFill>
                            <a:srgbClr val="000000"/>
                          </a:solidFill>
                          <a:effectLst/>
                          <a:latin typeface="Lato" panose="020F0502020204030203" pitchFamily="34" charset="0"/>
                        </a:rPr>
                        <a:t>15</a:t>
                      </a:r>
                    </a:p>
                  </a:txBody>
                  <a:tcPr marL="9525" marR="9525" marT="9525" marB="0" anchor="ctr"/>
                </a:tc>
                <a:tc>
                  <a:txBody>
                    <a:bodyPr/>
                    <a:lstStyle/>
                    <a:p>
                      <a:pPr algn="l" fontAlgn="b"/>
                      <a:r>
                        <a:rPr lang="en-US" sz="1100" b="0" i="0" u="none" strike="noStrike" dirty="0">
                          <a:solidFill>
                            <a:srgbClr val="000000"/>
                          </a:solidFill>
                          <a:effectLst/>
                          <a:latin typeface="Lato" panose="020F0502020204030203" pitchFamily="34" charset="0"/>
                        </a:rPr>
                        <a:t>Light Sweet Crude Oil (WTI) Financial 1 Month Spread (7A) Options, New York Mercantile Exchange</a:t>
                      </a:r>
                    </a:p>
                  </a:txBody>
                  <a:tcPr marL="9525" marR="9525" marT="9525" marB="0" anchor="ctr"/>
                </a:tc>
                <a:tc>
                  <a:txBody>
                    <a:bodyPr/>
                    <a:lstStyle/>
                    <a:p>
                      <a:pPr algn="l" fontAlgn="ctr"/>
                      <a:r>
                        <a:rPr lang="en-US" sz="1100" b="0" i="0" u="none" strike="noStrike" dirty="0">
                          <a:solidFill>
                            <a:schemeClr val="tx2">
                              <a:lumMod val="50000"/>
                            </a:schemeClr>
                          </a:solidFill>
                          <a:effectLst/>
                          <a:latin typeface="Lato" panose="020F0502020204030203" pitchFamily="34" charset="0"/>
                        </a:rPr>
                        <a:t>1000 Barrels</a:t>
                      </a:r>
                    </a:p>
                  </a:txBody>
                  <a:tcPr marL="6350" marR="6350" marT="6350" marB="0" anchor="ctr"/>
                </a:tc>
                <a:tc>
                  <a:txBody>
                    <a:bodyPr/>
                    <a:lstStyle/>
                    <a:p>
                      <a:pPr algn="r" fontAlgn="b"/>
                      <a:r>
                        <a:rPr lang="en-US" sz="1100" b="0" i="0" u="none" strike="noStrike">
                          <a:solidFill>
                            <a:srgbClr val="000000"/>
                          </a:solidFill>
                          <a:effectLst/>
                          <a:latin typeface="Lato" panose="020F0502020204030203" pitchFamily="34" charset="0"/>
                        </a:rPr>
                        <a:t>2,376,252</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105.6%</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1,028,636</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144.3%</a:t>
                      </a:r>
                    </a:p>
                  </a:txBody>
                  <a:tcPr marL="9525" marR="9525" marT="9525" marB="0" anchor="ctr"/>
                </a:tc>
                <a:extLst>
                  <a:ext uri="{0D108BD9-81ED-4DB2-BD59-A6C34878D82A}">
                    <a16:rowId xmlns:a16="http://schemas.microsoft.com/office/drawing/2014/main" val="2375309588"/>
                  </a:ext>
                </a:extLst>
              </a:tr>
            </a:tbl>
          </a:graphicData>
        </a:graphic>
      </p:graphicFrame>
      <p:sp>
        <p:nvSpPr>
          <p:cNvPr id="3" name="TextBox 2">
            <a:extLst>
              <a:ext uri="{FF2B5EF4-FFF2-40B4-BE49-F238E27FC236}">
                <a16:creationId xmlns:a16="http://schemas.microsoft.com/office/drawing/2014/main" id="{12E41155-98A2-D5CD-66B4-60630ADB1781}"/>
              </a:ext>
            </a:extLst>
          </p:cNvPr>
          <p:cNvSpPr txBox="1"/>
          <p:nvPr/>
        </p:nvSpPr>
        <p:spPr>
          <a:xfrm>
            <a:off x="5122015" y="6281928"/>
            <a:ext cx="1947970" cy="261610"/>
          </a:xfrm>
          <a:prstGeom prst="rect">
            <a:avLst/>
          </a:prstGeom>
          <a:noFill/>
        </p:spPr>
        <p:txBody>
          <a:bodyPr wrap="none" rtlCol="0">
            <a:spAutoFit/>
          </a:bodyPr>
          <a:lstStyle/>
          <a:p>
            <a:pPr algn="ctr"/>
            <a:r>
              <a:rPr lang="en-US" sz="1100" baseline="30000" dirty="0">
                <a:solidFill>
                  <a:schemeClr val="tx2">
                    <a:lumMod val="50000"/>
                  </a:schemeClr>
                </a:solidFill>
                <a:latin typeface="Lato" panose="020F0502020204030203" pitchFamily="34" charset="0"/>
              </a:rPr>
              <a:t> 1 </a:t>
            </a:r>
            <a:r>
              <a:rPr lang="en-US" sz="1100" dirty="0">
                <a:solidFill>
                  <a:schemeClr val="tx2">
                    <a:lumMod val="50000"/>
                  </a:schemeClr>
                </a:solidFill>
                <a:latin typeface="Lato" panose="020F0502020204030203" pitchFamily="34" charset="0"/>
              </a:rPr>
              <a:t>Began trading in April 2024</a:t>
            </a:r>
          </a:p>
        </p:txBody>
      </p:sp>
    </p:spTree>
    <p:extLst>
      <p:ext uri="{BB962C8B-B14F-4D97-AF65-F5344CB8AC3E}">
        <p14:creationId xmlns:p14="http://schemas.microsoft.com/office/powerpoint/2010/main" val="1181915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5">
            <a:extLst>
              <a:ext uri="{FF2B5EF4-FFF2-40B4-BE49-F238E27FC236}">
                <a16:creationId xmlns:a16="http://schemas.microsoft.com/office/drawing/2014/main" id="{16D06098-1E60-7EDA-5B06-A51A8E550406}"/>
              </a:ext>
            </a:extLst>
          </p:cNvPr>
          <p:cNvSpPr txBox="1">
            <a:spLocks/>
          </p:cNvSpPr>
          <p:nvPr/>
        </p:nvSpPr>
        <p:spPr>
          <a:xfrm>
            <a:off x="838200" y="1410238"/>
            <a:ext cx="9934977" cy="476672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en-US" b="1" dirty="0">
                <a:cs typeface="Lato" panose="020F0502020204030203" pitchFamily="34" charset="0"/>
              </a:rPr>
              <a:t>Presenter: </a:t>
            </a:r>
          </a:p>
          <a:p>
            <a:r>
              <a:rPr lang="en-US" sz="2400" b="1" dirty="0">
                <a:ea typeface="Lato" panose="020F0502020204030203" pitchFamily="34" charset="0"/>
              </a:rPr>
              <a:t>Will </a:t>
            </a:r>
            <a:r>
              <a:rPr lang="en-US" b="1" dirty="0"/>
              <a:t>Acworth</a:t>
            </a:r>
            <a:r>
              <a:rPr lang="en-US" dirty="0"/>
              <a:t>, Global Head of Market Intelligence, FIA</a:t>
            </a:r>
          </a:p>
          <a:p>
            <a:pPr marL="0" indent="0" algn="l">
              <a:buNone/>
            </a:pPr>
            <a:endParaRPr lang="en-US" b="1" dirty="0">
              <a:cs typeface="Lato" panose="020F0502020204030203" pitchFamily="34" charset="0"/>
            </a:endParaRPr>
          </a:p>
          <a:p>
            <a:pPr marL="0" indent="0">
              <a:buNone/>
            </a:pPr>
            <a:r>
              <a:rPr lang="en-US" b="1" dirty="0"/>
              <a:t>Data Analyst: </a:t>
            </a:r>
          </a:p>
          <a:p>
            <a:r>
              <a:rPr lang="en-US" b="1" dirty="0"/>
              <a:t>Chris Mendelson</a:t>
            </a:r>
            <a:r>
              <a:rPr lang="en-US" dirty="0"/>
              <a:t>, Business Analyst, FIA</a:t>
            </a:r>
          </a:p>
        </p:txBody>
      </p:sp>
      <p:sp>
        <p:nvSpPr>
          <p:cNvPr id="6" name="Title 2">
            <a:extLst>
              <a:ext uri="{FF2B5EF4-FFF2-40B4-BE49-F238E27FC236}">
                <a16:creationId xmlns:a16="http://schemas.microsoft.com/office/drawing/2014/main" id="{890979EB-3759-90F9-6574-433AE9218BD6}"/>
              </a:ext>
            </a:extLst>
          </p:cNvPr>
          <p:cNvSpPr>
            <a:spLocks noGrp="1"/>
          </p:cNvSpPr>
          <p:nvPr>
            <p:ph type="title"/>
          </p:nvPr>
        </p:nvSpPr>
        <p:spPr>
          <a:xfrm>
            <a:off x="838200" y="189547"/>
            <a:ext cx="7001656" cy="1273837"/>
          </a:xfrm>
        </p:spPr>
        <p:txBody>
          <a:bodyPr/>
          <a:lstStyle/>
          <a:p>
            <a:r>
              <a:rPr lang="en-US" dirty="0">
                <a:solidFill>
                  <a:schemeClr val="tx1"/>
                </a:solidFill>
              </a:rPr>
              <a:t>Speakers</a:t>
            </a:r>
          </a:p>
        </p:txBody>
      </p:sp>
    </p:spTree>
    <p:extLst>
      <p:ext uri="{BB962C8B-B14F-4D97-AF65-F5344CB8AC3E}">
        <p14:creationId xmlns:p14="http://schemas.microsoft.com/office/powerpoint/2010/main" val="27268379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6CE8A-B6F4-C35A-34DF-3B0E286C3873}"/>
              </a:ext>
            </a:extLst>
          </p:cNvPr>
          <p:cNvSpPr>
            <a:spLocks noGrp="1"/>
          </p:cNvSpPr>
          <p:nvPr>
            <p:ph type="title"/>
          </p:nvPr>
        </p:nvSpPr>
        <p:spPr/>
        <p:txBody>
          <a:bodyPr>
            <a:normAutofit/>
          </a:bodyPr>
          <a:lstStyle/>
          <a:p>
            <a:r>
              <a:rPr lang="en-US" sz="3200" dirty="0"/>
              <a:t>Energy Options: Surge in Henry Hub Volume and OI </a:t>
            </a:r>
          </a:p>
        </p:txBody>
      </p:sp>
      <p:graphicFrame>
        <p:nvGraphicFramePr>
          <p:cNvPr id="5" name="Content Placeholder 4">
            <a:extLst>
              <a:ext uri="{FF2B5EF4-FFF2-40B4-BE49-F238E27FC236}">
                <a16:creationId xmlns:a16="http://schemas.microsoft.com/office/drawing/2014/main" id="{89E04BB3-8324-4382-B9BE-502A1A5FF3C0}"/>
              </a:ext>
            </a:extLst>
          </p:cNvPr>
          <p:cNvGraphicFramePr>
            <a:graphicFrameLocks noGrp="1"/>
          </p:cNvGraphicFramePr>
          <p:nvPr>
            <p:ph sz="half" idx="2"/>
            <p:extLst>
              <p:ext uri="{D42A27DB-BD31-4B8C-83A1-F6EECF244321}">
                <p14:modId xmlns:p14="http://schemas.microsoft.com/office/powerpoint/2010/main" val="2245185134"/>
              </p:ext>
            </p:extLst>
          </p:nvPr>
        </p:nvGraphicFramePr>
        <p:xfrm>
          <a:off x="838200" y="1981199"/>
          <a:ext cx="10515600" cy="419576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78995EA2-6624-A657-D6AA-E7F336D8CA91}"/>
              </a:ext>
            </a:extLst>
          </p:cNvPr>
          <p:cNvSpPr txBox="1"/>
          <p:nvPr/>
        </p:nvSpPr>
        <p:spPr>
          <a:xfrm>
            <a:off x="838200" y="1264428"/>
            <a:ext cx="10515600" cy="338554"/>
          </a:xfrm>
          <a:prstGeom prst="rect">
            <a:avLst/>
          </a:prstGeom>
          <a:noFill/>
        </p:spPr>
        <p:txBody>
          <a:bodyPr wrap="square" rtlCol="0">
            <a:spAutoFit/>
          </a:bodyPr>
          <a:lstStyle/>
          <a:p>
            <a:r>
              <a:rPr lang="en-US" sz="1600" dirty="0">
                <a:latin typeface="Lato" panose="020F0502020204030203" pitchFamily="34" charset="0"/>
              </a:rPr>
              <a:t>Trading of options on the flagship natural gas futures listed on Nymex have been trending higher since Q4 2023.</a:t>
            </a:r>
          </a:p>
        </p:txBody>
      </p:sp>
    </p:spTree>
    <p:extLst>
      <p:ext uri="{BB962C8B-B14F-4D97-AF65-F5344CB8AC3E}">
        <p14:creationId xmlns:p14="http://schemas.microsoft.com/office/powerpoint/2010/main" val="37520639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B1161-8FEB-2EAB-7479-DBE19CDAAA2B}"/>
              </a:ext>
            </a:extLst>
          </p:cNvPr>
          <p:cNvSpPr>
            <a:spLocks noGrp="1"/>
          </p:cNvSpPr>
          <p:nvPr>
            <p:ph type="title"/>
          </p:nvPr>
        </p:nvSpPr>
        <p:spPr/>
        <p:txBody>
          <a:bodyPr/>
          <a:lstStyle/>
          <a:p>
            <a:r>
              <a:rPr lang="en-US">
                <a:solidFill>
                  <a:schemeClr val="tx1"/>
                </a:solidFill>
              </a:rPr>
              <a:t>ICE vs CME: Competition in Energy</a:t>
            </a:r>
          </a:p>
        </p:txBody>
      </p:sp>
      <p:graphicFrame>
        <p:nvGraphicFramePr>
          <p:cNvPr id="5" name="Chart 4">
            <a:extLst>
              <a:ext uri="{FF2B5EF4-FFF2-40B4-BE49-F238E27FC236}">
                <a16:creationId xmlns:a16="http://schemas.microsoft.com/office/drawing/2014/main" id="{DA1C2CDC-7B3B-456D-8437-483CB3B470E9}"/>
              </a:ext>
            </a:extLst>
          </p:cNvPr>
          <p:cNvGraphicFramePr>
            <a:graphicFrameLocks/>
          </p:cNvGraphicFramePr>
          <p:nvPr>
            <p:extLst>
              <p:ext uri="{D42A27DB-BD31-4B8C-83A1-F6EECF244321}">
                <p14:modId xmlns:p14="http://schemas.microsoft.com/office/powerpoint/2010/main" val="1171070089"/>
              </p:ext>
            </p:extLst>
          </p:nvPr>
        </p:nvGraphicFramePr>
        <p:xfrm>
          <a:off x="838200" y="1825625"/>
          <a:ext cx="5257801" cy="4295616"/>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69B2A93A-BA97-FC20-89F3-435C222290D6}"/>
              </a:ext>
            </a:extLst>
          </p:cNvPr>
          <p:cNvSpPr txBox="1"/>
          <p:nvPr/>
        </p:nvSpPr>
        <p:spPr>
          <a:xfrm>
            <a:off x="1718037" y="6278319"/>
            <a:ext cx="3877985" cy="261610"/>
          </a:xfrm>
          <a:prstGeom prst="rect">
            <a:avLst/>
          </a:prstGeom>
          <a:noFill/>
        </p:spPr>
        <p:txBody>
          <a:bodyPr wrap="none" rtlCol="0">
            <a:spAutoFit/>
          </a:bodyPr>
          <a:lstStyle/>
          <a:p>
            <a:pPr algn="ctr"/>
            <a:r>
              <a:rPr lang="en-US" sz="1100" dirty="0">
                <a:latin typeface="Lato" panose="020F0502020204030203" pitchFamily="34" charset="0"/>
              </a:rPr>
              <a:t>Note: ICE data includes contracts listed on all ICE exchanges</a:t>
            </a:r>
          </a:p>
        </p:txBody>
      </p:sp>
      <p:graphicFrame>
        <p:nvGraphicFramePr>
          <p:cNvPr id="9" name="Content Placeholder 8">
            <a:extLst>
              <a:ext uri="{FF2B5EF4-FFF2-40B4-BE49-F238E27FC236}">
                <a16:creationId xmlns:a16="http://schemas.microsoft.com/office/drawing/2014/main" id="{B558D378-E134-4516-8949-B4D8C12BD0AC}"/>
              </a:ext>
            </a:extLst>
          </p:cNvPr>
          <p:cNvGraphicFramePr>
            <a:graphicFrameLocks noGrp="1"/>
          </p:cNvGraphicFramePr>
          <p:nvPr>
            <p:ph idx="1"/>
            <p:extLst>
              <p:ext uri="{D42A27DB-BD31-4B8C-83A1-F6EECF244321}">
                <p14:modId xmlns:p14="http://schemas.microsoft.com/office/powerpoint/2010/main" val="1662012630"/>
              </p:ext>
            </p:extLst>
          </p:nvPr>
        </p:nvGraphicFramePr>
        <p:xfrm>
          <a:off x="6095999" y="1825625"/>
          <a:ext cx="5257800" cy="43513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534881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1AE50-C0E3-63AB-3A9E-BB189B428FD2}"/>
              </a:ext>
            </a:extLst>
          </p:cNvPr>
          <p:cNvSpPr>
            <a:spLocks noGrp="1"/>
          </p:cNvSpPr>
          <p:nvPr>
            <p:ph type="title"/>
          </p:nvPr>
        </p:nvSpPr>
        <p:spPr/>
        <p:txBody>
          <a:bodyPr>
            <a:normAutofit/>
          </a:bodyPr>
          <a:lstStyle/>
          <a:p>
            <a:r>
              <a:rPr lang="en-US"/>
              <a:t>ICE vs CME: WTI Futures</a:t>
            </a:r>
          </a:p>
        </p:txBody>
      </p:sp>
      <p:graphicFrame>
        <p:nvGraphicFramePr>
          <p:cNvPr id="5" name="Content Placeholder 4">
            <a:extLst>
              <a:ext uri="{FF2B5EF4-FFF2-40B4-BE49-F238E27FC236}">
                <a16:creationId xmlns:a16="http://schemas.microsoft.com/office/drawing/2014/main" id="{DBC72FD7-99B4-4030-9497-202C3D25DB16}"/>
              </a:ext>
            </a:extLst>
          </p:cNvPr>
          <p:cNvGraphicFramePr>
            <a:graphicFrameLocks noGrp="1"/>
          </p:cNvGraphicFramePr>
          <p:nvPr>
            <p:ph sz="half" idx="1"/>
            <p:extLst>
              <p:ext uri="{D42A27DB-BD31-4B8C-83A1-F6EECF244321}">
                <p14:modId xmlns:p14="http://schemas.microsoft.com/office/powerpoint/2010/main" val="1879167367"/>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5">
            <a:extLst>
              <a:ext uri="{FF2B5EF4-FFF2-40B4-BE49-F238E27FC236}">
                <a16:creationId xmlns:a16="http://schemas.microsoft.com/office/drawing/2014/main" id="{AE069FF0-FFBD-4E6E-BDD8-3848A284D516}"/>
              </a:ext>
            </a:extLst>
          </p:cNvPr>
          <p:cNvGraphicFramePr>
            <a:graphicFrameLocks noGrp="1"/>
          </p:cNvGraphicFramePr>
          <p:nvPr>
            <p:ph sz="half" idx="2"/>
            <p:extLst>
              <p:ext uri="{D42A27DB-BD31-4B8C-83A1-F6EECF244321}">
                <p14:modId xmlns:p14="http://schemas.microsoft.com/office/powerpoint/2010/main" val="654109314"/>
              </p:ext>
            </p:extLst>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006738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D67B5-1E72-0239-29CB-14CB3BE5A6FC}"/>
              </a:ext>
            </a:extLst>
          </p:cNvPr>
          <p:cNvSpPr>
            <a:spLocks noGrp="1"/>
          </p:cNvSpPr>
          <p:nvPr>
            <p:ph type="title"/>
          </p:nvPr>
        </p:nvSpPr>
        <p:spPr/>
        <p:txBody>
          <a:bodyPr>
            <a:normAutofit/>
          </a:bodyPr>
          <a:lstStyle/>
          <a:p>
            <a:r>
              <a:rPr lang="en-US" sz="3200" dirty="0"/>
              <a:t>ICE vs CME: Henry Hub Futures</a:t>
            </a:r>
          </a:p>
        </p:txBody>
      </p:sp>
      <p:graphicFrame>
        <p:nvGraphicFramePr>
          <p:cNvPr id="5" name="Content Placeholder 4">
            <a:extLst>
              <a:ext uri="{FF2B5EF4-FFF2-40B4-BE49-F238E27FC236}">
                <a16:creationId xmlns:a16="http://schemas.microsoft.com/office/drawing/2014/main" id="{26D01631-C044-42A5-BC23-F61D77F4D231}"/>
              </a:ext>
            </a:extLst>
          </p:cNvPr>
          <p:cNvGraphicFramePr>
            <a:graphicFrameLocks noGrp="1"/>
          </p:cNvGraphicFramePr>
          <p:nvPr>
            <p:ph sz="half" idx="2"/>
            <p:extLst>
              <p:ext uri="{D42A27DB-BD31-4B8C-83A1-F6EECF244321}">
                <p14:modId xmlns:p14="http://schemas.microsoft.com/office/powerpoint/2010/main" val="237601397"/>
              </p:ext>
            </p:extLst>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A66F1081-73AF-C5E2-DB3F-8C529B6BBAC1}"/>
              </a:ext>
            </a:extLst>
          </p:cNvPr>
          <p:cNvSpPr txBox="1"/>
          <p:nvPr/>
        </p:nvSpPr>
        <p:spPr>
          <a:xfrm>
            <a:off x="838199" y="1235299"/>
            <a:ext cx="10515601" cy="338554"/>
          </a:xfrm>
          <a:prstGeom prst="rect">
            <a:avLst/>
          </a:prstGeom>
          <a:noFill/>
        </p:spPr>
        <p:txBody>
          <a:bodyPr wrap="square" rtlCol="0">
            <a:spAutoFit/>
          </a:bodyPr>
          <a:lstStyle/>
          <a:p>
            <a:r>
              <a:rPr lang="en-US" sz="1600" dirty="0">
                <a:latin typeface="Lato" panose="020F0502020204030203" pitchFamily="34" charset="0"/>
              </a:rPr>
              <a:t>Measured in terms of the underlying amount of natural gas, ICE has 23% of the volume and 48% of the open interest. </a:t>
            </a:r>
          </a:p>
        </p:txBody>
      </p:sp>
      <p:graphicFrame>
        <p:nvGraphicFramePr>
          <p:cNvPr id="10" name="Content Placeholder 9">
            <a:extLst>
              <a:ext uri="{FF2B5EF4-FFF2-40B4-BE49-F238E27FC236}">
                <a16:creationId xmlns:a16="http://schemas.microsoft.com/office/drawing/2014/main" id="{00BA74BB-3BFC-4744-BBFC-887D55C35429}"/>
              </a:ext>
            </a:extLst>
          </p:cNvPr>
          <p:cNvGraphicFramePr>
            <a:graphicFrameLocks noGrp="1"/>
          </p:cNvGraphicFramePr>
          <p:nvPr>
            <p:ph sz="half" idx="1"/>
            <p:extLst>
              <p:ext uri="{D42A27DB-BD31-4B8C-83A1-F6EECF244321}">
                <p14:modId xmlns:p14="http://schemas.microsoft.com/office/powerpoint/2010/main" val="3756125007"/>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34852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45860-4575-DF57-E4B4-7A60F8100902}"/>
              </a:ext>
            </a:extLst>
          </p:cNvPr>
          <p:cNvSpPr>
            <a:spLocks noGrp="1"/>
          </p:cNvSpPr>
          <p:nvPr>
            <p:ph type="title"/>
          </p:nvPr>
        </p:nvSpPr>
        <p:spPr/>
        <p:txBody>
          <a:bodyPr>
            <a:normAutofit/>
          </a:bodyPr>
          <a:lstStyle/>
          <a:p>
            <a:r>
              <a:rPr lang="en-US" sz="3200" dirty="0"/>
              <a:t>CME vs ICE: Brent Crude Oil Futures</a:t>
            </a:r>
          </a:p>
        </p:txBody>
      </p:sp>
      <p:graphicFrame>
        <p:nvGraphicFramePr>
          <p:cNvPr id="6" name="Content Placeholder 5">
            <a:extLst>
              <a:ext uri="{FF2B5EF4-FFF2-40B4-BE49-F238E27FC236}">
                <a16:creationId xmlns:a16="http://schemas.microsoft.com/office/drawing/2014/main" id="{D8CD538E-CD84-49F1-88DB-F7DD50944130}"/>
              </a:ext>
            </a:extLst>
          </p:cNvPr>
          <p:cNvGraphicFramePr>
            <a:graphicFrameLocks noGrp="1"/>
          </p:cNvGraphicFramePr>
          <p:nvPr>
            <p:ph sz="half" idx="1"/>
            <p:extLst>
              <p:ext uri="{D42A27DB-BD31-4B8C-83A1-F6EECF244321}">
                <p14:modId xmlns:p14="http://schemas.microsoft.com/office/powerpoint/2010/main" val="3034272544"/>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9">
            <a:extLst>
              <a:ext uri="{FF2B5EF4-FFF2-40B4-BE49-F238E27FC236}">
                <a16:creationId xmlns:a16="http://schemas.microsoft.com/office/drawing/2014/main" id="{D8156495-0A02-44BC-BE0D-5A67137C0000}"/>
              </a:ext>
            </a:extLst>
          </p:cNvPr>
          <p:cNvGraphicFramePr>
            <a:graphicFrameLocks noGrp="1"/>
          </p:cNvGraphicFramePr>
          <p:nvPr>
            <p:ph sz="half" idx="2"/>
            <p:extLst>
              <p:ext uri="{D42A27DB-BD31-4B8C-83A1-F6EECF244321}">
                <p14:modId xmlns:p14="http://schemas.microsoft.com/office/powerpoint/2010/main" val="579171845"/>
              </p:ext>
            </p:extLst>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643332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54C9F-AB32-6946-AFAB-1CC500E4CC67}"/>
              </a:ext>
            </a:extLst>
          </p:cNvPr>
          <p:cNvSpPr>
            <a:spLocks noGrp="1"/>
          </p:cNvSpPr>
          <p:nvPr>
            <p:ph type="title"/>
          </p:nvPr>
        </p:nvSpPr>
        <p:spPr/>
        <p:txBody>
          <a:bodyPr>
            <a:normAutofit/>
          </a:bodyPr>
          <a:lstStyle/>
          <a:p>
            <a:r>
              <a:rPr lang="en-US" sz="3200" dirty="0"/>
              <a:t>CME vs ICE: Gulf Coast Crude Oil</a:t>
            </a:r>
          </a:p>
        </p:txBody>
      </p:sp>
      <p:graphicFrame>
        <p:nvGraphicFramePr>
          <p:cNvPr id="5" name="Content Placeholder 4">
            <a:extLst>
              <a:ext uri="{FF2B5EF4-FFF2-40B4-BE49-F238E27FC236}">
                <a16:creationId xmlns:a16="http://schemas.microsoft.com/office/drawing/2014/main" id="{00000000-0008-0000-0200-000002000000}"/>
              </a:ext>
            </a:extLst>
          </p:cNvPr>
          <p:cNvGraphicFramePr>
            <a:graphicFrameLocks noGrp="1"/>
          </p:cNvGraphicFramePr>
          <p:nvPr>
            <p:ph sz="half" idx="1"/>
            <p:extLst>
              <p:ext uri="{D42A27DB-BD31-4B8C-83A1-F6EECF244321}">
                <p14:modId xmlns:p14="http://schemas.microsoft.com/office/powerpoint/2010/main" val="39609944"/>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5">
            <a:extLst>
              <a:ext uri="{FF2B5EF4-FFF2-40B4-BE49-F238E27FC236}">
                <a16:creationId xmlns:a16="http://schemas.microsoft.com/office/drawing/2014/main" id="{2E778B20-7FFC-25CB-989D-53B270E05200}"/>
              </a:ext>
            </a:extLst>
          </p:cNvPr>
          <p:cNvGraphicFramePr>
            <a:graphicFrameLocks noGrp="1"/>
          </p:cNvGraphicFramePr>
          <p:nvPr>
            <p:ph sz="half" idx="2"/>
            <p:extLst>
              <p:ext uri="{D42A27DB-BD31-4B8C-83A1-F6EECF244321}">
                <p14:modId xmlns:p14="http://schemas.microsoft.com/office/powerpoint/2010/main" val="2262455281"/>
              </p:ext>
            </p:extLst>
          </p:nvPr>
        </p:nvGraphicFramePr>
        <p:xfrm>
          <a:off x="6172200" y="1825625"/>
          <a:ext cx="5181600" cy="40671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770302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C4DF7-5E10-B566-9F36-9D74B691ED7B}"/>
              </a:ext>
            </a:extLst>
          </p:cNvPr>
          <p:cNvSpPr>
            <a:spLocks noGrp="1"/>
          </p:cNvSpPr>
          <p:nvPr>
            <p:ph type="title"/>
          </p:nvPr>
        </p:nvSpPr>
        <p:spPr/>
        <p:txBody>
          <a:bodyPr>
            <a:normAutofit/>
          </a:bodyPr>
          <a:lstStyle/>
          <a:p>
            <a:r>
              <a:rPr lang="en-US" sz="3200" dirty="0"/>
              <a:t>Nodal vs ICE: Competition in US Power</a:t>
            </a:r>
          </a:p>
        </p:txBody>
      </p:sp>
      <p:graphicFrame>
        <p:nvGraphicFramePr>
          <p:cNvPr id="5" name="Content Placeholder 4">
            <a:extLst>
              <a:ext uri="{FF2B5EF4-FFF2-40B4-BE49-F238E27FC236}">
                <a16:creationId xmlns:a16="http://schemas.microsoft.com/office/drawing/2014/main" id="{AF146FCC-B159-A81F-3196-7BA8F99BD0CA}"/>
              </a:ext>
            </a:extLst>
          </p:cNvPr>
          <p:cNvGraphicFramePr>
            <a:graphicFrameLocks noGrp="1"/>
          </p:cNvGraphicFramePr>
          <p:nvPr>
            <p:ph sz="half" idx="2"/>
            <p:extLst>
              <p:ext uri="{D42A27DB-BD31-4B8C-83A1-F6EECF244321}">
                <p14:modId xmlns:p14="http://schemas.microsoft.com/office/powerpoint/2010/main" val="2476965661"/>
              </p:ext>
            </p:extLst>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5">
            <a:extLst>
              <a:ext uri="{FF2B5EF4-FFF2-40B4-BE49-F238E27FC236}">
                <a16:creationId xmlns:a16="http://schemas.microsoft.com/office/drawing/2014/main" id="{152174CB-E325-4DD3-AD34-1590A269FE39}"/>
              </a:ext>
            </a:extLst>
          </p:cNvPr>
          <p:cNvGraphicFramePr>
            <a:graphicFrameLocks noGrp="1"/>
          </p:cNvGraphicFramePr>
          <p:nvPr>
            <p:ph sz="half" idx="1"/>
            <p:extLst>
              <p:ext uri="{D42A27DB-BD31-4B8C-83A1-F6EECF244321}">
                <p14:modId xmlns:p14="http://schemas.microsoft.com/office/powerpoint/2010/main" val="674774465"/>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984922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AF2AD-1948-AF08-4DE3-6EC7B03E4641}"/>
              </a:ext>
            </a:extLst>
          </p:cNvPr>
          <p:cNvSpPr>
            <a:spLocks noGrp="1"/>
          </p:cNvSpPr>
          <p:nvPr>
            <p:ph type="title"/>
          </p:nvPr>
        </p:nvSpPr>
        <p:spPr/>
        <p:txBody>
          <a:bodyPr>
            <a:normAutofit/>
          </a:bodyPr>
          <a:lstStyle/>
          <a:p>
            <a:r>
              <a:rPr lang="en-US" sz="3200" dirty="0"/>
              <a:t>ICE vs EEX: Competition in EU Power</a:t>
            </a:r>
          </a:p>
        </p:txBody>
      </p:sp>
      <p:graphicFrame>
        <p:nvGraphicFramePr>
          <p:cNvPr id="6" name="Content Placeholder 5">
            <a:extLst>
              <a:ext uri="{FF2B5EF4-FFF2-40B4-BE49-F238E27FC236}">
                <a16:creationId xmlns:a16="http://schemas.microsoft.com/office/drawing/2014/main" id="{2F8FE21C-585F-4A45-94A6-D1343CF86342}"/>
              </a:ext>
            </a:extLst>
          </p:cNvPr>
          <p:cNvGraphicFramePr>
            <a:graphicFrameLocks noGrp="1"/>
          </p:cNvGraphicFramePr>
          <p:nvPr>
            <p:ph sz="half" idx="1"/>
            <p:extLst>
              <p:ext uri="{D42A27DB-BD31-4B8C-83A1-F6EECF244321}">
                <p14:modId xmlns:p14="http://schemas.microsoft.com/office/powerpoint/2010/main" val="3814312733"/>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ontent Placeholder 11">
            <a:extLst>
              <a:ext uri="{FF2B5EF4-FFF2-40B4-BE49-F238E27FC236}">
                <a16:creationId xmlns:a16="http://schemas.microsoft.com/office/drawing/2014/main" id="{F9510A8E-6946-BC7B-1B00-3D80C8C557A3}"/>
              </a:ext>
            </a:extLst>
          </p:cNvPr>
          <p:cNvGraphicFramePr>
            <a:graphicFrameLocks noGrp="1"/>
          </p:cNvGraphicFramePr>
          <p:nvPr>
            <p:ph sz="half" idx="2"/>
            <p:extLst>
              <p:ext uri="{D42A27DB-BD31-4B8C-83A1-F6EECF244321}">
                <p14:modId xmlns:p14="http://schemas.microsoft.com/office/powerpoint/2010/main" val="593534510"/>
              </p:ext>
            </p:extLst>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818901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9B485-5136-7C1F-466F-1FA00FEEDB2B}"/>
              </a:ext>
            </a:extLst>
          </p:cNvPr>
          <p:cNvSpPr>
            <a:spLocks noGrp="1"/>
          </p:cNvSpPr>
          <p:nvPr>
            <p:ph type="title"/>
          </p:nvPr>
        </p:nvSpPr>
        <p:spPr/>
        <p:txBody>
          <a:bodyPr>
            <a:normAutofit/>
          </a:bodyPr>
          <a:lstStyle/>
          <a:p>
            <a:r>
              <a:rPr lang="en-US" sz="3200" dirty="0">
                <a:solidFill>
                  <a:schemeClr val="tx1"/>
                </a:solidFill>
              </a:rPr>
              <a:t>Industrial Metals: Top Contracts by Volume</a:t>
            </a:r>
          </a:p>
        </p:txBody>
      </p:sp>
      <p:graphicFrame>
        <p:nvGraphicFramePr>
          <p:cNvPr id="4" name="Table 4">
            <a:extLst>
              <a:ext uri="{FF2B5EF4-FFF2-40B4-BE49-F238E27FC236}">
                <a16:creationId xmlns:a16="http://schemas.microsoft.com/office/drawing/2014/main" id="{76FFED93-B010-DC26-2764-B6DCE668F0CE}"/>
              </a:ext>
            </a:extLst>
          </p:cNvPr>
          <p:cNvGraphicFramePr>
            <a:graphicFrameLocks/>
          </p:cNvGraphicFramePr>
          <p:nvPr>
            <p:extLst>
              <p:ext uri="{D42A27DB-BD31-4B8C-83A1-F6EECF244321}">
                <p14:modId xmlns:p14="http://schemas.microsoft.com/office/powerpoint/2010/main" val="566767678"/>
              </p:ext>
            </p:extLst>
          </p:nvPr>
        </p:nvGraphicFramePr>
        <p:xfrm>
          <a:off x="838200" y="1285462"/>
          <a:ext cx="10515602" cy="4793451"/>
        </p:xfrm>
        <a:graphic>
          <a:graphicData uri="http://schemas.openxmlformats.org/drawingml/2006/table">
            <a:tbl>
              <a:tblPr firstRow="1" bandRow="1">
                <a:tableStyleId>{5C22544A-7EE6-4342-B048-85BDC9FD1C3A}</a:tableStyleId>
              </a:tblPr>
              <a:tblGrid>
                <a:gridCol w="513522">
                  <a:extLst>
                    <a:ext uri="{9D8B030D-6E8A-4147-A177-3AD203B41FA5}">
                      <a16:colId xmlns:a16="http://schemas.microsoft.com/office/drawing/2014/main" val="2945974451"/>
                    </a:ext>
                  </a:extLst>
                </a:gridCol>
                <a:gridCol w="4240695">
                  <a:extLst>
                    <a:ext uri="{9D8B030D-6E8A-4147-A177-3AD203B41FA5}">
                      <a16:colId xmlns:a16="http://schemas.microsoft.com/office/drawing/2014/main" val="619392049"/>
                    </a:ext>
                  </a:extLst>
                </a:gridCol>
                <a:gridCol w="1152277">
                  <a:extLst>
                    <a:ext uri="{9D8B030D-6E8A-4147-A177-3AD203B41FA5}">
                      <a16:colId xmlns:a16="http://schemas.microsoft.com/office/drawing/2014/main" val="2065581031"/>
                    </a:ext>
                  </a:extLst>
                </a:gridCol>
                <a:gridCol w="1152277">
                  <a:extLst>
                    <a:ext uri="{9D8B030D-6E8A-4147-A177-3AD203B41FA5}">
                      <a16:colId xmlns:a16="http://schemas.microsoft.com/office/drawing/2014/main" val="1423663902"/>
                    </a:ext>
                  </a:extLst>
                </a:gridCol>
                <a:gridCol w="1152277">
                  <a:extLst>
                    <a:ext uri="{9D8B030D-6E8A-4147-A177-3AD203B41FA5}">
                      <a16:colId xmlns:a16="http://schemas.microsoft.com/office/drawing/2014/main" val="989265613"/>
                    </a:ext>
                  </a:extLst>
                </a:gridCol>
                <a:gridCol w="1152277">
                  <a:extLst>
                    <a:ext uri="{9D8B030D-6E8A-4147-A177-3AD203B41FA5}">
                      <a16:colId xmlns:a16="http://schemas.microsoft.com/office/drawing/2014/main" val="1650402155"/>
                    </a:ext>
                  </a:extLst>
                </a:gridCol>
                <a:gridCol w="1152277">
                  <a:extLst>
                    <a:ext uri="{9D8B030D-6E8A-4147-A177-3AD203B41FA5}">
                      <a16:colId xmlns:a16="http://schemas.microsoft.com/office/drawing/2014/main" val="3172385755"/>
                    </a:ext>
                  </a:extLst>
                </a:gridCol>
              </a:tblGrid>
              <a:tr h="297007">
                <a:tc>
                  <a:txBody>
                    <a:bodyPr/>
                    <a:lstStyle/>
                    <a:p>
                      <a:pPr algn="ctr" fontAlgn="ctr"/>
                      <a:r>
                        <a:rPr lang="en-US" sz="1100" b="1" i="0" u="none" strike="noStrike" dirty="0">
                          <a:solidFill>
                            <a:schemeClr val="bg1"/>
                          </a:solidFill>
                          <a:effectLst/>
                          <a:latin typeface="Lato" panose="020F0502020204030203" pitchFamily="34" charset="0"/>
                        </a:rPr>
                        <a:t>Rank</a:t>
                      </a:r>
                    </a:p>
                  </a:txBody>
                  <a:tcPr marL="9525" marR="9525" marT="9525" marB="0" anchor="ctr"/>
                </a:tc>
                <a:tc>
                  <a:txBody>
                    <a:bodyPr/>
                    <a:lstStyle/>
                    <a:p>
                      <a:pPr algn="l" fontAlgn="ctr"/>
                      <a:r>
                        <a:rPr lang="en-US" sz="1100" b="1" i="0" u="none" strike="noStrike" dirty="0">
                          <a:solidFill>
                            <a:schemeClr val="bg1"/>
                          </a:solidFill>
                          <a:effectLst/>
                          <a:latin typeface="Lato" panose="020F0502020204030203" pitchFamily="34" charset="0"/>
                        </a:rPr>
                        <a:t>             Contract and Exchange</a:t>
                      </a:r>
                    </a:p>
                  </a:txBody>
                  <a:tcPr marL="9525" marR="9525" marT="9525" marB="0" anchor="ctr"/>
                </a:tc>
                <a:tc>
                  <a:txBody>
                    <a:bodyPr/>
                    <a:lstStyle/>
                    <a:p>
                      <a:pPr algn="ctr" fontAlgn="ctr"/>
                      <a:r>
                        <a:rPr lang="en-US" sz="1100" b="1" i="0" u="none" strike="noStrike" dirty="0">
                          <a:solidFill>
                            <a:schemeClr val="bg1"/>
                          </a:solidFill>
                          <a:effectLst/>
                          <a:latin typeface="Lato" panose="020F0502020204030203" pitchFamily="34" charset="0"/>
                        </a:rPr>
                        <a:t>Size</a:t>
                      </a:r>
                    </a:p>
                  </a:txBody>
                  <a:tcPr marL="9525" marR="9525" marT="9525" marB="0" anchor="ctr"/>
                </a:tc>
                <a:tc>
                  <a:txBody>
                    <a:bodyPr/>
                    <a:lstStyle/>
                    <a:p>
                      <a:pPr algn="ctr" fontAlgn="ctr"/>
                      <a:r>
                        <a:rPr lang="en-US" sz="1100" b="1" i="0" u="none" strike="noStrike" dirty="0">
                          <a:solidFill>
                            <a:schemeClr val="bg1"/>
                          </a:solidFill>
                          <a:effectLst/>
                          <a:latin typeface="Lato" panose="020F0502020204030203" pitchFamily="34" charset="0"/>
                        </a:rPr>
                        <a:t>Jan-Jun 2025 Volume</a:t>
                      </a:r>
                    </a:p>
                  </a:txBody>
                  <a:tcPr marL="9525" marR="9525" marT="9525" marB="0" anchor="ctr"/>
                </a:tc>
                <a:tc>
                  <a:txBody>
                    <a:bodyPr/>
                    <a:lstStyle/>
                    <a:p>
                      <a:pPr algn="ctr" fontAlgn="ctr"/>
                      <a:r>
                        <a:rPr lang="en-US" sz="1100" b="1" i="0" u="none" strike="noStrike" dirty="0">
                          <a:solidFill>
                            <a:schemeClr val="bg1"/>
                          </a:solidFill>
                          <a:effectLst/>
                          <a:latin typeface="Lato" panose="020F0502020204030203" pitchFamily="34" charset="0"/>
                        </a:rPr>
                        <a:t>YOY Change</a:t>
                      </a:r>
                    </a:p>
                  </a:txBody>
                  <a:tcPr marL="9525" marR="9525" marT="9525" marB="0" anchor="ctr"/>
                </a:tc>
                <a:tc>
                  <a:txBody>
                    <a:bodyPr/>
                    <a:lstStyle/>
                    <a:p>
                      <a:pPr algn="ctr" fontAlgn="ctr"/>
                      <a:r>
                        <a:rPr lang="en-US" sz="1100" b="1" i="0" u="none" strike="noStrike" dirty="0">
                          <a:solidFill>
                            <a:schemeClr val="bg1"/>
                          </a:solidFill>
                          <a:effectLst/>
                          <a:latin typeface="Lato" panose="020F0502020204030203" pitchFamily="34" charset="0"/>
                        </a:rPr>
                        <a:t>Jun 2025 OI</a:t>
                      </a:r>
                    </a:p>
                  </a:txBody>
                  <a:tcPr marL="9525" marR="9525" marT="9525" marB="0" anchor="ctr"/>
                </a:tc>
                <a:tc>
                  <a:txBody>
                    <a:bodyPr/>
                    <a:lstStyle/>
                    <a:p>
                      <a:pPr algn="ctr" fontAlgn="ctr"/>
                      <a:r>
                        <a:rPr lang="en-US" sz="1100" b="1" i="0" u="none" strike="noStrike" dirty="0">
                          <a:solidFill>
                            <a:schemeClr val="bg1"/>
                          </a:solidFill>
                          <a:effectLst/>
                          <a:latin typeface="Lato" panose="020F0502020204030203" pitchFamily="34" charset="0"/>
                        </a:rPr>
                        <a:t>YOY Change</a:t>
                      </a:r>
                    </a:p>
                  </a:txBody>
                  <a:tcPr marL="9525" marR="9525" marT="9525" marB="0" anchor="ctr"/>
                </a:tc>
                <a:extLst>
                  <a:ext uri="{0D108BD9-81ED-4DB2-BD59-A6C34878D82A}">
                    <a16:rowId xmlns:a16="http://schemas.microsoft.com/office/drawing/2014/main" val="374954686"/>
                  </a:ext>
                </a:extLst>
              </a:tr>
              <a:tr h="297007">
                <a:tc>
                  <a:txBody>
                    <a:bodyPr/>
                    <a:lstStyle/>
                    <a:p>
                      <a:pPr algn="ctr" fontAlgn="ctr"/>
                      <a:r>
                        <a:rPr lang="en-US" sz="1100" b="0" i="0" u="none" strike="noStrike" dirty="0">
                          <a:solidFill>
                            <a:srgbClr val="000000"/>
                          </a:solidFill>
                          <a:effectLst/>
                          <a:latin typeface="Lato" panose="020F0502020204030203" pitchFamily="34" charset="0"/>
                        </a:rPr>
                        <a:t>1</a:t>
                      </a:r>
                    </a:p>
                  </a:txBody>
                  <a:tcPr marL="9525" marR="9525" marT="9525" marB="0" anchor="ctr"/>
                </a:tc>
                <a:tc>
                  <a:txBody>
                    <a:bodyPr/>
                    <a:lstStyle/>
                    <a:p>
                      <a:pPr algn="l" fontAlgn="b"/>
                      <a:r>
                        <a:rPr lang="en-US" sz="1100" b="0" i="0" u="none" strike="noStrike" dirty="0">
                          <a:solidFill>
                            <a:srgbClr val="000000"/>
                          </a:solidFill>
                          <a:effectLst/>
                          <a:latin typeface="Lato" panose="020F0502020204030203" pitchFamily="34" charset="0"/>
                        </a:rPr>
                        <a:t>Steel Rebar Futures, Shanghai Futures Exchange</a:t>
                      </a:r>
                    </a:p>
                  </a:txBody>
                  <a:tcPr marL="9525" marR="9525" marT="9525" marB="0" anchor="ctr"/>
                </a:tc>
                <a:tc>
                  <a:txBody>
                    <a:bodyPr/>
                    <a:lstStyle/>
                    <a:p>
                      <a:pPr lvl="0" algn="l">
                        <a:lnSpc>
                          <a:spcPct val="100000"/>
                        </a:lnSpc>
                        <a:spcBef>
                          <a:spcPts val="0"/>
                        </a:spcBef>
                        <a:spcAft>
                          <a:spcPts val="0"/>
                        </a:spcAft>
                        <a:buNone/>
                      </a:pPr>
                      <a:r>
                        <a:rPr lang="en-US" sz="1100" b="0" i="0" u="none" strike="noStrike" noProof="0" dirty="0">
                          <a:solidFill>
                            <a:srgbClr val="000000"/>
                          </a:solidFill>
                          <a:effectLst/>
                          <a:latin typeface="Lato"/>
                        </a:rPr>
                        <a:t>10 Metric Tons</a:t>
                      </a:r>
                      <a:endParaRPr lang="en-US" dirty="0"/>
                    </a:p>
                  </a:txBody>
                  <a:tcPr marL="6350" marR="6350" marT="6350" marB="0" anchor="ctr"/>
                </a:tc>
                <a:tc>
                  <a:txBody>
                    <a:bodyPr/>
                    <a:lstStyle/>
                    <a:p>
                      <a:pPr algn="r" fontAlgn="b"/>
                      <a:r>
                        <a:rPr lang="en-US" sz="1100" b="0" i="0" u="none" strike="noStrike" dirty="0">
                          <a:solidFill>
                            <a:srgbClr val="000000"/>
                          </a:solidFill>
                          <a:effectLst/>
                          <a:latin typeface="Lato" panose="020F0502020204030203" pitchFamily="34" charset="0"/>
                        </a:rPr>
                        <a:t>209,768,192</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6.7%</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3,034,538</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5.0%</a:t>
                      </a:r>
                    </a:p>
                  </a:txBody>
                  <a:tcPr marL="9525" marR="9525" marT="9525" marB="0" anchor="ctr"/>
                </a:tc>
                <a:extLst>
                  <a:ext uri="{0D108BD9-81ED-4DB2-BD59-A6C34878D82A}">
                    <a16:rowId xmlns:a16="http://schemas.microsoft.com/office/drawing/2014/main" val="2924544507"/>
                  </a:ext>
                </a:extLst>
              </a:tr>
              <a:tr h="297007">
                <a:tc>
                  <a:txBody>
                    <a:bodyPr/>
                    <a:lstStyle/>
                    <a:p>
                      <a:pPr algn="ctr" fontAlgn="ctr"/>
                      <a:r>
                        <a:rPr lang="en-US" sz="1100" b="0" i="0" u="none" strike="noStrike" dirty="0">
                          <a:solidFill>
                            <a:srgbClr val="000000"/>
                          </a:solidFill>
                          <a:effectLst/>
                          <a:latin typeface="Lato" panose="020F0502020204030203" pitchFamily="34" charset="0"/>
                        </a:rPr>
                        <a:t>2</a:t>
                      </a:r>
                    </a:p>
                  </a:txBody>
                  <a:tcPr marL="9525" marR="9525" marT="9525" marB="0" anchor="ctr"/>
                </a:tc>
                <a:tc>
                  <a:txBody>
                    <a:bodyPr/>
                    <a:lstStyle/>
                    <a:p>
                      <a:pPr algn="l" fontAlgn="b"/>
                      <a:r>
                        <a:rPr lang="en-US" sz="1100" b="0" i="0" u="none" strike="noStrike">
                          <a:solidFill>
                            <a:srgbClr val="000000"/>
                          </a:solidFill>
                          <a:effectLst/>
                          <a:latin typeface="Lato" panose="020F0502020204030203" pitchFamily="34" charset="0"/>
                        </a:rPr>
                        <a:t>Hot Rolled Coil Futures, Shanghai Futures Exchange</a:t>
                      </a:r>
                    </a:p>
                  </a:txBody>
                  <a:tcPr marL="9525" marR="9525" marT="9525" marB="0" anchor="ctr"/>
                </a:tc>
                <a:tc>
                  <a:txBody>
                    <a:bodyPr/>
                    <a:lstStyle/>
                    <a:p>
                      <a:pPr lvl="0" algn="l">
                        <a:lnSpc>
                          <a:spcPct val="100000"/>
                        </a:lnSpc>
                        <a:spcBef>
                          <a:spcPts val="0"/>
                        </a:spcBef>
                        <a:spcAft>
                          <a:spcPts val="0"/>
                        </a:spcAft>
                        <a:buNone/>
                      </a:pPr>
                      <a:r>
                        <a:rPr lang="en-US" sz="1100" b="0" i="0" u="none" strike="noStrike" noProof="0" dirty="0">
                          <a:solidFill>
                            <a:srgbClr val="000000"/>
                          </a:solidFill>
                          <a:effectLst/>
                          <a:latin typeface="Lato"/>
                        </a:rPr>
                        <a:t>10 Metric Tons</a:t>
                      </a:r>
                      <a:endParaRPr lang="en-US" dirty="0"/>
                    </a:p>
                  </a:txBody>
                  <a:tcPr marL="6350" marR="6350" marT="6350" marB="0" anchor="ctr"/>
                </a:tc>
                <a:tc>
                  <a:txBody>
                    <a:bodyPr/>
                    <a:lstStyle/>
                    <a:p>
                      <a:pPr algn="r" fontAlgn="b"/>
                      <a:r>
                        <a:rPr lang="en-US" sz="1100" b="0" i="0" u="none" strike="noStrike">
                          <a:solidFill>
                            <a:srgbClr val="000000"/>
                          </a:solidFill>
                          <a:effectLst/>
                          <a:latin typeface="Lato" panose="020F0502020204030203" pitchFamily="34" charset="0"/>
                        </a:rPr>
                        <a:t>78,519,370</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38.3%</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2,134,691</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52.1%</a:t>
                      </a:r>
                    </a:p>
                  </a:txBody>
                  <a:tcPr marL="9525" marR="9525" marT="9525" marB="0" anchor="ctr"/>
                </a:tc>
                <a:extLst>
                  <a:ext uri="{0D108BD9-81ED-4DB2-BD59-A6C34878D82A}">
                    <a16:rowId xmlns:a16="http://schemas.microsoft.com/office/drawing/2014/main" val="3735560603"/>
                  </a:ext>
                </a:extLst>
              </a:tr>
              <a:tr h="297007">
                <a:tc>
                  <a:txBody>
                    <a:bodyPr/>
                    <a:lstStyle/>
                    <a:p>
                      <a:pPr algn="ctr" fontAlgn="ctr"/>
                      <a:r>
                        <a:rPr lang="en-US" sz="1100" b="0" i="0" u="none" strike="noStrike" dirty="0">
                          <a:solidFill>
                            <a:srgbClr val="000000"/>
                          </a:solidFill>
                          <a:effectLst/>
                          <a:latin typeface="Lato" panose="020F0502020204030203" pitchFamily="34" charset="0"/>
                        </a:rPr>
                        <a:t>3</a:t>
                      </a:r>
                    </a:p>
                  </a:txBody>
                  <a:tcPr marL="9525" marR="9525" marT="9525" marB="0" anchor="ctr"/>
                </a:tc>
                <a:tc>
                  <a:txBody>
                    <a:bodyPr/>
                    <a:lstStyle/>
                    <a:p>
                      <a:pPr algn="l" fontAlgn="b"/>
                      <a:r>
                        <a:rPr lang="en-US" sz="1100" b="0" i="0" u="none" strike="noStrike">
                          <a:solidFill>
                            <a:srgbClr val="000000"/>
                          </a:solidFill>
                          <a:effectLst/>
                          <a:latin typeface="Lato" panose="020F0502020204030203" pitchFamily="34" charset="0"/>
                        </a:rPr>
                        <a:t>Aluminum Oxide Futures, Shanghai Futures Exchange</a:t>
                      </a:r>
                    </a:p>
                  </a:txBody>
                  <a:tcPr marL="9525" marR="9525" marT="9525" marB="0" anchor="ctr"/>
                </a:tc>
                <a:tc>
                  <a:txBody>
                    <a:bodyPr/>
                    <a:lstStyle/>
                    <a:p>
                      <a:pPr lvl="0" algn="l">
                        <a:lnSpc>
                          <a:spcPct val="100000"/>
                        </a:lnSpc>
                        <a:spcBef>
                          <a:spcPts val="0"/>
                        </a:spcBef>
                        <a:spcAft>
                          <a:spcPts val="0"/>
                        </a:spcAft>
                        <a:buNone/>
                      </a:pPr>
                      <a:r>
                        <a:rPr lang="en-US" sz="1100" b="0" i="0" u="none" strike="noStrike" noProof="0" dirty="0">
                          <a:solidFill>
                            <a:srgbClr val="000000"/>
                          </a:solidFill>
                          <a:effectLst/>
                          <a:latin typeface="Lato"/>
                        </a:rPr>
                        <a:t>20 Metric Tons</a:t>
                      </a:r>
                      <a:endParaRPr lang="en-US" sz="1100" dirty="0"/>
                    </a:p>
                  </a:txBody>
                  <a:tcPr marL="6350" marR="6350" marT="6350" marB="0" anchor="ctr"/>
                </a:tc>
                <a:tc>
                  <a:txBody>
                    <a:bodyPr/>
                    <a:lstStyle/>
                    <a:p>
                      <a:pPr algn="r" fontAlgn="b"/>
                      <a:r>
                        <a:rPr lang="en-US" sz="1100" b="0" i="0" u="none" strike="noStrike">
                          <a:solidFill>
                            <a:srgbClr val="000000"/>
                          </a:solidFill>
                          <a:effectLst/>
                          <a:latin typeface="Lato" panose="020F0502020204030203" pitchFamily="34" charset="0"/>
                        </a:rPr>
                        <a:t>59,160,470</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138.3%</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434,279</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228.3%</a:t>
                      </a:r>
                    </a:p>
                  </a:txBody>
                  <a:tcPr marL="9525" marR="9525" marT="9525" marB="0" anchor="ctr"/>
                </a:tc>
                <a:extLst>
                  <a:ext uri="{0D108BD9-81ED-4DB2-BD59-A6C34878D82A}">
                    <a16:rowId xmlns:a16="http://schemas.microsoft.com/office/drawing/2014/main" val="728224687"/>
                  </a:ext>
                </a:extLst>
              </a:tr>
              <a:tr h="297007">
                <a:tc>
                  <a:txBody>
                    <a:bodyPr/>
                    <a:lstStyle/>
                    <a:p>
                      <a:pPr algn="ctr" fontAlgn="ctr"/>
                      <a:r>
                        <a:rPr lang="en-US" sz="1100" b="0" i="0" u="none" strike="noStrike" dirty="0">
                          <a:solidFill>
                            <a:srgbClr val="000000"/>
                          </a:solidFill>
                          <a:effectLst/>
                          <a:latin typeface="Lato" panose="020F0502020204030203" pitchFamily="34" charset="0"/>
                        </a:rPr>
                        <a:t>4</a:t>
                      </a:r>
                    </a:p>
                  </a:txBody>
                  <a:tcPr marL="9525" marR="9525" marT="9525" marB="0" anchor="ctr"/>
                </a:tc>
                <a:tc>
                  <a:txBody>
                    <a:bodyPr/>
                    <a:lstStyle/>
                    <a:p>
                      <a:pPr algn="l" fontAlgn="b"/>
                      <a:r>
                        <a:rPr lang="en-US" sz="1100" b="0" i="0" u="none" strike="noStrike">
                          <a:solidFill>
                            <a:srgbClr val="000000"/>
                          </a:solidFill>
                          <a:effectLst/>
                          <a:latin typeface="Lato" panose="020F0502020204030203" pitchFamily="34" charset="0"/>
                        </a:rPr>
                        <a:t>Iron Ore Futures, Dalian Commodity Exchange</a:t>
                      </a:r>
                    </a:p>
                  </a:txBody>
                  <a:tcPr marL="9525" marR="9525" marT="9525" marB="0" anchor="ctr"/>
                </a:tc>
                <a:tc>
                  <a:txBody>
                    <a:bodyPr/>
                    <a:lstStyle/>
                    <a:p>
                      <a:pPr lvl="0" algn="l">
                        <a:lnSpc>
                          <a:spcPct val="100000"/>
                        </a:lnSpc>
                        <a:spcBef>
                          <a:spcPts val="0"/>
                        </a:spcBef>
                        <a:spcAft>
                          <a:spcPts val="0"/>
                        </a:spcAft>
                        <a:buNone/>
                      </a:pPr>
                      <a:r>
                        <a:rPr lang="en-US" sz="1100" b="0" i="0" u="none" strike="noStrike" noProof="0" dirty="0">
                          <a:solidFill>
                            <a:srgbClr val="000000"/>
                          </a:solidFill>
                          <a:effectLst/>
                          <a:latin typeface="Lato"/>
                        </a:rPr>
                        <a:t>100 Metric Tons</a:t>
                      </a:r>
                      <a:endParaRPr lang="en-US" dirty="0"/>
                    </a:p>
                  </a:txBody>
                  <a:tcPr marL="6350" marR="6350" marT="6350" marB="0" anchor="ctr"/>
                </a:tc>
                <a:tc>
                  <a:txBody>
                    <a:bodyPr/>
                    <a:lstStyle/>
                    <a:p>
                      <a:pPr algn="r" fontAlgn="b"/>
                      <a:r>
                        <a:rPr lang="en-US" sz="1100" b="0" i="0" u="none" strike="noStrike">
                          <a:solidFill>
                            <a:srgbClr val="000000"/>
                          </a:solidFill>
                          <a:effectLst/>
                          <a:latin typeface="Lato" panose="020F0502020204030203" pitchFamily="34" charset="0"/>
                        </a:rPr>
                        <a:t>58,330,087</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-5.0%</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1,085,793</a:t>
                      </a:r>
                    </a:p>
                  </a:txBody>
                  <a:tcPr marL="9525" marR="9525" marT="9525" marB="0" anchor="ctr"/>
                </a:tc>
                <a:tc>
                  <a:txBody>
                    <a:bodyPr/>
                    <a:lstStyle/>
                    <a:p>
                      <a:pPr algn="ctr" fontAlgn="b"/>
                      <a:r>
                        <a:rPr lang="en-US" sz="1100" b="0" i="1" u="none" strike="noStrike">
                          <a:solidFill>
                            <a:srgbClr val="000000"/>
                          </a:solidFill>
                          <a:effectLst/>
                          <a:latin typeface="Lato" panose="020F0502020204030203" pitchFamily="34" charset="0"/>
                        </a:rPr>
                        <a:t>43.2%</a:t>
                      </a:r>
                    </a:p>
                  </a:txBody>
                  <a:tcPr marL="9525" marR="9525" marT="9525" marB="0" anchor="ctr"/>
                </a:tc>
                <a:extLst>
                  <a:ext uri="{0D108BD9-81ED-4DB2-BD59-A6C34878D82A}">
                    <a16:rowId xmlns:a16="http://schemas.microsoft.com/office/drawing/2014/main" val="2807504097"/>
                  </a:ext>
                </a:extLst>
              </a:tr>
              <a:tr h="297007">
                <a:tc>
                  <a:txBody>
                    <a:bodyPr/>
                    <a:lstStyle/>
                    <a:p>
                      <a:pPr algn="ctr" fontAlgn="ctr"/>
                      <a:r>
                        <a:rPr lang="en-US" sz="1100" b="0" i="0" u="none" strike="noStrike" dirty="0">
                          <a:solidFill>
                            <a:srgbClr val="000000"/>
                          </a:solidFill>
                          <a:effectLst/>
                          <a:latin typeface="Lato" panose="020F0502020204030203" pitchFamily="34" charset="0"/>
                        </a:rPr>
                        <a:t>5</a:t>
                      </a:r>
                    </a:p>
                  </a:txBody>
                  <a:tcPr marL="9525" marR="9525" marT="9525" marB="0" anchor="ctr"/>
                </a:tc>
                <a:tc>
                  <a:txBody>
                    <a:bodyPr/>
                    <a:lstStyle/>
                    <a:p>
                      <a:pPr algn="l" fontAlgn="b"/>
                      <a:r>
                        <a:rPr lang="en-US" sz="1100" b="0" i="0" u="none" strike="noStrike">
                          <a:solidFill>
                            <a:srgbClr val="000000"/>
                          </a:solidFill>
                          <a:effectLst/>
                          <a:latin typeface="Lato" panose="020F0502020204030203" pitchFamily="34" charset="0"/>
                        </a:rPr>
                        <a:t>Industrial Silicon Futures, Guangzhou Futures Exchange</a:t>
                      </a:r>
                    </a:p>
                  </a:txBody>
                  <a:tcPr marL="9525" marR="9525" marT="9525" marB="0" anchor="ctr"/>
                </a:tc>
                <a:tc>
                  <a:txBody>
                    <a:bodyPr/>
                    <a:lstStyle/>
                    <a:p>
                      <a:pPr lvl="0" algn="l">
                        <a:lnSpc>
                          <a:spcPct val="100000"/>
                        </a:lnSpc>
                        <a:spcBef>
                          <a:spcPts val="0"/>
                        </a:spcBef>
                        <a:spcAft>
                          <a:spcPts val="0"/>
                        </a:spcAft>
                        <a:buNone/>
                      </a:pPr>
                      <a:r>
                        <a:rPr lang="en-US" sz="1100" b="0" i="0" u="none" strike="noStrike" noProof="0" dirty="0">
                          <a:solidFill>
                            <a:srgbClr val="000000"/>
                          </a:solidFill>
                          <a:effectLst/>
                          <a:latin typeface="Lato"/>
                        </a:rPr>
                        <a:t>5 Metric Tons</a:t>
                      </a:r>
                      <a:endParaRPr lang="en-US" dirty="0"/>
                    </a:p>
                  </a:txBody>
                  <a:tcPr marL="6350" marR="6350" marT="6350" marB="0" anchor="ctr"/>
                </a:tc>
                <a:tc>
                  <a:txBody>
                    <a:bodyPr/>
                    <a:lstStyle/>
                    <a:p>
                      <a:pPr algn="r" fontAlgn="b"/>
                      <a:r>
                        <a:rPr lang="en-US" sz="1100" b="0" i="0" u="none" strike="noStrike">
                          <a:solidFill>
                            <a:srgbClr val="000000"/>
                          </a:solidFill>
                          <a:effectLst/>
                          <a:latin typeface="Lato" panose="020F0502020204030203" pitchFamily="34" charset="0"/>
                        </a:rPr>
                        <a:t>54,963,966</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46.4%</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584,716</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58.3%</a:t>
                      </a:r>
                    </a:p>
                  </a:txBody>
                  <a:tcPr marL="9525" marR="9525" marT="9525" marB="0" anchor="ctr"/>
                </a:tc>
                <a:extLst>
                  <a:ext uri="{0D108BD9-81ED-4DB2-BD59-A6C34878D82A}">
                    <a16:rowId xmlns:a16="http://schemas.microsoft.com/office/drawing/2014/main" val="1938031034"/>
                  </a:ext>
                </a:extLst>
              </a:tr>
              <a:tr h="297007">
                <a:tc>
                  <a:txBody>
                    <a:bodyPr/>
                    <a:lstStyle/>
                    <a:p>
                      <a:pPr algn="ctr" fontAlgn="ctr"/>
                      <a:r>
                        <a:rPr lang="en-US" sz="1100" b="0" i="0" u="none" strike="noStrike" dirty="0">
                          <a:solidFill>
                            <a:srgbClr val="000000"/>
                          </a:solidFill>
                          <a:effectLst/>
                          <a:latin typeface="Lato" panose="020F0502020204030203" pitchFamily="34" charset="0"/>
                        </a:rPr>
                        <a:t>6</a:t>
                      </a:r>
                    </a:p>
                  </a:txBody>
                  <a:tcPr marL="9525" marR="9525" marT="9525" marB="0" anchor="ctr"/>
                </a:tc>
                <a:tc>
                  <a:txBody>
                    <a:bodyPr/>
                    <a:lstStyle/>
                    <a:p>
                      <a:pPr algn="l" fontAlgn="b"/>
                      <a:r>
                        <a:rPr lang="en-US" sz="1100" b="0" i="0" u="none" strike="noStrike">
                          <a:solidFill>
                            <a:srgbClr val="000000"/>
                          </a:solidFill>
                          <a:effectLst/>
                          <a:latin typeface="Lato" panose="020F0502020204030203" pitchFamily="34" charset="0"/>
                        </a:rPr>
                        <a:t>Silicon Manganese (SM) Futures, Zhengzhou Commodity Exchange</a:t>
                      </a:r>
                    </a:p>
                  </a:txBody>
                  <a:tcPr marL="9525" marR="9525" marT="9525" marB="0" anchor="ctr"/>
                </a:tc>
                <a:tc>
                  <a:txBody>
                    <a:bodyPr/>
                    <a:lstStyle/>
                    <a:p>
                      <a:pPr lvl="0" algn="l">
                        <a:lnSpc>
                          <a:spcPct val="100000"/>
                        </a:lnSpc>
                        <a:spcBef>
                          <a:spcPts val="0"/>
                        </a:spcBef>
                        <a:spcAft>
                          <a:spcPts val="0"/>
                        </a:spcAft>
                        <a:buNone/>
                      </a:pPr>
                      <a:r>
                        <a:rPr lang="en-US" sz="1100" b="0" i="0" u="none" strike="noStrike" noProof="0" dirty="0">
                          <a:solidFill>
                            <a:srgbClr val="000000"/>
                          </a:solidFill>
                          <a:effectLst/>
                          <a:latin typeface="Lato"/>
                        </a:rPr>
                        <a:t>5 Metric Tons</a:t>
                      </a:r>
                      <a:endParaRPr lang="en-US" dirty="0"/>
                    </a:p>
                  </a:txBody>
                  <a:tcPr marL="6350" marR="6350" marT="6350" marB="0" anchor="ctr"/>
                </a:tc>
                <a:tc>
                  <a:txBody>
                    <a:bodyPr/>
                    <a:lstStyle/>
                    <a:p>
                      <a:pPr algn="r" fontAlgn="b"/>
                      <a:r>
                        <a:rPr lang="en-US" sz="1100" b="0" i="0" u="none" strike="noStrike">
                          <a:solidFill>
                            <a:srgbClr val="000000"/>
                          </a:solidFill>
                          <a:effectLst/>
                          <a:latin typeface="Lato" panose="020F0502020204030203" pitchFamily="34" charset="0"/>
                        </a:rPr>
                        <a:t>50,357,710</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-37.4%</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572,652</a:t>
                      </a:r>
                    </a:p>
                  </a:txBody>
                  <a:tcPr marL="9525" marR="9525" marT="9525" marB="0" anchor="ctr"/>
                </a:tc>
                <a:tc>
                  <a:txBody>
                    <a:bodyPr/>
                    <a:lstStyle/>
                    <a:p>
                      <a:pPr algn="ctr" fontAlgn="b"/>
                      <a:r>
                        <a:rPr lang="en-US" sz="1100" b="0" i="1" u="none" strike="noStrike">
                          <a:solidFill>
                            <a:srgbClr val="000000"/>
                          </a:solidFill>
                          <a:effectLst/>
                          <a:latin typeface="Lato" panose="020F0502020204030203" pitchFamily="34" charset="0"/>
                        </a:rPr>
                        <a:t>-21.8%</a:t>
                      </a:r>
                    </a:p>
                  </a:txBody>
                  <a:tcPr marL="9525" marR="9525" marT="9525" marB="0" anchor="ctr"/>
                </a:tc>
                <a:extLst>
                  <a:ext uri="{0D108BD9-81ED-4DB2-BD59-A6C34878D82A}">
                    <a16:rowId xmlns:a16="http://schemas.microsoft.com/office/drawing/2014/main" val="446333163"/>
                  </a:ext>
                </a:extLst>
              </a:tr>
              <a:tr h="290548">
                <a:tc>
                  <a:txBody>
                    <a:bodyPr/>
                    <a:lstStyle/>
                    <a:p>
                      <a:pPr algn="ctr" fontAlgn="ctr"/>
                      <a:r>
                        <a:rPr lang="en-US" sz="1100" b="0" i="0" u="none" strike="noStrike" dirty="0">
                          <a:solidFill>
                            <a:srgbClr val="000000"/>
                          </a:solidFill>
                          <a:effectLst/>
                          <a:latin typeface="Lato" panose="020F0502020204030203" pitchFamily="34" charset="0"/>
                        </a:rPr>
                        <a:t>7</a:t>
                      </a:r>
                    </a:p>
                  </a:txBody>
                  <a:tcPr marL="9525" marR="9525" marT="9525" marB="0" anchor="ctr"/>
                </a:tc>
                <a:tc>
                  <a:txBody>
                    <a:bodyPr/>
                    <a:lstStyle/>
                    <a:p>
                      <a:pPr algn="l" fontAlgn="b"/>
                      <a:r>
                        <a:rPr lang="en-US" sz="1100" b="0" i="0" u="none" strike="noStrike" dirty="0">
                          <a:solidFill>
                            <a:srgbClr val="000000"/>
                          </a:solidFill>
                          <a:effectLst/>
                          <a:latin typeface="Lato" panose="020F0502020204030203" pitchFamily="34" charset="0"/>
                        </a:rPr>
                        <a:t>Aluminium Futures, London Metal Exchange</a:t>
                      </a:r>
                    </a:p>
                  </a:txBody>
                  <a:tcPr marL="9525" marR="9525" marT="9525" marB="0" anchor="ctr"/>
                </a:tc>
                <a:tc>
                  <a:txBody>
                    <a:bodyPr/>
                    <a:lstStyle/>
                    <a:p>
                      <a:pPr lvl="0" algn="l">
                        <a:lnSpc>
                          <a:spcPct val="100000"/>
                        </a:lnSpc>
                        <a:spcBef>
                          <a:spcPts val="0"/>
                        </a:spcBef>
                        <a:spcAft>
                          <a:spcPts val="0"/>
                        </a:spcAft>
                        <a:buNone/>
                      </a:pPr>
                      <a:r>
                        <a:rPr lang="en-US" sz="1100" b="0" i="0" u="none" strike="noStrike" noProof="0" dirty="0">
                          <a:solidFill>
                            <a:srgbClr val="000000"/>
                          </a:solidFill>
                          <a:effectLst/>
                          <a:latin typeface="Lato"/>
                        </a:rPr>
                        <a:t>25 Metric Tons</a:t>
                      </a:r>
                      <a:endParaRPr lang="en-US" dirty="0"/>
                    </a:p>
                  </a:txBody>
                  <a:tcPr marL="6350" marR="6350" marT="6350" marB="0" anchor="ctr"/>
                </a:tc>
                <a:tc>
                  <a:txBody>
                    <a:bodyPr/>
                    <a:lstStyle/>
                    <a:p>
                      <a:pPr algn="r" fontAlgn="b"/>
                      <a:r>
                        <a:rPr lang="en-US" sz="1100" b="0" i="0" u="none" strike="noStrike">
                          <a:solidFill>
                            <a:srgbClr val="000000"/>
                          </a:solidFill>
                          <a:effectLst/>
                          <a:latin typeface="Lato" panose="020F0502020204030203" pitchFamily="34" charset="0"/>
                        </a:rPr>
                        <a:t>35,024,195</a:t>
                      </a:r>
                    </a:p>
                  </a:txBody>
                  <a:tcPr marL="9525" marR="9525" marT="9525" marB="0" anchor="ctr"/>
                </a:tc>
                <a:tc>
                  <a:txBody>
                    <a:bodyPr/>
                    <a:lstStyle/>
                    <a:p>
                      <a:pPr algn="ctr" fontAlgn="b"/>
                      <a:r>
                        <a:rPr lang="en-US" sz="1100" b="0" i="1" u="none" strike="noStrike">
                          <a:solidFill>
                            <a:srgbClr val="000000"/>
                          </a:solidFill>
                          <a:effectLst/>
                          <a:latin typeface="Lato" panose="020F0502020204030203" pitchFamily="34" charset="0"/>
                        </a:rPr>
                        <a:t>1.9%</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792,121</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4.8%</a:t>
                      </a:r>
                    </a:p>
                  </a:txBody>
                  <a:tcPr marL="9525" marR="9525" marT="9525" marB="0" anchor="ctr"/>
                </a:tc>
                <a:extLst>
                  <a:ext uri="{0D108BD9-81ED-4DB2-BD59-A6C34878D82A}">
                    <a16:rowId xmlns:a16="http://schemas.microsoft.com/office/drawing/2014/main" val="513316006"/>
                  </a:ext>
                </a:extLst>
              </a:tr>
              <a:tr h="297007">
                <a:tc>
                  <a:txBody>
                    <a:bodyPr/>
                    <a:lstStyle/>
                    <a:p>
                      <a:pPr algn="ctr" fontAlgn="ctr"/>
                      <a:r>
                        <a:rPr lang="en-US" sz="1100" b="0" i="0" u="none" strike="noStrike" dirty="0">
                          <a:solidFill>
                            <a:srgbClr val="000000"/>
                          </a:solidFill>
                          <a:effectLst/>
                          <a:latin typeface="Lato" panose="020F0502020204030203" pitchFamily="34" charset="0"/>
                        </a:rPr>
                        <a:t>8</a:t>
                      </a:r>
                    </a:p>
                  </a:txBody>
                  <a:tcPr marL="9525" marR="9525" marT="9525" marB="0" anchor="ctr"/>
                </a:tc>
                <a:tc>
                  <a:txBody>
                    <a:bodyPr/>
                    <a:lstStyle/>
                    <a:p>
                      <a:pPr algn="l" fontAlgn="b"/>
                      <a:r>
                        <a:rPr lang="en-US" sz="1100" b="0" i="0" u="none" strike="noStrike" dirty="0">
                          <a:solidFill>
                            <a:srgbClr val="000000"/>
                          </a:solidFill>
                          <a:effectLst/>
                          <a:latin typeface="Lato" panose="020F0502020204030203" pitchFamily="34" charset="0"/>
                        </a:rPr>
                        <a:t>Aluminum Futures, Shanghai Futures Exchange</a:t>
                      </a:r>
                    </a:p>
                  </a:txBody>
                  <a:tcPr marL="9525" marR="9525" marT="9525" marB="0" anchor="ctr"/>
                </a:tc>
                <a:tc>
                  <a:txBody>
                    <a:bodyPr/>
                    <a:lstStyle/>
                    <a:p>
                      <a:pPr lvl="0" algn="l">
                        <a:lnSpc>
                          <a:spcPct val="100000"/>
                        </a:lnSpc>
                        <a:spcBef>
                          <a:spcPts val="0"/>
                        </a:spcBef>
                        <a:spcAft>
                          <a:spcPts val="0"/>
                        </a:spcAft>
                        <a:buNone/>
                      </a:pPr>
                      <a:r>
                        <a:rPr lang="en-US" sz="1100" b="0" i="0" u="none" strike="noStrike" noProof="0" dirty="0">
                          <a:solidFill>
                            <a:srgbClr val="000000"/>
                          </a:solidFill>
                          <a:effectLst/>
                          <a:latin typeface="Lato"/>
                        </a:rPr>
                        <a:t>100 Metric Tons</a:t>
                      </a:r>
                      <a:endParaRPr lang="en-US" dirty="0"/>
                    </a:p>
                  </a:txBody>
                  <a:tcPr marL="6350" marR="6350" marT="6350" marB="0" anchor="ctr"/>
                </a:tc>
                <a:tc>
                  <a:txBody>
                    <a:bodyPr/>
                    <a:lstStyle/>
                    <a:p>
                      <a:pPr algn="r" fontAlgn="b"/>
                      <a:r>
                        <a:rPr lang="en-US" sz="1100" b="0" i="0" u="none" strike="noStrike">
                          <a:solidFill>
                            <a:srgbClr val="000000"/>
                          </a:solidFill>
                          <a:effectLst/>
                          <a:latin typeface="Lato" panose="020F0502020204030203" pitchFamily="34" charset="0"/>
                        </a:rPr>
                        <a:t>33,411,396</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-12.9%</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659,128</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33.7%</a:t>
                      </a:r>
                    </a:p>
                  </a:txBody>
                  <a:tcPr marL="9525" marR="9525" marT="9525" marB="0" anchor="ctr"/>
                </a:tc>
                <a:extLst>
                  <a:ext uri="{0D108BD9-81ED-4DB2-BD59-A6C34878D82A}">
                    <a16:rowId xmlns:a16="http://schemas.microsoft.com/office/drawing/2014/main" val="1011464360"/>
                  </a:ext>
                </a:extLst>
              </a:tr>
              <a:tr h="297007">
                <a:tc>
                  <a:txBody>
                    <a:bodyPr/>
                    <a:lstStyle/>
                    <a:p>
                      <a:pPr algn="ctr" fontAlgn="ctr"/>
                      <a:r>
                        <a:rPr lang="en-US" sz="1100" b="0" i="0" u="none" strike="noStrike" dirty="0">
                          <a:solidFill>
                            <a:srgbClr val="000000"/>
                          </a:solidFill>
                          <a:effectLst/>
                          <a:latin typeface="Lato" panose="020F0502020204030203" pitchFamily="34" charset="0"/>
                        </a:rPr>
                        <a:t>9</a:t>
                      </a:r>
                    </a:p>
                  </a:txBody>
                  <a:tcPr marL="9525" marR="9525" marT="9525" marB="0" anchor="ctr"/>
                </a:tc>
                <a:tc>
                  <a:txBody>
                    <a:bodyPr/>
                    <a:lstStyle/>
                    <a:p>
                      <a:pPr algn="l" fontAlgn="b"/>
                      <a:r>
                        <a:rPr lang="en-US" sz="1100" b="0" i="0" u="none" strike="noStrike">
                          <a:solidFill>
                            <a:srgbClr val="000000"/>
                          </a:solidFill>
                          <a:effectLst/>
                          <a:latin typeface="Lato" panose="020F0502020204030203" pitchFamily="34" charset="0"/>
                        </a:rPr>
                        <a:t>Zinc Futures, Shanghai Futures Exchange</a:t>
                      </a:r>
                    </a:p>
                  </a:txBody>
                  <a:tcPr marL="9525" marR="9525" marT="9525" marB="0" anchor="ctr"/>
                </a:tc>
                <a:tc>
                  <a:txBody>
                    <a:bodyPr/>
                    <a:lstStyle/>
                    <a:p>
                      <a:pPr lvl="0" algn="l">
                        <a:lnSpc>
                          <a:spcPct val="100000"/>
                        </a:lnSpc>
                        <a:spcBef>
                          <a:spcPts val="0"/>
                        </a:spcBef>
                        <a:spcAft>
                          <a:spcPts val="0"/>
                        </a:spcAft>
                        <a:buNone/>
                      </a:pPr>
                      <a:r>
                        <a:rPr lang="en-US" sz="1100" b="0" i="0" u="none" strike="noStrike" noProof="0" dirty="0">
                          <a:solidFill>
                            <a:srgbClr val="000000"/>
                          </a:solidFill>
                          <a:effectLst/>
                          <a:latin typeface="Lato"/>
                        </a:rPr>
                        <a:t>5 Metric Tons</a:t>
                      </a:r>
                      <a:endParaRPr lang="en-US" dirty="0"/>
                    </a:p>
                  </a:txBody>
                  <a:tcPr marL="6350" marR="6350" marT="6350" marB="0" anchor="ctr"/>
                </a:tc>
                <a:tc>
                  <a:txBody>
                    <a:bodyPr/>
                    <a:lstStyle/>
                    <a:p>
                      <a:pPr algn="r" fontAlgn="b"/>
                      <a:r>
                        <a:rPr lang="en-US" sz="1100" b="0" i="0" u="none" strike="noStrike">
                          <a:solidFill>
                            <a:srgbClr val="000000"/>
                          </a:solidFill>
                          <a:effectLst/>
                          <a:latin typeface="Lato" panose="020F0502020204030203" pitchFamily="34" charset="0"/>
                        </a:rPr>
                        <a:t>32,019,755</a:t>
                      </a:r>
                    </a:p>
                  </a:txBody>
                  <a:tcPr marL="9525" marR="9525" marT="9525" marB="0" anchor="ctr"/>
                </a:tc>
                <a:tc>
                  <a:txBody>
                    <a:bodyPr/>
                    <a:lstStyle/>
                    <a:p>
                      <a:pPr algn="ctr" fontAlgn="b"/>
                      <a:r>
                        <a:rPr lang="en-US" sz="1100" b="0" i="1" u="none" strike="noStrike">
                          <a:solidFill>
                            <a:srgbClr val="000000"/>
                          </a:solidFill>
                          <a:effectLst/>
                          <a:latin typeface="Lato" panose="020F0502020204030203" pitchFamily="34" charset="0"/>
                        </a:rPr>
                        <a:t>9.7%</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274,868</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31.1%</a:t>
                      </a:r>
                    </a:p>
                  </a:txBody>
                  <a:tcPr marL="9525" marR="9525" marT="9525" marB="0" anchor="ctr"/>
                </a:tc>
                <a:extLst>
                  <a:ext uri="{0D108BD9-81ED-4DB2-BD59-A6C34878D82A}">
                    <a16:rowId xmlns:a16="http://schemas.microsoft.com/office/drawing/2014/main" val="78095650"/>
                  </a:ext>
                </a:extLst>
              </a:tr>
              <a:tr h="297007">
                <a:tc>
                  <a:txBody>
                    <a:bodyPr/>
                    <a:lstStyle/>
                    <a:p>
                      <a:pPr algn="ctr" fontAlgn="ctr"/>
                      <a:r>
                        <a:rPr lang="en-US" sz="1100" b="0" i="0" u="none" strike="noStrike" dirty="0">
                          <a:solidFill>
                            <a:srgbClr val="000000"/>
                          </a:solidFill>
                          <a:effectLst/>
                          <a:latin typeface="Lato" panose="020F0502020204030203" pitchFamily="34" charset="0"/>
                        </a:rPr>
                        <a:t>10</a:t>
                      </a:r>
                    </a:p>
                  </a:txBody>
                  <a:tcPr marL="9525" marR="9525" marT="9525" marB="0" anchor="ctr"/>
                </a:tc>
                <a:tc>
                  <a:txBody>
                    <a:bodyPr/>
                    <a:lstStyle/>
                    <a:p>
                      <a:pPr algn="l" fontAlgn="b"/>
                      <a:r>
                        <a:rPr lang="en-US" sz="1100" b="0" i="0" u="none" strike="noStrike">
                          <a:solidFill>
                            <a:srgbClr val="000000"/>
                          </a:solidFill>
                          <a:effectLst/>
                          <a:latin typeface="Lato" panose="020F0502020204030203" pitchFamily="34" charset="0"/>
                        </a:rPr>
                        <a:t>Lithium Carbonate Futures, Guangzhou Futures Exchange</a:t>
                      </a:r>
                    </a:p>
                  </a:txBody>
                  <a:tcPr marL="9525" marR="9525" marT="9525" marB="0" anchor="ctr"/>
                </a:tc>
                <a:tc>
                  <a:txBody>
                    <a:bodyPr/>
                    <a:lstStyle/>
                    <a:p>
                      <a:pPr lvl="0" algn="l">
                        <a:lnSpc>
                          <a:spcPct val="100000"/>
                        </a:lnSpc>
                        <a:spcBef>
                          <a:spcPts val="0"/>
                        </a:spcBef>
                        <a:spcAft>
                          <a:spcPts val="0"/>
                        </a:spcAft>
                        <a:buNone/>
                      </a:pPr>
                      <a:r>
                        <a:rPr lang="en-US" sz="1100" b="0" i="0" u="none" strike="noStrike" noProof="0" dirty="0">
                          <a:solidFill>
                            <a:srgbClr val="000000"/>
                          </a:solidFill>
                          <a:effectLst/>
                          <a:latin typeface="Lato"/>
                        </a:rPr>
                        <a:t>1000 KG</a:t>
                      </a:r>
                      <a:endParaRPr lang="en-US" dirty="0"/>
                    </a:p>
                  </a:txBody>
                  <a:tcPr marL="6350" marR="6350" marT="6350" marB="0" anchor="ctr"/>
                </a:tc>
                <a:tc>
                  <a:txBody>
                    <a:bodyPr/>
                    <a:lstStyle/>
                    <a:p>
                      <a:pPr algn="r" fontAlgn="b"/>
                      <a:r>
                        <a:rPr lang="en-US" sz="1100" b="0" i="0" u="none" strike="noStrike">
                          <a:solidFill>
                            <a:srgbClr val="000000"/>
                          </a:solidFill>
                          <a:effectLst/>
                          <a:latin typeface="Lato" panose="020F0502020204030203" pitchFamily="34" charset="0"/>
                        </a:rPr>
                        <a:t>29,591,924</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22.2%</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596,987</a:t>
                      </a:r>
                    </a:p>
                  </a:txBody>
                  <a:tcPr marL="9525" marR="9525" marT="9525" marB="0" anchor="ctr"/>
                </a:tc>
                <a:tc>
                  <a:txBody>
                    <a:bodyPr/>
                    <a:lstStyle/>
                    <a:p>
                      <a:pPr algn="ctr" fontAlgn="b"/>
                      <a:r>
                        <a:rPr lang="en-US" sz="1100" b="0" i="1" u="none" strike="noStrike">
                          <a:solidFill>
                            <a:srgbClr val="000000"/>
                          </a:solidFill>
                          <a:effectLst/>
                          <a:latin typeface="Lato" panose="020F0502020204030203" pitchFamily="34" charset="0"/>
                        </a:rPr>
                        <a:t>94.6%</a:t>
                      </a:r>
                    </a:p>
                  </a:txBody>
                  <a:tcPr marL="9525" marR="9525" marT="9525" marB="0" anchor="ctr"/>
                </a:tc>
                <a:extLst>
                  <a:ext uri="{0D108BD9-81ED-4DB2-BD59-A6C34878D82A}">
                    <a16:rowId xmlns:a16="http://schemas.microsoft.com/office/drawing/2014/main" val="3411568047"/>
                  </a:ext>
                </a:extLst>
              </a:tr>
              <a:tr h="297007">
                <a:tc>
                  <a:txBody>
                    <a:bodyPr/>
                    <a:lstStyle/>
                    <a:p>
                      <a:pPr algn="ctr" fontAlgn="ctr"/>
                      <a:r>
                        <a:rPr lang="en-US" sz="1100" b="0" i="0" u="none" strike="noStrike" dirty="0">
                          <a:solidFill>
                            <a:srgbClr val="000000"/>
                          </a:solidFill>
                          <a:effectLst/>
                          <a:latin typeface="Lato" panose="020F0502020204030203" pitchFamily="34" charset="0"/>
                        </a:rPr>
                        <a:t>11</a:t>
                      </a:r>
                    </a:p>
                  </a:txBody>
                  <a:tcPr marL="9525" marR="9525" marT="9525" marB="0" anchor="ctr"/>
                </a:tc>
                <a:tc>
                  <a:txBody>
                    <a:bodyPr/>
                    <a:lstStyle/>
                    <a:p>
                      <a:pPr algn="l" fontAlgn="b"/>
                      <a:r>
                        <a:rPr lang="en-US" sz="1100" b="0" i="0" u="none" strike="noStrike">
                          <a:solidFill>
                            <a:srgbClr val="000000"/>
                          </a:solidFill>
                          <a:effectLst/>
                          <a:latin typeface="Lato" panose="020F0502020204030203" pitchFamily="34" charset="0"/>
                        </a:rPr>
                        <a:t>Iron Ore Options, Dalian Commodity Exchange</a:t>
                      </a:r>
                    </a:p>
                  </a:txBody>
                  <a:tcPr marL="9525" marR="9525" marT="9525" marB="0" anchor="ctr"/>
                </a:tc>
                <a:tc>
                  <a:txBody>
                    <a:bodyPr/>
                    <a:lstStyle/>
                    <a:p>
                      <a:pPr lvl="0" algn="l">
                        <a:lnSpc>
                          <a:spcPct val="100000"/>
                        </a:lnSpc>
                        <a:spcBef>
                          <a:spcPts val="0"/>
                        </a:spcBef>
                        <a:spcAft>
                          <a:spcPts val="0"/>
                        </a:spcAft>
                        <a:buNone/>
                      </a:pPr>
                      <a:r>
                        <a:rPr lang="en-US" sz="1100" b="0" i="0" u="none" strike="noStrike" noProof="0" dirty="0">
                          <a:solidFill>
                            <a:srgbClr val="000000"/>
                          </a:solidFill>
                          <a:effectLst/>
                          <a:latin typeface="Lato"/>
                        </a:rPr>
                        <a:t>20 Metric Tons</a:t>
                      </a:r>
                      <a:endParaRPr lang="en-US" dirty="0"/>
                    </a:p>
                  </a:txBody>
                  <a:tcPr marL="6350" marR="6350" marT="6350" marB="0" anchor="ctr"/>
                </a:tc>
                <a:tc>
                  <a:txBody>
                    <a:bodyPr/>
                    <a:lstStyle/>
                    <a:p>
                      <a:pPr algn="r" fontAlgn="b"/>
                      <a:r>
                        <a:rPr lang="en-US" sz="1100" b="0" i="0" u="none" strike="noStrike">
                          <a:solidFill>
                            <a:srgbClr val="000000"/>
                          </a:solidFill>
                          <a:effectLst/>
                          <a:latin typeface="Lato" panose="020F0502020204030203" pitchFamily="34" charset="0"/>
                        </a:rPr>
                        <a:t>29,104,601</a:t>
                      </a:r>
                    </a:p>
                  </a:txBody>
                  <a:tcPr marL="9525" marR="9525" marT="9525" marB="0" anchor="ctr"/>
                </a:tc>
                <a:tc>
                  <a:txBody>
                    <a:bodyPr/>
                    <a:lstStyle/>
                    <a:p>
                      <a:pPr algn="ctr" fontAlgn="b"/>
                      <a:r>
                        <a:rPr lang="en-US" sz="1100" b="0" i="1" u="none" strike="noStrike">
                          <a:solidFill>
                            <a:srgbClr val="000000"/>
                          </a:solidFill>
                          <a:effectLst/>
                          <a:latin typeface="Lato" panose="020F0502020204030203" pitchFamily="34" charset="0"/>
                        </a:rPr>
                        <a:t>-21.7%</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469,902</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-4.3%</a:t>
                      </a:r>
                    </a:p>
                  </a:txBody>
                  <a:tcPr marL="9525" marR="9525" marT="9525" marB="0" anchor="ctr"/>
                </a:tc>
                <a:extLst>
                  <a:ext uri="{0D108BD9-81ED-4DB2-BD59-A6C34878D82A}">
                    <a16:rowId xmlns:a16="http://schemas.microsoft.com/office/drawing/2014/main" val="4163339011"/>
                  </a:ext>
                </a:extLst>
              </a:tr>
              <a:tr h="297007">
                <a:tc>
                  <a:txBody>
                    <a:bodyPr/>
                    <a:lstStyle/>
                    <a:p>
                      <a:pPr algn="ctr" fontAlgn="ctr"/>
                      <a:r>
                        <a:rPr lang="en-US" sz="1100" b="0" i="0" u="none" strike="noStrike" dirty="0">
                          <a:solidFill>
                            <a:srgbClr val="000000"/>
                          </a:solidFill>
                          <a:effectLst/>
                          <a:latin typeface="Lato" panose="020F0502020204030203" pitchFamily="34" charset="0"/>
                        </a:rPr>
                        <a:t>12</a:t>
                      </a:r>
                    </a:p>
                  </a:txBody>
                  <a:tcPr marL="9525" marR="9525" marT="9525" marB="0" anchor="ctr"/>
                </a:tc>
                <a:tc>
                  <a:txBody>
                    <a:bodyPr/>
                    <a:lstStyle/>
                    <a:p>
                      <a:pPr algn="l" fontAlgn="b"/>
                      <a:r>
                        <a:rPr lang="en-US" sz="1100" b="0" i="0" u="none" strike="noStrike">
                          <a:solidFill>
                            <a:srgbClr val="000000"/>
                          </a:solidFill>
                          <a:effectLst/>
                          <a:latin typeface="Lato" panose="020F0502020204030203" pitchFamily="34" charset="0"/>
                        </a:rPr>
                        <a:t>Stainless Steel Futures, Shanghai Futures Exchange</a:t>
                      </a:r>
                    </a:p>
                  </a:txBody>
                  <a:tcPr marL="9525" marR="9525" marT="9525" marB="0" anchor="ctr"/>
                </a:tc>
                <a:tc>
                  <a:txBody>
                    <a:bodyPr/>
                    <a:lstStyle/>
                    <a:p>
                      <a:pPr lvl="0" algn="l">
                        <a:lnSpc>
                          <a:spcPct val="100000"/>
                        </a:lnSpc>
                        <a:spcBef>
                          <a:spcPts val="0"/>
                        </a:spcBef>
                        <a:spcAft>
                          <a:spcPts val="0"/>
                        </a:spcAft>
                        <a:buNone/>
                      </a:pPr>
                      <a:r>
                        <a:rPr lang="en-US" sz="1100" b="0" i="0" u="none" strike="noStrike" noProof="0" dirty="0">
                          <a:solidFill>
                            <a:srgbClr val="000000"/>
                          </a:solidFill>
                          <a:effectLst/>
                          <a:latin typeface="Lato"/>
                        </a:rPr>
                        <a:t>5 Metric Tons</a:t>
                      </a:r>
                      <a:endParaRPr lang="en-US" dirty="0"/>
                    </a:p>
                  </a:txBody>
                  <a:tcPr marL="6350" marR="6350" marT="6350" marB="0" anchor="ctr"/>
                </a:tc>
                <a:tc>
                  <a:txBody>
                    <a:bodyPr/>
                    <a:lstStyle/>
                    <a:p>
                      <a:pPr algn="r" fontAlgn="b"/>
                      <a:r>
                        <a:rPr lang="en-US" sz="1100" b="0" i="0" u="none" strike="noStrike">
                          <a:solidFill>
                            <a:srgbClr val="000000"/>
                          </a:solidFill>
                          <a:effectLst/>
                          <a:latin typeface="Lato" panose="020F0502020204030203" pitchFamily="34" charset="0"/>
                        </a:rPr>
                        <a:t>26,933,915</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-13.4%</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212,056</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-2.4%</a:t>
                      </a:r>
                    </a:p>
                  </a:txBody>
                  <a:tcPr marL="9525" marR="9525" marT="9525" marB="0" anchor="ctr"/>
                </a:tc>
                <a:extLst>
                  <a:ext uri="{0D108BD9-81ED-4DB2-BD59-A6C34878D82A}">
                    <a16:rowId xmlns:a16="http://schemas.microsoft.com/office/drawing/2014/main" val="3331925339"/>
                  </a:ext>
                </a:extLst>
              </a:tr>
              <a:tr h="297007">
                <a:tc>
                  <a:txBody>
                    <a:bodyPr/>
                    <a:lstStyle/>
                    <a:p>
                      <a:pPr algn="ctr" fontAlgn="ctr"/>
                      <a:r>
                        <a:rPr lang="en-US" sz="1100" b="0" i="0" u="none" strike="noStrike" dirty="0">
                          <a:solidFill>
                            <a:srgbClr val="000000"/>
                          </a:solidFill>
                          <a:effectLst/>
                          <a:latin typeface="Lato" panose="020F0502020204030203" pitchFamily="34" charset="0"/>
                        </a:rPr>
                        <a:t>13</a:t>
                      </a:r>
                    </a:p>
                  </a:txBody>
                  <a:tcPr marL="9525" marR="9525" marT="9525" marB="0" anchor="ctr"/>
                </a:tc>
                <a:tc>
                  <a:txBody>
                    <a:bodyPr/>
                    <a:lstStyle/>
                    <a:p>
                      <a:pPr algn="l" fontAlgn="b"/>
                      <a:r>
                        <a:rPr lang="en-US" sz="1100" b="0" i="0" u="none" strike="noStrike">
                          <a:solidFill>
                            <a:srgbClr val="000000"/>
                          </a:solidFill>
                          <a:effectLst/>
                          <a:latin typeface="Lato" panose="020F0502020204030203" pitchFamily="34" charset="0"/>
                        </a:rPr>
                        <a:t>Nickel Futures, Shanghai Futures Exchange</a:t>
                      </a:r>
                    </a:p>
                  </a:txBody>
                  <a:tcPr marL="9525" marR="9525" marT="9525" marB="0" anchor="ctr"/>
                </a:tc>
                <a:tc>
                  <a:txBody>
                    <a:bodyPr/>
                    <a:lstStyle/>
                    <a:p>
                      <a:pPr algn="l" fontAlgn="b"/>
                      <a:r>
                        <a:rPr lang="en-US" sz="1100" b="0" i="0" u="none" strike="noStrike" kern="1200" dirty="0">
                          <a:solidFill>
                            <a:srgbClr val="000000"/>
                          </a:solidFill>
                          <a:effectLst/>
                          <a:latin typeface="Lato"/>
                          <a:ea typeface="+mn-ea"/>
                          <a:cs typeface="+mn-cs"/>
                        </a:rPr>
                        <a:t>1 Metric Ton</a:t>
                      </a:r>
                    </a:p>
                  </a:txBody>
                  <a:tcPr marL="6350" marR="6350" marT="6350" marB="0" anchor="ctr"/>
                </a:tc>
                <a:tc>
                  <a:txBody>
                    <a:bodyPr/>
                    <a:lstStyle/>
                    <a:p>
                      <a:pPr algn="r" fontAlgn="b"/>
                      <a:r>
                        <a:rPr lang="en-US" sz="1100" b="0" i="0" u="none" strike="noStrike">
                          <a:solidFill>
                            <a:srgbClr val="000000"/>
                          </a:solidFill>
                          <a:effectLst/>
                          <a:latin typeface="Lato" panose="020F0502020204030203" pitchFamily="34" charset="0"/>
                        </a:rPr>
                        <a:t>25,666,787</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-32.6%</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152,845</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-14.4%</a:t>
                      </a:r>
                    </a:p>
                  </a:txBody>
                  <a:tcPr marL="9525" marR="9525" marT="9525" marB="0" anchor="ctr"/>
                </a:tc>
                <a:extLst>
                  <a:ext uri="{0D108BD9-81ED-4DB2-BD59-A6C34878D82A}">
                    <a16:rowId xmlns:a16="http://schemas.microsoft.com/office/drawing/2014/main" val="1246821193"/>
                  </a:ext>
                </a:extLst>
              </a:tr>
              <a:tr h="297007">
                <a:tc>
                  <a:txBody>
                    <a:bodyPr/>
                    <a:lstStyle/>
                    <a:p>
                      <a:pPr algn="ctr" fontAlgn="ctr"/>
                      <a:r>
                        <a:rPr lang="en-US" sz="1100" b="0" i="0" u="none" strike="noStrike" dirty="0">
                          <a:solidFill>
                            <a:srgbClr val="000000"/>
                          </a:solidFill>
                          <a:effectLst/>
                          <a:latin typeface="Lato" panose="020F0502020204030203" pitchFamily="34" charset="0"/>
                        </a:rPr>
                        <a:t>14</a:t>
                      </a:r>
                    </a:p>
                  </a:txBody>
                  <a:tcPr marL="9525" marR="9525" marT="9525" marB="0" anchor="ctr"/>
                </a:tc>
                <a:tc>
                  <a:txBody>
                    <a:bodyPr/>
                    <a:lstStyle/>
                    <a:p>
                      <a:pPr algn="l" fontAlgn="b"/>
                      <a:r>
                        <a:rPr lang="en-US" sz="1100" b="0" i="0" u="none" strike="noStrike">
                          <a:solidFill>
                            <a:srgbClr val="000000"/>
                          </a:solidFill>
                          <a:effectLst/>
                          <a:latin typeface="Lato" panose="020F0502020204030203" pitchFamily="34" charset="0"/>
                        </a:rPr>
                        <a:t>Iron Ore 62% Futures, Singapore Exchange</a:t>
                      </a:r>
                    </a:p>
                  </a:txBody>
                  <a:tcPr marL="9525" marR="9525" marT="9525" marB="0" anchor="ctr"/>
                </a:tc>
                <a:tc>
                  <a:txBody>
                    <a:bodyPr/>
                    <a:lstStyle/>
                    <a:p>
                      <a:pPr lvl="0" algn="l">
                        <a:buNone/>
                      </a:pPr>
                      <a:r>
                        <a:rPr lang="en-US" sz="1100" b="0" i="0" u="none" strike="noStrike" noProof="0" dirty="0">
                          <a:solidFill>
                            <a:srgbClr val="000000"/>
                          </a:solidFill>
                          <a:effectLst/>
                          <a:latin typeface="Lato"/>
                        </a:rPr>
                        <a:t>100 Metric Tons</a:t>
                      </a:r>
                      <a:endParaRPr lang="en-US" dirty="0"/>
                    </a:p>
                  </a:txBody>
                  <a:tcPr marL="6350" marR="6350" marT="6350" marB="0" anchor="ctr"/>
                </a:tc>
                <a:tc>
                  <a:txBody>
                    <a:bodyPr/>
                    <a:lstStyle/>
                    <a:p>
                      <a:pPr algn="r" fontAlgn="b"/>
                      <a:r>
                        <a:rPr lang="en-US" sz="1100" b="0" i="0" u="none" strike="noStrike">
                          <a:solidFill>
                            <a:srgbClr val="000000"/>
                          </a:solidFill>
                          <a:effectLst/>
                          <a:latin typeface="Lato" panose="020F0502020204030203" pitchFamily="34" charset="0"/>
                        </a:rPr>
                        <a:t>25,289,033</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5.0%</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1,426,510</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38.7%</a:t>
                      </a:r>
                    </a:p>
                  </a:txBody>
                  <a:tcPr marL="9525" marR="9525" marT="9525" marB="0" anchor="ctr"/>
                </a:tc>
                <a:extLst>
                  <a:ext uri="{0D108BD9-81ED-4DB2-BD59-A6C34878D82A}">
                    <a16:rowId xmlns:a16="http://schemas.microsoft.com/office/drawing/2014/main" val="83176036"/>
                  </a:ext>
                </a:extLst>
              </a:tr>
              <a:tr h="297007">
                <a:tc>
                  <a:txBody>
                    <a:bodyPr/>
                    <a:lstStyle/>
                    <a:p>
                      <a:pPr algn="ctr" fontAlgn="ctr"/>
                      <a:r>
                        <a:rPr lang="en-US" sz="1100" b="0" i="0" u="none" strike="noStrike" dirty="0">
                          <a:solidFill>
                            <a:srgbClr val="000000"/>
                          </a:solidFill>
                          <a:effectLst/>
                          <a:latin typeface="Lato" panose="020F0502020204030203" pitchFamily="34" charset="0"/>
                        </a:rPr>
                        <a:t>15</a:t>
                      </a:r>
                    </a:p>
                  </a:txBody>
                  <a:tcPr marL="9525" marR="9525" marT="9525" marB="0" anchor="ctr"/>
                </a:tc>
                <a:tc>
                  <a:txBody>
                    <a:bodyPr/>
                    <a:lstStyle/>
                    <a:p>
                      <a:pPr algn="l" fontAlgn="b"/>
                      <a:r>
                        <a:rPr lang="en-US" sz="1100" b="0" i="0" u="none" strike="noStrike" dirty="0">
                          <a:solidFill>
                            <a:srgbClr val="000000"/>
                          </a:solidFill>
                          <a:effectLst/>
                          <a:latin typeface="Lato" panose="020F0502020204030203" pitchFamily="34" charset="0"/>
                        </a:rPr>
                        <a:t>Ferrosilicon (SF) Futures, Zhengzhou Commodity Exchange</a:t>
                      </a:r>
                    </a:p>
                  </a:txBody>
                  <a:tcPr marL="9525" marR="9525" marT="9525" marB="0" anchor="ctr"/>
                </a:tc>
                <a:tc>
                  <a:txBody>
                    <a:bodyPr/>
                    <a:lstStyle/>
                    <a:p>
                      <a:pPr lvl="0" algn="l">
                        <a:lnSpc>
                          <a:spcPct val="100000"/>
                        </a:lnSpc>
                        <a:spcBef>
                          <a:spcPts val="0"/>
                        </a:spcBef>
                        <a:spcAft>
                          <a:spcPts val="0"/>
                        </a:spcAft>
                        <a:buNone/>
                      </a:pPr>
                      <a:r>
                        <a:rPr lang="en-US" sz="1100" b="0" i="0" u="none" strike="noStrike" noProof="0" dirty="0">
                          <a:solidFill>
                            <a:srgbClr val="000000"/>
                          </a:solidFill>
                          <a:effectLst/>
                          <a:latin typeface="Lato"/>
                        </a:rPr>
                        <a:t>5 Metric Tons</a:t>
                      </a:r>
                      <a:endParaRPr lang="en-US" dirty="0"/>
                    </a:p>
                  </a:txBody>
                  <a:tcPr marL="6350" marR="6350" marT="6350" marB="0" anchor="ctr"/>
                </a:tc>
                <a:tc>
                  <a:txBody>
                    <a:bodyPr/>
                    <a:lstStyle/>
                    <a:p>
                      <a:pPr algn="r" fontAlgn="b"/>
                      <a:r>
                        <a:rPr lang="en-US" sz="1100" b="0" i="0" u="none" strike="noStrike">
                          <a:solidFill>
                            <a:srgbClr val="000000"/>
                          </a:solidFill>
                          <a:effectLst/>
                          <a:latin typeface="Lato" panose="020F0502020204030203" pitchFamily="34" charset="0"/>
                        </a:rPr>
                        <a:t>25,146,418</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-28.1%</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397,108</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52.0%</a:t>
                      </a:r>
                    </a:p>
                  </a:txBody>
                  <a:tcPr marL="9525" marR="9525" marT="9525" marB="0" anchor="ctr"/>
                </a:tc>
                <a:extLst>
                  <a:ext uri="{0D108BD9-81ED-4DB2-BD59-A6C34878D82A}">
                    <a16:rowId xmlns:a16="http://schemas.microsoft.com/office/drawing/2014/main" val="2375309588"/>
                  </a:ext>
                </a:extLst>
              </a:tr>
            </a:tbl>
          </a:graphicData>
        </a:graphic>
      </p:graphicFrame>
      <p:sp>
        <p:nvSpPr>
          <p:cNvPr id="3" name="TextBox 2">
            <a:extLst>
              <a:ext uri="{FF2B5EF4-FFF2-40B4-BE49-F238E27FC236}">
                <a16:creationId xmlns:a16="http://schemas.microsoft.com/office/drawing/2014/main" id="{88F24653-2EDA-8683-7545-EF7D456BF861}"/>
              </a:ext>
            </a:extLst>
          </p:cNvPr>
          <p:cNvSpPr txBox="1"/>
          <p:nvPr/>
        </p:nvSpPr>
        <p:spPr>
          <a:xfrm>
            <a:off x="5039460" y="6242165"/>
            <a:ext cx="2113079" cy="246221"/>
          </a:xfrm>
          <a:prstGeom prst="rect">
            <a:avLst/>
          </a:prstGeom>
          <a:noFill/>
        </p:spPr>
        <p:txBody>
          <a:bodyPr wrap="none" lIns="91440" tIns="45720" rIns="91440" bIns="45720" rtlCol="0" anchor="t">
            <a:spAutoFit/>
          </a:bodyPr>
          <a:lstStyle/>
          <a:p>
            <a:r>
              <a:rPr lang="en-US" sz="700" b="0" i="0" u="none" strike="noStrike" baseline="30000" dirty="0">
                <a:solidFill>
                  <a:srgbClr val="000000"/>
                </a:solidFill>
                <a:effectLst/>
                <a:latin typeface="Lato"/>
                <a:ea typeface="Lato"/>
                <a:cs typeface="Lato"/>
              </a:rPr>
              <a:t>1</a:t>
            </a:r>
            <a:r>
              <a:rPr lang="en-US" sz="1000" dirty="0">
                <a:latin typeface="Lato"/>
                <a:ea typeface="Lato"/>
                <a:cs typeface="Lato"/>
              </a:rPr>
              <a:t> </a:t>
            </a:r>
            <a:r>
              <a:rPr lang="en-US" sz="1000" b="0" i="0" u="none" strike="noStrike" dirty="0">
                <a:solidFill>
                  <a:srgbClr val="000000"/>
                </a:solidFill>
                <a:effectLst/>
                <a:latin typeface="Lato"/>
                <a:ea typeface="Lato"/>
                <a:cs typeface="Lato"/>
              </a:rPr>
              <a:t>Began trading in September 2024</a:t>
            </a:r>
            <a:endParaRPr lang="en-US" dirty="0"/>
          </a:p>
        </p:txBody>
      </p:sp>
    </p:spTree>
    <p:extLst>
      <p:ext uri="{BB962C8B-B14F-4D97-AF65-F5344CB8AC3E}">
        <p14:creationId xmlns:p14="http://schemas.microsoft.com/office/powerpoint/2010/main" val="13311506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F54DB-0C8E-9DA3-2970-977C1A43DB1D}"/>
              </a:ext>
            </a:extLst>
          </p:cNvPr>
          <p:cNvSpPr>
            <a:spLocks noGrp="1"/>
          </p:cNvSpPr>
          <p:nvPr>
            <p:ph type="title"/>
          </p:nvPr>
        </p:nvSpPr>
        <p:spPr/>
        <p:txBody>
          <a:bodyPr>
            <a:normAutofit/>
          </a:bodyPr>
          <a:lstStyle/>
          <a:p>
            <a:r>
              <a:rPr lang="en-US" sz="3200">
                <a:solidFill>
                  <a:schemeClr val="tx1"/>
                </a:solidFill>
              </a:rPr>
              <a:t>Three Way Competition in Copper</a:t>
            </a:r>
          </a:p>
        </p:txBody>
      </p:sp>
      <p:graphicFrame>
        <p:nvGraphicFramePr>
          <p:cNvPr id="4" name="Content Placeholder 3">
            <a:extLst>
              <a:ext uri="{FF2B5EF4-FFF2-40B4-BE49-F238E27FC236}">
                <a16:creationId xmlns:a16="http://schemas.microsoft.com/office/drawing/2014/main" id="{C31D8DA2-0582-40E3-B214-4634F8A3945F}"/>
              </a:ext>
            </a:extLst>
          </p:cNvPr>
          <p:cNvGraphicFramePr>
            <a:graphicFrameLocks noGrp="1"/>
          </p:cNvGraphicFramePr>
          <p:nvPr>
            <p:ph idx="1"/>
            <p:extLst>
              <p:ext uri="{D42A27DB-BD31-4B8C-83A1-F6EECF244321}">
                <p14:modId xmlns:p14="http://schemas.microsoft.com/office/powerpoint/2010/main" val="3117332713"/>
              </p:ext>
            </p:extLst>
          </p:nvPr>
        </p:nvGraphicFramePr>
        <p:xfrm>
          <a:off x="838200" y="1530047"/>
          <a:ext cx="10515600" cy="46469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35697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3B13D-85DC-0902-A3CD-30D772D4ACA7}"/>
              </a:ext>
            </a:extLst>
          </p:cNvPr>
          <p:cNvSpPr>
            <a:spLocks noGrp="1"/>
          </p:cNvSpPr>
          <p:nvPr>
            <p:ph type="title"/>
          </p:nvPr>
        </p:nvSpPr>
        <p:spPr/>
        <p:txBody>
          <a:bodyPr>
            <a:normAutofit/>
          </a:bodyPr>
          <a:lstStyle/>
          <a:p>
            <a:r>
              <a:rPr lang="en-US" sz="3200" dirty="0"/>
              <a:t>Agenda</a:t>
            </a:r>
          </a:p>
        </p:txBody>
      </p:sp>
      <p:sp>
        <p:nvSpPr>
          <p:cNvPr id="3" name="Content Placeholder 2">
            <a:extLst>
              <a:ext uri="{FF2B5EF4-FFF2-40B4-BE49-F238E27FC236}">
                <a16:creationId xmlns:a16="http://schemas.microsoft.com/office/drawing/2014/main" id="{018FA68A-EC0C-78C6-269D-AED0F6BDC6F0}"/>
              </a:ext>
            </a:extLst>
          </p:cNvPr>
          <p:cNvSpPr>
            <a:spLocks noGrp="1"/>
          </p:cNvSpPr>
          <p:nvPr>
            <p:ph sz="half" idx="1"/>
          </p:nvPr>
        </p:nvSpPr>
        <p:spPr>
          <a:xfrm>
            <a:off x="838200" y="1530047"/>
            <a:ext cx="5181600" cy="4646916"/>
          </a:xfrm>
        </p:spPr>
        <p:txBody>
          <a:bodyPr>
            <a:noAutofit/>
          </a:bodyPr>
          <a:lstStyle/>
          <a:p>
            <a:r>
              <a:rPr lang="en-US" sz="1800" b="1" dirty="0"/>
              <a:t>Overview</a:t>
            </a:r>
          </a:p>
          <a:p>
            <a:pPr lvl="1"/>
            <a:r>
              <a:rPr lang="en-US" sz="1800" dirty="0"/>
              <a:t>Global trading levels – impact of SEBI crackdown in India</a:t>
            </a:r>
          </a:p>
          <a:p>
            <a:r>
              <a:rPr lang="en-US" sz="1800" b="1" dirty="0"/>
              <a:t>Equities</a:t>
            </a:r>
          </a:p>
          <a:p>
            <a:pPr lvl="1"/>
            <a:r>
              <a:rPr lang="en-US" sz="1800" dirty="0"/>
              <a:t>India – deeper dive into the equity derivatives complex</a:t>
            </a:r>
          </a:p>
          <a:p>
            <a:pPr lvl="1"/>
            <a:r>
              <a:rPr lang="en-US" sz="1800" dirty="0"/>
              <a:t>China – growth of ETF options</a:t>
            </a:r>
          </a:p>
          <a:p>
            <a:pPr lvl="1"/>
            <a:r>
              <a:rPr lang="en-US" sz="1800" dirty="0"/>
              <a:t>Total return futures – uptick in the US</a:t>
            </a:r>
          </a:p>
          <a:p>
            <a:r>
              <a:rPr lang="en-US" sz="1800" b="1" dirty="0"/>
              <a:t>Rates</a:t>
            </a:r>
          </a:p>
          <a:p>
            <a:pPr lvl="1"/>
            <a:r>
              <a:rPr lang="en-US" sz="1800" dirty="0"/>
              <a:t>Treasury options – adoption of </a:t>
            </a:r>
            <a:r>
              <a:rPr lang="en-US" sz="1800" dirty="0" err="1"/>
              <a:t>weeklys</a:t>
            </a:r>
            <a:endParaRPr lang="en-US" sz="1800" dirty="0"/>
          </a:p>
          <a:p>
            <a:pPr lvl="1"/>
            <a:r>
              <a:rPr lang="en-US" sz="1800" dirty="0"/>
              <a:t>STIRS – competition for market share in SOFR, Euribor and ESTR</a:t>
            </a:r>
          </a:p>
          <a:p>
            <a:pPr lvl="1"/>
            <a:r>
              <a:rPr lang="en-US" sz="1800" dirty="0"/>
              <a:t>Credit futures – inflection point?</a:t>
            </a:r>
          </a:p>
        </p:txBody>
      </p:sp>
      <p:sp>
        <p:nvSpPr>
          <p:cNvPr id="4" name="Content Placeholder 3">
            <a:extLst>
              <a:ext uri="{FF2B5EF4-FFF2-40B4-BE49-F238E27FC236}">
                <a16:creationId xmlns:a16="http://schemas.microsoft.com/office/drawing/2014/main" id="{4886AD6F-A7FA-72C3-4AEC-67B8BB96BFEE}"/>
              </a:ext>
            </a:extLst>
          </p:cNvPr>
          <p:cNvSpPr>
            <a:spLocks noGrp="1"/>
          </p:cNvSpPr>
          <p:nvPr>
            <p:ph sz="half" idx="2"/>
          </p:nvPr>
        </p:nvSpPr>
        <p:spPr>
          <a:xfrm>
            <a:off x="6172200" y="1530047"/>
            <a:ext cx="5181600" cy="4646916"/>
          </a:xfrm>
        </p:spPr>
        <p:txBody>
          <a:bodyPr>
            <a:normAutofit/>
          </a:bodyPr>
          <a:lstStyle/>
          <a:p>
            <a:pPr indent="-228600"/>
            <a:r>
              <a:rPr lang="en-US" sz="1800" b="1" dirty="0"/>
              <a:t>Currencies</a:t>
            </a:r>
          </a:p>
          <a:p>
            <a:pPr lvl="1"/>
            <a:r>
              <a:rPr lang="en-US" sz="1800" dirty="0"/>
              <a:t>Bitcoin futures trading jumps in Brazil</a:t>
            </a:r>
          </a:p>
          <a:p>
            <a:pPr lvl="1"/>
            <a:r>
              <a:rPr lang="en-US" sz="1800" dirty="0"/>
              <a:t>Steady rise in FX futures in Singapore</a:t>
            </a:r>
          </a:p>
          <a:p>
            <a:r>
              <a:rPr lang="en-US" sz="1800" b="1" dirty="0"/>
              <a:t>Commodities</a:t>
            </a:r>
          </a:p>
          <a:p>
            <a:pPr lvl="1"/>
            <a:r>
              <a:rPr lang="en-US" sz="1800" dirty="0"/>
              <a:t>Options vs futures – shift in end-user preference</a:t>
            </a:r>
          </a:p>
          <a:p>
            <a:pPr lvl="1"/>
            <a:r>
              <a:rPr lang="en-US" sz="1800" dirty="0"/>
              <a:t>Tailwinds for energy markets – geopolitics, supply chain shifts, energy transition</a:t>
            </a:r>
          </a:p>
          <a:p>
            <a:pPr lvl="1"/>
            <a:r>
              <a:rPr lang="en-US" sz="1800" dirty="0"/>
              <a:t>Competition between exchanges in power, gas and oil markets</a:t>
            </a:r>
          </a:p>
          <a:p>
            <a:r>
              <a:rPr lang="en-US" sz="1800" b="1" dirty="0"/>
              <a:t>Appendix</a:t>
            </a:r>
          </a:p>
          <a:p>
            <a:pPr lvl="1"/>
            <a:r>
              <a:rPr lang="en-US" sz="1800" dirty="0"/>
              <a:t>Methodology </a:t>
            </a:r>
          </a:p>
          <a:p>
            <a:pPr lvl="1"/>
            <a:r>
              <a:rPr lang="en-US" sz="1800" dirty="0"/>
              <a:t>Exchange rankings by volume</a:t>
            </a:r>
          </a:p>
          <a:p>
            <a:endParaRPr lang="en-US" sz="1600" dirty="0"/>
          </a:p>
        </p:txBody>
      </p:sp>
    </p:spTree>
    <p:extLst>
      <p:ext uri="{BB962C8B-B14F-4D97-AF65-F5344CB8AC3E}">
        <p14:creationId xmlns:p14="http://schemas.microsoft.com/office/powerpoint/2010/main" val="37824574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D65C0-B1D5-FE96-117D-2EC778EE5ADB}"/>
              </a:ext>
            </a:extLst>
          </p:cNvPr>
          <p:cNvSpPr>
            <a:spLocks noGrp="1"/>
          </p:cNvSpPr>
          <p:nvPr>
            <p:ph type="title"/>
          </p:nvPr>
        </p:nvSpPr>
        <p:spPr/>
        <p:txBody>
          <a:bodyPr>
            <a:normAutofit/>
          </a:bodyPr>
          <a:lstStyle/>
          <a:p>
            <a:r>
              <a:rPr lang="en-US" sz="3200">
                <a:solidFill>
                  <a:schemeClr val="tx1"/>
                </a:solidFill>
              </a:rPr>
              <a:t>Precious Metals: Top Contracts by Trading Volume</a:t>
            </a:r>
          </a:p>
        </p:txBody>
      </p:sp>
      <p:graphicFrame>
        <p:nvGraphicFramePr>
          <p:cNvPr id="4" name="Table 4">
            <a:extLst>
              <a:ext uri="{FF2B5EF4-FFF2-40B4-BE49-F238E27FC236}">
                <a16:creationId xmlns:a16="http://schemas.microsoft.com/office/drawing/2014/main" id="{1273CCB3-A4E4-D92B-469A-EEA94DC44922}"/>
              </a:ext>
            </a:extLst>
          </p:cNvPr>
          <p:cNvGraphicFramePr>
            <a:graphicFrameLocks/>
          </p:cNvGraphicFramePr>
          <p:nvPr>
            <p:extLst>
              <p:ext uri="{D42A27DB-BD31-4B8C-83A1-F6EECF244321}">
                <p14:modId xmlns:p14="http://schemas.microsoft.com/office/powerpoint/2010/main" val="3037168583"/>
              </p:ext>
            </p:extLst>
          </p:nvPr>
        </p:nvGraphicFramePr>
        <p:xfrm>
          <a:off x="838200" y="1285462"/>
          <a:ext cx="10515602" cy="4793451"/>
        </p:xfrm>
        <a:graphic>
          <a:graphicData uri="http://schemas.openxmlformats.org/drawingml/2006/table">
            <a:tbl>
              <a:tblPr firstRow="1" bandRow="1">
                <a:tableStyleId>{5C22544A-7EE6-4342-B048-85BDC9FD1C3A}</a:tableStyleId>
              </a:tblPr>
              <a:tblGrid>
                <a:gridCol w="513522">
                  <a:extLst>
                    <a:ext uri="{9D8B030D-6E8A-4147-A177-3AD203B41FA5}">
                      <a16:colId xmlns:a16="http://schemas.microsoft.com/office/drawing/2014/main" val="2945974451"/>
                    </a:ext>
                  </a:extLst>
                </a:gridCol>
                <a:gridCol w="4240695">
                  <a:extLst>
                    <a:ext uri="{9D8B030D-6E8A-4147-A177-3AD203B41FA5}">
                      <a16:colId xmlns:a16="http://schemas.microsoft.com/office/drawing/2014/main" val="619392049"/>
                    </a:ext>
                  </a:extLst>
                </a:gridCol>
                <a:gridCol w="1152277">
                  <a:extLst>
                    <a:ext uri="{9D8B030D-6E8A-4147-A177-3AD203B41FA5}">
                      <a16:colId xmlns:a16="http://schemas.microsoft.com/office/drawing/2014/main" val="2065581031"/>
                    </a:ext>
                  </a:extLst>
                </a:gridCol>
                <a:gridCol w="1152277">
                  <a:extLst>
                    <a:ext uri="{9D8B030D-6E8A-4147-A177-3AD203B41FA5}">
                      <a16:colId xmlns:a16="http://schemas.microsoft.com/office/drawing/2014/main" val="1423663902"/>
                    </a:ext>
                  </a:extLst>
                </a:gridCol>
                <a:gridCol w="1152277">
                  <a:extLst>
                    <a:ext uri="{9D8B030D-6E8A-4147-A177-3AD203B41FA5}">
                      <a16:colId xmlns:a16="http://schemas.microsoft.com/office/drawing/2014/main" val="989265613"/>
                    </a:ext>
                  </a:extLst>
                </a:gridCol>
                <a:gridCol w="1152277">
                  <a:extLst>
                    <a:ext uri="{9D8B030D-6E8A-4147-A177-3AD203B41FA5}">
                      <a16:colId xmlns:a16="http://schemas.microsoft.com/office/drawing/2014/main" val="1650402155"/>
                    </a:ext>
                  </a:extLst>
                </a:gridCol>
                <a:gridCol w="1152277">
                  <a:extLst>
                    <a:ext uri="{9D8B030D-6E8A-4147-A177-3AD203B41FA5}">
                      <a16:colId xmlns:a16="http://schemas.microsoft.com/office/drawing/2014/main" val="3172385755"/>
                    </a:ext>
                  </a:extLst>
                </a:gridCol>
              </a:tblGrid>
              <a:tr h="297007">
                <a:tc>
                  <a:txBody>
                    <a:bodyPr/>
                    <a:lstStyle/>
                    <a:p>
                      <a:pPr algn="ctr" fontAlgn="ctr"/>
                      <a:r>
                        <a:rPr lang="en-US" sz="1100" b="1" i="0" u="none" strike="noStrike" dirty="0">
                          <a:solidFill>
                            <a:schemeClr val="bg1"/>
                          </a:solidFill>
                          <a:effectLst/>
                          <a:latin typeface="Lato" panose="020F0502020204030203" pitchFamily="34" charset="0"/>
                        </a:rPr>
                        <a:t>Rank</a:t>
                      </a:r>
                    </a:p>
                  </a:txBody>
                  <a:tcPr marL="9525" marR="9525" marT="9525" marB="0" anchor="ctr"/>
                </a:tc>
                <a:tc>
                  <a:txBody>
                    <a:bodyPr/>
                    <a:lstStyle/>
                    <a:p>
                      <a:pPr algn="l" fontAlgn="ctr"/>
                      <a:r>
                        <a:rPr lang="en-US" sz="1100" b="1" i="0" u="none" strike="noStrike" dirty="0">
                          <a:solidFill>
                            <a:schemeClr val="bg1"/>
                          </a:solidFill>
                          <a:effectLst/>
                          <a:latin typeface="Lato" panose="020F0502020204030203" pitchFamily="34" charset="0"/>
                        </a:rPr>
                        <a:t>             Contract and Exchange</a:t>
                      </a:r>
                    </a:p>
                  </a:txBody>
                  <a:tcPr marL="9525" marR="9525" marT="9525" marB="0" anchor="ctr"/>
                </a:tc>
                <a:tc>
                  <a:txBody>
                    <a:bodyPr/>
                    <a:lstStyle/>
                    <a:p>
                      <a:pPr algn="ctr" fontAlgn="ctr"/>
                      <a:r>
                        <a:rPr lang="en-US" sz="1100" b="1" i="0" u="none" strike="noStrike" dirty="0">
                          <a:solidFill>
                            <a:schemeClr val="bg1"/>
                          </a:solidFill>
                          <a:effectLst/>
                          <a:latin typeface="Lato" panose="020F0502020204030203" pitchFamily="34" charset="0"/>
                        </a:rPr>
                        <a:t>Size</a:t>
                      </a:r>
                    </a:p>
                  </a:txBody>
                  <a:tcPr marL="9525" marR="9525" marT="9525" marB="0" anchor="ctr"/>
                </a:tc>
                <a:tc>
                  <a:txBody>
                    <a:bodyPr/>
                    <a:lstStyle/>
                    <a:p>
                      <a:pPr algn="ctr" fontAlgn="ctr"/>
                      <a:r>
                        <a:rPr lang="en-US" sz="1100" b="1" i="0" u="none" strike="noStrike" dirty="0">
                          <a:solidFill>
                            <a:schemeClr val="bg1"/>
                          </a:solidFill>
                          <a:effectLst/>
                          <a:latin typeface="Lato" panose="020F0502020204030203" pitchFamily="34" charset="0"/>
                        </a:rPr>
                        <a:t>Jan-Jun 2025 Volume</a:t>
                      </a:r>
                    </a:p>
                  </a:txBody>
                  <a:tcPr marL="9525" marR="9525" marT="9525" marB="0" anchor="ctr"/>
                </a:tc>
                <a:tc>
                  <a:txBody>
                    <a:bodyPr/>
                    <a:lstStyle/>
                    <a:p>
                      <a:pPr algn="ctr" fontAlgn="ctr"/>
                      <a:r>
                        <a:rPr lang="en-US" sz="1100" b="1" i="0" u="none" strike="noStrike" dirty="0">
                          <a:solidFill>
                            <a:schemeClr val="bg1"/>
                          </a:solidFill>
                          <a:effectLst/>
                          <a:latin typeface="Lato" panose="020F0502020204030203" pitchFamily="34" charset="0"/>
                        </a:rPr>
                        <a:t>YOY Change</a:t>
                      </a:r>
                    </a:p>
                  </a:txBody>
                  <a:tcPr marL="9525" marR="9525" marT="9525" marB="0" anchor="ctr"/>
                </a:tc>
                <a:tc>
                  <a:txBody>
                    <a:bodyPr/>
                    <a:lstStyle/>
                    <a:p>
                      <a:pPr algn="ctr" fontAlgn="ctr"/>
                      <a:r>
                        <a:rPr lang="en-US" sz="1100" b="1" i="0" u="none" strike="noStrike" dirty="0">
                          <a:solidFill>
                            <a:schemeClr val="bg1"/>
                          </a:solidFill>
                          <a:effectLst/>
                          <a:latin typeface="Lato" panose="020F0502020204030203" pitchFamily="34" charset="0"/>
                        </a:rPr>
                        <a:t>Jun 2025 OI</a:t>
                      </a:r>
                    </a:p>
                  </a:txBody>
                  <a:tcPr marL="9525" marR="9525" marT="9525" marB="0" anchor="ctr"/>
                </a:tc>
                <a:tc>
                  <a:txBody>
                    <a:bodyPr/>
                    <a:lstStyle/>
                    <a:p>
                      <a:pPr algn="ctr" fontAlgn="ctr"/>
                      <a:r>
                        <a:rPr lang="en-US" sz="1100" b="1" i="0" u="none" strike="noStrike" dirty="0">
                          <a:solidFill>
                            <a:schemeClr val="bg1"/>
                          </a:solidFill>
                          <a:effectLst/>
                          <a:latin typeface="Lato" panose="020F0502020204030203" pitchFamily="34" charset="0"/>
                        </a:rPr>
                        <a:t>YOY Change</a:t>
                      </a:r>
                    </a:p>
                  </a:txBody>
                  <a:tcPr marL="9525" marR="9525" marT="9525" marB="0" anchor="ctr"/>
                </a:tc>
                <a:extLst>
                  <a:ext uri="{0D108BD9-81ED-4DB2-BD59-A6C34878D82A}">
                    <a16:rowId xmlns:a16="http://schemas.microsoft.com/office/drawing/2014/main" val="374954686"/>
                  </a:ext>
                </a:extLst>
              </a:tr>
              <a:tr h="297007">
                <a:tc>
                  <a:txBody>
                    <a:bodyPr/>
                    <a:lstStyle/>
                    <a:p>
                      <a:pPr algn="ctr" fontAlgn="ctr"/>
                      <a:r>
                        <a:rPr lang="en-US" sz="1100" b="0" i="0" u="none" strike="noStrike" dirty="0">
                          <a:solidFill>
                            <a:srgbClr val="000000"/>
                          </a:solidFill>
                          <a:effectLst/>
                          <a:latin typeface="Lato" panose="020F0502020204030203" pitchFamily="34" charset="0"/>
                        </a:rPr>
                        <a:t>1</a:t>
                      </a:r>
                    </a:p>
                  </a:txBody>
                  <a:tcPr marL="9525" marR="9525" marT="9525" marB="0" anchor="ctr"/>
                </a:tc>
                <a:tc>
                  <a:txBody>
                    <a:bodyPr/>
                    <a:lstStyle/>
                    <a:p>
                      <a:pPr algn="l" fontAlgn="b"/>
                      <a:r>
                        <a:rPr lang="en-US" sz="1100" b="0" i="0" u="none" strike="noStrike" dirty="0">
                          <a:solidFill>
                            <a:srgbClr val="000000"/>
                          </a:solidFill>
                          <a:effectLst/>
                          <a:latin typeface="Lato" panose="020F0502020204030203" pitchFamily="34" charset="0"/>
                        </a:rPr>
                        <a:t>Silver Futures, Shanghai Futures Exchange</a:t>
                      </a:r>
                    </a:p>
                  </a:txBody>
                  <a:tcPr marL="9525" marR="9525" marT="9525" marB="0" anchor="ctr"/>
                </a:tc>
                <a:tc>
                  <a:txBody>
                    <a:bodyPr/>
                    <a:lstStyle/>
                    <a:p>
                      <a:pPr algn="l" fontAlgn="b"/>
                      <a:r>
                        <a:rPr lang="en-US" sz="1200" b="0" i="0" u="none" strike="noStrike" dirty="0">
                          <a:solidFill>
                            <a:srgbClr val="000000"/>
                          </a:solidFill>
                          <a:effectLst/>
                          <a:latin typeface="Calibri"/>
                        </a:rPr>
                        <a:t>15 kg</a:t>
                      </a:r>
                      <a:endParaRPr lang="en-US" sz="12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r" fontAlgn="b"/>
                      <a:r>
                        <a:rPr lang="en-US" sz="1100" b="0" i="0" u="none" strike="noStrike" dirty="0">
                          <a:solidFill>
                            <a:srgbClr val="000000"/>
                          </a:solidFill>
                          <a:effectLst/>
                          <a:latin typeface="Lato" panose="020F0502020204030203" pitchFamily="34" charset="0"/>
                        </a:rPr>
                        <a:t>125,081,640</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-24.2%</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860,832</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-7.2%</a:t>
                      </a:r>
                    </a:p>
                  </a:txBody>
                  <a:tcPr marL="9525" marR="9525" marT="9525" marB="0" anchor="ctr"/>
                </a:tc>
                <a:extLst>
                  <a:ext uri="{0D108BD9-81ED-4DB2-BD59-A6C34878D82A}">
                    <a16:rowId xmlns:a16="http://schemas.microsoft.com/office/drawing/2014/main" val="2924544507"/>
                  </a:ext>
                </a:extLst>
              </a:tr>
              <a:tr h="297007">
                <a:tc>
                  <a:txBody>
                    <a:bodyPr/>
                    <a:lstStyle/>
                    <a:p>
                      <a:pPr algn="ctr" fontAlgn="ctr"/>
                      <a:r>
                        <a:rPr lang="en-US" sz="1100" b="0" i="0" u="none" strike="noStrike" dirty="0">
                          <a:solidFill>
                            <a:srgbClr val="000000"/>
                          </a:solidFill>
                          <a:effectLst/>
                          <a:latin typeface="Lato" panose="020F0502020204030203" pitchFamily="34" charset="0"/>
                        </a:rPr>
                        <a:t>2</a:t>
                      </a:r>
                    </a:p>
                  </a:txBody>
                  <a:tcPr marL="9525" marR="9525" marT="9525" marB="0" anchor="ctr"/>
                </a:tc>
                <a:tc>
                  <a:txBody>
                    <a:bodyPr/>
                    <a:lstStyle/>
                    <a:p>
                      <a:pPr algn="l" fontAlgn="b"/>
                      <a:r>
                        <a:rPr lang="en-US" sz="1100" b="0" i="0" u="none" strike="noStrike">
                          <a:solidFill>
                            <a:srgbClr val="000000"/>
                          </a:solidFill>
                          <a:effectLst/>
                          <a:latin typeface="Lato" panose="020F0502020204030203" pitchFamily="34" charset="0"/>
                        </a:rPr>
                        <a:t>Gold Futures, Shanghai Futures Exchange</a:t>
                      </a:r>
                    </a:p>
                  </a:txBody>
                  <a:tcPr marL="9525" marR="9525" marT="9525" marB="0" anchor="ctr"/>
                </a:tc>
                <a:tc>
                  <a:txBody>
                    <a:bodyPr/>
                    <a:lstStyle/>
                    <a:p>
                      <a:pPr algn="l" fontAlgn="b"/>
                      <a:r>
                        <a:rPr lang="en-US" sz="1200" b="0" i="0" u="none" strike="noStrike" dirty="0">
                          <a:solidFill>
                            <a:srgbClr val="000000"/>
                          </a:solidFill>
                          <a:effectLst/>
                          <a:latin typeface="Calibri"/>
                        </a:rPr>
                        <a:t>1000 grams</a:t>
                      </a:r>
                      <a:endParaRPr lang="en-US" sz="12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r" fontAlgn="b"/>
                      <a:r>
                        <a:rPr lang="en-US" sz="1100" b="0" i="0" u="none" strike="noStrike">
                          <a:solidFill>
                            <a:srgbClr val="000000"/>
                          </a:solidFill>
                          <a:effectLst/>
                          <a:latin typeface="Lato" panose="020F0502020204030203" pitchFamily="34" charset="0"/>
                        </a:rPr>
                        <a:t>60,156,305</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80.3%</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410,808</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16.1%</a:t>
                      </a:r>
                    </a:p>
                  </a:txBody>
                  <a:tcPr marL="9525" marR="9525" marT="9525" marB="0" anchor="ctr"/>
                </a:tc>
                <a:extLst>
                  <a:ext uri="{0D108BD9-81ED-4DB2-BD59-A6C34878D82A}">
                    <a16:rowId xmlns:a16="http://schemas.microsoft.com/office/drawing/2014/main" val="3735560603"/>
                  </a:ext>
                </a:extLst>
              </a:tr>
              <a:tr h="297007">
                <a:tc>
                  <a:txBody>
                    <a:bodyPr/>
                    <a:lstStyle/>
                    <a:p>
                      <a:pPr algn="ctr" fontAlgn="ctr"/>
                      <a:r>
                        <a:rPr lang="en-US" sz="1100" b="0" i="0" u="none" strike="noStrike" dirty="0">
                          <a:solidFill>
                            <a:srgbClr val="000000"/>
                          </a:solidFill>
                          <a:effectLst/>
                          <a:latin typeface="Lato" panose="020F0502020204030203" pitchFamily="34" charset="0"/>
                        </a:rPr>
                        <a:t>3</a:t>
                      </a:r>
                    </a:p>
                  </a:txBody>
                  <a:tcPr marL="9525" marR="9525" marT="9525" marB="0" anchor="ctr"/>
                </a:tc>
                <a:tc>
                  <a:txBody>
                    <a:bodyPr/>
                    <a:lstStyle/>
                    <a:p>
                      <a:pPr algn="l" fontAlgn="b"/>
                      <a:r>
                        <a:rPr lang="en-US" sz="1100" b="0" i="0" u="none" strike="noStrike" dirty="0">
                          <a:solidFill>
                            <a:srgbClr val="000000"/>
                          </a:solidFill>
                          <a:effectLst/>
                          <a:latin typeface="Lato" panose="020F0502020204030203" pitchFamily="34" charset="0"/>
                        </a:rPr>
                        <a:t>iShares Silver Trust ETF Options *</a:t>
                      </a:r>
                    </a:p>
                  </a:txBody>
                  <a:tcPr marL="9525" marR="9525" marT="9525" marB="0" anchor="ctr"/>
                </a:tc>
                <a:tc>
                  <a:txBody>
                    <a:bodyPr/>
                    <a:lstStyle/>
                    <a:p>
                      <a:pPr algn="l" fontAlgn="b"/>
                      <a:r>
                        <a:rPr lang="en-US" sz="1200" b="0" i="0" u="none" strike="noStrike" dirty="0">
                          <a:solidFill>
                            <a:srgbClr val="000000"/>
                          </a:solidFill>
                          <a:effectLst/>
                          <a:latin typeface="Calibri"/>
                        </a:rPr>
                        <a:t>N/A</a:t>
                      </a:r>
                      <a:endParaRPr lang="en-US" sz="12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r" fontAlgn="b"/>
                      <a:r>
                        <a:rPr lang="en-US" sz="1100" b="0" i="0" u="none" strike="noStrike">
                          <a:solidFill>
                            <a:srgbClr val="000000"/>
                          </a:solidFill>
                          <a:effectLst/>
                          <a:latin typeface="Lato" panose="020F0502020204030203" pitchFamily="34" charset="0"/>
                        </a:rPr>
                        <a:t>47,704,139</a:t>
                      </a:r>
                    </a:p>
                  </a:txBody>
                  <a:tcPr marL="9525" marR="9525" marT="9525" marB="0" anchor="ctr"/>
                </a:tc>
                <a:tc>
                  <a:txBody>
                    <a:bodyPr/>
                    <a:lstStyle/>
                    <a:p>
                      <a:pPr algn="ctr" fontAlgn="b"/>
                      <a:r>
                        <a:rPr lang="en-US" sz="1100" b="0" i="1" u="none" strike="noStrike">
                          <a:solidFill>
                            <a:srgbClr val="000000"/>
                          </a:solidFill>
                          <a:effectLst/>
                          <a:latin typeface="Lato" panose="020F0502020204030203" pitchFamily="34" charset="0"/>
                        </a:rPr>
                        <a:t>21.0%</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6,151,892</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21.7%</a:t>
                      </a:r>
                    </a:p>
                  </a:txBody>
                  <a:tcPr marL="9525" marR="9525" marT="9525" marB="0" anchor="ctr"/>
                </a:tc>
                <a:extLst>
                  <a:ext uri="{0D108BD9-81ED-4DB2-BD59-A6C34878D82A}">
                    <a16:rowId xmlns:a16="http://schemas.microsoft.com/office/drawing/2014/main" val="728224687"/>
                  </a:ext>
                </a:extLst>
              </a:tr>
              <a:tr h="297007">
                <a:tc>
                  <a:txBody>
                    <a:bodyPr/>
                    <a:lstStyle/>
                    <a:p>
                      <a:pPr algn="ctr" fontAlgn="ctr"/>
                      <a:r>
                        <a:rPr lang="en-US" sz="1100" b="0" i="0" u="none" strike="noStrike" dirty="0">
                          <a:solidFill>
                            <a:srgbClr val="000000"/>
                          </a:solidFill>
                          <a:effectLst/>
                          <a:latin typeface="Lato" panose="020F0502020204030203" pitchFamily="34" charset="0"/>
                        </a:rPr>
                        <a:t>4</a:t>
                      </a:r>
                    </a:p>
                  </a:txBody>
                  <a:tcPr marL="9525" marR="9525" marT="9525" marB="0" anchor="ctr"/>
                </a:tc>
                <a:tc>
                  <a:txBody>
                    <a:bodyPr/>
                    <a:lstStyle/>
                    <a:p>
                      <a:pPr algn="l" fontAlgn="b"/>
                      <a:r>
                        <a:rPr lang="en-US" sz="1100" b="0" i="0" u="none" strike="noStrike" dirty="0">
                          <a:solidFill>
                            <a:srgbClr val="000000"/>
                          </a:solidFill>
                          <a:effectLst/>
                          <a:latin typeface="Lato" panose="020F0502020204030203" pitchFamily="34" charset="0"/>
                        </a:rPr>
                        <a:t>SPDR Gold Shares ETF Options *</a:t>
                      </a:r>
                    </a:p>
                  </a:txBody>
                  <a:tcPr marL="9525" marR="9525" marT="9525" marB="0" anchor="ctr"/>
                </a:tc>
                <a:tc>
                  <a:txBody>
                    <a:bodyPr/>
                    <a:lstStyle/>
                    <a:p>
                      <a:pPr algn="l" fontAlgn="b"/>
                      <a:r>
                        <a:rPr lang="en-US" sz="1200" b="0" i="0" u="none" strike="noStrike" dirty="0">
                          <a:solidFill>
                            <a:srgbClr val="000000"/>
                          </a:solidFill>
                          <a:effectLst/>
                          <a:latin typeface="Calibri" panose="020F0502020204030204" pitchFamily="34" charset="0"/>
                        </a:rPr>
                        <a:t>N/A</a:t>
                      </a:r>
                    </a:p>
                  </a:txBody>
                  <a:tcPr marL="6350" marR="6350" marT="6350" marB="0" anchor="ctr"/>
                </a:tc>
                <a:tc>
                  <a:txBody>
                    <a:bodyPr/>
                    <a:lstStyle/>
                    <a:p>
                      <a:pPr algn="r" fontAlgn="b"/>
                      <a:r>
                        <a:rPr lang="en-US" sz="1100" b="0" i="0" u="none" strike="noStrike">
                          <a:solidFill>
                            <a:srgbClr val="000000"/>
                          </a:solidFill>
                          <a:effectLst/>
                          <a:latin typeface="Lato" panose="020F0502020204030203" pitchFamily="34" charset="0"/>
                        </a:rPr>
                        <a:t>44,322,867</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105.4%</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3,766,371</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43.5%</a:t>
                      </a:r>
                    </a:p>
                  </a:txBody>
                  <a:tcPr marL="9525" marR="9525" marT="9525" marB="0" anchor="ctr"/>
                </a:tc>
                <a:extLst>
                  <a:ext uri="{0D108BD9-81ED-4DB2-BD59-A6C34878D82A}">
                    <a16:rowId xmlns:a16="http://schemas.microsoft.com/office/drawing/2014/main" val="2807504097"/>
                  </a:ext>
                </a:extLst>
              </a:tr>
              <a:tr h="297007">
                <a:tc>
                  <a:txBody>
                    <a:bodyPr/>
                    <a:lstStyle/>
                    <a:p>
                      <a:pPr algn="ctr" fontAlgn="ctr"/>
                      <a:r>
                        <a:rPr lang="en-US" sz="1100" b="0" i="0" u="none" strike="noStrike" dirty="0">
                          <a:solidFill>
                            <a:srgbClr val="000000"/>
                          </a:solidFill>
                          <a:effectLst/>
                          <a:latin typeface="Lato" panose="020F0502020204030203" pitchFamily="34" charset="0"/>
                        </a:rPr>
                        <a:t>5</a:t>
                      </a:r>
                    </a:p>
                  </a:txBody>
                  <a:tcPr marL="9525" marR="9525" marT="9525" marB="0" anchor="ctr"/>
                </a:tc>
                <a:tc>
                  <a:txBody>
                    <a:bodyPr/>
                    <a:lstStyle/>
                    <a:p>
                      <a:pPr algn="l" fontAlgn="b"/>
                      <a:r>
                        <a:rPr lang="en-US" sz="1100" b="0" i="0" u="none" strike="noStrike">
                          <a:solidFill>
                            <a:srgbClr val="000000"/>
                          </a:solidFill>
                          <a:effectLst/>
                          <a:latin typeface="Lato" panose="020F0502020204030203" pitchFamily="34" charset="0"/>
                        </a:rPr>
                        <a:t>Silver Options, Shanghai Futures Exchange</a:t>
                      </a:r>
                    </a:p>
                  </a:txBody>
                  <a:tcPr marL="9525" marR="9525" marT="9525" marB="0"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alibri"/>
                        </a:rPr>
                        <a:t>15 kg</a:t>
                      </a:r>
                      <a:endParaRPr lang="en-US" sz="12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r" fontAlgn="b"/>
                      <a:r>
                        <a:rPr lang="en-US" sz="1100" b="0" i="0" u="none" strike="noStrike">
                          <a:solidFill>
                            <a:srgbClr val="000000"/>
                          </a:solidFill>
                          <a:effectLst/>
                          <a:latin typeface="Lato" panose="020F0502020204030203" pitchFamily="34" charset="0"/>
                        </a:rPr>
                        <a:t>41,573,299</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46.3%</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276,478</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-3.6%</a:t>
                      </a:r>
                    </a:p>
                  </a:txBody>
                  <a:tcPr marL="9525" marR="9525" marT="9525" marB="0" anchor="ctr"/>
                </a:tc>
                <a:extLst>
                  <a:ext uri="{0D108BD9-81ED-4DB2-BD59-A6C34878D82A}">
                    <a16:rowId xmlns:a16="http://schemas.microsoft.com/office/drawing/2014/main" val="1938031034"/>
                  </a:ext>
                </a:extLst>
              </a:tr>
              <a:tr h="297007">
                <a:tc>
                  <a:txBody>
                    <a:bodyPr/>
                    <a:lstStyle/>
                    <a:p>
                      <a:pPr algn="ctr" fontAlgn="ctr"/>
                      <a:r>
                        <a:rPr lang="en-US" sz="1100" b="0" i="0" u="none" strike="noStrike" dirty="0">
                          <a:solidFill>
                            <a:srgbClr val="000000"/>
                          </a:solidFill>
                          <a:effectLst/>
                          <a:latin typeface="Lato" panose="020F0502020204030203" pitchFamily="34" charset="0"/>
                        </a:rPr>
                        <a:t>6</a:t>
                      </a:r>
                    </a:p>
                  </a:txBody>
                  <a:tcPr marL="9525" marR="9525" marT="9525" marB="0" anchor="ctr"/>
                </a:tc>
                <a:tc>
                  <a:txBody>
                    <a:bodyPr/>
                    <a:lstStyle/>
                    <a:p>
                      <a:pPr algn="l" fontAlgn="b"/>
                      <a:r>
                        <a:rPr lang="en-US" sz="1100" b="0" i="0" u="none" strike="noStrike">
                          <a:solidFill>
                            <a:srgbClr val="000000"/>
                          </a:solidFill>
                          <a:effectLst/>
                          <a:latin typeface="Lato" panose="020F0502020204030203" pitchFamily="34" charset="0"/>
                        </a:rPr>
                        <a:t>Gold (GC) Futures, Commodity Exchange (COMEX)</a:t>
                      </a:r>
                    </a:p>
                  </a:txBody>
                  <a:tcPr marL="9525" marR="9525" marT="9525" marB="0" anchor="ctr"/>
                </a:tc>
                <a:tc>
                  <a:txBody>
                    <a:bodyPr/>
                    <a:lstStyle/>
                    <a:p>
                      <a:pPr algn="l" fontAlgn="b"/>
                      <a:r>
                        <a:rPr lang="en-US" sz="1200" b="0" i="0" u="none" strike="noStrike" dirty="0">
                          <a:solidFill>
                            <a:srgbClr val="000000"/>
                          </a:solidFill>
                          <a:effectLst/>
                          <a:latin typeface="Calibri"/>
                        </a:rPr>
                        <a:t>100 troy ounces</a:t>
                      </a:r>
                      <a:endParaRPr lang="en-US" sz="12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r" fontAlgn="b"/>
                      <a:r>
                        <a:rPr lang="en-US" sz="1100" b="0" i="0" u="none" strike="noStrike">
                          <a:solidFill>
                            <a:srgbClr val="000000"/>
                          </a:solidFill>
                          <a:effectLst/>
                          <a:latin typeface="Lato" panose="020F0502020204030203" pitchFamily="34" charset="0"/>
                        </a:rPr>
                        <a:t>30,494,234</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-3.6%</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434,714</a:t>
                      </a:r>
                    </a:p>
                  </a:txBody>
                  <a:tcPr marL="9525" marR="9525" marT="9525" marB="0" anchor="ctr"/>
                </a:tc>
                <a:tc>
                  <a:txBody>
                    <a:bodyPr/>
                    <a:lstStyle/>
                    <a:p>
                      <a:pPr algn="ctr" fontAlgn="b"/>
                      <a:r>
                        <a:rPr lang="en-US" sz="1100" b="0" i="1" u="none" strike="noStrike">
                          <a:solidFill>
                            <a:srgbClr val="000000"/>
                          </a:solidFill>
                          <a:effectLst/>
                          <a:latin typeface="Lato" panose="020F0502020204030203" pitchFamily="34" charset="0"/>
                        </a:rPr>
                        <a:t>-3.0%</a:t>
                      </a:r>
                    </a:p>
                  </a:txBody>
                  <a:tcPr marL="9525" marR="9525" marT="9525" marB="0" anchor="ctr"/>
                </a:tc>
                <a:extLst>
                  <a:ext uri="{0D108BD9-81ED-4DB2-BD59-A6C34878D82A}">
                    <a16:rowId xmlns:a16="http://schemas.microsoft.com/office/drawing/2014/main" val="446333163"/>
                  </a:ext>
                </a:extLst>
              </a:tr>
              <a:tr h="290548">
                <a:tc>
                  <a:txBody>
                    <a:bodyPr/>
                    <a:lstStyle/>
                    <a:p>
                      <a:pPr algn="ctr" fontAlgn="ctr"/>
                      <a:r>
                        <a:rPr lang="en-US" sz="1100" b="0" i="0" u="none" strike="noStrike" dirty="0">
                          <a:solidFill>
                            <a:srgbClr val="000000"/>
                          </a:solidFill>
                          <a:effectLst/>
                          <a:latin typeface="Lato" panose="020F0502020204030203" pitchFamily="34" charset="0"/>
                        </a:rPr>
                        <a:t>7</a:t>
                      </a:r>
                    </a:p>
                  </a:txBody>
                  <a:tcPr marL="9525" marR="9525" marT="9525" marB="0" anchor="ctr"/>
                </a:tc>
                <a:tc>
                  <a:txBody>
                    <a:bodyPr/>
                    <a:lstStyle/>
                    <a:p>
                      <a:pPr algn="l" fontAlgn="b"/>
                      <a:r>
                        <a:rPr lang="en-US" sz="1100" b="0" i="0" u="none" strike="noStrike">
                          <a:solidFill>
                            <a:srgbClr val="000000"/>
                          </a:solidFill>
                          <a:effectLst/>
                          <a:latin typeface="Lato" panose="020F0502020204030203" pitchFamily="34" charset="0"/>
                        </a:rPr>
                        <a:t>Gold Futures, Borsa Istanbul</a:t>
                      </a:r>
                    </a:p>
                  </a:txBody>
                  <a:tcPr marL="9525" marR="9525" marT="9525" marB="0" anchor="ctr"/>
                </a:tc>
                <a:tc>
                  <a:txBody>
                    <a:bodyPr/>
                    <a:lstStyle/>
                    <a:p>
                      <a:pPr algn="l" fontAlgn="b"/>
                      <a:r>
                        <a:rPr lang="en-US" sz="1200" b="0" i="0" u="none" strike="noStrike" dirty="0">
                          <a:solidFill>
                            <a:srgbClr val="000000"/>
                          </a:solidFill>
                          <a:effectLst/>
                          <a:latin typeface="Calibri"/>
                        </a:rPr>
                        <a:t>1 gram</a:t>
                      </a:r>
                      <a:endParaRPr lang="en-US" sz="12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r" fontAlgn="b"/>
                      <a:r>
                        <a:rPr lang="en-US" sz="1100" b="0" i="0" u="none" strike="noStrike">
                          <a:solidFill>
                            <a:srgbClr val="000000"/>
                          </a:solidFill>
                          <a:effectLst/>
                          <a:latin typeface="Lato" panose="020F0502020204030203" pitchFamily="34" charset="0"/>
                        </a:rPr>
                        <a:t>27,892,028</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21.5%</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679,920</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-52.3%</a:t>
                      </a:r>
                    </a:p>
                  </a:txBody>
                  <a:tcPr marL="9525" marR="9525" marT="9525" marB="0" anchor="ctr"/>
                </a:tc>
                <a:extLst>
                  <a:ext uri="{0D108BD9-81ED-4DB2-BD59-A6C34878D82A}">
                    <a16:rowId xmlns:a16="http://schemas.microsoft.com/office/drawing/2014/main" val="513316006"/>
                  </a:ext>
                </a:extLst>
              </a:tr>
              <a:tr h="297007">
                <a:tc>
                  <a:txBody>
                    <a:bodyPr/>
                    <a:lstStyle/>
                    <a:p>
                      <a:pPr algn="ctr" fontAlgn="ctr"/>
                      <a:r>
                        <a:rPr lang="en-US" sz="1100" b="0" i="0" u="none" strike="noStrike" dirty="0">
                          <a:solidFill>
                            <a:srgbClr val="000000"/>
                          </a:solidFill>
                          <a:effectLst/>
                          <a:latin typeface="Lato" panose="020F0502020204030203" pitchFamily="34" charset="0"/>
                        </a:rPr>
                        <a:t>8</a:t>
                      </a:r>
                    </a:p>
                  </a:txBody>
                  <a:tcPr marL="9525" marR="9525" marT="9525" marB="0" anchor="ctr"/>
                </a:tc>
                <a:tc>
                  <a:txBody>
                    <a:bodyPr/>
                    <a:lstStyle/>
                    <a:p>
                      <a:pPr algn="l" fontAlgn="b"/>
                      <a:r>
                        <a:rPr lang="en-US" sz="1100" b="0" i="0" u="none" strike="noStrike">
                          <a:solidFill>
                            <a:srgbClr val="000000"/>
                          </a:solidFill>
                          <a:effectLst/>
                          <a:latin typeface="Lato" panose="020F0502020204030203" pitchFamily="34" charset="0"/>
                        </a:rPr>
                        <a:t>E-Micro Gold (MGC) Futures, Commodity Exchange (COMEX)</a:t>
                      </a:r>
                    </a:p>
                  </a:txBody>
                  <a:tcPr marL="9525" marR="9525" marT="9525" marB="0" anchor="ctr"/>
                </a:tc>
                <a:tc>
                  <a:txBody>
                    <a:bodyPr/>
                    <a:lstStyle/>
                    <a:p>
                      <a:pPr algn="l" fontAlgn="b"/>
                      <a:r>
                        <a:rPr lang="en-US" sz="1200" b="0" i="0" u="none" strike="noStrike" dirty="0">
                          <a:solidFill>
                            <a:srgbClr val="000000"/>
                          </a:solidFill>
                          <a:effectLst/>
                          <a:latin typeface="Calibri" panose="020F0502020204030204" pitchFamily="34" charset="0"/>
                        </a:rPr>
                        <a:t>10 troy ounces</a:t>
                      </a:r>
                    </a:p>
                  </a:txBody>
                  <a:tcPr marL="6350" marR="6350" marT="6350" marB="0" anchor="ctr"/>
                </a:tc>
                <a:tc>
                  <a:txBody>
                    <a:bodyPr/>
                    <a:lstStyle/>
                    <a:p>
                      <a:pPr algn="r" fontAlgn="b"/>
                      <a:r>
                        <a:rPr lang="en-US" sz="1100" b="0" i="0" u="none" strike="noStrike">
                          <a:solidFill>
                            <a:srgbClr val="000000"/>
                          </a:solidFill>
                          <a:effectLst/>
                          <a:latin typeface="Lato" panose="020F0502020204030203" pitchFamily="34" charset="0"/>
                        </a:rPr>
                        <a:t>26,666,112</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129.5%</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45,014</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49.1%</a:t>
                      </a:r>
                    </a:p>
                  </a:txBody>
                  <a:tcPr marL="9525" marR="9525" marT="9525" marB="0" anchor="ctr"/>
                </a:tc>
                <a:extLst>
                  <a:ext uri="{0D108BD9-81ED-4DB2-BD59-A6C34878D82A}">
                    <a16:rowId xmlns:a16="http://schemas.microsoft.com/office/drawing/2014/main" val="1011464360"/>
                  </a:ext>
                </a:extLst>
              </a:tr>
              <a:tr h="297007">
                <a:tc>
                  <a:txBody>
                    <a:bodyPr/>
                    <a:lstStyle/>
                    <a:p>
                      <a:pPr algn="ctr" fontAlgn="ctr"/>
                      <a:r>
                        <a:rPr lang="en-US" sz="1100" b="0" i="0" u="none" strike="noStrike" dirty="0">
                          <a:solidFill>
                            <a:srgbClr val="000000"/>
                          </a:solidFill>
                          <a:effectLst/>
                          <a:latin typeface="Lato" panose="020F0502020204030203" pitchFamily="34" charset="0"/>
                        </a:rPr>
                        <a:t>9</a:t>
                      </a:r>
                    </a:p>
                  </a:txBody>
                  <a:tcPr marL="9525" marR="9525" marT="9525" marB="0" anchor="ctr"/>
                </a:tc>
                <a:tc>
                  <a:txBody>
                    <a:bodyPr/>
                    <a:lstStyle/>
                    <a:p>
                      <a:pPr algn="l" fontAlgn="b"/>
                      <a:r>
                        <a:rPr lang="en-US" sz="1100" b="0" i="0" u="none" strike="noStrike">
                          <a:solidFill>
                            <a:srgbClr val="000000"/>
                          </a:solidFill>
                          <a:effectLst/>
                          <a:latin typeface="Lato" panose="020F0502020204030203" pitchFamily="34" charset="0"/>
                        </a:rPr>
                        <a:t>US Dollar/Ounce Silver Futures, Borsa Istanbul</a:t>
                      </a:r>
                    </a:p>
                  </a:txBody>
                  <a:tcPr marL="9525" marR="9525" marT="9525" marB="0"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alibri"/>
                        </a:rPr>
                        <a:t>10 oz</a:t>
                      </a:r>
                      <a:endParaRPr lang="en-US" sz="12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r" fontAlgn="b"/>
                      <a:r>
                        <a:rPr lang="en-US" sz="1100" b="0" i="0" u="none" strike="noStrike">
                          <a:solidFill>
                            <a:srgbClr val="000000"/>
                          </a:solidFill>
                          <a:effectLst/>
                          <a:latin typeface="Lato" panose="020F0502020204030203" pitchFamily="34" charset="0"/>
                        </a:rPr>
                        <a:t>22,718,724</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40.4%</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418,554</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-12.6%</a:t>
                      </a:r>
                    </a:p>
                  </a:txBody>
                  <a:tcPr marL="9525" marR="9525" marT="9525" marB="0" anchor="ctr"/>
                </a:tc>
                <a:extLst>
                  <a:ext uri="{0D108BD9-81ED-4DB2-BD59-A6C34878D82A}">
                    <a16:rowId xmlns:a16="http://schemas.microsoft.com/office/drawing/2014/main" val="78095650"/>
                  </a:ext>
                </a:extLst>
              </a:tr>
              <a:tr h="297007">
                <a:tc>
                  <a:txBody>
                    <a:bodyPr/>
                    <a:lstStyle/>
                    <a:p>
                      <a:pPr algn="ctr" fontAlgn="ctr"/>
                      <a:r>
                        <a:rPr lang="en-US" sz="1100" b="0" i="0" u="none" strike="noStrike" dirty="0">
                          <a:solidFill>
                            <a:srgbClr val="000000"/>
                          </a:solidFill>
                          <a:effectLst/>
                          <a:latin typeface="Lato" panose="020F0502020204030203" pitchFamily="34" charset="0"/>
                        </a:rPr>
                        <a:t>10</a:t>
                      </a:r>
                    </a:p>
                  </a:txBody>
                  <a:tcPr marL="9525" marR="9525" marT="9525" marB="0" anchor="ctr"/>
                </a:tc>
                <a:tc>
                  <a:txBody>
                    <a:bodyPr/>
                    <a:lstStyle/>
                    <a:p>
                      <a:pPr algn="l" fontAlgn="b"/>
                      <a:r>
                        <a:rPr lang="en-US" sz="1100" b="0" i="0" u="none" strike="noStrike">
                          <a:solidFill>
                            <a:srgbClr val="000000"/>
                          </a:solidFill>
                          <a:effectLst/>
                          <a:latin typeface="Lato" panose="020F0502020204030203" pitchFamily="34" charset="0"/>
                        </a:rPr>
                        <a:t>Silver Micro Futures, Multi Commodity Exchange of India</a:t>
                      </a:r>
                    </a:p>
                  </a:txBody>
                  <a:tcPr marL="9525" marR="9525" marT="9525" marB="0" anchor="ctr"/>
                </a:tc>
                <a:tc>
                  <a:txBody>
                    <a:bodyPr/>
                    <a:lstStyle/>
                    <a:p>
                      <a:pPr algn="l" fontAlgn="b"/>
                      <a:r>
                        <a:rPr lang="en-US" sz="1200" b="0" i="0" u="none" strike="noStrike" dirty="0">
                          <a:solidFill>
                            <a:srgbClr val="000000"/>
                          </a:solidFill>
                          <a:effectLst/>
                          <a:latin typeface="Calibri"/>
                        </a:rPr>
                        <a:t>1 kg</a:t>
                      </a:r>
                      <a:endParaRPr lang="en-US" sz="12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r" fontAlgn="b"/>
                      <a:r>
                        <a:rPr lang="en-US" sz="1100" b="0" i="0" u="none" strike="noStrike">
                          <a:solidFill>
                            <a:srgbClr val="000000"/>
                          </a:solidFill>
                          <a:effectLst/>
                          <a:latin typeface="Lato" panose="020F0502020204030203" pitchFamily="34" charset="0"/>
                        </a:rPr>
                        <a:t>19,509,484</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-11.2%</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139,400</a:t>
                      </a:r>
                    </a:p>
                  </a:txBody>
                  <a:tcPr marL="9525" marR="9525" marT="9525" marB="0" anchor="ctr"/>
                </a:tc>
                <a:tc>
                  <a:txBody>
                    <a:bodyPr/>
                    <a:lstStyle/>
                    <a:p>
                      <a:pPr algn="ctr" fontAlgn="b"/>
                      <a:r>
                        <a:rPr lang="en-US" sz="1100" b="0" i="1" u="none" strike="noStrike">
                          <a:solidFill>
                            <a:srgbClr val="000000"/>
                          </a:solidFill>
                          <a:effectLst/>
                          <a:latin typeface="Lato" panose="020F0502020204030203" pitchFamily="34" charset="0"/>
                        </a:rPr>
                        <a:t>-2.9%</a:t>
                      </a:r>
                    </a:p>
                  </a:txBody>
                  <a:tcPr marL="9525" marR="9525" marT="9525" marB="0" anchor="ctr"/>
                </a:tc>
                <a:extLst>
                  <a:ext uri="{0D108BD9-81ED-4DB2-BD59-A6C34878D82A}">
                    <a16:rowId xmlns:a16="http://schemas.microsoft.com/office/drawing/2014/main" val="3411568047"/>
                  </a:ext>
                </a:extLst>
              </a:tr>
              <a:tr h="297007">
                <a:tc>
                  <a:txBody>
                    <a:bodyPr/>
                    <a:lstStyle/>
                    <a:p>
                      <a:pPr algn="ctr" fontAlgn="ctr"/>
                      <a:r>
                        <a:rPr lang="en-US" sz="1100" b="0" i="0" u="none" strike="noStrike" dirty="0">
                          <a:solidFill>
                            <a:srgbClr val="000000"/>
                          </a:solidFill>
                          <a:effectLst/>
                          <a:latin typeface="Lato" panose="020F0502020204030203" pitchFamily="34" charset="0"/>
                        </a:rPr>
                        <a:t>11</a:t>
                      </a:r>
                    </a:p>
                  </a:txBody>
                  <a:tcPr marL="9525" marR="9525" marT="9525" marB="0" anchor="ctr"/>
                </a:tc>
                <a:tc>
                  <a:txBody>
                    <a:bodyPr/>
                    <a:lstStyle/>
                    <a:p>
                      <a:pPr algn="l" fontAlgn="b"/>
                      <a:r>
                        <a:rPr lang="en-US" sz="1100" b="0" i="0" u="none" strike="noStrike">
                          <a:solidFill>
                            <a:srgbClr val="000000"/>
                          </a:solidFill>
                          <a:effectLst/>
                          <a:latin typeface="Lato" panose="020F0502020204030203" pitchFamily="34" charset="0"/>
                        </a:rPr>
                        <a:t>Gold Mini Options, Multi Commodity Exchange of India</a:t>
                      </a:r>
                    </a:p>
                  </a:txBody>
                  <a:tcPr marL="9525" marR="9525" marT="9525" marB="0" anchor="ctr"/>
                </a:tc>
                <a:tc>
                  <a:txBody>
                    <a:bodyPr/>
                    <a:lstStyle/>
                    <a:p>
                      <a:pPr algn="l" fontAlgn="b"/>
                      <a:r>
                        <a:rPr lang="en-US" sz="1200" b="0" i="0" u="none" strike="noStrike" dirty="0">
                          <a:solidFill>
                            <a:srgbClr val="000000"/>
                          </a:solidFill>
                          <a:effectLst/>
                          <a:latin typeface="Calibri"/>
                        </a:rPr>
                        <a:t>100 grams</a:t>
                      </a:r>
                      <a:endParaRPr lang="en-US" sz="12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r" fontAlgn="b"/>
                      <a:r>
                        <a:rPr lang="en-US" sz="1100" b="0" i="0" u="none" strike="noStrike">
                          <a:solidFill>
                            <a:srgbClr val="000000"/>
                          </a:solidFill>
                          <a:effectLst/>
                          <a:latin typeface="Lato" panose="020F0502020204030203" pitchFamily="34" charset="0"/>
                        </a:rPr>
                        <a:t>18,084,623</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442.9%</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32,289</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465.2%</a:t>
                      </a:r>
                    </a:p>
                  </a:txBody>
                  <a:tcPr marL="9525" marR="9525" marT="9525" marB="0" anchor="ctr"/>
                </a:tc>
                <a:extLst>
                  <a:ext uri="{0D108BD9-81ED-4DB2-BD59-A6C34878D82A}">
                    <a16:rowId xmlns:a16="http://schemas.microsoft.com/office/drawing/2014/main" val="4163339011"/>
                  </a:ext>
                </a:extLst>
              </a:tr>
              <a:tr h="297007">
                <a:tc>
                  <a:txBody>
                    <a:bodyPr/>
                    <a:lstStyle/>
                    <a:p>
                      <a:pPr algn="ctr" fontAlgn="ctr"/>
                      <a:r>
                        <a:rPr lang="en-US" sz="1100" b="0" i="0" u="none" strike="noStrike" dirty="0">
                          <a:solidFill>
                            <a:srgbClr val="000000"/>
                          </a:solidFill>
                          <a:effectLst/>
                          <a:latin typeface="Lato" panose="020F0502020204030203" pitchFamily="34" charset="0"/>
                        </a:rPr>
                        <a:t>12</a:t>
                      </a:r>
                    </a:p>
                  </a:txBody>
                  <a:tcPr marL="9525" marR="9525" marT="9525" marB="0" anchor="ctr"/>
                </a:tc>
                <a:tc>
                  <a:txBody>
                    <a:bodyPr/>
                    <a:lstStyle/>
                    <a:p>
                      <a:pPr algn="l" fontAlgn="b"/>
                      <a:r>
                        <a:rPr lang="en-US" sz="1100" b="0" i="0" u="none" strike="noStrike">
                          <a:solidFill>
                            <a:srgbClr val="000000"/>
                          </a:solidFill>
                          <a:effectLst/>
                          <a:latin typeface="Lato" panose="020F0502020204030203" pitchFamily="34" charset="0"/>
                        </a:rPr>
                        <a:t>Gold Options, Shanghai Futures Exchange</a:t>
                      </a:r>
                    </a:p>
                  </a:txBody>
                  <a:tcPr marL="9525" marR="9525" marT="9525" marB="0" anchor="ctr"/>
                </a:tc>
                <a:tc>
                  <a:txBody>
                    <a:bodyPr/>
                    <a:lstStyle/>
                    <a:p>
                      <a:pPr algn="l" fontAlgn="b"/>
                      <a:r>
                        <a:rPr lang="en-US" sz="1200" b="0" i="0" u="none" strike="noStrike" dirty="0">
                          <a:solidFill>
                            <a:srgbClr val="000000"/>
                          </a:solidFill>
                          <a:effectLst/>
                          <a:latin typeface="Calibri"/>
                        </a:rPr>
                        <a:t>1000 grams</a:t>
                      </a:r>
                      <a:endParaRPr lang="en-US" sz="12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r" fontAlgn="b"/>
                      <a:r>
                        <a:rPr lang="en-US" sz="1100" b="0" i="0" u="none" strike="noStrike">
                          <a:solidFill>
                            <a:srgbClr val="000000"/>
                          </a:solidFill>
                          <a:effectLst/>
                          <a:latin typeface="Lato" panose="020F0502020204030203" pitchFamily="34" charset="0"/>
                        </a:rPr>
                        <a:t>15,321,653</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128.4%</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153,259</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35.5%</a:t>
                      </a:r>
                    </a:p>
                  </a:txBody>
                  <a:tcPr marL="9525" marR="9525" marT="9525" marB="0" anchor="ctr"/>
                </a:tc>
                <a:extLst>
                  <a:ext uri="{0D108BD9-81ED-4DB2-BD59-A6C34878D82A}">
                    <a16:rowId xmlns:a16="http://schemas.microsoft.com/office/drawing/2014/main" val="3331925339"/>
                  </a:ext>
                </a:extLst>
              </a:tr>
              <a:tr h="297007">
                <a:tc>
                  <a:txBody>
                    <a:bodyPr/>
                    <a:lstStyle/>
                    <a:p>
                      <a:pPr algn="ctr" fontAlgn="ctr"/>
                      <a:r>
                        <a:rPr lang="en-US" sz="1100" b="0" i="0" u="none" strike="noStrike" dirty="0">
                          <a:solidFill>
                            <a:srgbClr val="000000"/>
                          </a:solidFill>
                          <a:effectLst/>
                          <a:latin typeface="Lato" panose="020F0502020204030203" pitchFamily="34" charset="0"/>
                        </a:rPr>
                        <a:t>13</a:t>
                      </a:r>
                    </a:p>
                  </a:txBody>
                  <a:tcPr marL="9525" marR="9525" marT="9525" marB="0" anchor="ctr"/>
                </a:tc>
                <a:tc>
                  <a:txBody>
                    <a:bodyPr/>
                    <a:lstStyle/>
                    <a:p>
                      <a:pPr algn="l" fontAlgn="b"/>
                      <a:r>
                        <a:rPr lang="en-US" sz="1100" b="0" i="0" u="none" strike="noStrike">
                          <a:solidFill>
                            <a:srgbClr val="000000"/>
                          </a:solidFill>
                          <a:effectLst/>
                          <a:latin typeface="Lato" panose="020F0502020204030203" pitchFamily="34" charset="0"/>
                        </a:rPr>
                        <a:t>Gold Petal Futures, Multi Commodity Exchange of India</a:t>
                      </a:r>
                    </a:p>
                  </a:txBody>
                  <a:tcPr marL="9525" marR="9525" marT="9525" marB="0" anchor="ctr"/>
                </a:tc>
                <a:tc>
                  <a:txBody>
                    <a:bodyPr/>
                    <a:lstStyle/>
                    <a:p>
                      <a:pPr algn="l" fontAlgn="b"/>
                      <a:r>
                        <a:rPr lang="en-US" sz="1200" b="0" i="0" u="none" strike="noStrike" dirty="0">
                          <a:solidFill>
                            <a:srgbClr val="000000"/>
                          </a:solidFill>
                          <a:effectLst/>
                          <a:latin typeface="Calibri"/>
                        </a:rPr>
                        <a:t>1 gram</a:t>
                      </a:r>
                      <a:endParaRPr lang="en-US" sz="12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r" fontAlgn="b"/>
                      <a:r>
                        <a:rPr lang="en-US" sz="1100" b="0" i="0" u="none" strike="noStrike">
                          <a:solidFill>
                            <a:srgbClr val="000000"/>
                          </a:solidFill>
                          <a:effectLst/>
                          <a:latin typeface="Lato" panose="020F0502020204030203" pitchFamily="34" charset="0"/>
                        </a:rPr>
                        <a:t>12,094,832</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235.2%</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219,242</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209.2%</a:t>
                      </a:r>
                    </a:p>
                  </a:txBody>
                  <a:tcPr marL="9525" marR="9525" marT="9525" marB="0" anchor="ctr"/>
                </a:tc>
                <a:extLst>
                  <a:ext uri="{0D108BD9-81ED-4DB2-BD59-A6C34878D82A}">
                    <a16:rowId xmlns:a16="http://schemas.microsoft.com/office/drawing/2014/main" val="1246821193"/>
                  </a:ext>
                </a:extLst>
              </a:tr>
              <a:tr h="297007">
                <a:tc>
                  <a:txBody>
                    <a:bodyPr/>
                    <a:lstStyle/>
                    <a:p>
                      <a:pPr algn="ctr" fontAlgn="ctr"/>
                      <a:r>
                        <a:rPr lang="en-US" sz="1100" b="0" i="0" u="none" strike="noStrike" dirty="0">
                          <a:solidFill>
                            <a:srgbClr val="000000"/>
                          </a:solidFill>
                          <a:effectLst/>
                          <a:latin typeface="Lato" panose="020F0502020204030203" pitchFamily="34" charset="0"/>
                        </a:rPr>
                        <a:t>14</a:t>
                      </a:r>
                    </a:p>
                  </a:txBody>
                  <a:tcPr marL="9525" marR="9525" marT="9525" marB="0" anchor="ctr"/>
                </a:tc>
                <a:tc>
                  <a:txBody>
                    <a:bodyPr/>
                    <a:lstStyle/>
                    <a:p>
                      <a:pPr algn="l" fontAlgn="b"/>
                      <a:r>
                        <a:rPr lang="en-US" sz="1100" b="0" i="0" u="none" strike="noStrike">
                          <a:solidFill>
                            <a:srgbClr val="000000"/>
                          </a:solidFill>
                          <a:effectLst/>
                          <a:latin typeface="Lato" panose="020F0502020204030203" pitchFamily="34" charset="0"/>
                        </a:rPr>
                        <a:t>Silver (5,000 oz) (SI) Futures, Commodity Exchange (COMEX)</a:t>
                      </a:r>
                    </a:p>
                  </a:txBody>
                  <a:tcPr marL="9525" marR="9525" marT="9525" marB="0" anchor="ctr"/>
                </a:tc>
                <a:tc>
                  <a:txBody>
                    <a:bodyPr/>
                    <a:lstStyle/>
                    <a:p>
                      <a:pPr algn="l" fontAlgn="b"/>
                      <a:r>
                        <a:rPr lang="en-US" sz="1200" b="0" i="0" u="none" strike="noStrike" dirty="0">
                          <a:solidFill>
                            <a:srgbClr val="000000"/>
                          </a:solidFill>
                          <a:effectLst/>
                          <a:latin typeface="Calibri"/>
                        </a:rPr>
                        <a:t>5000 troy ounces</a:t>
                      </a:r>
                      <a:endParaRPr lang="en-US" sz="12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r" fontAlgn="b"/>
                      <a:r>
                        <a:rPr lang="en-US" sz="1100" b="0" i="0" u="none" strike="noStrike">
                          <a:solidFill>
                            <a:srgbClr val="000000"/>
                          </a:solidFill>
                          <a:effectLst/>
                          <a:latin typeface="Lato" panose="020F0502020204030203" pitchFamily="34" charset="0"/>
                        </a:rPr>
                        <a:t>9,224,783</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-21.6%</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162,359</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4.5%</a:t>
                      </a:r>
                    </a:p>
                  </a:txBody>
                  <a:tcPr marL="9525" marR="9525" marT="9525" marB="0" anchor="ctr"/>
                </a:tc>
                <a:extLst>
                  <a:ext uri="{0D108BD9-81ED-4DB2-BD59-A6C34878D82A}">
                    <a16:rowId xmlns:a16="http://schemas.microsoft.com/office/drawing/2014/main" val="83176036"/>
                  </a:ext>
                </a:extLst>
              </a:tr>
              <a:tr h="297007">
                <a:tc>
                  <a:txBody>
                    <a:bodyPr/>
                    <a:lstStyle/>
                    <a:p>
                      <a:pPr algn="ctr" fontAlgn="ctr"/>
                      <a:r>
                        <a:rPr lang="en-US" sz="1100" b="0" i="0" u="none" strike="noStrike" dirty="0">
                          <a:solidFill>
                            <a:srgbClr val="000000"/>
                          </a:solidFill>
                          <a:effectLst/>
                          <a:latin typeface="Lato" panose="020F0502020204030203" pitchFamily="34" charset="0"/>
                        </a:rPr>
                        <a:t>15</a:t>
                      </a:r>
                    </a:p>
                  </a:txBody>
                  <a:tcPr marL="9525" marR="9525" marT="9525" marB="0" anchor="ctr"/>
                </a:tc>
                <a:tc>
                  <a:txBody>
                    <a:bodyPr/>
                    <a:lstStyle/>
                    <a:p>
                      <a:pPr algn="l" fontAlgn="b"/>
                      <a:r>
                        <a:rPr lang="en-US" sz="1100" b="0" i="0" u="none" strike="noStrike" dirty="0">
                          <a:solidFill>
                            <a:srgbClr val="000000"/>
                          </a:solidFill>
                          <a:effectLst/>
                          <a:latin typeface="Lato" panose="020F0502020204030203" pitchFamily="34" charset="0"/>
                        </a:rPr>
                        <a:t>Gold (OG) Options, Commodity Exchange (COMEX)</a:t>
                      </a:r>
                    </a:p>
                  </a:txBody>
                  <a:tcPr marL="9525" marR="9525" marT="9525" marB="0" anchor="ctr"/>
                </a:tc>
                <a:tc>
                  <a:txBody>
                    <a:bodyPr/>
                    <a:lstStyle/>
                    <a:p>
                      <a:pPr algn="l" fontAlgn="b"/>
                      <a:r>
                        <a:rPr lang="en-US" sz="1200" b="0" i="0" u="none" strike="noStrike" dirty="0">
                          <a:solidFill>
                            <a:srgbClr val="000000"/>
                          </a:solidFill>
                          <a:effectLst/>
                          <a:latin typeface="Calibri"/>
                        </a:rPr>
                        <a:t>100 troy ounces</a:t>
                      </a:r>
                      <a:endParaRPr lang="en-US" sz="12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r" fontAlgn="b"/>
                      <a:r>
                        <a:rPr lang="en-US" sz="1100" b="0" i="0" u="none" strike="noStrike">
                          <a:solidFill>
                            <a:srgbClr val="000000"/>
                          </a:solidFill>
                          <a:effectLst/>
                          <a:latin typeface="Lato" panose="020F0502020204030203" pitchFamily="34" charset="0"/>
                        </a:rPr>
                        <a:t>8,698,016</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20.7%</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734,631</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-19.8%</a:t>
                      </a:r>
                    </a:p>
                  </a:txBody>
                  <a:tcPr marL="9525" marR="9525" marT="9525" marB="0" anchor="ctr"/>
                </a:tc>
                <a:extLst>
                  <a:ext uri="{0D108BD9-81ED-4DB2-BD59-A6C34878D82A}">
                    <a16:rowId xmlns:a16="http://schemas.microsoft.com/office/drawing/2014/main" val="2375309588"/>
                  </a:ext>
                </a:extLst>
              </a:tr>
            </a:tbl>
          </a:graphicData>
        </a:graphic>
      </p:graphicFrame>
    </p:spTree>
    <p:extLst>
      <p:ext uri="{BB962C8B-B14F-4D97-AF65-F5344CB8AC3E}">
        <p14:creationId xmlns:p14="http://schemas.microsoft.com/office/powerpoint/2010/main" val="15927030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D21664-DBBA-A0D8-F3FE-898D525C48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6C73A4-4FAE-9E4A-DBDC-EB42390D039D}"/>
              </a:ext>
            </a:extLst>
          </p:cNvPr>
          <p:cNvSpPr>
            <a:spLocks noGrp="1"/>
          </p:cNvSpPr>
          <p:nvPr>
            <p:ph type="title"/>
          </p:nvPr>
        </p:nvSpPr>
        <p:spPr/>
        <p:txBody>
          <a:bodyPr>
            <a:normAutofit/>
          </a:bodyPr>
          <a:lstStyle/>
          <a:p>
            <a:r>
              <a:rPr lang="en-US" sz="3200" dirty="0">
                <a:solidFill>
                  <a:schemeClr val="tx1"/>
                </a:solidFill>
              </a:rPr>
              <a:t>Precious Metals: Retail Interest in the US</a:t>
            </a:r>
            <a:endParaRPr lang="en-US" sz="3200" dirty="0"/>
          </a:p>
        </p:txBody>
      </p:sp>
      <p:graphicFrame>
        <p:nvGraphicFramePr>
          <p:cNvPr id="4" name="Content Placeholder 3">
            <a:extLst>
              <a:ext uri="{FF2B5EF4-FFF2-40B4-BE49-F238E27FC236}">
                <a16:creationId xmlns:a16="http://schemas.microsoft.com/office/drawing/2014/main" id="{2039F069-B88F-BE87-4244-894FA5704F5C}"/>
              </a:ext>
            </a:extLst>
          </p:cNvPr>
          <p:cNvGraphicFramePr>
            <a:graphicFrameLocks noGrp="1"/>
          </p:cNvGraphicFramePr>
          <p:nvPr>
            <p:ph idx="1"/>
            <p:extLst>
              <p:ext uri="{D42A27DB-BD31-4B8C-83A1-F6EECF244321}">
                <p14:modId xmlns:p14="http://schemas.microsoft.com/office/powerpoint/2010/main" val="266478537"/>
              </p:ext>
            </p:extLst>
          </p:nvPr>
        </p:nvGraphicFramePr>
        <p:xfrm>
          <a:off x="838200" y="1395663"/>
          <a:ext cx="10515603" cy="4694244"/>
        </p:xfrm>
        <a:graphic>
          <a:graphicData uri="http://schemas.openxmlformats.org/drawingml/2006/table">
            <a:tbl>
              <a:tblPr firstRow="1" bandRow="1">
                <a:tableStyleId>{5C22544A-7EE6-4342-B048-85BDC9FD1C3A}</a:tableStyleId>
              </a:tblPr>
              <a:tblGrid>
                <a:gridCol w="509337">
                  <a:extLst>
                    <a:ext uri="{9D8B030D-6E8A-4147-A177-3AD203B41FA5}">
                      <a16:colId xmlns:a16="http://schemas.microsoft.com/office/drawing/2014/main" val="2997901631"/>
                    </a:ext>
                  </a:extLst>
                </a:gridCol>
                <a:gridCol w="4572000">
                  <a:extLst>
                    <a:ext uri="{9D8B030D-6E8A-4147-A177-3AD203B41FA5}">
                      <a16:colId xmlns:a16="http://schemas.microsoft.com/office/drawing/2014/main" val="2173525092"/>
                    </a:ext>
                  </a:extLst>
                </a:gridCol>
                <a:gridCol w="1001027">
                  <a:extLst>
                    <a:ext uri="{9D8B030D-6E8A-4147-A177-3AD203B41FA5}">
                      <a16:colId xmlns:a16="http://schemas.microsoft.com/office/drawing/2014/main" val="4052059168"/>
                    </a:ext>
                  </a:extLst>
                </a:gridCol>
                <a:gridCol w="1501541">
                  <a:extLst>
                    <a:ext uri="{9D8B030D-6E8A-4147-A177-3AD203B41FA5}">
                      <a16:colId xmlns:a16="http://schemas.microsoft.com/office/drawing/2014/main" val="1610720347"/>
                    </a:ext>
                  </a:extLst>
                </a:gridCol>
                <a:gridCol w="972152">
                  <a:extLst>
                    <a:ext uri="{9D8B030D-6E8A-4147-A177-3AD203B41FA5}">
                      <a16:colId xmlns:a16="http://schemas.microsoft.com/office/drawing/2014/main" val="4159116502"/>
                    </a:ext>
                  </a:extLst>
                </a:gridCol>
                <a:gridCol w="1029903">
                  <a:extLst>
                    <a:ext uri="{9D8B030D-6E8A-4147-A177-3AD203B41FA5}">
                      <a16:colId xmlns:a16="http://schemas.microsoft.com/office/drawing/2014/main" val="2992873323"/>
                    </a:ext>
                  </a:extLst>
                </a:gridCol>
                <a:gridCol w="929643">
                  <a:extLst>
                    <a:ext uri="{9D8B030D-6E8A-4147-A177-3AD203B41FA5}">
                      <a16:colId xmlns:a16="http://schemas.microsoft.com/office/drawing/2014/main" val="538666198"/>
                    </a:ext>
                  </a:extLst>
                </a:gridCol>
              </a:tblGrid>
              <a:tr h="276132">
                <a:tc>
                  <a:txBody>
                    <a:bodyPr/>
                    <a:lstStyle/>
                    <a:p>
                      <a:pPr algn="ctr" fontAlgn="ctr"/>
                      <a:r>
                        <a:rPr lang="en-US" sz="1100" b="1" i="0" u="none" strike="noStrike" dirty="0">
                          <a:solidFill>
                            <a:schemeClr val="bg1"/>
                          </a:solidFill>
                          <a:effectLst/>
                          <a:latin typeface="Lato" panose="020F0502020204030203" pitchFamily="34" charset="0"/>
                        </a:rPr>
                        <a:t>Rank</a:t>
                      </a:r>
                    </a:p>
                  </a:txBody>
                  <a:tcPr marL="6350" marR="6350" marT="6350" marB="0" anchor="ctr"/>
                </a:tc>
                <a:tc>
                  <a:txBody>
                    <a:bodyPr/>
                    <a:lstStyle/>
                    <a:p>
                      <a:pPr algn="l" fontAlgn="ctr"/>
                      <a:r>
                        <a:rPr lang="en-US" sz="1100" b="1" i="0" u="none" strike="noStrike" dirty="0">
                          <a:solidFill>
                            <a:schemeClr val="bg1"/>
                          </a:solidFill>
                          <a:effectLst/>
                          <a:latin typeface="Lato" panose="020F0502020204030203" pitchFamily="34" charset="0"/>
                        </a:rPr>
                        <a:t>             Contract and Exchange</a:t>
                      </a:r>
                    </a:p>
                  </a:txBody>
                  <a:tcPr marL="6350" marR="6350" marT="6350" marB="0" anchor="ctr"/>
                </a:tc>
                <a:tc>
                  <a:txBody>
                    <a:bodyPr/>
                    <a:lstStyle/>
                    <a:p>
                      <a:pPr algn="ctr" fontAlgn="ctr"/>
                      <a:r>
                        <a:rPr lang="en-US" sz="1100" b="1" i="0" u="none" strike="noStrike" dirty="0">
                          <a:solidFill>
                            <a:schemeClr val="bg1"/>
                          </a:solidFill>
                          <a:effectLst/>
                          <a:latin typeface="Lato" panose="020F0502020204030203" pitchFamily="34" charset="0"/>
                        </a:rPr>
                        <a:t>Size</a:t>
                      </a:r>
                    </a:p>
                  </a:txBody>
                  <a:tcPr marL="6350" marR="6350" marT="6350" marB="0" anchor="ctr"/>
                </a:tc>
                <a:tc>
                  <a:txBody>
                    <a:bodyPr/>
                    <a:lstStyle/>
                    <a:p>
                      <a:pPr algn="ctr" fontAlgn="ctr"/>
                      <a:r>
                        <a:rPr lang="en-US" sz="1100" b="1" i="0" u="none" strike="noStrike" dirty="0">
                          <a:solidFill>
                            <a:schemeClr val="bg1"/>
                          </a:solidFill>
                          <a:effectLst/>
                          <a:latin typeface="Lato" panose="020F0502020204030203" pitchFamily="34" charset="0"/>
                        </a:rPr>
                        <a:t>Jan-Jun 2025 Volume</a:t>
                      </a:r>
                    </a:p>
                  </a:txBody>
                  <a:tcPr marL="6350" marR="6350" marT="6350" marB="0" anchor="ctr"/>
                </a:tc>
                <a:tc>
                  <a:txBody>
                    <a:bodyPr/>
                    <a:lstStyle/>
                    <a:p>
                      <a:pPr algn="ctr" fontAlgn="ctr"/>
                      <a:r>
                        <a:rPr lang="en-US" sz="1100" b="1" i="0" u="none" strike="noStrike" dirty="0">
                          <a:solidFill>
                            <a:schemeClr val="bg1"/>
                          </a:solidFill>
                          <a:effectLst/>
                          <a:latin typeface="Lato" panose="020F0502020204030203" pitchFamily="34" charset="0"/>
                        </a:rPr>
                        <a:t>YOY Change</a:t>
                      </a:r>
                    </a:p>
                  </a:txBody>
                  <a:tcPr marL="6350" marR="6350" marT="6350" marB="0" anchor="ctr"/>
                </a:tc>
                <a:tc>
                  <a:txBody>
                    <a:bodyPr/>
                    <a:lstStyle/>
                    <a:p>
                      <a:pPr algn="ctr" fontAlgn="ctr"/>
                      <a:r>
                        <a:rPr lang="en-US" sz="1100" b="1" i="0" u="none" strike="noStrike" dirty="0">
                          <a:solidFill>
                            <a:schemeClr val="bg1"/>
                          </a:solidFill>
                          <a:effectLst/>
                          <a:latin typeface="Lato" panose="020F0502020204030203" pitchFamily="34" charset="0"/>
                        </a:rPr>
                        <a:t>Jun 2025 OI</a:t>
                      </a:r>
                    </a:p>
                  </a:txBody>
                  <a:tcPr marL="6350" marR="6350" marT="6350" marB="0" anchor="ctr"/>
                </a:tc>
                <a:tc>
                  <a:txBody>
                    <a:bodyPr/>
                    <a:lstStyle/>
                    <a:p>
                      <a:pPr algn="ctr" fontAlgn="ctr"/>
                      <a:r>
                        <a:rPr lang="en-US" sz="1100" b="1" i="0" u="none" strike="noStrike" dirty="0">
                          <a:solidFill>
                            <a:schemeClr val="bg1"/>
                          </a:solidFill>
                          <a:effectLst/>
                          <a:latin typeface="Lato" panose="020F0502020204030203" pitchFamily="34" charset="0"/>
                        </a:rPr>
                        <a:t>YOY Change</a:t>
                      </a:r>
                    </a:p>
                  </a:txBody>
                  <a:tcPr marL="6350" marR="6350" marT="6350" marB="0" anchor="ctr"/>
                </a:tc>
                <a:extLst>
                  <a:ext uri="{0D108BD9-81ED-4DB2-BD59-A6C34878D82A}">
                    <a16:rowId xmlns:a16="http://schemas.microsoft.com/office/drawing/2014/main" val="1905118930"/>
                  </a:ext>
                </a:extLst>
              </a:tr>
              <a:tr h="276132">
                <a:tc>
                  <a:txBody>
                    <a:bodyPr/>
                    <a:lstStyle/>
                    <a:p>
                      <a:pPr algn="ctr" fontAlgn="ctr"/>
                      <a:r>
                        <a:rPr lang="en-US" sz="1100" b="0" i="0" u="none" strike="noStrike" dirty="0">
                          <a:solidFill>
                            <a:srgbClr val="000000"/>
                          </a:solidFill>
                          <a:effectLst/>
                          <a:latin typeface="Lato" panose="020F0502020204030203" pitchFamily="34" charset="0"/>
                        </a:rPr>
                        <a:t>1</a:t>
                      </a:r>
                    </a:p>
                  </a:txBody>
                  <a:tcPr marL="6350" marR="6350" marT="6350" marB="0" anchor="ctr"/>
                </a:tc>
                <a:tc>
                  <a:txBody>
                    <a:bodyPr/>
                    <a:lstStyle/>
                    <a:p>
                      <a:pPr algn="l" fontAlgn="b"/>
                      <a:r>
                        <a:rPr lang="en-US" sz="1100" b="0" i="0" u="none" strike="noStrike" dirty="0">
                          <a:solidFill>
                            <a:srgbClr val="000000"/>
                          </a:solidFill>
                          <a:effectLst/>
                          <a:latin typeface="Lato" panose="020F0502020204030203" pitchFamily="34" charset="0"/>
                        </a:rPr>
                        <a:t>iShares Silver Trust ETF Options *</a:t>
                      </a:r>
                    </a:p>
                  </a:txBody>
                  <a:tcPr marL="9525" marR="9525" marT="9525" marB="0" anchor="ctr"/>
                </a:tc>
                <a:tc>
                  <a:txBody>
                    <a:bodyPr/>
                    <a:lstStyle/>
                    <a:p>
                      <a:pPr algn="l" fontAlgn="ctr"/>
                      <a:endParaRPr lang="en-US" sz="1100" b="0" i="0" u="none" strike="noStrike" dirty="0">
                        <a:solidFill>
                          <a:srgbClr val="000000"/>
                        </a:solidFill>
                        <a:effectLst/>
                        <a:latin typeface="Lato" panose="020F0502020204030203" pitchFamily="34" charset="0"/>
                      </a:endParaRPr>
                    </a:p>
                  </a:txBody>
                  <a:tcPr marL="6350" marR="6350" marT="6350" marB="0" anchor="ctr"/>
                </a:tc>
                <a:tc>
                  <a:txBody>
                    <a:bodyPr/>
                    <a:lstStyle/>
                    <a:p>
                      <a:pPr algn="r" fontAlgn="b"/>
                      <a:r>
                        <a:rPr lang="en-US" sz="1100" b="0" i="0" u="none" strike="noStrike" dirty="0">
                          <a:solidFill>
                            <a:srgbClr val="000000"/>
                          </a:solidFill>
                          <a:effectLst/>
                          <a:latin typeface="Lato" panose="020F0502020204030203" pitchFamily="34" charset="0"/>
                        </a:rPr>
                        <a:t>47,704,139</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21.0%</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6,151,892</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21.7%</a:t>
                      </a:r>
                    </a:p>
                  </a:txBody>
                  <a:tcPr marL="9525" marR="9525" marT="9525" marB="0" anchor="ctr"/>
                </a:tc>
                <a:extLst>
                  <a:ext uri="{0D108BD9-81ED-4DB2-BD59-A6C34878D82A}">
                    <a16:rowId xmlns:a16="http://schemas.microsoft.com/office/drawing/2014/main" val="2824759234"/>
                  </a:ext>
                </a:extLst>
              </a:tr>
              <a:tr h="276132">
                <a:tc>
                  <a:txBody>
                    <a:bodyPr/>
                    <a:lstStyle/>
                    <a:p>
                      <a:pPr algn="ctr" fontAlgn="ctr"/>
                      <a:r>
                        <a:rPr lang="en-US" sz="1100" b="0" i="0" u="none" strike="noStrike" dirty="0">
                          <a:solidFill>
                            <a:srgbClr val="000000"/>
                          </a:solidFill>
                          <a:effectLst/>
                          <a:latin typeface="Lato" panose="020F0502020204030203" pitchFamily="34" charset="0"/>
                        </a:rPr>
                        <a:t>2</a:t>
                      </a:r>
                    </a:p>
                  </a:txBody>
                  <a:tcPr marL="6350" marR="6350" marT="6350" marB="0" anchor="ctr"/>
                </a:tc>
                <a:tc>
                  <a:txBody>
                    <a:bodyPr/>
                    <a:lstStyle/>
                    <a:p>
                      <a:pPr algn="l" fontAlgn="b"/>
                      <a:r>
                        <a:rPr lang="en-US" sz="1100" b="0" i="0" u="none" strike="noStrike" dirty="0">
                          <a:solidFill>
                            <a:srgbClr val="000000"/>
                          </a:solidFill>
                          <a:effectLst/>
                          <a:latin typeface="Lato" panose="020F0502020204030203" pitchFamily="34" charset="0"/>
                        </a:rPr>
                        <a:t>SPDR Gold Shares ETF Options *</a:t>
                      </a:r>
                    </a:p>
                  </a:txBody>
                  <a:tcPr marL="9525" marR="9525" marT="9525" marB="0" anchor="ctr"/>
                </a:tc>
                <a:tc>
                  <a:txBody>
                    <a:bodyPr/>
                    <a:lstStyle/>
                    <a:p>
                      <a:pPr algn="l" fontAlgn="ctr"/>
                      <a:endParaRPr lang="en-US" sz="1100" b="0" i="0" u="none" strike="noStrike" dirty="0">
                        <a:solidFill>
                          <a:srgbClr val="000000"/>
                        </a:solidFill>
                        <a:effectLst/>
                        <a:latin typeface="Lato" panose="020F0502020204030203" pitchFamily="34" charset="0"/>
                      </a:endParaRPr>
                    </a:p>
                  </a:txBody>
                  <a:tcPr marL="6350" marR="6350" marT="6350" marB="0" anchor="ctr"/>
                </a:tc>
                <a:tc>
                  <a:txBody>
                    <a:bodyPr/>
                    <a:lstStyle/>
                    <a:p>
                      <a:pPr algn="r" fontAlgn="b"/>
                      <a:r>
                        <a:rPr lang="en-US" sz="1100" b="0" i="0" u="none" strike="noStrike" dirty="0">
                          <a:solidFill>
                            <a:srgbClr val="000000"/>
                          </a:solidFill>
                          <a:effectLst/>
                          <a:latin typeface="Lato" panose="020F0502020204030203" pitchFamily="34" charset="0"/>
                        </a:rPr>
                        <a:t>44,322,867</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105.4%</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3,766,371</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43.5%</a:t>
                      </a:r>
                    </a:p>
                  </a:txBody>
                  <a:tcPr marL="9525" marR="9525" marT="9525" marB="0" anchor="ctr"/>
                </a:tc>
                <a:extLst>
                  <a:ext uri="{0D108BD9-81ED-4DB2-BD59-A6C34878D82A}">
                    <a16:rowId xmlns:a16="http://schemas.microsoft.com/office/drawing/2014/main" val="2590010220"/>
                  </a:ext>
                </a:extLst>
              </a:tr>
              <a:tr h="276132">
                <a:tc>
                  <a:txBody>
                    <a:bodyPr/>
                    <a:lstStyle/>
                    <a:p>
                      <a:pPr algn="ctr" fontAlgn="ctr"/>
                      <a:r>
                        <a:rPr lang="en-US" sz="1100" b="0" i="0" u="none" strike="noStrike" dirty="0">
                          <a:solidFill>
                            <a:srgbClr val="000000"/>
                          </a:solidFill>
                          <a:effectLst/>
                          <a:latin typeface="Lato" panose="020F0502020204030203" pitchFamily="34" charset="0"/>
                        </a:rPr>
                        <a:t>3</a:t>
                      </a:r>
                    </a:p>
                  </a:txBody>
                  <a:tcPr marL="6350" marR="6350" marT="6350" marB="0" anchor="ctr"/>
                </a:tc>
                <a:tc>
                  <a:txBody>
                    <a:bodyPr/>
                    <a:lstStyle/>
                    <a:p>
                      <a:pPr algn="l" fontAlgn="b"/>
                      <a:r>
                        <a:rPr lang="en-US" sz="1100" b="0" i="0" u="none" strike="noStrike" dirty="0">
                          <a:solidFill>
                            <a:srgbClr val="000000"/>
                          </a:solidFill>
                          <a:effectLst/>
                          <a:latin typeface="Lato" panose="020F0502020204030203" pitchFamily="34" charset="0"/>
                        </a:rPr>
                        <a:t>Gold (GC) Futures, Commodity Exchange (COMEX)</a:t>
                      </a:r>
                    </a:p>
                  </a:txBody>
                  <a:tcPr marL="9525" marR="9525" marT="9525" marB="0" anchor="ctr"/>
                </a:tc>
                <a:tc>
                  <a:txBody>
                    <a:bodyPr/>
                    <a:lstStyle/>
                    <a:p>
                      <a:pPr algn="l" fontAlgn="ctr"/>
                      <a:endParaRPr lang="en-US" sz="1100" b="0" i="0" u="none" strike="noStrike" dirty="0">
                        <a:solidFill>
                          <a:srgbClr val="000000"/>
                        </a:solidFill>
                        <a:effectLst/>
                        <a:latin typeface="Lato" panose="020F0502020204030203" pitchFamily="34" charset="0"/>
                      </a:endParaRPr>
                    </a:p>
                  </a:txBody>
                  <a:tcPr marL="6350" marR="6350" marT="6350" marB="0" anchor="ctr"/>
                </a:tc>
                <a:tc>
                  <a:txBody>
                    <a:bodyPr/>
                    <a:lstStyle/>
                    <a:p>
                      <a:pPr algn="r" fontAlgn="b"/>
                      <a:r>
                        <a:rPr lang="en-US" sz="1100" b="0" i="0" u="none" strike="noStrike" dirty="0">
                          <a:solidFill>
                            <a:srgbClr val="000000"/>
                          </a:solidFill>
                          <a:effectLst/>
                          <a:latin typeface="Lato" panose="020F0502020204030203" pitchFamily="34" charset="0"/>
                        </a:rPr>
                        <a:t>30,494,234</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-3.6%</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434,714</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-3.0%</a:t>
                      </a:r>
                    </a:p>
                  </a:txBody>
                  <a:tcPr marL="9525" marR="9525" marT="9525" marB="0" anchor="ctr"/>
                </a:tc>
                <a:extLst>
                  <a:ext uri="{0D108BD9-81ED-4DB2-BD59-A6C34878D82A}">
                    <a16:rowId xmlns:a16="http://schemas.microsoft.com/office/drawing/2014/main" val="312649273"/>
                  </a:ext>
                </a:extLst>
              </a:tr>
              <a:tr h="276132">
                <a:tc>
                  <a:txBody>
                    <a:bodyPr/>
                    <a:lstStyle/>
                    <a:p>
                      <a:pPr algn="ctr" fontAlgn="ctr"/>
                      <a:r>
                        <a:rPr lang="en-US" sz="1100" b="0" i="0" u="none" strike="noStrike" dirty="0">
                          <a:solidFill>
                            <a:srgbClr val="000000"/>
                          </a:solidFill>
                          <a:effectLst/>
                          <a:latin typeface="Lato" panose="020F0502020204030203" pitchFamily="34" charset="0"/>
                        </a:rPr>
                        <a:t>4</a:t>
                      </a:r>
                    </a:p>
                  </a:txBody>
                  <a:tcPr marL="6350" marR="6350" marT="6350" marB="0" anchor="ctr"/>
                </a:tc>
                <a:tc>
                  <a:txBody>
                    <a:bodyPr/>
                    <a:lstStyle/>
                    <a:p>
                      <a:pPr algn="l" fontAlgn="b"/>
                      <a:r>
                        <a:rPr lang="en-US" sz="1100" b="0" i="0" u="none" strike="noStrike" dirty="0">
                          <a:solidFill>
                            <a:srgbClr val="000000"/>
                          </a:solidFill>
                          <a:effectLst/>
                          <a:latin typeface="Lato" panose="020F0502020204030203" pitchFamily="34" charset="0"/>
                        </a:rPr>
                        <a:t>E-Micro Gold (MGC) Futures, Commodity Exchange (COMEX)</a:t>
                      </a:r>
                    </a:p>
                  </a:txBody>
                  <a:tcPr marL="9525" marR="9525" marT="9525" marB="0" anchor="ctr"/>
                </a:tc>
                <a:tc>
                  <a:txBody>
                    <a:bodyPr/>
                    <a:lstStyle/>
                    <a:p>
                      <a:pPr algn="l" fontAlgn="ctr"/>
                      <a:endParaRPr lang="en-US" sz="1100" b="0" i="0" u="none" strike="noStrike" dirty="0">
                        <a:solidFill>
                          <a:srgbClr val="000000"/>
                        </a:solidFill>
                        <a:effectLst/>
                        <a:latin typeface="Lato" panose="020F0502020204030203" pitchFamily="34" charset="0"/>
                      </a:endParaRPr>
                    </a:p>
                  </a:txBody>
                  <a:tcPr marL="6350" marR="6350" marT="6350" marB="0" anchor="ctr"/>
                </a:tc>
                <a:tc>
                  <a:txBody>
                    <a:bodyPr/>
                    <a:lstStyle/>
                    <a:p>
                      <a:pPr algn="r" fontAlgn="b"/>
                      <a:r>
                        <a:rPr lang="en-US" sz="1100" b="0" i="0" u="none" strike="noStrike" dirty="0">
                          <a:solidFill>
                            <a:srgbClr val="000000"/>
                          </a:solidFill>
                          <a:effectLst/>
                          <a:latin typeface="Lato" panose="020F0502020204030203" pitchFamily="34" charset="0"/>
                        </a:rPr>
                        <a:t>26,666,112</a:t>
                      </a:r>
                    </a:p>
                  </a:txBody>
                  <a:tcPr marL="9525" marR="9525" marT="9525" marB="0" anchor="ctr"/>
                </a:tc>
                <a:tc>
                  <a:txBody>
                    <a:bodyPr/>
                    <a:lstStyle/>
                    <a:p>
                      <a:pPr algn="ctr" fontAlgn="b"/>
                      <a:r>
                        <a:rPr lang="en-US" sz="1100" b="0" i="1" u="none" strike="noStrike">
                          <a:solidFill>
                            <a:srgbClr val="000000"/>
                          </a:solidFill>
                          <a:effectLst/>
                          <a:latin typeface="Lato" panose="020F0502020204030203" pitchFamily="34" charset="0"/>
                        </a:rPr>
                        <a:t>129.5%</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45,014</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49.1%</a:t>
                      </a:r>
                    </a:p>
                  </a:txBody>
                  <a:tcPr marL="9525" marR="9525" marT="9525" marB="0" anchor="ctr"/>
                </a:tc>
                <a:extLst>
                  <a:ext uri="{0D108BD9-81ED-4DB2-BD59-A6C34878D82A}">
                    <a16:rowId xmlns:a16="http://schemas.microsoft.com/office/drawing/2014/main" val="1615337450"/>
                  </a:ext>
                </a:extLst>
              </a:tr>
              <a:tr h="276132">
                <a:tc>
                  <a:txBody>
                    <a:bodyPr/>
                    <a:lstStyle/>
                    <a:p>
                      <a:pPr algn="ctr" fontAlgn="ctr"/>
                      <a:r>
                        <a:rPr lang="en-US" sz="1100" b="0" i="0" u="none" strike="noStrike" dirty="0">
                          <a:solidFill>
                            <a:srgbClr val="000000"/>
                          </a:solidFill>
                          <a:effectLst/>
                          <a:latin typeface="Lato" panose="020F0502020204030203" pitchFamily="34" charset="0"/>
                        </a:rPr>
                        <a:t>5</a:t>
                      </a:r>
                    </a:p>
                  </a:txBody>
                  <a:tcPr marL="6350" marR="6350" marT="6350" marB="0" anchor="ctr"/>
                </a:tc>
                <a:tc>
                  <a:txBody>
                    <a:bodyPr/>
                    <a:lstStyle/>
                    <a:p>
                      <a:pPr algn="l" fontAlgn="b"/>
                      <a:r>
                        <a:rPr lang="en-US" sz="1100" b="0" i="0" u="none" strike="noStrike" dirty="0">
                          <a:solidFill>
                            <a:srgbClr val="000000"/>
                          </a:solidFill>
                          <a:effectLst/>
                          <a:latin typeface="Lato" panose="020F0502020204030203" pitchFamily="34" charset="0"/>
                        </a:rPr>
                        <a:t>Silver (5,000 oz) (SI) Futures, Commodity Exchange (COMEX)</a:t>
                      </a:r>
                    </a:p>
                  </a:txBody>
                  <a:tcPr marL="9525" marR="9525" marT="9525" marB="0" anchor="ctr"/>
                </a:tc>
                <a:tc>
                  <a:txBody>
                    <a:bodyPr/>
                    <a:lstStyle/>
                    <a:p>
                      <a:pPr algn="l" fontAlgn="ctr"/>
                      <a:endParaRPr lang="en-US" sz="1100" b="0" i="0" u="none" strike="noStrike" dirty="0">
                        <a:solidFill>
                          <a:srgbClr val="000000"/>
                        </a:solidFill>
                        <a:effectLst/>
                        <a:latin typeface="Lato" panose="020F0502020204030203" pitchFamily="34" charset="0"/>
                      </a:endParaRPr>
                    </a:p>
                  </a:txBody>
                  <a:tcPr marL="6350" marR="6350" marT="6350" marB="0" anchor="ctr"/>
                </a:tc>
                <a:tc>
                  <a:txBody>
                    <a:bodyPr/>
                    <a:lstStyle/>
                    <a:p>
                      <a:pPr algn="r" fontAlgn="b"/>
                      <a:r>
                        <a:rPr lang="en-US" sz="1100" b="0" i="0" u="none" strike="noStrike" dirty="0">
                          <a:solidFill>
                            <a:srgbClr val="000000"/>
                          </a:solidFill>
                          <a:effectLst/>
                          <a:latin typeface="Lato" panose="020F0502020204030203" pitchFamily="34" charset="0"/>
                        </a:rPr>
                        <a:t>9,224,783</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-21.6%</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162,359</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4.5%</a:t>
                      </a:r>
                    </a:p>
                  </a:txBody>
                  <a:tcPr marL="9525" marR="9525" marT="9525" marB="0" anchor="ctr"/>
                </a:tc>
                <a:extLst>
                  <a:ext uri="{0D108BD9-81ED-4DB2-BD59-A6C34878D82A}">
                    <a16:rowId xmlns:a16="http://schemas.microsoft.com/office/drawing/2014/main" val="3449695207"/>
                  </a:ext>
                </a:extLst>
              </a:tr>
              <a:tr h="276132">
                <a:tc>
                  <a:txBody>
                    <a:bodyPr/>
                    <a:lstStyle/>
                    <a:p>
                      <a:pPr algn="ctr" fontAlgn="ctr"/>
                      <a:r>
                        <a:rPr lang="en-US" sz="1100" b="0" i="0" u="none" strike="noStrike" dirty="0">
                          <a:solidFill>
                            <a:srgbClr val="000000"/>
                          </a:solidFill>
                          <a:effectLst/>
                          <a:latin typeface="Lato" panose="020F0502020204030203" pitchFamily="34" charset="0"/>
                        </a:rPr>
                        <a:t>6</a:t>
                      </a:r>
                    </a:p>
                  </a:txBody>
                  <a:tcPr marL="6350" marR="6350" marT="6350" marB="0" anchor="ctr"/>
                </a:tc>
                <a:tc>
                  <a:txBody>
                    <a:bodyPr/>
                    <a:lstStyle/>
                    <a:p>
                      <a:pPr algn="l" fontAlgn="b"/>
                      <a:r>
                        <a:rPr lang="en-US" sz="1100" b="0" i="0" u="none" strike="noStrike" dirty="0">
                          <a:solidFill>
                            <a:srgbClr val="000000"/>
                          </a:solidFill>
                          <a:effectLst/>
                          <a:latin typeface="Lato" panose="020F0502020204030203" pitchFamily="34" charset="0"/>
                        </a:rPr>
                        <a:t>Gold (OG) Options, Commodity Exchange (COMEX)</a:t>
                      </a:r>
                    </a:p>
                  </a:txBody>
                  <a:tcPr marL="9525" marR="9525" marT="9525" marB="0" anchor="ctr"/>
                </a:tc>
                <a:tc>
                  <a:txBody>
                    <a:bodyPr/>
                    <a:lstStyle/>
                    <a:p>
                      <a:pPr algn="l" fontAlgn="ctr"/>
                      <a:endParaRPr lang="en-US" sz="1100" b="0" i="0" u="none" strike="noStrike" dirty="0">
                        <a:solidFill>
                          <a:srgbClr val="000000"/>
                        </a:solidFill>
                        <a:effectLst/>
                        <a:latin typeface="Lato" panose="020F0502020204030203" pitchFamily="34" charset="0"/>
                      </a:endParaRPr>
                    </a:p>
                  </a:txBody>
                  <a:tcPr marL="6350" marR="6350" marT="6350" marB="0" anchor="ctr"/>
                </a:tc>
                <a:tc>
                  <a:txBody>
                    <a:bodyPr/>
                    <a:lstStyle/>
                    <a:p>
                      <a:pPr algn="r" fontAlgn="b"/>
                      <a:r>
                        <a:rPr lang="en-US" sz="1100" b="0" i="0" u="none" strike="noStrike">
                          <a:solidFill>
                            <a:srgbClr val="000000"/>
                          </a:solidFill>
                          <a:effectLst/>
                          <a:latin typeface="Lato" panose="020F0502020204030203" pitchFamily="34" charset="0"/>
                        </a:rPr>
                        <a:t>8,698,016</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20.7%</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734,631</a:t>
                      </a:r>
                    </a:p>
                  </a:txBody>
                  <a:tcPr marL="9525" marR="9525" marT="9525" marB="0" anchor="ctr"/>
                </a:tc>
                <a:tc>
                  <a:txBody>
                    <a:bodyPr/>
                    <a:lstStyle/>
                    <a:p>
                      <a:pPr algn="ctr" fontAlgn="b"/>
                      <a:r>
                        <a:rPr lang="en-US" sz="1100" b="0" i="1" u="none" strike="noStrike">
                          <a:solidFill>
                            <a:srgbClr val="000000"/>
                          </a:solidFill>
                          <a:effectLst/>
                          <a:latin typeface="Lato" panose="020F0502020204030203" pitchFamily="34" charset="0"/>
                        </a:rPr>
                        <a:t>-19.8%</a:t>
                      </a:r>
                    </a:p>
                  </a:txBody>
                  <a:tcPr marL="9525" marR="9525" marT="9525" marB="0" anchor="ctr"/>
                </a:tc>
                <a:extLst>
                  <a:ext uri="{0D108BD9-81ED-4DB2-BD59-A6C34878D82A}">
                    <a16:rowId xmlns:a16="http://schemas.microsoft.com/office/drawing/2014/main" val="1414627143"/>
                  </a:ext>
                </a:extLst>
              </a:tr>
              <a:tr h="276132">
                <a:tc>
                  <a:txBody>
                    <a:bodyPr/>
                    <a:lstStyle/>
                    <a:p>
                      <a:pPr algn="ctr" fontAlgn="ctr"/>
                      <a:r>
                        <a:rPr lang="en-US" sz="1100" b="0" i="0" u="none" strike="noStrike" dirty="0">
                          <a:solidFill>
                            <a:srgbClr val="000000"/>
                          </a:solidFill>
                          <a:effectLst/>
                          <a:latin typeface="Lato" panose="020F0502020204030203" pitchFamily="34" charset="0"/>
                        </a:rPr>
                        <a:t>7</a:t>
                      </a:r>
                    </a:p>
                  </a:txBody>
                  <a:tcPr marL="6350" marR="6350" marT="6350" marB="0" anchor="ctr"/>
                </a:tc>
                <a:tc>
                  <a:txBody>
                    <a:bodyPr/>
                    <a:lstStyle/>
                    <a:p>
                      <a:pPr algn="l" fontAlgn="b"/>
                      <a:r>
                        <a:rPr lang="en-US" sz="1100" b="0" i="0" u="none" strike="noStrike" dirty="0">
                          <a:solidFill>
                            <a:srgbClr val="000000"/>
                          </a:solidFill>
                          <a:effectLst/>
                          <a:latin typeface="Lato" panose="020F0502020204030203" pitchFamily="34" charset="0"/>
                        </a:rPr>
                        <a:t>Platinum (PL) Futures, New York Mercantile Exchange</a:t>
                      </a:r>
                    </a:p>
                  </a:txBody>
                  <a:tcPr marL="9525" marR="9525" marT="9525" marB="0" anchor="ctr"/>
                </a:tc>
                <a:tc>
                  <a:txBody>
                    <a:bodyPr/>
                    <a:lstStyle/>
                    <a:p>
                      <a:pPr algn="l" fontAlgn="ctr"/>
                      <a:endParaRPr lang="en-US" sz="1100" b="0" i="0" u="none" strike="noStrike" dirty="0">
                        <a:solidFill>
                          <a:srgbClr val="000000"/>
                        </a:solidFill>
                        <a:effectLst/>
                        <a:latin typeface="Lato" panose="020F0502020204030203" pitchFamily="34" charset="0"/>
                      </a:endParaRPr>
                    </a:p>
                  </a:txBody>
                  <a:tcPr marL="6350" marR="6350" marT="6350" marB="0" anchor="ctr"/>
                </a:tc>
                <a:tc>
                  <a:txBody>
                    <a:bodyPr/>
                    <a:lstStyle/>
                    <a:p>
                      <a:pPr algn="r" fontAlgn="b"/>
                      <a:r>
                        <a:rPr lang="en-US" sz="1100" b="0" i="0" u="none" strike="noStrike" dirty="0">
                          <a:solidFill>
                            <a:srgbClr val="000000"/>
                          </a:solidFill>
                          <a:effectLst/>
                          <a:latin typeface="Lato" panose="020F0502020204030203" pitchFamily="34" charset="0"/>
                        </a:rPr>
                        <a:t>4,761,271</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13.7%</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91,922</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19.9%</a:t>
                      </a:r>
                    </a:p>
                  </a:txBody>
                  <a:tcPr marL="9525" marR="9525" marT="9525" marB="0" anchor="ctr"/>
                </a:tc>
                <a:extLst>
                  <a:ext uri="{0D108BD9-81ED-4DB2-BD59-A6C34878D82A}">
                    <a16:rowId xmlns:a16="http://schemas.microsoft.com/office/drawing/2014/main" val="786011148"/>
                  </a:ext>
                </a:extLst>
              </a:tr>
              <a:tr h="276132">
                <a:tc>
                  <a:txBody>
                    <a:bodyPr/>
                    <a:lstStyle/>
                    <a:p>
                      <a:pPr algn="ctr" fontAlgn="ctr"/>
                      <a:r>
                        <a:rPr lang="en-US" sz="1100" b="0" i="0" u="none" strike="noStrike" dirty="0">
                          <a:solidFill>
                            <a:srgbClr val="000000"/>
                          </a:solidFill>
                          <a:effectLst/>
                          <a:latin typeface="Lato" panose="020F0502020204030203" pitchFamily="34" charset="0"/>
                        </a:rPr>
                        <a:t>8</a:t>
                      </a:r>
                    </a:p>
                  </a:txBody>
                  <a:tcPr marL="6350" marR="6350" marT="6350" marB="0" anchor="ctr"/>
                </a:tc>
                <a:tc>
                  <a:txBody>
                    <a:bodyPr/>
                    <a:lstStyle/>
                    <a:p>
                      <a:pPr algn="l" fontAlgn="b"/>
                      <a:r>
                        <a:rPr lang="en-US" sz="1100" b="0" i="0" u="none" strike="noStrike" dirty="0">
                          <a:solidFill>
                            <a:srgbClr val="000000"/>
                          </a:solidFill>
                          <a:effectLst/>
                          <a:latin typeface="Lato" panose="020F0502020204030203" pitchFamily="34" charset="0"/>
                        </a:rPr>
                        <a:t>Silver (1,000 oz) (SIL) Futures, Commodity Exchange (COMEX)</a:t>
                      </a:r>
                    </a:p>
                  </a:txBody>
                  <a:tcPr marL="9525" marR="9525" marT="9525" marB="0" anchor="ctr"/>
                </a:tc>
                <a:tc>
                  <a:txBody>
                    <a:bodyPr/>
                    <a:lstStyle/>
                    <a:p>
                      <a:pPr algn="l" fontAlgn="ctr"/>
                      <a:endParaRPr lang="en-US" sz="1100" b="0" i="0" u="none" strike="noStrike" dirty="0">
                        <a:solidFill>
                          <a:srgbClr val="000000"/>
                        </a:solidFill>
                        <a:effectLst/>
                        <a:latin typeface="Lato" panose="020F0502020204030203" pitchFamily="34" charset="0"/>
                      </a:endParaRPr>
                    </a:p>
                  </a:txBody>
                  <a:tcPr marL="6350" marR="6350" marT="6350" marB="0" anchor="ctr"/>
                </a:tc>
                <a:tc>
                  <a:txBody>
                    <a:bodyPr/>
                    <a:lstStyle/>
                    <a:p>
                      <a:pPr algn="r" fontAlgn="b"/>
                      <a:r>
                        <a:rPr lang="en-US" sz="1100" b="0" i="0" u="none" strike="noStrike" dirty="0">
                          <a:solidFill>
                            <a:srgbClr val="000000"/>
                          </a:solidFill>
                          <a:effectLst/>
                          <a:latin typeface="Lato" panose="020F0502020204030203" pitchFamily="34" charset="0"/>
                        </a:rPr>
                        <a:t>2,349,012</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12.6%</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11,919</a:t>
                      </a:r>
                    </a:p>
                  </a:txBody>
                  <a:tcPr marL="9525" marR="9525" marT="9525" marB="0" anchor="ctr"/>
                </a:tc>
                <a:tc>
                  <a:txBody>
                    <a:bodyPr/>
                    <a:lstStyle/>
                    <a:p>
                      <a:pPr algn="ctr" fontAlgn="b"/>
                      <a:r>
                        <a:rPr lang="en-US" sz="1100" b="0" i="1" u="none" strike="noStrike">
                          <a:solidFill>
                            <a:srgbClr val="000000"/>
                          </a:solidFill>
                          <a:effectLst/>
                          <a:latin typeface="Lato" panose="020F0502020204030203" pitchFamily="34" charset="0"/>
                        </a:rPr>
                        <a:t>8.9%</a:t>
                      </a:r>
                    </a:p>
                  </a:txBody>
                  <a:tcPr marL="9525" marR="9525" marT="9525" marB="0" anchor="ctr"/>
                </a:tc>
                <a:extLst>
                  <a:ext uri="{0D108BD9-81ED-4DB2-BD59-A6C34878D82A}">
                    <a16:rowId xmlns:a16="http://schemas.microsoft.com/office/drawing/2014/main" val="2197155411"/>
                  </a:ext>
                </a:extLst>
              </a:tr>
              <a:tr h="276132">
                <a:tc>
                  <a:txBody>
                    <a:bodyPr/>
                    <a:lstStyle/>
                    <a:p>
                      <a:pPr algn="ctr" fontAlgn="ctr"/>
                      <a:r>
                        <a:rPr lang="en-US" sz="1100" b="0" i="0" u="none" strike="noStrike" dirty="0">
                          <a:solidFill>
                            <a:srgbClr val="000000"/>
                          </a:solidFill>
                          <a:effectLst/>
                          <a:latin typeface="Lato" panose="020F0502020204030203" pitchFamily="34" charset="0"/>
                        </a:rPr>
                        <a:t>9</a:t>
                      </a:r>
                    </a:p>
                  </a:txBody>
                  <a:tcPr marL="6350" marR="6350" marT="6350" marB="0" anchor="ctr"/>
                </a:tc>
                <a:tc>
                  <a:txBody>
                    <a:bodyPr/>
                    <a:lstStyle/>
                    <a:p>
                      <a:pPr algn="l" fontAlgn="b"/>
                      <a:r>
                        <a:rPr lang="en-US" sz="1100" b="0" i="0" u="none" strike="noStrike" dirty="0">
                          <a:solidFill>
                            <a:srgbClr val="000000"/>
                          </a:solidFill>
                          <a:effectLst/>
                          <a:latin typeface="Lato" panose="020F0502020204030203" pitchFamily="34" charset="0"/>
                        </a:rPr>
                        <a:t>Silver (SO) Options, Commodity Exchange (COMEX)</a:t>
                      </a:r>
                    </a:p>
                  </a:txBody>
                  <a:tcPr marL="9525" marR="9525" marT="9525" marB="0" anchor="ctr"/>
                </a:tc>
                <a:tc>
                  <a:txBody>
                    <a:bodyPr/>
                    <a:lstStyle/>
                    <a:p>
                      <a:pPr algn="l" fontAlgn="ctr"/>
                      <a:endParaRPr lang="en-US" sz="1100" b="0" i="0" u="none" strike="noStrike" dirty="0">
                        <a:solidFill>
                          <a:srgbClr val="000000"/>
                        </a:solidFill>
                        <a:effectLst/>
                        <a:latin typeface="Lato" panose="020F0502020204030203" pitchFamily="34" charset="0"/>
                      </a:endParaRPr>
                    </a:p>
                  </a:txBody>
                  <a:tcPr marL="6350" marR="6350" marT="6350" marB="0" anchor="ctr"/>
                </a:tc>
                <a:tc>
                  <a:txBody>
                    <a:bodyPr/>
                    <a:lstStyle/>
                    <a:p>
                      <a:pPr algn="r" fontAlgn="b"/>
                      <a:r>
                        <a:rPr lang="en-US" sz="1100" b="0" i="0" u="none" strike="noStrike">
                          <a:solidFill>
                            <a:srgbClr val="000000"/>
                          </a:solidFill>
                          <a:effectLst/>
                          <a:latin typeface="Lato" panose="020F0502020204030203" pitchFamily="34" charset="0"/>
                        </a:rPr>
                        <a:t>1,418,157</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-21.1%</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95,463</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-38.9%</a:t>
                      </a:r>
                    </a:p>
                  </a:txBody>
                  <a:tcPr marL="9525" marR="9525" marT="9525" marB="0" anchor="ctr"/>
                </a:tc>
                <a:extLst>
                  <a:ext uri="{0D108BD9-81ED-4DB2-BD59-A6C34878D82A}">
                    <a16:rowId xmlns:a16="http://schemas.microsoft.com/office/drawing/2014/main" val="3976781447"/>
                  </a:ext>
                </a:extLst>
              </a:tr>
              <a:tr h="276132">
                <a:tc>
                  <a:txBody>
                    <a:bodyPr/>
                    <a:lstStyle/>
                    <a:p>
                      <a:pPr algn="ctr" fontAlgn="ctr"/>
                      <a:r>
                        <a:rPr lang="en-US" sz="1100" b="0" i="0" u="none" strike="noStrike" dirty="0">
                          <a:solidFill>
                            <a:srgbClr val="000000"/>
                          </a:solidFill>
                          <a:effectLst/>
                          <a:latin typeface="Lato" panose="020F0502020204030203" pitchFamily="34" charset="0"/>
                        </a:rPr>
                        <a:t>10</a:t>
                      </a:r>
                    </a:p>
                  </a:txBody>
                  <a:tcPr marL="6350" marR="6350" marT="6350" marB="0" anchor="ctr"/>
                </a:tc>
                <a:tc>
                  <a:txBody>
                    <a:bodyPr/>
                    <a:lstStyle/>
                    <a:p>
                      <a:pPr algn="l" fontAlgn="b"/>
                      <a:r>
                        <a:rPr lang="en-US" sz="1100" b="0" i="0" u="none" strike="noStrike" dirty="0">
                          <a:solidFill>
                            <a:srgbClr val="000000"/>
                          </a:solidFill>
                          <a:effectLst/>
                          <a:latin typeface="Lato" panose="020F0502020204030203" pitchFamily="34" charset="0"/>
                        </a:rPr>
                        <a:t>Palladium (PA) Futures, New York Mercantile Exchange</a:t>
                      </a:r>
                    </a:p>
                  </a:txBody>
                  <a:tcPr marL="9525" marR="9525" marT="9525" marB="0" anchor="ctr"/>
                </a:tc>
                <a:tc>
                  <a:txBody>
                    <a:bodyPr/>
                    <a:lstStyle/>
                    <a:p>
                      <a:pPr algn="l" fontAlgn="ctr"/>
                      <a:endParaRPr lang="en-US" sz="1100" b="0" i="0" u="none" strike="noStrike" dirty="0">
                        <a:solidFill>
                          <a:srgbClr val="000000"/>
                        </a:solidFill>
                        <a:effectLst/>
                        <a:latin typeface="Lato" panose="020F0502020204030203" pitchFamily="34" charset="0"/>
                      </a:endParaRPr>
                    </a:p>
                  </a:txBody>
                  <a:tcPr marL="6350" marR="6350" marT="6350" marB="0" anchor="ctr"/>
                </a:tc>
                <a:tc>
                  <a:txBody>
                    <a:bodyPr/>
                    <a:lstStyle/>
                    <a:p>
                      <a:pPr algn="r" fontAlgn="b"/>
                      <a:r>
                        <a:rPr lang="en-US" sz="1100" b="0" i="0" u="none" strike="noStrike">
                          <a:solidFill>
                            <a:srgbClr val="000000"/>
                          </a:solidFill>
                          <a:effectLst/>
                          <a:latin typeface="Lato" panose="020F0502020204030203" pitchFamily="34" charset="0"/>
                        </a:rPr>
                        <a:t>748,985</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6.4%</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20,542</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-22.6%</a:t>
                      </a:r>
                    </a:p>
                  </a:txBody>
                  <a:tcPr marL="9525" marR="9525" marT="9525" marB="0" anchor="ctr"/>
                </a:tc>
                <a:extLst>
                  <a:ext uri="{0D108BD9-81ED-4DB2-BD59-A6C34878D82A}">
                    <a16:rowId xmlns:a16="http://schemas.microsoft.com/office/drawing/2014/main" val="3098649343"/>
                  </a:ext>
                </a:extLst>
              </a:tr>
              <a:tr h="276132">
                <a:tc>
                  <a:txBody>
                    <a:bodyPr/>
                    <a:lstStyle/>
                    <a:p>
                      <a:pPr algn="ctr" fontAlgn="ctr"/>
                      <a:r>
                        <a:rPr lang="en-US" sz="1100" b="0" i="0" u="none" strike="noStrike" dirty="0">
                          <a:solidFill>
                            <a:srgbClr val="000000"/>
                          </a:solidFill>
                          <a:effectLst/>
                          <a:latin typeface="Lato" panose="020F0502020204030203" pitchFamily="34" charset="0"/>
                        </a:rPr>
                        <a:t>11</a:t>
                      </a:r>
                    </a:p>
                  </a:txBody>
                  <a:tcPr marL="6350" marR="6350" marT="6350" marB="0" anchor="ctr"/>
                </a:tc>
                <a:tc>
                  <a:txBody>
                    <a:bodyPr/>
                    <a:lstStyle/>
                    <a:p>
                      <a:pPr algn="l" fontAlgn="b"/>
                      <a:r>
                        <a:rPr lang="en-US" sz="1100" b="0" i="0" u="none" strike="noStrike" dirty="0">
                          <a:solidFill>
                            <a:srgbClr val="000000"/>
                          </a:solidFill>
                          <a:effectLst/>
                          <a:latin typeface="Lato" panose="020F0502020204030203" pitchFamily="34" charset="0"/>
                        </a:rPr>
                        <a:t>Gold Futures, Coinbase Derivatives Exchange</a:t>
                      </a:r>
                      <a:r>
                        <a:rPr lang="en-US" sz="1100" b="0" i="0" u="none" strike="noStrike" baseline="30000" dirty="0">
                          <a:solidFill>
                            <a:srgbClr val="000000"/>
                          </a:solidFill>
                          <a:effectLst/>
                          <a:latin typeface="Lato" panose="020F0502020204030203" pitchFamily="34" charset="0"/>
                        </a:rPr>
                        <a:t> 4</a:t>
                      </a:r>
                      <a:endParaRPr lang="en-US" sz="1100" b="0" i="0" u="none" strike="noStrike" dirty="0">
                        <a:solidFill>
                          <a:srgbClr val="000000"/>
                        </a:solidFill>
                        <a:effectLst/>
                        <a:latin typeface="Lato" panose="020F0502020204030203" pitchFamily="34" charset="0"/>
                      </a:endParaRPr>
                    </a:p>
                  </a:txBody>
                  <a:tcPr marL="9525" marR="9525" marT="9525" marB="0" anchor="ctr"/>
                </a:tc>
                <a:tc>
                  <a:txBody>
                    <a:bodyPr/>
                    <a:lstStyle/>
                    <a:p>
                      <a:pPr algn="l" fontAlgn="ctr"/>
                      <a:endParaRPr lang="en-US" sz="1100" b="0" i="0" u="none" strike="noStrike" dirty="0">
                        <a:solidFill>
                          <a:srgbClr val="000000"/>
                        </a:solidFill>
                        <a:effectLst/>
                        <a:latin typeface="Lato" panose="020F0502020204030203" pitchFamily="34" charset="0"/>
                      </a:endParaRPr>
                    </a:p>
                  </a:txBody>
                  <a:tcPr marL="6350" marR="6350" marT="6350" marB="0" anchor="ctr"/>
                </a:tc>
                <a:tc>
                  <a:txBody>
                    <a:bodyPr/>
                    <a:lstStyle/>
                    <a:p>
                      <a:pPr algn="r" fontAlgn="b"/>
                      <a:r>
                        <a:rPr lang="en-US" sz="1100" b="0" i="0" u="none" strike="noStrike">
                          <a:solidFill>
                            <a:srgbClr val="000000"/>
                          </a:solidFill>
                          <a:effectLst/>
                          <a:latin typeface="Lato" panose="020F0502020204030203" pitchFamily="34" charset="0"/>
                        </a:rPr>
                        <a:t>649,964</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6686.0%</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6,106</a:t>
                      </a:r>
                    </a:p>
                  </a:txBody>
                  <a:tcPr marL="9525" marR="9525" marT="9525" marB="0" anchor="ctr"/>
                </a:tc>
                <a:tc>
                  <a:txBody>
                    <a:bodyPr/>
                    <a:lstStyle/>
                    <a:p>
                      <a:pPr algn="ctr" fontAlgn="b"/>
                      <a:r>
                        <a:rPr lang="en-US" sz="1100" b="0" i="1" u="none" strike="noStrike">
                          <a:solidFill>
                            <a:srgbClr val="000000"/>
                          </a:solidFill>
                          <a:effectLst/>
                          <a:latin typeface="Lato" panose="020F0502020204030203" pitchFamily="34" charset="0"/>
                        </a:rPr>
                        <a:t>2864.1%</a:t>
                      </a:r>
                    </a:p>
                  </a:txBody>
                  <a:tcPr marL="9525" marR="9525" marT="9525" marB="0" anchor="ctr"/>
                </a:tc>
                <a:extLst>
                  <a:ext uri="{0D108BD9-81ED-4DB2-BD59-A6C34878D82A}">
                    <a16:rowId xmlns:a16="http://schemas.microsoft.com/office/drawing/2014/main" val="3263841567"/>
                  </a:ext>
                </a:extLst>
              </a:tr>
              <a:tr h="276132">
                <a:tc>
                  <a:txBody>
                    <a:bodyPr/>
                    <a:lstStyle/>
                    <a:p>
                      <a:pPr algn="ctr" fontAlgn="ctr"/>
                      <a:r>
                        <a:rPr lang="en-US" sz="1100" b="0" i="0" u="none" strike="noStrike" dirty="0">
                          <a:solidFill>
                            <a:srgbClr val="000000"/>
                          </a:solidFill>
                          <a:effectLst/>
                          <a:latin typeface="Lato" panose="020F0502020204030203" pitchFamily="34" charset="0"/>
                        </a:rPr>
                        <a:t>12</a:t>
                      </a:r>
                    </a:p>
                  </a:txBody>
                  <a:tcPr marL="6350" marR="6350" marT="6350" marB="0" anchor="ctr"/>
                </a:tc>
                <a:tc>
                  <a:txBody>
                    <a:bodyPr/>
                    <a:lstStyle/>
                    <a:p>
                      <a:pPr algn="l" fontAlgn="b"/>
                      <a:r>
                        <a:rPr lang="en-US" sz="1100" b="0" i="0" u="none" strike="noStrike" dirty="0">
                          <a:solidFill>
                            <a:srgbClr val="000000"/>
                          </a:solidFill>
                          <a:effectLst/>
                          <a:latin typeface="Lato" panose="020F0502020204030203" pitchFamily="34" charset="0"/>
                        </a:rPr>
                        <a:t>1-Ounce Gold (1OZ) Futures, Commodity Exchange (COMEX)</a:t>
                      </a:r>
                      <a:r>
                        <a:rPr lang="en-US" sz="1100" b="0" i="0" u="none" strike="noStrike" baseline="30000" dirty="0">
                          <a:solidFill>
                            <a:srgbClr val="000000"/>
                          </a:solidFill>
                          <a:effectLst/>
                          <a:latin typeface="Lato" panose="020F0502020204030203" pitchFamily="34" charset="0"/>
                        </a:rPr>
                        <a:t> 5</a:t>
                      </a:r>
                      <a:endParaRPr lang="en-US" sz="1100" b="0" i="0" u="none" strike="noStrike" dirty="0">
                        <a:solidFill>
                          <a:srgbClr val="000000"/>
                        </a:solidFill>
                        <a:effectLst/>
                        <a:latin typeface="Lato" panose="020F0502020204030203" pitchFamily="34" charset="0"/>
                      </a:endParaRPr>
                    </a:p>
                  </a:txBody>
                  <a:tcPr marL="9525" marR="9525" marT="9525" marB="0" anchor="ctr"/>
                </a:tc>
                <a:tc>
                  <a:txBody>
                    <a:bodyPr/>
                    <a:lstStyle/>
                    <a:p>
                      <a:pPr algn="l" fontAlgn="ctr"/>
                      <a:endParaRPr lang="en-US" sz="1100" b="0" i="0" u="none" strike="noStrike" dirty="0">
                        <a:solidFill>
                          <a:srgbClr val="000000"/>
                        </a:solidFill>
                        <a:effectLst/>
                        <a:latin typeface="Lato" panose="020F0502020204030203" pitchFamily="34" charset="0"/>
                      </a:endParaRPr>
                    </a:p>
                  </a:txBody>
                  <a:tcPr marL="6350" marR="6350" marT="6350" marB="0" anchor="ctr"/>
                </a:tc>
                <a:tc>
                  <a:txBody>
                    <a:bodyPr/>
                    <a:lstStyle/>
                    <a:p>
                      <a:pPr algn="r" fontAlgn="b"/>
                      <a:r>
                        <a:rPr lang="en-US" sz="1100" b="0" i="0" u="none" strike="noStrike">
                          <a:solidFill>
                            <a:srgbClr val="000000"/>
                          </a:solidFill>
                          <a:effectLst/>
                          <a:latin typeface="Lato" panose="020F0502020204030203" pitchFamily="34" charset="0"/>
                        </a:rPr>
                        <a:t>519,417</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n/a</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2,885</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n/a</a:t>
                      </a:r>
                    </a:p>
                  </a:txBody>
                  <a:tcPr marL="9525" marR="9525" marT="9525" marB="0" anchor="ctr"/>
                </a:tc>
                <a:extLst>
                  <a:ext uri="{0D108BD9-81ED-4DB2-BD59-A6C34878D82A}">
                    <a16:rowId xmlns:a16="http://schemas.microsoft.com/office/drawing/2014/main" val="1131066668"/>
                  </a:ext>
                </a:extLst>
              </a:tr>
              <a:tr h="276132">
                <a:tc>
                  <a:txBody>
                    <a:bodyPr/>
                    <a:lstStyle/>
                    <a:p>
                      <a:pPr algn="ctr" fontAlgn="ctr"/>
                      <a:r>
                        <a:rPr lang="en-US" sz="1100" b="0" i="0" u="none" strike="noStrike" dirty="0">
                          <a:solidFill>
                            <a:srgbClr val="000000"/>
                          </a:solidFill>
                          <a:effectLst/>
                          <a:latin typeface="Lato" panose="020F0502020204030203" pitchFamily="34" charset="0"/>
                        </a:rPr>
                        <a:t>13</a:t>
                      </a:r>
                    </a:p>
                  </a:txBody>
                  <a:tcPr marL="6350" marR="6350" marT="6350" marB="0" anchor="ctr"/>
                </a:tc>
                <a:tc>
                  <a:txBody>
                    <a:bodyPr/>
                    <a:lstStyle/>
                    <a:p>
                      <a:pPr algn="l" fontAlgn="b"/>
                      <a:r>
                        <a:rPr lang="en-US" sz="1100" b="0" i="0" u="none" strike="noStrike" dirty="0" err="1">
                          <a:solidFill>
                            <a:srgbClr val="000000"/>
                          </a:solidFill>
                          <a:effectLst/>
                          <a:latin typeface="Lato" panose="020F0502020204030203" pitchFamily="34" charset="0"/>
                        </a:rPr>
                        <a:t>miNY</a:t>
                      </a:r>
                      <a:r>
                        <a:rPr lang="en-US" sz="1100" b="0" i="0" u="none" strike="noStrike" dirty="0">
                          <a:solidFill>
                            <a:srgbClr val="000000"/>
                          </a:solidFill>
                          <a:effectLst/>
                          <a:latin typeface="Lato" panose="020F0502020204030203" pitchFamily="34" charset="0"/>
                        </a:rPr>
                        <a:t> Gold (QO) Futures, Commodity Exchange (COMEX)</a:t>
                      </a:r>
                    </a:p>
                  </a:txBody>
                  <a:tcPr marL="9525" marR="9525" marT="9525" marB="0" anchor="ctr"/>
                </a:tc>
                <a:tc>
                  <a:txBody>
                    <a:bodyPr/>
                    <a:lstStyle/>
                    <a:p>
                      <a:pPr algn="l" fontAlgn="ctr"/>
                      <a:endParaRPr lang="en-US" sz="1100" b="0" i="0" u="none" strike="noStrike">
                        <a:solidFill>
                          <a:srgbClr val="000000"/>
                        </a:solidFill>
                        <a:effectLst/>
                        <a:latin typeface="Lato" panose="020F0502020204030203" pitchFamily="34" charset="0"/>
                      </a:endParaRPr>
                    </a:p>
                  </a:txBody>
                  <a:tcPr marL="6350" marR="6350" marT="6350" marB="0" anchor="ctr"/>
                </a:tc>
                <a:tc>
                  <a:txBody>
                    <a:bodyPr/>
                    <a:lstStyle/>
                    <a:p>
                      <a:pPr algn="r" fontAlgn="b"/>
                      <a:r>
                        <a:rPr lang="en-US" sz="1100" b="0" i="0" u="none" strike="noStrike">
                          <a:solidFill>
                            <a:srgbClr val="000000"/>
                          </a:solidFill>
                          <a:effectLst/>
                          <a:latin typeface="Lato" panose="020F0502020204030203" pitchFamily="34" charset="0"/>
                        </a:rPr>
                        <a:t>465,235</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206.9%</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1,585</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47.4%</a:t>
                      </a:r>
                    </a:p>
                  </a:txBody>
                  <a:tcPr marL="9525" marR="9525" marT="9525" marB="0" anchor="ctr"/>
                </a:tc>
                <a:extLst>
                  <a:ext uri="{0D108BD9-81ED-4DB2-BD59-A6C34878D82A}">
                    <a16:rowId xmlns:a16="http://schemas.microsoft.com/office/drawing/2014/main" val="3577794907"/>
                  </a:ext>
                </a:extLst>
              </a:tr>
              <a:tr h="276132">
                <a:tc>
                  <a:txBody>
                    <a:bodyPr/>
                    <a:lstStyle/>
                    <a:p>
                      <a:pPr algn="ctr" fontAlgn="ctr"/>
                      <a:r>
                        <a:rPr lang="en-US" sz="1100" b="0" i="0" u="none" strike="noStrike" dirty="0">
                          <a:solidFill>
                            <a:srgbClr val="000000"/>
                          </a:solidFill>
                          <a:effectLst/>
                          <a:latin typeface="Lato" panose="020F0502020204030203" pitchFamily="34" charset="0"/>
                        </a:rPr>
                        <a:t>14</a:t>
                      </a:r>
                    </a:p>
                  </a:txBody>
                  <a:tcPr marL="6350" marR="6350" marT="6350" marB="0" anchor="ctr"/>
                </a:tc>
                <a:tc>
                  <a:txBody>
                    <a:bodyPr/>
                    <a:lstStyle/>
                    <a:p>
                      <a:pPr algn="l" fontAlgn="b"/>
                      <a:r>
                        <a:rPr lang="en-US" sz="1100" b="0" i="0" u="none" strike="noStrike" dirty="0">
                          <a:solidFill>
                            <a:srgbClr val="000000"/>
                          </a:solidFill>
                          <a:effectLst/>
                          <a:latin typeface="Lato" panose="020F0502020204030203" pitchFamily="34" charset="0"/>
                        </a:rPr>
                        <a:t>Gold Weekly </a:t>
                      </a:r>
                      <a:r>
                        <a:rPr lang="en-US" sz="1100" b="0" i="0" u="none" strike="noStrike" dirty="0" err="1">
                          <a:solidFill>
                            <a:srgbClr val="000000"/>
                          </a:solidFill>
                          <a:effectLst/>
                          <a:latin typeface="Lato" panose="020F0502020204030203" pitchFamily="34" charset="0"/>
                        </a:rPr>
                        <a:t>Wk</a:t>
                      </a:r>
                      <a:r>
                        <a:rPr lang="en-US" sz="1100" b="0" i="0" u="none" strike="noStrike" dirty="0">
                          <a:solidFill>
                            <a:srgbClr val="000000"/>
                          </a:solidFill>
                          <a:effectLst/>
                          <a:latin typeface="Lato" panose="020F0502020204030203" pitchFamily="34" charset="0"/>
                        </a:rPr>
                        <a:t> 2 (OG2) Options, Commodity Exchange (COMEX)</a:t>
                      </a:r>
                    </a:p>
                  </a:txBody>
                  <a:tcPr marL="9525" marR="9525" marT="9525" marB="0" anchor="ctr"/>
                </a:tc>
                <a:tc>
                  <a:txBody>
                    <a:bodyPr/>
                    <a:lstStyle/>
                    <a:p>
                      <a:pPr algn="l" fontAlgn="ctr"/>
                      <a:endParaRPr lang="en-US" sz="1100" b="0" i="0" u="none" strike="noStrike" dirty="0">
                        <a:solidFill>
                          <a:srgbClr val="000000"/>
                        </a:solidFill>
                        <a:effectLst/>
                        <a:latin typeface="Lato" panose="020F0502020204030203" pitchFamily="34" charset="0"/>
                      </a:endParaRPr>
                    </a:p>
                  </a:txBody>
                  <a:tcPr marL="6350" marR="6350" marT="6350" marB="0" anchor="ctr"/>
                </a:tc>
                <a:tc>
                  <a:txBody>
                    <a:bodyPr/>
                    <a:lstStyle/>
                    <a:p>
                      <a:pPr algn="r" fontAlgn="b"/>
                      <a:r>
                        <a:rPr lang="en-US" sz="1100" b="0" i="0" u="none" strike="noStrike">
                          <a:solidFill>
                            <a:srgbClr val="000000"/>
                          </a:solidFill>
                          <a:effectLst/>
                          <a:latin typeface="Lato" panose="020F0502020204030203" pitchFamily="34" charset="0"/>
                        </a:rPr>
                        <a:t>393,509</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11.8%</a:t>
                      </a:r>
                    </a:p>
                  </a:txBody>
                  <a:tcPr marL="9525" marR="9525" marT="9525" marB="0" anchor="ctr"/>
                </a:tc>
                <a:tc>
                  <a:txBody>
                    <a:bodyPr/>
                    <a:lstStyle/>
                    <a:p>
                      <a:pPr algn="r" fontAlgn="b"/>
                      <a:r>
                        <a:rPr lang="en-US" sz="1100" b="0" i="0" u="none" strike="noStrike" dirty="0">
                          <a:solidFill>
                            <a:srgbClr val="000000"/>
                          </a:solidFill>
                          <a:effectLst/>
                          <a:latin typeface="Lato" panose="020F0502020204030203" pitchFamily="34" charset="0"/>
                        </a:rPr>
                        <a:t>6,108</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117.9%</a:t>
                      </a:r>
                    </a:p>
                  </a:txBody>
                  <a:tcPr marL="9525" marR="9525" marT="9525" marB="0" anchor="ctr"/>
                </a:tc>
                <a:extLst>
                  <a:ext uri="{0D108BD9-81ED-4DB2-BD59-A6C34878D82A}">
                    <a16:rowId xmlns:a16="http://schemas.microsoft.com/office/drawing/2014/main" val="275075364"/>
                  </a:ext>
                </a:extLst>
              </a:tr>
              <a:tr h="276132">
                <a:tc>
                  <a:txBody>
                    <a:bodyPr/>
                    <a:lstStyle/>
                    <a:p>
                      <a:pPr algn="ctr" fontAlgn="ctr"/>
                      <a:r>
                        <a:rPr lang="en-US" sz="1100" b="0" i="0" u="none" strike="noStrike" dirty="0">
                          <a:solidFill>
                            <a:srgbClr val="000000"/>
                          </a:solidFill>
                          <a:effectLst/>
                          <a:latin typeface="Lato" panose="020F0502020204030203" pitchFamily="34" charset="0"/>
                        </a:rPr>
                        <a:t>15</a:t>
                      </a:r>
                    </a:p>
                  </a:txBody>
                  <a:tcPr marL="6350" marR="6350" marT="6350" marB="0" anchor="ctr"/>
                </a:tc>
                <a:tc>
                  <a:txBody>
                    <a:bodyPr/>
                    <a:lstStyle/>
                    <a:p>
                      <a:pPr algn="l" fontAlgn="b"/>
                      <a:r>
                        <a:rPr lang="en-US" sz="1100" b="0" i="0" u="none" strike="noStrike" dirty="0">
                          <a:solidFill>
                            <a:srgbClr val="000000"/>
                          </a:solidFill>
                          <a:effectLst/>
                          <a:latin typeface="Lato" panose="020F0502020204030203" pitchFamily="34" charset="0"/>
                        </a:rPr>
                        <a:t>Gold Weekly </a:t>
                      </a:r>
                      <a:r>
                        <a:rPr lang="en-US" sz="1100" b="0" i="0" u="none" strike="noStrike" dirty="0" err="1">
                          <a:solidFill>
                            <a:srgbClr val="000000"/>
                          </a:solidFill>
                          <a:effectLst/>
                          <a:latin typeface="Lato" panose="020F0502020204030203" pitchFamily="34" charset="0"/>
                        </a:rPr>
                        <a:t>Wk</a:t>
                      </a:r>
                      <a:r>
                        <a:rPr lang="en-US" sz="1100" b="0" i="0" u="none" strike="noStrike" dirty="0">
                          <a:solidFill>
                            <a:srgbClr val="000000"/>
                          </a:solidFill>
                          <a:effectLst/>
                          <a:latin typeface="Lato" panose="020F0502020204030203" pitchFamily="34" charset="0"/>
                        </a:rPr>
                        <a:t> 1 (OG1) Options, Commodity Exchange (COMEX)</a:t>
                      </a:r>
                    </a:p>
                  </a:txBody>
                  <a:tcPr marL="9525" marR="9525" marT="9525" marB="0" anchor="ctr"/>
                </a:tc>
                <a:tc>
                  <a:txBody>
                    <a:bodyPr/>
                    <a:lstStyle/>
                    <a:p>
                      <a:pPr algn="l" fontAlgn="ctr"/>
                      <a:endParaRPr lang="en-US" sz="1100" b="0" i="0" u="none" strike="noStrike" dirty="0">
                        <a:solidFill>
                          <a:srgbClr val="000000"/>
                        </a:solidFill>
                        <a:effectLst/>
                        <a:latin typeface="Lato" panose="020F0502020204030203" pitchFamily="34" charset="0"/>
                      </a:endParaRPr>
                    </a:p>
                  </a:txBody>
                  <a:tcPr marL="6350" marR="6350" marT="6350" marB="0" anchor="ctr"/>
                </a:tc>
                <a:tc>
                  <a:txBody>
                    <a:bodyPr/>
                    <a:lstStyle/>
                    <a:p>
                      <a:pPr algn="r" fontAlgn="b"/>
                      <a:r>
                        <a:rPr lang="en-US" sz="1100" b="0" i="0" u="none" strike="noStrike">
                          <a:solidFill>
                            <a:srgbClr val="000000"/>
                          </a:solidFill>
                          <a:effectLst/>
                          <a:latin typeface="Lato" panose="020F0502020204030203" pitchFamily="34" charset="0"/>
                        </a:rPr>
                        <a:t>343,024</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-5.6%</a:t>
                      </a:r>
                    </a:p>
                  </a:txBody>
                  <a:tcPr marL="9525" marR="9525" marT="9525" marB="0" anchor="ctr"/>
                </a:tc>
                <a:tc>
                  <a:txBody>
                    <a:bodyPr/>
                    <a:lstStyle/>
                    <a:p>
                      <a:pPr algn="r" fontAlgn="b"/>
                      <a:r>
                        <a:rPr lang="en-US" sz="1100" b="0" i="0" u="none" strike="noStrike" dirty="0">
                          <a:solidFill>
                            <a:srgbClr val="000000"/>
                          </a:solidFill>
                          <a:effectLst/>
                          <a:latin typeface="Lato" panose="020F0502020204030203" pitchFamily="34" charset="0"/>
                        </a:rPr>
                        <a:t>116</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-99.3%</a:t>
                      </a:r>
                    </a:p>
                  </a:txBody>
                  <a:tcPr marL="9525" marR="9525" marT="9525" marB="0" anchor="ctr"/>
                </a:tc>
                <a:extLst>
                  <a:ext uri="{0D108BD9-81ED-4DB2-BD59-A6C34878D82A}">
                    <a16:rowId xmlns:a16="http://schemas.microsoft.com/office/drawing/2014/main" val="1202924401"/>
                  </a:ext>
                </a:extLst>
              </a:tr>
              <a:tr h="276132">
                <a:tc>
                  <a:txBody>
                    <a:bodyPr/>
                    <a:lstStyle/>
                    <a:p>
                      <a:pPr algn="ctr" fontAlgn="ctr"/>
                      <a:r>
                        <a:rPr lang="en-US" sz="1100" b="0" i="0" u="none" strike="noStrike" dirty="0">
                          <a:solidFill>
                            <a:srgbClr val="000000"/>
                          </a:solidFill>
                          <a:effectLst/>
                          <a:latin typeface="Lato" panose="020F0502020204030203" pitchFamily="34" charset="0"/>
                        </a:rPr>
                        <a:t>16</a:t>
                      </a:r>
                    </a:p>
                  </a:txBody>
                  <a:tcPr marL="6350" marR="6350" marT="6350" marB="0" anchor="ctr"/>
                </a:tc>
                <a:tc>
                  <a:txBody>
                    <a:bodyPr/>
                    <a:lstStyle/>
                    <a:p>
                      <a:pPr algn="l" fontAlgn="b"/>
                      <a:r>
                        <a:rPr lang="en-US" sz="1100" b="0" i="0" u="none" strike="noStrike" dirty="0">
                          <a:solidFill>
                            <a:srgbClr val="000000"/>
                          </a:solidFill>
                          <a:effectLst/>
                          <a:latin typeface="Lato" panose="020F0502020204030203" pitchFamily="34" charset="0"/>
                        </a:rPr>
                        <a:t>Gold Weekly </a:t>
                      </a:r>
                      <a:r>
                        <a:rPr lang="en-US" sz="1100" b="0" i="0" u="none" strike="noStrike" dirty="0" err="1">
                          <a:solidFill>
                            <a:srgbClr val="000000"/>
                          </a:solidFill>
                          <a:effectLst/>
                          <a:latin typeface="Lato" panose="020F0502020204030203" pitchFamily="34" charset="0"/>
                        </a:rPr>
                        <a:t>Wk</a:t>
                      </a:r>
                      <a:r>
                        <a:rPr lang="en-US" sz="1100" b="0" i="0" u="none" strike="noStrike" dirty="0">
                          <a:solidFill>
                            <a:srgbClr val="000000"/>
                          </a:solidFill>
                          <a:effectLst/>
                          <a:latin typeface="Lato" panose="020F0502020204030203" pitchFamily="34" charset="0"/>
                        </a:rPr>
                        <a:t> 4 (OG4) Options, Commodity Exchange (COMEX)</a:t>
                      </a:r>
                    </a:p>
                  </a:txBody>
                  <a:tcPr marL="9525" marR="9525" marT="9525" marB="0" anchor="ctr"/>
                </a:tc>
                <a:tc>
                  <a:txBody>
                    <a:bodyPr/>
                    <a:lstStyle/>
                    <a:p>
                      <a:pPr algn="l" fontAlgn="ctr"/>
                      <a:endParaRPr lang="en-US" sz="1100" b="0" i="0" u="none" strike="noStrike" dirty="0">
                        <a:solidFill>
                          <a:srgbClr val="000000"/>
                        </a:solidFill>
                        <a:effectLst/>
                        <a:latin typeface="Lato" panose="020F0502020204030203" pitchFamily="34" charset="0"/>
                      </a:endParaRPr>
                    </a:p>
                  </a:txBody>
                  <a:tcPr marL="6350" marR="6350" marT="6350" marB="0" anchor="ctr"/>
                </a:tc>
                <a:tc>
                  <a:txBody>
                    <a:bodyPr/>
                    <a:lstStyle/>
                    <a:p>
                      <a:pPr algn="r" fontAlgn="b"/>
                      <a:r>
                        <a:rPr lang="en-US" sz="1100" b="0" i="0" u="none" strike="noStrike">
                          <a:solidFill>
                            <a:srgbClr val="000000"/>
                          </a:solidFill>
                          <a:effectLst/>
                          <a:latin typeface="Lato" panose="020F0502020204030203" pitchFamily="34" charset="0"/>
                        </a:rPr>
                        <a:t>322,932</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27.2%</a:t>
                      </a:r>
                    </a:p>
                  </a:txBody>
                  <a:tcPr marL="9525" marR="9525" marT="9525" marB="0" anchor="ctr"/>
                </a:tc>
                <a:tc>
                  <a:txBody>
                    <a:bodyPr/>
                    <a:lstStyle/>
                    <a:p>
                      <a:pPr algn="r" fontAlgn="b"/>
                      <a:r>
                        <a:rPr lang="en-US" sz="1100" b="0" i="0" u="none" strike="noStrike" dirty="0">
                          <a:solidFill>
                            <a:srgbClr val="000000"/>
                          </a:solidFill>
                          <a:effectLst/>
                          <a:latin typeface="Lato" panose="020F0502020204030203" pitchFamily="34" charset="0"/>
                        </a:rPr>
                        <a:t>1,446</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n/a</a:t>
                      </a:r>
                    </a:p>
                  </a:txBody>
                  <a:tcPr marL="9525" marR="9525" marT="9525" marB="0" anchor="ctr"/>
                </a:tc>
                <a:extLst>
                  <a:ext uri="{0D108BD9-81ED-4DB2-BD59-A6C34878D82A}">
                    <a16:rowId xmlns:a16="http://schemas.microsoft.com/office/drawing/2014/main" val="613394879"/>
                  </a:ext>
                </a:extLst>
              </a:tr>
            </a:tbl>
          </a:graphicData>
        </a:graphic>
      </p:graphicFrame>
      <p:sp>
        <p:nvSpPr>
          <p:cNvPr id="3" name="TextBox 2">
            <a:extLst>
              <a:ext uri="{FF2B5EF4-FFF2-40B4-BE49-F238E27FC236}">
                <a16:creationId xmlns:a16="http://schemas.microsoft.com/office/drawing/2014/main" id="{B91486A6-E315-CC0D-5F4A-881321B4A818}"/>
              </a:ext>
            </a:extLst>
          </p:cNvPr>
          <p:cNvSpPr txBox="1"/>
          <p:nvPr/>
        </p:nvSpPr>
        <p:spPr>
          <a:xfrm>
            <a:off x="4601671" y="6201927"/>
            <a:ext cx="2988657" cy="261610"/>
          </a:xfrm>
          <a:prstGeom prst="rect">
            <a:avLst/>
          </a:prstGeom>
          <a:noFill/>
        </p:spPr>
        <p:txBody>
          <a:bodyPr wrap="square" rtlCol="0">
            <a:spAutoFit/>
          </a:bodyPr>
          <a:lstStyle/>
          <a:p>
            <a:pPr algn="ctr"/>
            <a:r>
              <a:rPr lang="en-US" sz="1100" dirty="0">
                <a:solidFill>
                  <a:srgbClr val="000000"/>
                </a:solidFill>
                <a:latin typeface="Lato" panose="020F0502020204030203" pitchFamily="34" charset="0"/>
              </a:rPr>
              <a:t>* </a:t>
            </a:r>
            <a:r>
              <a:rPr lang="en-US" sz="1100" b="0" i="0" u="none" strike="noStrike" dirty="0">
                <a:solidFill>
                  <a:srgbClr val="000000"/>
                </a:solidFill>
                <a:effectLst/>
                <a:latin typeface="Lato" panose="020F0502020204030203" pitchFamily="34" charset="0"/>
              </a:rPr>
              <a:t>Traded on multiple US options exchanges</a:t>
            </a:r>
          </a:p>
        </p:txBody>
      </p:sp>
    </p:spTree>
    <p:extLst>
      <p:ext uri="{BB962C8B-B14F-4D97-AF65-F5344CB8AC3E}">
        <p14:creationId xmlns:p14="http://schemas.microsoft.com/office/powerpoint/2010/main" val="39996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40200-2EA7-5307-90F5-36975B318AB0}"/>
              </a:ext>
            </a:extLst>
          </p:cNvPr>
          <p:cNvSpPr>
            <a:spLocks noGrp="1"/>
          </p:cNvSpPr>
          <p:nvPr>
            <p:ph type="title"/>
          </p:nvPr>
        </p:nvSpPr>
        <p:spPr/>
        <p:txBody>
          <a:bodyPr>
            <a:normAutofit/>
          </a:bodyPr>
          <a:lstStyle/>
          <a:p>
            <a:r>
              <a:rPr lang="en-US" sz="3200" dirty="0">
                <a:solidFill>
                  <a:schemeClr val="tx1"/>
                </a:solidFill>
              </a:rPr>
              <a:t>Top Contracts in Agriculture: China</a:t>
            </a:r>
          </a:p>
        </p:txBody>
      </p:sp>
      <p:graphicFrame>
        <p:nvGraphicFramePr>
          <p:cNvPr id="3" name="Table 4">
            <a:extLst>
              <a:ext uri="{FF2B5EF4-FFF2-40B4-BE49-F238E27FC236}">
                <a16:creationId xmlns:a16="http://schemas.microsoft.com/office/drawing/2014/main" id="{CF9404B3-4F74-0043-5F87-C2B0B06DBC62}"/>
              </a:ext>
            </a:extLst>
          </p:cNvPr>
          <p:cNvGraphicFramePr>
            <a:graphicFrameLocks/>
          </p:cNvGraphicFramePr>
          <p:nvPr>
            <p:extLst>
              <p:ext uri="{D42A27DB-BD31-4B8C-83A1-F6EECF244321}">
                <p14:modId xmlns:p14="http://schemas.microsoft.com/office/powerpoint/2010/main" val="3128226633"/>
              </p:ext>
            </p:extLst>
          </p:nvPr>
        </p:nvGraphicFramePr>
        <p:xfrm>
          <a:off x="838200" y="1365957"/>
          <a:ext cx="10515602" cy="4521653"/>
        </p:xfrm>
        <a:graphic>
          <a:graphicData uri="http://schemas.openxmlformats.org/drawingml/2006/table">
            <a:tbl>
              <a:tblPr firstRow="1" bandRow="1">
                <a:tableStyleId>{5C22544A-7EE6-4342-B048-85BDC9FD1C3A}</a:tableStyleId>
              </a:tblPr>
              <a:tblGrid>
                <a:gridCol w="513522">
                  <a:extLst>
                    <a:ext uri="{9D8B030D-6E8A-4147-A177-3AD203B41FA5}">
                      <a16:colId xmlns:a16="http://schemas.microsoft.com/office/drawing/2014/main" val="2945974451"/>
                    </a:ext>
                  </a:extLst>
                </a:gridCol>
                <a:gridCol w="4096177">
                  <a:extLst>
                    <a:ext uri="{9D8B030D-6E8A-4147-A177-3AD203B41FA5}">
                      <a16:colId xmlns:a16="http://schemas.microsoft.com/office/drawing/2014/main" val="619392049"/>
                    </a:ext>
                  </a:extLst>
                </a:gridCol>
                <a:gridCol w="1068404">
                  <a:extLst>
                    <a:ext uri="{9D8B030D-6E8A-4147-A177-3AD203B41FA5}">
                      <a16:colId xmlns:a16="http://schemas.microsoft.com/office/drawing/2014/main" val="2065581031"/>
                    </a:ext>
                  </a:extLst>
                </a:gridCol>
                <a:gridCol w="1617044">
                  <a:extLst>
                    <a:ext uri="{9D8B030D-6E8A-4147-A177-3AD203B41FA5}">
                      <a16:colId xmlns:a16="http://schemas.microsoft.com/office/drawing/2014/main" val="1423663902"/>
                    </a:ext>
                  </a:extLst>
                </a:gridCol>
                <a:gridCol w="962527">
                  <a:extLst>
                    <a:ext uri="{9D8B030D-6E8A-4147-A177-3AD203B41FA5}">
                      <a16:colId xmlns:a16="http://schemas.microsoft.com/office/drawing/2014/main" val="989265613"/>
                    </a:ext>
                  </a:extLst>
                </a:gridCol>
                <a:gridCol w="1203158">
                  <a:extLst>
                    <a:ext uri="{9D8B030D-6E8A-4147-A177-3AD203B41FA5}">
                      <a16:colId xmlns:a16="http://schemas.microsoft.com/office/drawing/2014/main" val="1650402155"/>
                    </a:ext>
                  </a:extLst>
                </a:gridCol>
                <a:gridCol w="1054770">
                  <a:extLst>
                    <a:ext uri="{9D8B030D-6E8A-4147-A177-3AD203B41FA5}">
                      <a16:colId xmlns:a16="http://schemas.microsoft.com/office/drawing/2014/main" val="3172385755"/>
                    </a:ext>
                  </a:extLst>
                </a:gridCol>
              </a:tblGrid>
              <a:tr h="282988">
                <a:tc>
                  <a:txBody>
                    <a:bodyPr/>
                    <a:lstStyle/>
                    <a:p>
                      <a:pPr algn="ctr" fontAlgn="ctr"/>
                      <a:r>
                        <a:rPr lang="en-US" sz="1100" b="1" i="0" u="none" strike="noStrike" dirty="0">
                          <a:solidFill>
                            <a:schemeClr val="bg1"/>
                          </a:solidFill>
                          <a:effectLst/>
                          <a:latin typeface="Lato" panose="020F0502020204030203" pitchFamily="34" charset="0"/>
                        </a:rPr>
                        <a:t>Rank</a:t>
                      </a:r>
                    </a:p>
                  </a:txBody>
                  <a:tcPr marL="9525" marR="9525" marT="9525" marB="0" anchor="ctr"/>
                </a:tc>
                <a:tc>
                  <a:txBody>
                    <a:bodyPr/>
                    <a:lstStyle/>
                    <a:p>
                      <a:pPr algn="l" fontAlgn="ctr"/>
                      <a:r>
                        <a:rPr lang="en-US" sz="1100" b="1" i="0" u="none" strike="noStrike" dirty="0">
                          <a:solidFill>
                            <a:schemeClr val="bg1"/>
                          </a:solidFill>
                          <a:effectLst/>
                          <a:latin typeface="Lato" panose="020F0502020204030203" pitchFamily="34" charset="0"/>
                        </a:rPr>
                        <a:t>             Contract and Exchange</a:t>
                      </a:r>
                    </a:p>
                  </a:txBody>
                  <a:tcPr marL="9525" marR="9525" marT="9525" marB="0" anchor="ctr"/>
                </a:tc>
                <a:tc>
                  <a:txBody>
                    <a:bodyPr/>
                    <a:lstStyle/>
                    <a:p>
                      <a:pPr algn="ctr" fontAlgn="ctr"/>
                      <a:r>
                        <a:rPr lang="en-US" sz="1100" b="1" i="0" u="none" strike="noStrike" dirty="0">
                          <a:solidFill>
                            <a:schemeClr val="bg1"/>
                          </a:solidFill>
                          <a:effectLst/>
                          <a:latin typeface="Lato" panose="020F0502020204030203" pitchFamily="34" charset="0"/>
                        </a:rPr>
                        <a:t>Size</a:t>
                      </a:r>
                    </a:p>
                  </a:txBody>
                  <a:tcPr marL="9525" marR="9525" marT="9525" marB="0" anchor="ctr"/>
                </a:tc>
                <a:tc>
                  <a:txBody>
                    <a:bodyPr/>
                    <a:lstStyle/>
                    <a:p>
                      <a:pPr algn="ctr" fontAlgn="ctr"/>
                      <a:r>
                        <a:rPr lang="en-US" sz="1100" b="1" i="0" u="none" strike="noStrike" dirty="0">
                          <a:solidFill>
                            <a:schemeClr val="bg1"/>
                          </a:solidFill>
                          <a:effectLst/>
                          <a:latin typeface="Lato" panose="020F0502020204030203" pitchFamily="34" charset="0"/>
                        </a:rPr>
                        <a:t>Jan-Jun 2025 Volume</a:t>
                      </a:r>
                    </a:p>
                  </a:txBody>
                  <a:tcPr marL="9525" marR="9525" marT="9525" marB="0" anchor="ctr"/>
                </a:tc>
                <a:tc>
                  <a:txBody>
                    <a:bodyPr/>
                    <a:lstStyle/>
                    <a:p>
                      <a:pPr algn="ctr" fontAlgn="ctr"/>
                      <a:r>
                        <a:rPr lang="en-US" sz="1100" b="1" i="0" u="none" strike="noStrike" dirty="0">
                          <a:solidFill>
                            <a:schemeClr val="bg1"/>
                          </a:solidFill>
                          <a:effectLst/>
                          <a:latin typeface="Lato" panose="020F0502020204030203" pitchFamily="34" charset="0"/>
                        </a:rPr>
                        <a:t>YOY Change</a:t>
                      </a:r>
                    </a:p>
                  </a:txBody>
                  <a:tcPr marL="9525" marR="9525" marT="9525" marB="0" anchor="ctr"/>
                </a:tc>
                <a:tc>
                  <a:txBody>
                    <a:bodyPr/>
                    <a:lstStyle/>
                    <a:p>
                      <a:pPr algn="ctr" fontAlgn="ctr"/>
                      <a:r>
                        <a:rPr lang="en-US" sz="1100" b="1" i="0" u="none" strike="noStrike" dirty="0">
                          <a:solidFill>
                            <a:schemeClr val="bg1"/>
                          </a:solidFill>
                          <a:effectLst/>
                          <a:latin typeface="Lato" panose="020F0502020204030203" pitchFamily="34" charset="0"/>
                        </a:rPr>
                        <a:t>Jun 2025 OI</a:t>
                      </a:r>
                    </a:p>
                  </a:txBody>
                  <a:tcPr marL="9525" marR="9525" marT="9525" marB="0" anchor="ctr"/>
                </a:tc>
                <a:tc>
                  <a:txBody>
                    <a:bodyPr/>
                    <a:lstStyle/>
                    <a:p>
                      <a:pPr algn="ctr" fontAlgn="ctr"/>
                      <a:r>
                        <a:rPr lang="en-US" sz="1100" b="1" i="0" u="none" strike="noStrike" dirty="0">
                          <a:solidFill>
                            <a:schemeClr val="bg1"/>
                          </a:solidFill>
                          <a:effectLst/>
                          <a:latin typeface="Lato" panose="020F0502020204030203" pitchFamily="34" charset="0"/>
                        </a:rPr>
                        <a:t>YOY Change</a:t>
                      </a:r>
                    </a:p>
                  </a:txBody>
                  <a:tcPr marL="9525" marR="9525" marT="9525" marB="0" anchor="ctr"/>
                </a:tc>
                <a:extLst>
                  <a:ext uri="{0D108BD9-81ED-4DB2-BD59-A6C34878D82A}">
                    <a16:rowId xmlns:a16="http://schemas.microsoft.com/office/drawing/2014/main" val="374954686"/>
                  </a:ext>
                </a:extLst>
              </a:tr>
              <a:tr h="282988">
                <a:tc>
                  <a:txBody>
                    <a:bodyPr/>
                    <a:lstStyle/>
                    <a:p>
                      <a:pPr algn="ctr" fontAlgn="ctr"/>
                      <a:r>
                        <a:rPr lang="en-US" sz="1100" b="0" i="0" u="none" strike="noStrike" dirty="0">
                          <a:solidFill>
                            <a:srgbClr val="000000"/>
                          </a:solidFill>
                          <a:effectLst/>
                          <a:latin typeface="Lato" panose="020F0502020204030203" pitchFamily="34" charset="0"/>
                        </a:rPr>
                        <a:t>1</a:t>
                      </a:r>
                    </a:p>
                  </a:txBody>
                  <a:tcPr marL="9525" marR="9525" marT="9525" marB="0" anchor="ctr"/>
                </a:tc>
                <a:tc>
                  <a:txBody>
                    <a:bodyPr/>
                    <a:lstStyle/>
                    <a:p>
                      <a:pPr algn="l" fontAlgn="b"/>
                      <a:r>
                        <a:rPr lang="en-US" sz="1100" b="0" i="0" u="none" strike="noStrike" dirty="0">
                          <a:solidFill>
                            <a:srgbClr val="000000"/>
                          </a:solidFill>
                          <a:effectLst/>
                          <a:latin typeface="Lato" panose="020F0502020204030203" pitchFamily="34" charset="0"/>
                        </a:rPr>
                        <a:t>Soybean Oil Futures, Dalian Commodity Exchange</a:t>
                      </a:r>
                    </a:p>
                  </a:txBody>
                  <a:tcPr marL="9525" marR="9525" marT="9525" marB="0" anchor="ctr"/>
                </a:tc>
                <a:tc>
                  <a:txBody>
                    <a:bodyPr/>
                    <a:lstStyle/>
                    <a:p>
                      <a:pPr algn="l" fontAlgn="ctr"/>
                      <a:r>
                        <a:rPr lang="en-US" sz="1100" b="0" i="0" u="none" strike="noStrike">
                          <a:solidFill>
                            <a:srgbClr val="000000"/>
                          </a:solidFill>
                          <a:effectLst/>
                          <a:latin typeface="Lato" panose="020F0502020204030203" pitchFamily="34" charset="0"/>
                        </a:rPr>
                        <a:t>10 Metric Tons</a:t>
                      </a:r>
                    </a:p>
                  </a:txBody>
                  <a:tcPr marL="6350" marR="6350" marT="6350" marB="0" anchor="ctr"/>
                </a:tc>
                <a:tc>
                  <a:txBody>
                    <a:bodyPr/>
                    <a:lstStyle/>
                    <a:p>
                      <a:pPr algn="r" fontAlgn="b"/>
                      <a:r>
                        <a:rPr lang="en-US" sz="1100" b="0" i="0" u="none" strike="noStrike" dirty="0">
                          <a:solidFill>
                            <a:srgbClr val="000000"/>
                          </a:solidFill>
                          <a:effectLst/>
                          <a:latin typeface="Lato" panose="020F0502020204030203" pitchFamily="34" charset="0"/>
                        </a:rPr>
                        <a:t>57,620,339</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-17.3%</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812,078</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-16.0%</a:t>
                      </a:r>
                    </a:p>
                  </a:txBody>
                  <a:tcPr marL="9525" marR="9525" marT="9525" marB="0" anchor="ctr"/>
                </a:tc>
                <a:extLst>
                  <a:ext uri="{0D108BD9-81ED-4DB2-BD59-A6C34878D82A}">
                    <a16:rowId xmlns:a16="http://schemas.microsoft.com/office/drawing/2014/main" val="2924544507"/>
                  </a:ext>
                </a:extLst>
              </a:tr>
              <a:tr h="282988">
                <a:tc>
                  <a:txBody>
                    <a:bodyPr/>
                    <a:lstStyle/>
                    <a:p>
                      <a:pPr algn="ctr" fontAlgn="ctr"/>
                      <a:r>
                        <a:rPr lang="en-US" sz="1100" b="0" i="0" u="none" strike="noStrike" dirty="0">
                          <a:solidFill>
                            <a:srgbClr val="000000"/>
                          </a:solidFill>
                          <a:effectLst/>
                          <a:latin typeface="Lato" panose="020F0502020204030203" pitchFamily="34" charset="0"/>
                        </a:rPr>
                        <a:t>2</a:t>
                      </a:r>
                    </a:p>
                  </a:txBody>
                  <a:tcPr marL="9525" marR="9525" marT="9525" marB="0" anchor="ctr"/>
                </a:tc>
                <a:tc>
                  <a:txBody>
                    <a:bodyPr/>
                    <a:lstStyle/>
                    <a:p>
                      <a:pPr algn="l" fontAlgn="b"/>
                      <a:r>
                        <a:rPr lang="en-US" sz="1100" b="0" i="0" u="none" strike="noStrike" dirty="0">
                          <a:solidFill>
                            <a:srgbClr val="000000"/>
                          </a:solidFill>
                          <a:effectLst/>
                          <a:latin typeface="Lato" panose="020F0502020204030203" pitchFamily="34" charset="0"/>
                        </a:rPr>
                        <a:t>Natural Rubber Futures, Shanghai Futures Exchange</a:t>
                      </a:r>
                    </a:p>
                  </a:txBody>
                  <a:tcPr marL="9525" marR="9525" marT="9525" marB="0" anchor="ctr"/>
                </a:tc>
                <a:tc>
                  <a:txBody>
                    <a:bodyPr/>
                    <a:lstStyle/>
                    <a:p>
                      <a:pPr algn="l" fontAlgn="ctr"/>
                      <a:r>
                        <a:rPr lang="en-US" sz="1100" b="0" i="0" u="none" strike="noStrike">
                          <a:solidFill>
                            <a:srgbClr val="000000"/>
                          </a:solidFill>
                          <a:effectLst/>
                          <a:latin typeface="Lato" panose="020F0502020204030203" pitchFamily="34" charset="0"/>
                        </a:rPr>
                        <a:t>10 Metric Tons</a:t>
                      </a:r>
                    </a:p>
                  </a:txBody>
                  <a:tcPr marL="6350" marR="6350" marT="6350" marB="0" anchor="ctr"/>
                </a:tc>
                <a:tc>
                  <a:txBody>
                    <a:bodyPr/>
                    <a:lstStyle/>
                    <a:p>
                      <a:pPr algn="r" fontAlgn="b"/>
                      <a:r>
                        <a:rPr lang="en-US" sz="1100" b="0" i="0" u="none" strike="noStrike">
                          <a:solidFill>
                            <a:srgbClr val="000000"/>
                          </a:solidFill>
                          <a:effectLst/>
                          <a:latin typeface="Lato" panose="020F0502020204030203" pitchFamily="34" charset="0"/>
                        </a:rPr>
                        <a:t>54,998,448</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10.4%</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209,497</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-23.4%</a:t>
                      </a:r>
                    </a:p>
                  </a:txBody>
                  <a:tcPr marL="9525" marR="9525" marT="9525" marB="0" anchor="ctr"/>
                </a:tc>
                <a:extLst>
                  <a:ext uri="{0D108BD9-81ED-4DB2-BD59-A6C34878D82A}">
                    <a16:rowId xmlns:a16="http://schemas.microsoft.com/office/drawing/2014/main" val="3735560603"/>
                  </a:ext>
                </a:extLst>
              </a:tr>
              <a:tr h="282988">
                <a:tc>
                  <a:txBody>
                    <a:bodyPr/>
                    <a:lstStyle/>
                    <a:p>
                      <a:pPr algn="ctr" fontAlgn="ctr"/>
                      <a:r>
                        <a:rPr lang="en-US" sz="1100" b="0" i="0" u="none" strike="noStrike" dirty="0">
                          <a:solidFill>
                            <a:srgbClr val="000000"/>
                          </a:solidFill>
                          <a:effectLst/>
                          <a:latin typeface="Lato" panose="020F0502020204030203" pitchFamily="34" charset="0"/>
                        </a:rPr>
                        <a:t>3</a:t>
                      </a:r>
                    </a:p>
                  </a:txBody>
                  <a:tcPr marL="9525" marR="9525" marT="9525" marB="0" anchor="ctr"/>
                </a:tc>
                <a:tc>
                  <a:txBody>
                    <a:bodyPr/>
                    <a:lstStyle/>
                    <a:p>
                      <a:pPr algn="l" fontAlgn="b"/>
                      <a:r>
                        <a:rPr lang="en-US" sz="1100" b="0" i="0" u="none" strike="noStrike">
                          <a:solidFill>
                            <a:srgbClr val="000000"/>
                          </a:solidFill>
                          <a:effectLst/>
                          <a:latin typeface="Lato" panose="020F0502020204030203" pitchFamily="34" charset="0"/>
                        </a:rPr>
                        <a:t>Soybean Meal Options, Dalian Commodity Exchange</a:t>
                      </a:r>
                    </a:p>
                  </a:txBody>
                  <a:tcPr marL="9525" marR="9525" marT="9525" marB="0" anchor="ctr"/>
                </a:tc>
                <a:tc>
                  <a:txBody>
                    <a:bodyPr/>
                    <a:lstStyle/>
                    <a:p>
                      <a:pPr algn="l" fontAlgn="ctr"/>
                      <a:r>
                        <a:rPr lang="en-US" sz="1100" b="0" i="0" u="none" strike="noStrike">
                          <a:solidFill>
                            <a:srgbClr val="000000"/>
                          </a:solidFill>
                          <a:effectLst/>
                          <a:latin typeface="Lato" panose="020F0502020204030203" pitchFamily="34" charset="0"/>
                        </a:rPr>
                        <a:t>10 Metric Tons</a:t>
                      </a:r>
                    </a:p>
                  </a:txBody>
                  <a:tcPr marL="6350" marR="6350" marT="6350" marB="0" anchor="ctr"/>
                </a:tc>
                <a:tc>
                  <a:txBody>
                    <a:bodyPr/>
                    <a:lstStyle/>
                    <a:p>
                      <a:pPr algn="r" fontAlgn="b"/>
                      <a:r>
                        <a:rPr lang="en-US" sz="1100" b="0" i="0" u="none" strike="noStrike">
                          <a:solidFill>
                            <a:srgbClr val="000000"/>
                          </a:solidFill>
                          <a:effectLst/>
                          <a:latin typeface="Lato" panose="020F0502020204030203" pitchFamily="34" charset="0"/>
                        </a:rPr>
                        <a:t>43,783,562</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43.2%</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880,377</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-24.4%</a:t>
                      </a:r>
                    </a:p>
                  </a:txBody>
                  <a:tcPr marL="9525" marR="9525" marT="9525" marB="0" anchor="ctr"/>
                </a:tc>
                <a:extLst>
                  <a:ext uri="{0D108BD9-81ED-4DB2-BD59-A6C34878D82A}">
                    <a16:rowId xmlns:a16="http://schemas.microsoft.com/office/drawing/2014/main" val="728224687"/>
                  </a:ext>
                </a:extLst>
              </a:tr>
              <a:tr h="282988">
                <a:tc>
                  <a:txBody>
                    <a:bodyPr/>
                    <a:lstStyle/>
                    <a:p>
                      <a:pPr algn="ctr" fontAlgn="ctr"/>
                      <a:r>
                        <a:rPr lang="en-US" sz="1100" b="0" i="0" u="none" strike="noStrike" dirty="0">
                          <a:solidFill>
                            <a:srgbClr val="000000"/>
                          </a:solidFill>
                          <a:effectLst/>
                          <a:latin typeface="Lato" panose="020F0502020204030203" pitchFamily="34" charset="0"/>
                        </a:rPr>
                        <a:t>4</a:t>
                      </a:r>
                    </a:p>
                  </a:txBody>
                  <a:tcPr marL="9525" marR="9525" marT="9525" marB="0" anchor="ctr"/>
                </a:tc>
                <a:tc>
                  <a:txBody>
                    <a:bodyPr/>
                    <a:lstStyle/>
                    <a:p>
                      <a:pPr algn="l" fontAlgn="b"/>
                      <a:r>
                        <a:rPr lang="en-US" sz="1100" b="0" i="0" u="none" strike="noStrike">
                          <a:solidFill>
                            <a:srgbClr val="000000"/>
                          </a:solidFill>
                          <a:effectLst/>
                          <a:latin typeface="Lato" panose="020F0502020204030203" pitchFamily="34" charset="0"/>
                        </a:rPr>
                        <a:t>Cotton No. 1 (CF) Futures, Zhengzhou Commodity Exchange</a:t>
                      </a:r>
                    </a:p>
                  </a:txBody>
                  <a:tcPr marL="9525" marR="9525" marT="9525" marB="0" anchor="ctr"/>
                </a:tc>
                <a:tc>
                  <a:txBody>
                    <a:bodyPr/>
                    <a:lstStyle/>
                    <a:p>
                      <a:pPr algn="l" rtl="0" fontAlgn="ctr"/>
                      <a:r>
                        <a:rPr lang="en-US" sz="1100" b="0" i="0" u="none" strike="noStrike" dirty="0">
                          <a:solidFill>
                            <a:srgbClr val="000000"/>
                          </a:solidFill>
                          <a:effectLst/>
                          <a:latin typeface="Lato" panose="020F0502020204030203" pitchFamily="34" charset="0"/>
                        </a:rPr>
                        <a:t>5 Metric Tons</a:t>
                      </a:r>
                    </a:p>
                  </a:txBody>
                  <a:tcPr marL="6350" marR="6350" marT="6350" marB="0" anchor="ctr"/>
                </a:tc>
                <a:tc>
                  <a:txBody>
                    <a:bodyPr/>
                    <a:lstStyle/>
                    <a:p>
                      <a:pPr algn="r" fontAlgn="b"/>
                      <a:r>
                        <a:rPr lang="en-US" sz="1100" b="0" i="0" u="none" strike="noStrike">
                          <a:solidFill>
                            <a:srgbClr val="000000"/>
                          </a:solidFill>
                          <a:effectLst/>
                          <a:latin typeface="Lato" panose="020F0502020204030203" pitchFamily="34" charset="0"/>
                        </a:rPr>
                        <a:t>35,396,907</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-22.3%</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863,411</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22.5%</a:t>
                      </a:r>
                    </a:p>
                  </a:txBody>
                  <a:tcPr marL="9525" marR="9525" marT="9525" marB="0" anchor="ctr"/>
                </a:tc>
                <a:extLst>
                  <a:ext uri="{0D108BD9-81ED-4DB2-BD59-A6C34878D82A}">
                    <a16:rowId xmlns:a16="http://schemas.microsoft.com/office/drawing/2014/main" val="2807504097"/>
                  </a:ext>
                </a:extLst>
              </a:tr>
              <a:tr h="282988">
                <a:tc>
                  <a:txBody>
                    <a:bodyPr/>
                    <a:lstStyle/>
                    <a:p>
                      <a:pPr algn="ctr" fontAlgn="ctr"/>
                      <a:r>
                        <a:rPr lang="en-US" sz="1100" b="0" i="0" u="none" strike="noStrike" dirty="0">
                          <a:solidFill>
                            <a:srgbClr val="000000"/>
                          </a:solidFill>
                          <a:effectLst/>
                          <a:latin typeface="Lato" panose="020F0502020204030203" pitchFamily="34" charset="0"/>
                        </a:rPr>
                        <a:t>5</a:t>
                      </a:r>
                    </a:p>
                  </a:txBody>
                  <a:tcPr marL="9525" marR="9525" marT="9525" marB="0" anchor="ctr"/>
                </a:tc>
                <a:tc>
                  <a:txBody>
                    <a:bodyPr/>
                    <a:lstStyle/>
                    <a:p>
                      <a:pPr algn="l" fontAlgn="b"/>
                      <a:r>
                        <a:rPr lang="en-US" sz="1100" b="0" i="0" u="none" strike="noStrike">
                          <a:solidFill>
                            <a:srgbClr val="000000"/>
                          </a:solidFill>
                          <a:effectLst/>
                          <a:latin typeface="Lato" panose="020F0502020204030203" pitchFamily="34" charset="0"/>
                        </a:rPr>
                        <a:t>White Sugar (SR) Futures, Zhengzhou Commodity Exchange</a:t>
                      </a:r>
                    </a:p>
                  </a:txBody>
                  <a:tcPr marL="9525" marR="9525" marT="9525" marB="0" anchor="ctr"/>
                </a:tc>
                <a:tc>
                  <a:txBody>
                    <a:bodyPr/>
                    <a:lstStyle/>
                    <a:p>
                      <a:pPr algn="l" rtl="0" fontAlgn="ctr"/>
                      <a:r>
                        <a:rPr lang="en-US" sz="1100" b="0" i="0" u="none" strike="noStrike" dirty="0">
                          <a:solidFill>
                            <a:srgbClr val="000000"/>
                          </a:solidFill>
                          <a:effectLst/>
                          <a:latin typeface="Lato" panose="020F0502020204030203" pitchFamily="34" charset="0"/>
                        </a:rPr>
                        <a:t>10 Metric Tons</a:t>
                      </a:r>
                    </a:p>
                  </a:txBody>
                  <a:tcPr marL="6350" marR="6350" marT="6350" marB="0" anchor="ctr"/>
                </a:tc>
                <a:tc>
                  <a:txBody>
                    <a:bodyPr/>
                    <a:lstStyle/>
                    <a:p>
                      <a:pPr algn="r" fontAlgn="b"/>
                      <a:r>
                        <a:rPr lang="en-US" sz="1100" b="0" i="0" u="none" strike="noStrike">
                          <a:solidFill>
                            <a:srgbClr val="000000"/>
                          </a:solidFill>
                          <a:effectLst/>
                          <a:latin typeface="Lato" panose="020F0502020204030203" pitchFamily="34" charset="0"/>
                        </a:rPr>
                        <a:t>30,925,445</a:t>
                      </a:r>
                    </a:p>
                  </a:txBody>
                  <a:tcPr marL="9525" marR="9525" marT="9525" marB="0" anchor="ctr"/>
                </a:tc>
                <a:tc>
                  <a:txBody>
                    <a:bodyPr/>
                    <a:lstStyle/>
                    <a:p>
                      <a:pPr algn="ctr" fontAlgn="b"/>
                      <a:r>
                        <a:rPr lang="en-US" sz="1100" b="0" i="1" u="none" strike="noStrike">
                          <a:solidFill>
                            <a:srgbClr val="000000"/>
                          </a:solidFill>
                          <a:effectLst/>
                          <a:latin typeface="Lato" panose="020F0502020204030203" pitchFamily="34" charset="0"/>
                        </a:rPr>
                        <a:t>-41.2%</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479,326</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-18.1%</a:t>
                      </a:r>
                    </a:p>
                  </a:txBody>
                  <a:tcPr marL="9525" marR="9525" marT="9525" marB="0" anchor="ctr"/>
                </a:tc>
                <a:extLst>
                  <a:ext uri="{0D108BD9-81ED-4DB2-BD59-A6C34878D82A}">
                    <a16:rowId xmlns:a16="http://schemas.microsoft.com/office/drawing/2014/main" val="1938031034"/>
                  </a:ext>
                </a:extLst>
              </a:tr>
              <a:tr h="282988">
                <a:tc>
                  <a:txBody>
                    <a:bodyPr/>
                    <a:lstStyle/>
                    <a:p>
                      <a:pPr algn="ctr" fontAlgn="ctr"/>
                      <a:r>
                        <a:rPr lang="en-US" sz="1100" b="0" i="0" u="none" strike="noStrike" dirty="0">
                          <a:solidFill>
                            <a:srgbClr val="000000"/>
                          </a:solidFill>
                          <a:effectLst/>
                          <a:latin typeface="Lato" panose="020F0502020204030203" pitchFamily="34" charset="0"/>
                        </a:rPr>
                        <a:t>6</a:t>
                      </a:r>
                    </a:p>
                  </a:txBody>
                  <a:tcPr marL="9525" marR="9525" marT="9525" marB="0" anchor="ctr"/>
                </a:tc>
                <a:tc>
                  <a:txBody>
                    <a:bodyPr/>
                    <a:lstStyle/>
                    <a:p>
                      <a:pPr algn="l" fontAlgn="b"/>
                      <a:r>
                        <a:rPr lang="en-US" sz="1100" b="0" i="0" u="none" strike="noStrike">
                          <a:solidFill>
                            <a:srgbClr val="000000"/>
                          </a:solidFill>
                          <a:effectLst/>
                          <a:latin typeface="Lato" panose="020F0502020204030203" pitchFamily="34" charset="0"/>
                        </a:rPr>
                        <a:t>Woodpulp Futures, Shanghai Futures Exchange</a:t>
                      </a:r>
                    </a:p>
                  </a:txBody>
                  <a:tcPr marL="9525" marR="9525" marT="9525" marB="0" anchor="ctr"/>
                </a:tc>
                <a:tc>
                  <a:txBody>
                    <a:bodyPr/>
                    <a:lstStyle/>
                    <a:p>
                      <a:pPr algn="l" fontAlgn="ctr"/>
                      <a:r>
                        <a:rPr lang="en-US" sz="1100" b="0" i="0" u="none" strike="noStrike">
                          <a:solidFill>
                            <a:srgbClr val="000000"/>
                          </a:solidFill>
                          <a:effectLst/>
                          <a:latin typeface="Lato" panose="020F0502020204030203" pitchFamily="34" charset="0"/>
                        </a:rPr>
                        <a:t>10 Metric Tons</a:t>
                      </a:r>
                    </a:p>
                  </a:txBody>
                  <a:tcPr marL="6350" marR="6350" marT="6350" marB="0" anchor="ctr"/>
                </a:tc>
                <a:tc>
                  <a:txBody>
                    <a:bodyPr/>
                    <a:lstStyle/>
                    <a:p>
                      <a:pPr algn="r" fontAlgn="b"/>
                      <a:r>
                        <a:rPr lang="en-US" sz="1100" b="0" i="0" u="none" strike="noStrike">
                          <a:solidFill>
                            <a:srgbClr val="000000"/>
                          </a:solidFill>
                          <a:effectLst/>
                          <a:latin typeface="Lato" panose="020F0502020204030203" pitchFamily="34" charset="0"/>
                        </a:rPr>
                        <a:t>30,623,430</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-31.2%</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318,566</a:t>
                      </a:r>
                    </a:p>
                  </a:txBody>
                  <a:tcPr marL="9525" marR="9525" marT="9525" marB="0" anchor="ctr"/>
                </a:tc>
                <a:tc>
                  <a:txBody>
                    <a:bodyPr/>
                    <a:lstStyle/>
                    <a:p>
                      <a:pPr algn="ctr" fontAlgn="b"/>
                      <a:r>
                        <a:rPr lang="en-US" sz="1100" b="0" i="1" u="none" strike="noStrike">
                          <a:solidFill>
                            <a:srgbClr val="000000"/>
                          </a:solidFill>
                          <a:effectLst/>
                          <a:latin typeface="Lato" panose="020F0502020204030203" pitchFamily="34" charset="0"/>
                        </a:rPr>
                        <a:t>3.8%</a:t>
                      </a:r>
                    </a:p>
                  </a:txBody>
                  <a:tcPr marL="9525" marR="9525" marT="9525" marB="0" anchor="ctr"/>
                </a:tc>
                <a:extLst>
                  <a:ext uri="{0D108BD9-81ED-4DB2-BD59-A6C34878D82A}">
                    <a16:rowId xmlns:a16="http://schemas.microsoft.com/office/drawing/2014/main" val="446333163"/>
                  </a:ext>
                </a:extLst>
              </a:tr>
              <a:tr h="276833">
                <a:tc>
                  <a:txBody>
                    <a:bodyPr/>
                    <a:lstStyle/>
                    <a:p>
                      <a:pPr algn="ctr" fontAlgn="ctr"/>
                      <a:r>
                        <a:rPr lang="en-US" sz="1100" b="0" i="0" u="none" strike="noStrike" dirty="0">
                          <a:solidFill>
                            <a:srgbClr val="000000"/>
                          </a:solidFill>
                          <a:effectLst/>
                          <a:latin typeface="Lato" panose="020F0502020204030203" pitchFamily="34" charset="0"/>
                        </a:rPr>
                        <a:t>7</a:t>
                      </a:r>
                    </a:p>
                  </a:txBody>
                  <a:tcPr marL="9525" marR="9525" marT="9525" marB="0" anchor="ctr"/>
                </a:tc>
                <a:tc>
                  <a:txBody>
                    <a:bodyPr/>
                    <a:lstStyle/>
                    <a:p>
                      <a:pPr algn="l" fontAlgn="b"/>
                      <a:r>
                        <a:rPr lang="en-US" sz="1100" b="0" i="0" u="none" strike="noStrike" dirty="0">
                          <a:solidFill>
                            <a:srgbClr val="000000"/>
                          </a:solidFill>
                          <a:effectLst/>
                          <a:latin typeface="Lato" panose="020F0502020204030203" pitchFamily="34" charset="0"/>
                        </a:rPr>
                        <a:t>RBD Palm Olein Options, Dalian Commodity Exchange</a:t>
                      </a:r>
                    </a:p>
                  </a:txBody>
                  <a:tcPr marL="9525" marR="9525" marT="9525" marB="0" anchor="ctr"/>
                </a:tc>
                <a:tc>
                  <a:txBody>
                    <a:bodyPr/>
                    <a:lstStyle/>
                    <a:p>
                      <a:pPr algn="l" fontAlgn="ctr"/>
                      <a:r>
                        <a:rPr lang="en-US" sz="1100" b="0" i="0" u="none" strike="noStrike">
                          <a:solidFill>
                            <a:srgbClr val="000000"/>
                          </a:solidFill>
                          <a:effectLst/>
                          <a:latin typeface="Lato" panose="020F0502020204030203" pitchFamily="34" charset="0"/>
                        </a:rPr>
                        <a:t>10 Metric Tons</a:t>
                      </a:r>
                    </a:p>
                  </a:txBody>
                  <a:tcPr marL="6350" marR="6350" marT="6350" marB="0" anchor="ctr"/>
                </a:tc>
                <a:tc>
                  <a:txBody>
                    <a:bodyPr/>
                    <a:lstStyle/>
                    <a:p>
                      <a:pPr algn="r" fontAlgn="b"/>
                      <a:r>
                        <a:rPr lang="en-US" sz="1100" b="0" i="0" u="none" strike="noStrike">
                          <a:solidFill>
                            <a:srgbClr val="000000"/>
                          </a:solidFill>
                          <a:effectLst/>
                          <a:latin typeface="Lato" panose="020F0502020204030203" pitchFamily="34" charset="0"/>
                        </a:rPr>
                        <a:t>29,613,481</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92.2%</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235,271</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26.5%</a:t>
                      </a:r>
                    </a:p>
                  </a:txBody>
                  <a:tcPr marL="9525" marR="9525" marT="9525" marB="0" anchor="ctr"/>
                </a:tc>
                <a:extLst>
                  <a:ext uri="{0D108BD9-81ED-4DB2-BD59-A6C34878D82A}">
                    <a16:rowId xmlns:a16="http://schemas.microsoft.com/office/drawing/2014/main" val="513316006"/>
                  </a:ext>
                </a:extLst>
              </a:tr>
              <a:tr h="282988">
                <a:tc>
                  <a:txBody>
                    <a:bodyPr/>
                    <a:lstStyle/>
                    <a:p>
                      <a:pPr algn="ctr" fontAlgn="ctr"/>
                      <a:r>
                        <a:rPr lang="en-US" sz="1100" b="0" i="0" u="none" strike="noStrike" dirty="0">
                          <a:solidFill>
                            <a:srgbClr val="000000"/>
                          </a:solidFill>
                          <a:effectLst/>
                          <a:latin typeface="Lato" panose="020F0502020204030203" pitchFamily="34" charset="0"/>
                        </a:rPr>
                        <a:t>8</a:t>
                      </a:r>
                    </a:p>
                  </a:txBody>
                  <a:tcPr marL="9525" marR="9525" marT="9525" marB="0" anchor="ctr"/>
                </a:tc>
                <a:tc>
                  <a:txBody>
                    <a:bodyPr/>
                    <a:lstStyle/>
                    <a:p>
                      <a:pPr algn="l" fontAlgn="b"/>
                      <a:r>
                        <a:rPr lang="en-US" sz="1100" b="0" i="0" u="none" strike="noStrike">
                          <a:solidFill>
                            <a:srgbClr val="000000"/>
                          </a:solidFill>
                          <a:effectLst/>
                          <a:latin typeface="Lato" panose="020F0502020204030203" pitchFamily="34" charset="0"/>
                        </a:rPr>
                        <a:t>Egg Futures, Dalian Commodity Exchange</a:t>
                      </a:r>
                    </a:p>
                  </a:txBody>
                  <a:tcPr marL="9525" marR="9525" marT="9525" marB="0" anchor="ctr"/>
                </a:tc>
                <a:tc>
                  <a:txBody>
                    <a:bodyPr/>
                    <a:lstStyle/>
                    <a:p>
                      <a:pPr algn="l" fontAlgn="ctr"/>
                      <a:r>
                        <a:rPr lang="en-US" sz="1100" b="0" i="0" u="none" strike="noStrike">
                          <a:solidFill>
                            <a:srgbClr val="000000"/>
                          </a:solidFill>
                          <a:effectLst/>
                          <a:latin typeface="Lato" panose="020F0502020204030203" pitchFamily="34" charset="0"/>
                        </a:rPr>
                        <a:t>10 Metric Tons</a:t>
                      </a:r>
                    </a:p>
                  </a:txBody>
                  <a:tcPr marL="6350" marR="6350" marT="6350" marB="0" anchor="ctr"/>
                </a:tc>
                <a:tc>
                  <a:txBody>
                    <a:bodyPr/>
                    <a:lstStyle/>
                    <a:p>
                      <a:pPr algn="r" fontAlgn="b"/>
                      <a:r>
                        <a:rPr lang="en-US" sz="1100" b="0" i="0" u="none" strike="noStrike">
                          <a:solidFill>
                            <a:srgbClr val="000000"/>
                          </a:solidFill>
                          <a:effectLst/>
                          <a:latin typeface="Lato" panose="020F0502020204030203" pitchFamily="34" charset="0"/>
                        </a:rPr>
                        <a:t>26,699,068</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-27.6%</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518,613</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51.8%</a:t>
                      </a:r>
                    </a:p>
                  </a:txBody>
                  <a:tcPr marL="9525" marR="9525" marT="9525" marB="0" anchor="ctr"/>
                </a:tc>
                <a:extLst>
                  <a:ext uri="{0D108BD9-81ED-4DB2-BD59-A6C34878D82A}">
                    <a16:rowId xmlns:a16="http://schemas.microsoft.com/office/drawing/2014/main" val="1011464360"/>
                  </a:ext>
                </a:extLst>
              </a:tr>
              <a:tr h="282988">
                <a:tc>
                  <a:txBody>
                    <a:bodyPr/>
                    <a:lstStyle/>
                    <a:p>
                      <a:pPr algn="ctr" fontAlgn="ctr"/>
                      <a:r>
                        <a:rPr lang="en-US" sz="1100" b="0" i="0" u="none" strike="noStrike" dirty="0">
                          <a:solidFill>
                            <a:srgbClr val="000000"/>
                          </a:solidFill>
                          <a:effectLst/>
                          <a:latin typeface="Lato" panose="020F0502020204030203" pitchFamily="34" charset="0"/>
                        </a:rPr>
                        <a:t>9</a:t>
                      </a:r>
                    </a:p>
                  </a:txBody>
                  <a:tcPr marL="9525" marR="9525" marT="9525" marB="0" anchor="ctr"/>
                </a:tc>
                <a:tc>
                  <a:txBody>
                    <a:bodyPr/>
                    <a:lstStyle/>
                    <a:p>
                      <a:pPr algn="l" fontAlgn="b"/>
                      <a:r>
                        <a:rPr lang="en-US" sz="1100" b="0" i="0" u="none" strike="noStrike">
                          <a:solidFill>
                            <a:srgbClr val="000000"/>
                          </a:solidFill>
                          <a:effectLst/>
                          <a:latin typeface="Lato" panose="020F0502020204030203" pitchFamily="34" charset="0"/>
                        </a:rPr>
                        <a:t>No. 1 Soybean Futures, Dalian Commodity Exchange</a:t>
                      </a:r>
                    </a:p>
                  </a:txBody>
                  <a:tcPr marL="9525" marR="9525" marT="9525" marB="0" anchor="ctr"/>
                </a:tc>
                <a:tc>
                  <a:txBody>
                    <a:bodyPr/>
                    <a:lstStyle/>
                    <a:p>
                      <a:pPr algn="l" fontAlgn="ctr"/>
                      <a:r>
                        <a:rPr lang="en-US" sz="1100" b="0" i="0" u="none" strike="noStrike">
                          <a:solidFill>
                            <a:srgbClr val="000000"/>
                          </a:solidFill>
                          <a:effectLst/>
                          <a:latin typeface="Lato" panose="020F0502020204030203" pitchFamily="34" charset="0"/>
                        </a:rPr>
                        <a:t>10 Metric Tons</a:t>
                      </a:r>
                    </a:p>
                  </a:txBody>
                  <a:tcPr marL="6350" marR="6350" marT="6350" marB="0" anchor="ctr"/>
                </a:tc>
                <a:tc>
                  <a:txBody>
                    <a:bodyPr/>
                    <a:lstStyle/>
                    <a:p>
                      <a:pPr algn="r" fontAlgn="b"/>
                      <a:r>
                        <a:rPr lang="en-US" sz="1100" b="0" i="0" u="none" strike="noStrike">
                          <a:solidFill>
                            <a:srgbClr val="000000"/>
                          </a:solidFill>
                          <a:effectLst/>
                          <a:latin typeface="Lato" panose="020F0502020204030203" pitchFamily="34" charset="0"/>
                        </a:rPr>
                        <a:t>26,478,591</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97.0%</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301,663</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39.3%</a:t>
                      </a:r>
                    </a:p>
                  </a:txBody>
                  <a:tcPr marL="9525" marR="9525" marT="9525" marB="0" anchor="ctr"/>
                </a:tc>
                <a:extLst>
                  <a:ext uri="{0D108BD9-81ED-4DB2-BD59-A6C34878D82A}">
                    <a16:rowId xmlns:a16="http://schemas.microsoft.com/office/drawing/2014/main" val="78095650"/>
                  </a:ext>
                </a:extLst>
              </a:tr>
              <a:tr h="282988">
                <a:tc>
                  <a:txBody>
                    <a:bodyPr/>
                    <a:lstStyle/>
                    <a:p>
                      <a:pPr algn="ctr" fontAlgn="ctr"/>
                      <a:r>
                        <a:rPr lang="en-US" sz="1100" b="0" i="0" u="none" strike="noStrike" dirty="0">
                          <a:solidFill>
                            <a:srgbClr val="000000"/>
                          </a:solidFill>
                          <a:effectLst/>
                          <a:latin typeface="Lato" panose="020F0502020204030203" pitchFamily="34" charset="0"/>
                        </a:rPr>
                        <a:t>10</a:t>
                      </a:r>
                    </a:p>
                  </a:txBody>
                  <a:tcPr marL="9525" marR="9525" marT="9525" marB="0" anchor="ctr"/>
                </a:tc>
                <a:tc>
                  <a:txBody>
                    <a:bodyPr/>
                    <a:lstStyle/>
                    <a:p>
                      <a:pPr algn="l" fontAlgn="b"/>
                      <a:r>
                        <a:rPr lang="en-US" sz="1100" b="0" i="0" u="none" strike="noStrike">
                          <a:solidFill>
                            <a:srgbClr val="000000"/>
                          </a:solidFill>
                          <a:effectLst/>
                          <a:latin typeface="Lato" panose="020F0502020204030203" pitchFamily="34" charset="0"/>
                        </a:rPr>
                        <a:t>No. 2 Soybean Futures, Dalian Commodity Exchange</a:t>
                      </a:r>
                    </a:p>
                  </a:txBody>
                  <a:tcPr marL="9525" marR="9525" marT="9525" marB="0" anchor="ctr"/>
                </a:tc>
                <a:tc>
                  <a:txBody>
                    <a:bodyPr/>
                    <a:lstStyle/>
                    <a:p>
                      <a:pPr algn="l" fontAlgn="ctr"/>
                      <a:r>
                        <a:rPr lang="en-US" sz="1100" b="0" i="0" u="none" strike="noStrike">
                          <a:solidFill>
                            <a:srgbClr val="000000"/>
                          </a:solidFill>
                          <a:effectLst/>
                          <a:latin typeface="Lato" panose="020F0502020204030203" pitchFamily="34" charset="0"/>
                        </a:rPr>
                        <a:t>10 Metric Tons</a:t>
                      </a:r>
                    </a:p>
                  </a:txBody>
                  <a:tcPr marL="6350" marR="6350" marT="6350" marB="0" anchor="ctr"/>
                </a:tc>
                <a:tc>
                  <a:txBody>
                    <a:bodyPr/>
                    <a:lstStyle/>
                    <a:p>
                      <a:pPr algn="r" fontAlgn="b"/>
                      <a:r>
                        <a:rPr lang="en-US" sz="1100" b="0" i="0" u="none" strike="noStrike">
                          <a:solidFill>
                            <a:srgbClr val="000000"/>
                          </a:solidFill>
                          <a:effectLst/>
                          <a:latin typeface="Lato" panose="020F0502020204030203" pitchFamily="34" charset="0"/>
                        </a:rPr>
                        <a:t>25,339,335</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45.5%</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221,162</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71.7%</a:t>
                      </a:r>
                    </a:p>
                  </a:txBody>
                  <a:tcPr marL="9525" marR="9525" marT="9525" marB="0" anchor="ctr"/>
                </a:tc>
                <a:extLst>
                  <a:ext uri="{0D108BD9-81ED-4DB2-BD59-A6C34878D82A}">
                    <a16:rowId xmlns:a16="http://schemas.microsoft.com/office/drawing/2014/main" val="3411568047"/>
                  </a:ext>
                </a:extLst>
              </a:tr>
              <a:tr h="282988">
                <a:tc>
                  <a:txBody>
                    <a:bodyPr/>
                    <a:lstStyle/>
                    <a:p>
                      <a:pPr algn="ctr" fontAlgn="ctr"/>
                      <a:r>
                        <a:rPr lang="en-US" sz="1100" b="0" i="0" u="none" strike="noStrike" dirty="0">
                          <a:solidFill>
                            <a:srgbClr val="000000"/>
                          </a:solidFill>
                          <a:effectLst/>
                          <a:latin typeface="Lato" panose="020F0502020204030203" pitchFamily="34" charset="0"/>
                        </a:rPr>
                        <a:t>11</a:t>
                      </a:r>
                    </a:p>
                  </a:txBody>
                  <a:tcPr marL="9525" marR="9525" marT="9525" marB="0" anchor="ctr"/>
                </a:tc>
                <a:tc>
                  <a:txBody>
                    <a:bodyPr/>
                    <a:lstStyle/>
                    <a:p>
                      <a:pPr algn="l" fontAlgn="b"/>
                      <a:r>
                        <a:rPr lang="en-US" sz="1100" b="0" i="0" u="none" strike="noStrike">
                          <a:solidFill>
                            <a:srgbClr val="000000"/>
                          </a:solidFill>
                          <a:effectLst/>
                          <a:latin typeface="Lato" panose="020F0502020204030203" pitchFamily="34" charset="0"/>
                        </a:rPr>
                        <a:t>TSR20 Rubber Futures, Shanghai International Energy Exchange</a:t>
                      </a:r>
                    </a:p>
                  </a:txBody>
                  <a:tcPr marL="9525" marR="9525" marT="9525" marB="0" anchor="ctr"/>
                </a:tc>
                <a:tc>
                  <a:txBody>
                    <a:bodyPr/>
                    <a:lstStyle/>
                    <a:p>
                      <a:pPr algn="l" fontAlgn="ctr"/>
                      <a:r>
                        <a:rPr lang="en-US" sz="1100" b="0" i="0" u="none" strike="noStrike">
                          <a:solidFill>
                            <a:srgbClr val="000000"/>
                          </a:solidFill>
                          <a:effectLst/>
                          <a:latin typeface="Lato" panose="020F0502020204030203" pitchFamily="34" charset="0"/>
                        </a:rPr>
                        <a:t>10 Metric Tons</a:t>
                      </a:r>
                    </a:p>
                  </a:txBody>
                  <a:tcPr marL="6350" marR="6350" marT="6350" marB="0" anchor="ctr"/>
                </a:tc>
                <a:tc>
                  <a:txBody>
                    <a:bodyPr/>
                    <a:lstStyle/>
                    <a:p>
                      <a:pPr algn="r" fontAlgn="b"/>
                      <a:r>
                        <a:rPr lang="en-US" sz="1100" b="0" i="0" u="none" strike="noStrike">
                          <a:solidFill>
                            <a:srgbClr val="000000"/>
                          </a:solidFill>
                          <a:effectLst/>
                          <a:latin typeface="Lato" panose="020F0502020204030203" pitchFamily="34" charset="0"/>
                        </a:rPr>
                        <a:t>25,020,410</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104.2%</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120,435</a:t>
                      </a:r>
                    </a:p>
                  </a:txBody>
                  <a:tcPr marL="9525" marR="9525" marT="9525" marB="0" anchor="ctr"/>
                </a:tc>
                <a:tc>
                  <a:txBody>
                    <a:bodyPr/>
                    <a:lstStyle/>
                    <a:p>
                      <a:pPr algn="ctr" fontAlgn="b"/>
                      <a:r>
                        <a:rPr lang="en-US" sz="1100" b="0" i="1" u="none" strike="noStrike">
                          <a:solidFill>
                            <a:srgbClr val="000000"/>
                          </a:solidFill>
                          <a:effectLst/>
                          <a:latin typeface="Lato" panose="020F0502020204030203" pitchFamily="34" charset="0"/>
                        </a:rPr>
                        <a:t>16.7%</a:t>
                      </a:r>
                    </a:p>
                  </a:txBody>
                  <a:tcPr marL="9525" marR="9525" marT="9525" marB="0" anchor="ctr"/>
                </a:tc>
                <a:extLst>
                  <a:ext uri="{0D108BD9-81ED-4DB2-BD59-A6C34878D82A}">
                    <a16:rowId xmlns:a16="http://schemas.microsoft.com/office/drawing/2014/main" val="4163339011"/>
                  </a:ext>
                </a:extLst>
              </a:tr>
              <a:tr h="282988">
                <a:tc>
                  <a:txBody>
                    <a:bodyPr/>
                    <a:lstStyle/>
                    <a:p>
                      <a:pPr algn="ctr" fontAlgn="ctr"/>
                      <a:r>
                        <a:rPr lang="en-US" sz="1100" b="0" i="0" u="none" strike="noStrike" dirty="0">
                          <a:solidFill>
                            <a:srgbClr val="000000"/>
                          </a:solidFill>
                          <a:effectLst/>
                          <a:latin typeface="Lato" panose="020F0502020204030203" pitchFamily="34" charset="0"/>
                        </a:rPr>
                        <a:t>12</a:t>
                      </a:r>
                    </a:p>
                  </a:txBody>
                  <a:tcPr marL="9525" marR="9525" marT="9525" marB="0" anchor="ctr"/>
                </a:tc>
                <a:tc>
                  <a:txBody>
                    <a:bodyPr/>
                    <a:lstStyle/>
                    <a:p>
                      <a:pPr algn="l" fontAlgn="b"/>
                      <a:r>
                        <a:rPr lang="en-US" sz="1100" b="0" i="0" u="none" strike="noStrike">
                          <a:solidFill>
                            <a:srgbClr val="000000"/>
                          </a:solidFill>
                          <a:effectLst/>
                          <a:latin typeface="Lato" panose="020F0502020204030203" pitchFamily="34" charset="0"/>
                        </a:rPr>
                        <a:t>Rapeseed Meal (RM) Options, Zhengzhou Commodity Exchange</a:t>
                      </a:r>
                    </a:p>
                  </a:txBody>
                  <a:tcPr marL="9525" marR="9525" marT="9525" marB="0" anchor="ctr"/>
                </a:tc>
                <a:tc>
                  <a:txBody>
                    <a:bodyPr/>
                    <a:lstStyle/>
                    <a:p>
                      <a:pPr algn="l" fontAlgn="ctr"/>
                      <a:r>
                        <a:rPr lang="en-US" sz="1100" b="0" i="0" u="none" strike="noStrike">
                          <a:solidFill>
                            <a:srgbClr val="000000"/>
                          </a:solidFill>
                          <a:effectLst/>
                          <a:latin typeface="Lato" panose="020F0502020204030203" pitchFamily="34" charset="0"/>
                        </a:rPr>
                        <a:t>10 Metric Tons</a:t>
                      </a:r>
                    </a:p>
                  </a:txBody>
                  <a:tcPr marL="6350" marR="6350" marT="6350" marB="0" anchor="ctr"/>
                </a:tc>
                <a:tc>
                  <a:txBody>
                    <a:bodyPr/>
                    <a:lstStyle/>
                    <a:p>
                      <a:pPr algn="r" fontAlgn="b"/>
                      <a:r>
                        <a:rPr lang="en-US" sz="1100" b="0" i="0" u="none" strike="noStrike">
                          <a:solidFill>
                            <a:srgbClr val="000000"/>
                          </a:solidFill>
                          <a:effectLst/>
                          <a:latin typeface="Lato" panose="020F0502020204030203" pitchFamily="34" charset="0"/>
                        </a:rPr>
                        <a:t>20,748,020</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30.5%</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213,198</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-43.8%</a:t>
                      </a:r>
                    </a:p>
                  </a:txBody>
                  <a:tcPr marL="9525" marR="9525" marT="9525" marB="0" anchor="ctr"/>
                </a:tc>
                <a:extLst>
                  <a:ext uri="{0D108BD9-81ED-4DB2-BD59-A6C34878D82A}">
                    <a16:rowId xmlns:a16="http://schemas.microsoft.com/office/drawing/2014/main" val="3331925339"/>
                  </a:ext>
                </a:extLst>
              </a:tr>
              <a:tr h="282988">
                <a:tc>
                  <a:txBody>
                    <a:bodyPr/>
                    <a:lstStyle/>
                    <a:p>
                      <a:pPr algn="ctr" fontAlgn="ctr"/>
                      <a:r>
                        <a:rPr lang="en-US" sz="1100" b="0" i="0" u="none" strike="noStrike" dirty="0">
                          <a:solidFill>
                            <a:srgbClr val="000000"/>
                          </a:solidFill>
                          <a:effectLst/>
                          <a:latin typeface="Lato" panose="020F0502020204030203" pitchFamily="34" charset="0"/>
                        </a:rPr>
                        <a:t>13</a:t>
                      </a:r>
                    </a:p>
                  </a:txBody>
                  <a:tcPr marL="9525" marR="9525" marT="9525" marB="0" anchor="ctr"/>
                </a:tc>
                <a:tc>
                  <a:txBody>
                    <a:bodyPr/>
                    <a:lstStyle/>
                    <a:p>
                      <a:pPr algn="l" fontAlgn="b"/>
                      <a:r>
                        <a:rPr lang="en-US" sz="1100" b="0" i="0" u="none" strike="noStrike">
                          <a:solidFill>
                            <a:srgbClr val="000000"/>
                          </a:solidFill>
                          <a:effectLst/>
                          <a:latin typeface="Lato" panose="020F0502020204030203" pitchFamily="34" charset="0"/>
                        </a:rPr>
                        <a:t>Corn Starch Futures, Dalian Commodity Exchange</a:t>
                      </a:r>
                    </a:p>
                  </a:txBody>
                  <a:tcPr marL="9525" marR="9525" marT="9525" marB="0" anchor="ctr"/>
                </a:tc>
                <a:tc>
                  <a:txBody>
                    <a:bodyPr/>
                    <a:lstStyle/>
                    <a:p>
                      <a:pPr algn="l" fontAlgn="ctr"/>
                      <a:r>
                        <a:rPr lang="en-US" sz="1100" b="0" i="0" u="none" strike="noStrike">
                          <a:solidFill>
                            <a:srgbClr val="000000"/>
                          </a:solidFill>
                          <a:effectLst/>
                          <a:latin typeface="Lato" panose="020F0502020204030203" pitchFamily="34" charset="0"/>
                        </a:rPr>
                        <a:t>10 Metric Tons</a:t>
                      </a:r>
                    </a:p>
                  </a:txBody>
                  <a:tcPr marL="6350" marR="6350" marT="6350" marB="0" anchor="ctr"/>
                </a:tc>
                <a:tc>
                  <a:txBody>
                    <a:bodyPr/>
                    <a:lstStyle/>
                    <a:p>
                      <a:pPr algn="r" fontAlgn="b"/>
                      <a:r>
                        <a:rPr lang="en-US" sz="1100" b="0" i="0" u="none" strike="noStrike">
                          <a:solidFill>
                            <a:srgbClr val="000000"/>
                          </a:solidFill>
                          <a:effectLst/>
                          <a:latin typeface="Lato" panose="020F0502020204030203" pitchFamily="34" charset="0"/>
                        </a:rPr>
                        <a:t>17,229,138</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-1.2%</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237,262</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1.2%</a:t>
                      </a:r>
                    </a:p>
                  </a:txBody>
                  <a:tcPr marL="9525" marR="9525" marT="9525" marB="0" anchor="ctr"/>
                </a:tc>
                <a:extLst>
                  <a:ext uri="{0D108BD9-81ED-4DB2-BD59-A6C34878D82A}">
                    <a16:rowId xmlns:a16="http://schemas.microsoft.com/office/drawing/2014/main" val="1246821193"/>
                  </a:ext>
                </a:extLst>
              </a:tr>
              <a:tr h="282988">
                <a:tc>
                  <a:txBody>
                    <a:bodyPr/>
                    <a:lstStyle/>
                    <a:p>
                      <a:pPr algn="ctr" fontAlgn="ctr"/>
                      <a:r>
                        <a:rPr lang="en-US" sz="1100" b="0" i="0" u="none" strike="noStrike" dirty="0">
                          <a:solidFill>
                            <a:srgbClr val="000000"/>
                          </a:solidFill>
                          <a:effectLst/>
                          <a:latin typeface="Lato" panose="020F0502020204030203" pitchFamily="34" charset="0"/>
                        </a:rPr>
                        <a:t>14</a:t>
                      </a:r>
                    </a:p>
                  </a:txBody>
                  <a:tcPr marL="9525" marR="9525" marT="9525" marB="0" anchor="ctr"/>
                </a:tc>
                <a:tc>
                  <a:txBody>
                    <a:bodyPr/>
                    <a:lstStyle/>
                    <a:p>
                      <a:pPr algn="l" fontAlgn="b"/>
                      <a:r>
                        <a:rPr lang="en-US" sz="1100" b="0" i="0" u="none" strike="noStrike">
                          <a:solidFill>
                            <a:srgbClr val="000000"/>
                          </a:solidFill>
                          <a:effectLst/>
                          <a:latin typeface="Lato" panose="020F0502020204030203" pitchFamily="34" charset="0"/>
                        </a:rPr>
                        <a:t>Cotton No. 1 (CF) Options, Zhengzhou Commodity Exchange</a:t>
                      </a:r>
                    </a:p>
                  </a:txBody>
                  <a:tcPr marL="9525" marR="9525" marT="9525" marB="0" anchor="ctr"/>
                </a:tc>
                <a:tc>
                  <a:txBody>
                    <a:bodyPr/>
                    <a:lstStyle/>
                    <a:p>
                      <a:pPr algn="l" rtl="0" fontAlgn="ctr"/>
                      <a:r>
                        <a:rPr lang="en-US" sz="1100" b="0" i="0" u="none" strike="noStrike" dirty="0">
                          <a:solidFill>
                            <a:srgbClr val="000000"/>
                          </a:solidFill>
                          <a:effectLst/>
                          <a:latin typeface="Lato" panose="020F0502020204030203" pitchFamily="34" charset="0"/>
                        </a:rPr>
                        <a:t>5 Metric Tons</a:t>
                      </a:r>
                    </a:p>
                  </a:txBody>
                  <a:tcPr marL="6350" marR="6350" marT="6350" marB="0" anchor="ctr"/>
                </a:tc>
                <a:tc>
                  <a:txBody>
                    <a:bodyPr/>
                    <a:lstStyle/>
                    <a:p>
                      <a:pPr algn="r" fontAlgn="b"/>
                      <a:r>
                        <a:rPr lang="en-US" sz="1100" b="0" i="0" u="none" strike="noStrike">
                          <a:solidFill>
                            <a:srgbClr val="000000"/>
                          </a:solidFill>
                          <a:effectLst/>
                          <a:latin typeface="Lato" panose="020F0502020204030203" pitchFamily="34" charset="0"/>
                        </a:rPr>
                        <a:t>13,823,546</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-26.3%</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348,385</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-34.4%</a:t>
                      </a:r>
                    </a:p>
                  </a:txBody>
                  <a:tcPr marL="9525" marR="9525" marT="9525" marB="0" anchor="ctr"/>
                </a:tc>
                <a:extLst>
                  <a:ext uri="{0D108BD9-81ED-4DB2-BD59-A6C34878D82A}">
                    <a16:rowId xmlns:a16="http://schemas.microsoft.com/office/drawing/2014/main" val="83176036"/>
                  </a:ext>
                </a:extLst>
              </a:tr>
              <a:tr h="282988">
                <a:tc>
                  <a:txBody>
                    <a:bodyPr/>
                    <a:lstStyle/>
                    <a:p>
                      <a:pPr algn="ctr" fontAlgn="ctr"/>
                      <a:r>
                        <a:rPr lang="en-US" sz="1100" b="0" i="0" u="none" strike="noStrike" dirty="0">
                          <a:solidFill>
                            <a:srgbClr val="000000"/>
                          </a:solidFill>
                          <a:effectLst/>
                          <a:latin typeface="Lato" panose="020F0502020204030203" pitchFamily="34" charset="0"/>
                        </a:rPr>
                        <a:t>15</a:t>
                      </a:r>
                    </a:p>
                  </a:txBody>
                  <a:tcPr marL="9525" marR="9525" marT="9525" marB="0" anchor="ctr"/>
                </a:tc>
                <a:tc>
                  <a:txBody>
                    <a:bodyPr/>
                    <a:lstStyle/>
                    <a:p>
                      <a:pPr algn="l" fontAlgn="b"/>
                      <a:r>
                        <a:rPr lang="en-US" sz="1100" b="0" i="0" u="none" strike="noStrike" dirty="0">
                          <a:solidFill>
                            <a:srgbClr val="000000"/>
                          </a:solidFill>
                          <a:effectLst/>
                          <a:latin typeface="Lato" panose="020F0502020204030203" pitchFamily="34" charset="0"/>
                        </a:rPr>
                        <a:t>Apple (AP) Futures, Zhengzhou Commodity Exchange</a:t>
                      </a:r>
                    </a:p>
                  </a:txBody>
                  <a:tcPr marL="9525" marR="9525" marT="9525" marB="0" anchor="ctr"/>
                </a:tc>
                <a:tc>
                  <a:txBody>
                    <a:bodyPr/>
                    <a:lstStyle/>
                    <a:p>
                      <a:pPr algn="l" rtl="0" fontAlgn="ctr"/>
                      <a:r>
                        <a:rPr lang="en-US" sz="1100" b="0" i="0" u="none" strike="noStrike" dirty="0">
                          <a:solidFill>
                            <a:srgbClr val="000000"/>
                          </a:solidFill>
                          <a:effectLst/>
                          <a:latin typeface="Lato" panose="020F0502020204030203" pitchFamily="34" charset="0"/>
                        </a:rPr>
                        <a:t>10 Metric Tons</a:t>
                      </a:r>
                    </a:p>
                  </a:txBody>
                  <a:tcPr marL="6350" marR="6350" marT="6350" marB="0" anchor="ctr"/>
                </a:tc>
                <a:tc>
                  <a:txBody>
                    <a:bodyPr/>
                    <a:lstStyle/>
                    <a:p>
                      <a:pPr algn="r" fontAlgn="b"/>
                      <a:r>
                        <a:rPr lang="en-US" sz="1100" b="0" i="0" u="none" strike="noStrike">
                          <a:solidFill>
                            <a:srgbClr val="000000"/>
                          </a:solidFill>
                          <a:effectLst/>
                          <a:latin typeface="Lato" panose="020F0502020204030203" pitchFamily="34" charset="0"/>
                        </a:rPr>
                        <a:t>13,241,936</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19.2%</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107,209</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-53.3%</a:t>
                      </a:r>
                    </a:p>
                  </a:txBody>
                  <a:tcPr marL="9525" marR="9525" marT="9525" marB="0" anchor="ctr"/>
                </a:tc>
                <a:extLst>
                  <a:ext uri="{0D108BD9-81ED-4DB2-BD59-A6C34878D82A}">
                    <a16:rowId xmlns:a16="http://schemas.microsoft.com/office/drawing/2014/main" val="2375309588"/>
                  </a:ext>
                </a:extLst>
              </a:tr>
            </a:tbl>
          </a:graphicData>
        </a:graphic>
      </p:graphicFrame>
    </p:spTree>
    <p:extLst>
      <p:ext uri="{BB962C8B-B14F-4D97-AF65-F5344CB8AC3E}">
        <p14:creationId xmlns:p14="http://schemas.microsoft.com/office/powerpoint/2010/main" val="32400847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40200-2EA7-5307-90F5-36975B318AB0}"/>
              </a:ext>
            </a:extLst>
          </p:cNvPr>
          <p:cNvSpPr>
            <a:spLocks noGrp="1"/>
          </p:cNvSpPr>
          <p:nvPr>
            <p:ph type="title"/>
          </p:nvPr>
        </p:nvSpPr>
        <p:spPr/>
        <p:txBody>
          <a:bodyPr>
            <a:normAutofit/>
          </a:bodyPr>
          <a:lstStyle/>
          <a:p>
            <a:r>
              <a:rPr lang="en-US" sz="3200" dirty="0">
                <a:solidFill>
                  <a:schemeClr val="tx1"/>
                </a:solidFill>
              </a:rPr>
              <a:t>Top Contracts in Agriculture: US</a:t>
            </a:r>
          </a:p>
        </p:txBody>
      </p:sp>
      <p:graphicFrame>
        <p:nvGraphicFramePr>
          <p:cNvPr id="4" name="Table 4">
            <a:extLst>
              <a:ext uri="{FF2B5EF4-FFF2-40B4-BE49-F238E27FC236}">
                <a16:creationId xmlns:a16="http://schemas.microsoft.com/office/drawing/2014/main" id="{47D7B069-5322-A2CA-A048-1575E2BCE89C}"/>
              </a:ext>
            </a:extLst>
          </p:cNvPr>
          <p:cNvGraphicFramePr>
            <a:graphicFrameLocks/>
          </p:cNvGraphicFramePr>
          <p:nvPr>
            <p:extLst>
              <p:ext uri="{D42A27DB-BD31-4B8C-83A1-F6EECF244321}">
                <p14:modId xmlns:p14="http://schemas.microsoft.com/office/powerpoint/2010/main" val="3630469021"/>
              </p:ext>
            </p:extLst>
          </p:nvPr>
        </p:nvGraphicFramePr>
        <p:xfrm>
          <a:off x="838200" y="1377244"/>
          <a:ext cx="10515602" cy="4566360"/>
        </p:xfrm>
        <a:graphic>
          <a:graphicData uri="http://schemas.openxmlformats.org/drawingml/2006/table">
            <a:tbl>
              <a:tblPr firstRow="1" bandRow="1">
                <a:tableStyleId>{5C22544A-7EE6-4342-B048-85BDC9FD1C3A}</a:tableStyleId>
              </a:tblPr>
              <a:tblGrid>
                <a:gridCol w="513522">
                  <a:extLst>
                    <a:ext uri="{9D8B030D-6E8A-4147-A177-3AD203B41FA5}">
                      <a16:colId xmlns:a16="http://schemas.microsoft.com/office/drawing/2014/main" val="2945974451"/>
                    </a:ext>
                  </a:extLst>
                </a:gridCol>
                <a:gridCol w="3999924">
                  <a:extLst>
                    <a:ext uri="{9D8B030D-6E8A-4147-A177-3AD203B41FA5}">
                      <a16:colId xmlns:a16="http://schemas.microsoft.com/office/drawing/2014/main" val="619392049"/>
                    </a:ext>
                  </a:extLst>
                </a:gridCol>
                <a:gridCol w="1029903">
                  <a:extLst>
                    <a:ext uri="{9D8B030D-6E8A-4147-A177-3AD203B41FA5}">
                      <a16:colId xmlns:a16="http://schemas.microsoft.com/office/drawing/2014/main" val="2065581031"/>
                    </a:ext>
                  </a:extLst>
                </a:gridCol>
                <a:gridCol w="1515422">
                  <a:extLst>
                    <a:ext uri="{9D8B030D-6E8A-4147-A177-3AD203B41FA5}">
                      <a16:colId xmlns:a16="http://schemas.microsoft.com/office/drawing/2014/main" val="1423663902"/>
                    </a:ext>
                  </a:extLst>
                </a:gridCol>
                <a:gridCol w="1152277">
                  <a:extLst>
                    <a:ext uri="{9D8B030D-6E8A-4147-A177-3AD203B41FA5}">
                      <a16:colId xmlns:a16="http://schemas.microsoft.com/office/drawing/2014/main" val="989265613"/>
                    </a:ext>
                  </a:extLst>
                </a:gridCol>
                <a:gridCol w="1152277">
                  <a:extLst>
                    <a:ext uri="{9D8B030D-6E8A-4147-A177-3AD203B41FA5}">
                      <a16:colId xmlns:a16="http://schemas.microsoft.com/office/drawing/2014/main" val="1650402155"/>
                    </a:ext>
                  </a:extLst>
                </a:gridCol>
                <a:gridCol w="1152277">
                  <a:extLst>
                    <a:ext uri="{9D8B030D-6E8A-4147-A177-3AD203B41FA5}">
                      <a16:colId xmlns:a16="http://schemas.microsoft.com/office/drawing/2014/main" val="3172385755"/>
                    </a:ext>
                  </a:extLst>
                </a:gridCol>
              </a:tblGrid>
              <a:tr h="285786">
                <a:tc>
                  <a:txBody>
                    <a:bodyPr/>
                    <a:lstStyle/>
                    <a:p>
                      <a:pPr algn="ctr" fontAlgn="ctr"/>
                      <a:r>
                        <a:rPr lang="en-US" sz="1100" b="1" i="0" u="none" strike="noStrike" dirty="0">
                          <a:solidFill>
                            <a:schemeClr val="bg1"/>
                          </a:solidFill>
                          <a:effectLst/>
                          <a:latin typeface="Lato" panose="020F0502020204030203" pitchFamily="34" charset="0"/>
                        </a:rPr>
                        <a:t>Rank</a:t>
                      </a:r>
                    </a:p>
                  </a:txBody>
                  <a:tcPr marL="9525" marR="9525" marT="9525" marB="0" anchor="ctr"/>
                </a:tc>
                <a:tc>
                  <a:txBody>
                    <a:bodyPr/>
                    <a:lstStyle/>
                    <a:p>
                      <a:pPr algn="l" fontAlgn="ctr"/>
                      <a:r>
                        <a:rPr lang="en-US" sz="1100" b="1" i="0" u="none" strike="noStrike" dirty="0">
                          <a:solidFill>
                            <a:schemeClr val="bg1"/>
                          </a:solidFill>
                          <a:effectLst/>
                          <a:latin typeface="Lato" panose="020F0502020204030203" pitchFamily="34" charset="0"/>
                        </a:rPr>
                        <a:t>             Contract and Exchange</a:t>
                      </a:r>
                    </a:p>
                  </a:txBody>
                  <a:tcPr marL="9525" marR="9525" marT="9525" marB="0" anchor="ctr"/>
                </a:tc>
                <a:tc>
                  <a:txBody>
                    <a:bodyPr/>
                    <a:lstStyle/>
                    <a:p>
                      <a:pPr algn="ctr" fontAlgn="ctr"/>
                      <a:r>
                        <a:rPr lang="en-US" sz="1100" b="1" i="0" u="none" strike="noStrike" dirty="0">
                          <a:solidFill>
                            <a:schemeClr val="bg1"/>
                          </a:solidFill>
                          <a:effectLst/>
                          <a:latin typeface="Lato" panose="020F0502020204030203" pitchFamily="34" charset="0"/>
                        </a:rPr>
                        <a:t>Size</a:t>
                      </a:r>
                    </a:p>
                  </a:txBody>
                  <a:tcPr marL="9525" marR="9525" marT="9525" marB="0" anchor="ctr"/>
                </a:tc>
                <a:tc>
                  <a:txBody>
                    <a:bodyPr/>
                    <a:lstStyle/>
                    <a:p>
                      <a:pPr algn="ctr" fontAlgn="ctr"/>
                      <a:r>
                        <a:rPr lang="en-US" sz="1100" b="1" i="0" u="none" strike="noStrike" dirty="0">
                          <a:solidFill>
                            <a:schemeClr val="bg1"/>
                          </a:solidFill>
                          <a:effectLst/>
                          <a:latin typeface="Lato" panose="020F0502020204030203" pitchFamily="34" charset="0"/>
                        </a:rPr>
                        <a:t>Jan-Jun 2025 Volume</a:t>
                      </a:r>
                    </a:p>
                  </a:txBody>
                  <a:tcPr marL="9525" marR="9525" marT="9525" marB="0" anchor="ctr"/>
                </a:tc>
                <a:tc>
                  <a:txBody>
                    <a:bodyPr/>
                    <a:lstStyle/>
                    <a:p>
                      <a:pPr algn="ctr" fontAlgn="ctr"/>
                      <a:r>
                        <a:rPr lang="en-US" sz="1100" b="1" i="0" u="none" strike="noStrike" dirty="0">
                          <a:solidFill>
                            <a:schemeClr val="bg1"/>
                          </a:solidFill>
                          <a:effectLst/>
                          <a:latin typeface="Lato" panose="020F0502020204030203" pitchFamily="34" charset="0"/>
                        </a:rPr>
                        <a:t>YOY Change</a:t>
                      </a:r>
                    </a:p>
                  </a:txBody>
                  <a:tcPr marL="9525" marR="9525" marT="9525" marB="0" anchor="ctr"/>
                </a:tc>
                <a:tc>
                  <a:txBody>
                    <a:bodyPr/>
                    <a:lstStyle/>
                    <a:p>
                      <a:pPr algn="ctr" fontAlgn="ctr"/>
                      <a:r>
                        <a:rPr lang="en-US" sz="1100" b="1" i="0" u="none" strike="noStrike" dirty="0">
                          <a:solidFill>
                            <a:schemeClr val="bg1"/>
                          </a:solidFill>
                          <a:effectLst/>
                          <a:latin typeface="Lato" panose="020F0502020204030203" pitchFamily="34" charset="0"/>
                        </a:rPr>
                        <a:t>Jun 2025 OI</a:t>
                      </a:r>
                    </a:p>
                  </a:txBody>
                  <a:tcPr marL="9525" marR="9525" marT="9525" marB="0" anchor="ctr"/>
                </a:tc>
                <a:tc>
                  <a:txBody>
                    <a:bodyPr/>
                    <a:lstStyle/>
                    <a:p>
                      <a:pPr algn="ctr" fontAlgn="ctr"/>
                      <a:r>
                        <a:rPr lang="en-US" sz="1100" b="1" i="0" u="none" strike="noStrike" dirty="0">
                          <a:solidFill>
                            <a:schemeClr val="bg1"/>
                          </a:solidFill>
                          <a:effectLst/>
                          <a:latin typeface="Lato" panose="020F0502020204030203" pitchFamily="34" charset="0"/>
                        </a:rPr>
                        <a:t>YOY Change</a:t>
                      </a:r>
                    </a:p>
                  </a:txBody>
                  <a:tcPr marL="9525" marR="9525" marT="9525" marB="0" anchor="ctr"/>
                </a:tc>
                <a:extLst>
                  <a:ext uri="{0D108BD9-81ED-4DB2-BD59-A6C34878D82A}">
                    <a16:rowId xmlns:a16="http://schemas.microsoft.com/office/drawing/2014/main" val="374954686"/>
                  </a:ext>
                </a:extLst>
              </a:tr>
              <a:tr h="285786">
                <a:tc>
                  <a:txBody>
                    <a:bodyPr/>
                    <a:lstStyle/>
                    <a:p>
                      <a:pPr algn="ctr" fontAlgn="ctr"/>
                      <a:r>
                        <a:rPr lang="en-US" sz="1100" b="0" i="0" u="none" strike="noStrike" dirty="0">
                          <a:solidFill>
                            <a:srgbClr val="000000"/>
                          </a:solidFill>
                          <a:effectLst/>
                          <a:latin typeface="Lato" panose="020F0502020204030203" pitchFamily="34" charset="0"/>
                        </a:rPr>
                        <a:t>1</a:t>
                      </a:r>
                    </a:p>
                  </a:txBody>
                  <a:tcPr marL="9525" marR="9525" marT="9525" marB="0" anchor="ctr"/>
                </a:tc>
                <a:tc>
                  <a:txBody>
                    <a:bodyPr/>
                    <a:lstStyle/>
                    <a:p>
                      <a:pPr algn="l" fontAlgn="b"/>
                      <a:r>
                        <a:rPr lang="en-US" sz="1100" b="0" i="0" u="none" strike="noStrike" dirty="0">
                          <a:solidFill>
                            <a:srgbClr val="000000"/>
                          </a:solidFill>
                          <a:effectLst/>
                          <a:latin typeface="Lato" panose="020F0502020204030203" pitchFamily="34" charset="0"/>
                        </a:rPr>
                        <a:t>Corn Futures, Chicago Board of Trade</a:t>
                      </a:r>
                    </a:p>
                  </a:txBody>
                  <a:tcPr marL="9525" marR="9525" marT="9525" marB="0" anchor="ctr"/>
                </a:tc>
                <a:tc>
                  <a:txBody>
                    <a:bodyPr/>
                    <a:lstStyle/>
                    <a:p>
                      <a:pPr algn="l" rtl="0" fontAlgn="ctr"/>
                      <a:r>
                        <a:rPr lang="en-US" sz="1100" b="0" i="0" u="none" strike="noStrike">
                          <a:solidFill>
                            <a:srgbClr val="000000"/>
                          </a:solidFill>
                          <a:effectLst/>
                          <a:latin typeface="Lato" panose="020F0502020204030203" pitchFamily="34" charset="0"/>
                        </a:rPr>
                        <a:t>5,000 Bushels</a:t>
                      </a:r>
                    </a:p>
                  </a:txBody>
                  <a:tcPr marL="6350" marR="6350" marT="6350" marB="0" anchor="ctr"/>
                </a:tc>
                <a:tc>
                  <a:txBody>
                    <a:bodyPr/>
                    <a:lstStyle/>
                    <a:p>
                      <a:pPr algn="r" fontAlgn="b"/>
                      <a:r>
                        <a:rPr lang="en-US" sz="1100" b="0" i="0" u="none" strike="noStrike" dirty="0">
                          <a:solidFill>
                            <a:srgbClr val="000000"/>
                          </a:solidFill>
                          <a:effectLst/>
                          <a:latin typeface="Lato" panose="020F0502020204030203" pitchFamily="34" charset="0"/>
                        </a:rPr>
                        <a:t>61,554,284</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20.8%</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1,475,813</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-2.5%</a:t>
                      </a:r>
                    </a:p>
                  </a:txBody>
                  <a:tcPr marL="9525" marR="9525" marT="9525" marB="0" anchor="ctr"/>
                </a:tc>
                <a:extLst>
                  <a:ext uri="{0D108BD9-81ED-4DB2-BD59-A6C34878D82A}">
                    <a16:rowId xmlns:a16="http://schemas.microsoft.com/office/drawing/2014/main" val="2924544507"/>
                  </a:ext>
                </a:extLst>
              </a:tr>
              <a:tr h="285786">
                <a:tc>
                  <a:txBody>
                    <a:bodyPr/>
                    <a:lstStyle/>
                    <a:p>
                      <a:pPr algn="ctr" fontAlgn="ctr"/>
                      <a:r>
                        <a:rPr lang="en-US" sz="1100" b="0" i="0" u="none" strike="noStrike" dirty="0">
                          <a:solidFill>
                            <a:srgbClr val="000000"/>
                          </a:solidFill>
                          <a:effectLst/>
                          <a:latin typeface="Lato" panose="020F0502020204030203" pitchFamily="34" charset="0"/>
                        </a:rPr>
                        <a:t>2</a:t>
                      </a:r>
                    </a:p>
                  </a:txBody>
                  <a:tcPr marL="9525" marR="9525" marT="9525" marB="0" anchor="ctr"/>
                </a:tc>
                <a:tc>
                  <a:txBody>
                    <a:bodyPr/>
                    <a:lstStyle/>
                    <a:p>
                      <a:pPr algn="l" fontAlgn="b"/>
                      <a:r>
                        <a:rPr lang="en-US" sz="1100" b="0" i="0" u="none" strike="noStrike" dirty="0">
                          <a:solidFill>
                            <a:srgbClr val="000000"/>
                          </a:solidFill>
                          <a:effectLst/>
                          <a:latin typeface="Lato" panose="020F0502020204030203" pitchFamily="34" charset="0"/>
                        </a:rPr>
                        <a:t>Soybean Futures, Chicago Board of Trade</a:t>
                      </a:r>
                    </a:p>
                  </a:txBody>
                  <a:tcPr marL="9525" marR="9525" marT="9525" marB="0" anchor="ctr"/>
                </a:tc>
                <a:tc>
                  <a:txBody>
                    <a:bodyPr/>
                    <a:lstStyle/>
                    <a:p>
                      <a:pPr algn="l" rtl="0" fontAlgn="ctr"/>
                      <a:r>
                        <a:rPr lang="en-US" sz="1100" b="0" i="0" u="none" strike="noStrike">
                          <a:solidFill>
                            <a:srgbClr val="000000"/>
                          </a:solidFill>
                          <a:effectLst/>
                          <a:latin typeface="Lato" panose="020F0502020204030203" pitchFamily="34" charset="0"/>
                        </a:rPr>
                        <a:t>5,000 Bushels</a:t>
                      </a:r>
                    </a:p>
                  </a:txBody>
                  <a:tcPr marL="6350" marR="6350" marT="6350" marB="0" anchor="ctr"/>
                </a:tc>
                <a:tc>
                  <a:txBody>
                    <a:bodyPr/>
                    <a:lstStyle/>
                    <a:p>
                      <a:pPr algn="r" fontAlgn="b"/>
                      <a:r>
                        <a:rPr lang="en-US" sz="1100" b="0" i="0" u="none" strike="noStrike">
                          <a:solidFill>
                            <a:srgbClr val="000000"/>
                          </a:solidFill>
                          <a:effectLst/>
                          <a:latin typeface="Lato" panose="020F0502020204030203" pitchFamily="34" charset="0"/>
                        </a:rPr>
                        <a:t>37,243,640</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8.1%</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831,773</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8.9%</a:t>
                      </a:r>
                    </a:p>
                  </a:txBody>
                  <a:tcPr marL="9525" marR="9525" marT="9525" marB="0" anchor="ctr"/>
                </a:tc>
                <a:extLst>
                  <a:ext uri="{0D108BD9-81ED-4DB2-BD59-A6C34878D82A}">
                    <a16:rowId xmlns:a16="http://schemas.microsoft.com/office/drawing/2014/main" val="3735560603"/>
                  </a:ext>
                </a:extLst>
              </a:tr>
              <a:tr h="285786">
                <a:tc>
                  <a:txBody>
                    <a:bodyPr/>
                    <a:lstStyle/>
                    <a:p>
                      <a:pPr algn="ctr" fontAlgn="ctr"/>
                      <a:r>
                        <a:rPr lang="en-US" sz="1100" b="0" i="0" u="none" strike="noStrike" dirty="0">
                          <a:solidFill>
                            <a:srgbClr val="000000"/>
                          </a:solidFill>
                          <a:effectLst/>
                          <a:latin typeface="Lato" panose="020F0502020204030203" pitchFamily="34" charset="0"/>
                        </a:rPr>
                        <a:t>3</a:t>
                      </a:r>
                    </a:p>
                  </a:txBody>
                  <a:tcPr marL="9525" marR="9525" marT="9525" marB="0" anchor="ctr"/>
                </a:tc>
                <a:tc>
                  <a:txBody>
                    <a:bodyPr/>
                    <a:lstStyle/>
                    <a:p>
                      <a:pPr algn="l" fontAlgn="b"/>
                      <a:r>
                        <a:rPr lang="en-US" sz="1100" b="0" i="0" u="none" strike="noStrike" dirty="0">
                          <a:solidFill>
                            <a:srgbClr val="000000"/>
                          </a:solidFill>
                          <a:effectLst/>
                          <a:latin typeface="Lato" panose="020F0502020204030203" pitchFamily="34" charset="0"/>
                        </a:rPr>
                        <a:t>Soybean Oil Futures, Chicago Board of Trade</a:t>
                      </a:r>
                    </a:p>
                  </a:txBody>
                  <a:tcPr marL="9525" marR="9525" marT="9525" marB="0" anchor="ctr"/>
                </a:tc>
                <a:tc>
                  <a:txBody>
                    <a:bodyPr/>
                    <a:lstStyle/>
                    <a:p>
                      <a:pPr algn="l" fontAlgn="ctr"/>
                      <a:r>
                        <a:rPr lang="en-US" sz="1100" b="0" i="0" u="none" strike="noStrike" dirty="0">
                          <a:solidFill>
                            <a:srgbClr val="000000"/>
                          </a:solidFill>
                          <a:effectLst/>
                          <a:latin typeface="Lato" panose="020F0502020204030203" pitchFamily="34" charset="0"/>
                        </a:rPr>
                        <a:t>60,000 Pounds</a:t>
                      </a:r>
                    </a:p>
                  </a:txBody>
                  <a:tcPr marL="6350" marR="6350" marT="6350" marB="0" anchor="ctr"/>
                </a:tc>
                <a:tc>
                  <a:txBody>
                    <a:bodyPr/>
                    <a:lstStyle/>
                    <a:p>
                      <a:pPr algn="r" fontAlgn="b"/>
                      <a:r>
                        <a:rPr lang="en-US" sz="1100" b="0" i="0" u="none" strike="noStrike">
                          <a:solidFill>
                            <a:srgbClr val="000000"/>
                          </a:solidFill>
                          <a:effectLst/>
                          <a:latin typeface="Lato" panose="020F0502020204030203" pitchFamily="34" charset="0"/>
                        </a:rPr>
                        <a:t>23,334,335</a:t>
                      </a:r>
                    </a:p>
                  </a:txBody>
                  <a:tcPr marL="9525" marR="9525" marT="9525" marB="0" anchor="ctr"/>
                </a:tc>
                <a:tc>
                  <a:txBody>
                    <a:bodyPr/>
                    <a:lstStyle/>
                    <a:p>
                      <a:pPr algn="ctr" fontAlgn="b"/>
                      <a:r>
                        <a:rPr lang="en-US" sz="1100" b="0" i="1" u="none" strike="noStrike">
                          <a:solidFill>
                            <a:srgbClr val="000000"/>
                          </a:solidFill>
                          <a:effectLst/>
                          <a:latin typeface="Lato" panose="020F0502020204030203" pitchFamily="34" charset="0"/>
                        </a:rPr>
                        <a:t>12.7%</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596,190</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2.8%</a:t>
                      </a:r>
                    </a:p>
                  </a:txBody>
                  <a:tcPr marL="9525" marR="9525" marT="9525" marB="0" anchor="ctr"/>
                </a:tc>
                <a:extLst>
                  <a:ext uri="{0D108BD9-81ED-4DB2-BD59-A6C34878D82A}">
                    <a16:rowId xmlns:a16="http://schemas.microsoft.com/office/drawing/2014/main" val="728224687"/>
                  </a:ext>
                </a:extLst>
              </a:tr>
              <a:tr h="285786">
                <a:tc>
                  <a:txBody>
                    <a:bodyPr/>
                    <a:lstStyle/>
                    <a:p>
                      <a:pPr algn="ctr" fontAlgn="ctr"/>
                      <a:r>
                        <a:rPr lang="en-US" sz="1100" b="0" i="0" u="none" strike="noStrike" dirty="0">
                          <a:solidFill>
                            <a:srgbClr val="000000"/>
                          </a:solidFill>
                          <a:effectLst/>
                          <a:latin typeface="Lato" panose="020F0502020204030203" pitchFamily="34" charset="0"/>
                        </a:rPr>
                        <a:t>4</a:t>
                      </a:r>
                    </a:p>
                  </a:txBody>
                  <a:tcPr marL="9525" marR="9525" marT="9525" marB="0" anchor="ctr"/>
                </a:tc>
                <a:tc>
                  <a:txBody>
                    <a:bodyPr/>
                    <a:lstStyle/>
                    <a:p>
                      <a:pPr algn="l" fontAlgn="b"/>
                      <a:r>
                        <a:rPr lang="en-US" sz="1100" b="0" i="0" u="none" strike="noStrike">
                          <a:solidFill>
                            <a:srgbClr val="000000"/>
                          </a:solidFill>
                          <a:effectLst/>
                          <a:latin typeface="Lato" panose="020F0502020204030203" pitchFamily="34" charset="0"/>
                        </a:rPr>
                        <a:t>Soybean Meal Futures, Chicago Board of Trade</a:t>
                      </a:r>
                    </a:p>
                  </a:txBody>
                  <a:tcPr marL="9525" marR="9525" marT="9525" marB="0" anchor="ctr"/>
                </a:tc>
                <a:tc>
                  <a:txBody>
                    <a:bodyPr/>
                    <a:lstStyle/>
                    <a:p>
                      <a:pPr algn="l" rtl="0" fontAlgn="ctr"/>
                      <a:r>
                        <a:rPr lang="en-US" sz="1100" b="0" i="0" u="none" strike="noStrike" dirty="0">
                          <a:solidFill>
                            <a:srgbClr val="000000"/>
                          </a:solidFill>
                          <a:effectLst/>
                          <a:latin typeface="Lato" panose="020F0502020204030203" pitchFamily="34" charset="0"/>
                        </a:rPr>
                        <a:t>100 Short Tons</a:t>
                      </a:r>
                    </a:p>
                  </a:txBody>
                  <a:tcPr marL="6350" marR="6350" marT="6350" marB="0" anchor="ctr"/>
                </a:tc>
                <a:tc>
                  <a:txBody>
                    <a:bodyPr/>
                    <a:lstStyle/>
                    <a:p>
                      <a:pPr algn="r" fontAlgn="b"/>
                      <a:r>
                        <a:rPr lang="en-US" sz="1100" b="0" i="0" u="none" strike="noStrike">
                          <a:solidFill>
                            <a:srgbClr val="000000"/>
                          </a:solidFill>
                          <a:effectLst/>
                          <a:latin typeface="Lato" panose="020F0502020204030203" pitchFamily="34" charset="0"/>
                        </a:rPr>
                        <a:t>20,929,794</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-3.4%</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635,646</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30.8%</a:t>
                      </a:r>
                    </a:p>
                  </a:txBody>
                  <a:tcPr marL="9525" marR="9525" marT="9525" marB="0" anchor="ctr"/>
                </a:tc>
                <a:extLst>
                  <a:ext uri="{0D108BD9-81ED-4DB2-BD59-A6C34878D82A}">
                    <a16:rowId xmlns:a16="http://schemas.microsoft.com/office/drawing/2014/main" val="2807504097"/>
                  </a:ext>
                </a:extLst>
              </a:tr>
              <a:tr h="285786">
                <a:tc>
                  <a:txBody>
                    <a:bodyPr/>
                    <a:lstStyle/>
                    <a:p>
                      <a:pPr algn="ctr" fontAlgn="ctr"/>
                      <a:r>
                        <a:rPr lang="en-US" sz="1100" b="0" i="0" u="none" strike="noStrike" dirty="0">
                          <a:solidFill>
                            <a:srgbClr val="000000"/>
                          </a:solidFill>
                          <a:effectLst/>
                          <a:latin typeface="Lato" panose="020F0502020204030203" pitchFamily="34" charset="0"/>
                        </a:rPr>
                        <a:t>5</a:t>
                      </a:r>
                    </a:p>
                  </a:txBody>
                  <a:tcPr marL="9525" marR="9525" marT="9525" marB="0" anchor="ctr"/>
                </a:tc>
                <a:tc>
                  <a:txBody>
                    <a:bodyPr/>
                    <a:lstStyle/>
                    <a:p>
                      <a:pPr algn="l" fontAlgn="b"/>
                      <a:r>
                        <a:rPr lang="en-US" sz="1100" b="0" i="0" u="none" strike="noStrike">
                          <a:solidFill>
                            <a:srgbClr val="000000"/>
                          </a:solidFill>
                          <a:effectLst/>
                          <a:latin typeface="Lato" panose="020F0502020204030203" pitchFamily="34" charset="0"/>
                        </a:rPr>
                        <a:t>Sugar #11 Futures, ICE Futures U.S.</a:t>
                      </a:r>
                    </a:p>
                  </a:txBody>
                  <a:tcPr marL="9525" marR="9525" marT="9525" marB="0" anchor="ctr"/>
                </a:tc>
                <a:tc>
                  <a:txBody>
                    <a:bodyPr/>
                    <a:lstStyle/>
                    <a:p>
                      <a:pPr algn="l" fontAlgn="ctr"/>
                      <a:r>
                        <a:rPr lang="en-US" sz="1100" b="0" i="0" u="none" strike="noStrike" dirty="0">
                          <a:solidFill>
                            <a:srgbClr val="000000"/>
                          </a:solidFill>
                          <a:effectLst/>
                          <a:latin typeface="Lato" panose="020F0502020204030203" pitchFamily="34" charset="0"/>
                        </a:rPr>
                        <a:t>112,000 Pounds</a:t>
                      </a:r>
                    </a:p>
                  </a:txBody>
                  <a:tcPr marL="6350" marR="6350" marT="6350" marB="0" anchor="ctr"/>
                </a:tc>
                <a:tc>
                  <a:txBody>
                    <a:bodyPr/>
                    <a:lstStyle/>
                    <a:p>
                      <a:pPr algn="r" fontAlgn="b"/>
                      <a:r>
                        <a:rPr lang="en-US" sz="1100" b="0" i="0" u="none" strike="noStrike">
                          <a:solidFill>
                            <a:srgbClr val="000000"/>
                          </a:solidFill>
                          <a:effectLst/>
                          <a:latin typeface="Lato" panose="020F0502020204030203" pitchFamily="34" charset="0"/>
                        </a:rPr>
                        <a:t>20,684,741</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10.3%</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831,074</a:t>
                      </a:r>
                    </a:p>
                  </a:txBody>
                  <a:tcPr marL="9525" marR="9525" marT="9525" marB="0" anchor="ctr"/>
                </a:tc>
                <a:tc>
                  <a:txBody>
                    <a:bodyPr/>
                    <a:lstStyle/>
                    <a:p>
                      <a:pPr algn="ctr" fontAlgn="b"/>
                      <a:r>
                        <a:rPr lang="en-US" sz="1100" b="0" i="1" u="none" strike="noStrike">
                          <a:solidFill>
                            <a:srgbClr val="000000"/>
                          </a:solidFill>
                          <a:effectLst/>
                          <a:latin typeface="Lato" panose="020F0502020204030203" pitchFamily="34" charset="0"/>
                        </a:rPr>
                        <a:t>4.7%</a:t>
                      </a:r>
                    </a:p>
                  </a:txBody>
                  <a:tcPr marL="9525" marR="9525" marT="9525" marB="0" anchor="ctr"/>
                </a:tc>
                <a:extLst>
                  <a:ext uri="{0D108BD9-81ED-4DB2-BD59-A6C34878D82A}">
                    <a16:rowId xmlns:a16="http://schemas.microsoft.com/office/drawing/2014/main" val="1938031034"/>
                  </a:ext>
                </a:extLst>
              </a:tr>
              <a:tr h="285786">
                <a:tc>
                  <a:txBody>
                    <a:bodyPr/>
                    <a:lstStyle/>
                    <a:p>
                      <a:pPr algn="ctr" fontAlgn="ctr"/>
                      <a:r>
                        <a:rPr lang="en-US" sz="1100" b="0" i="0" u="none" strike="noStrike" dirty="0">
                          <a:solidFill>
                            <a:srgbClr val="000000"/>
                          </a:solidFill>
                          <a:effectLst/>
                          <a:latin typeface="Lato" panose="020F0502020204030203" pitchFamily="34" charset="0"/>
                        </a:rPr>
                        <a:t>6</a:t>
                      </a:r>
                    </a:p>
                  </a:txBody>
                  <a:tcPr marL="9525" marR="9525" marT="9525" marB="0" anchor="ctr"/>
                </a:tc>
                <a:tc>
                  <a:txBody>
                    <a:bodyPr/>
                    <a:lstStyle/>
                    <a:p>
                      <a:pPr algn="l" fontAlgn="b"/>
                      <a:r>
                        <a:rPr lang="en-US" sz="1100" b="0" i="0" u="none" strike="noStrike">
                          <a:solidFill>
                            <a:srgbClr val="000000"/>
                          </a:solidFill>
                          <a:effectLst/>
                          <a:latin typeface="Lato" panose="020F0502020204030203" pitchFamily="34" charset="0"/>
                        </a:rPr>
                        <a:t>Chicago Soft Red Winter Wheat Futures, Chicago Board of Trade</a:t>
                      </a:r>
                    </a:p>
                  </a:txBody>
                  <a:tcPr marL="9525" marR="9525" marT="9525" marB="0" anchor="ctr"/>
                </a:tc>
                <a:tc>
                  <a:txBody>
                    <a:bodyPr/>
                    <a:lstStyle/>
                    <a:p>
                      <a:pPr algn="l" rtl="0" fontAlgn="ctr"/>
                      <a:r>
                        <a:rPr lang="en-US" sz="1100" b="0" i="0" u="none" strike="noStrike">
                          <a:solidFill>
                            <a:srgbClr val="000000"/>
                          </a:solidFill>
                          <a:effectLst/>
                          <a:latin typeface="Lato" panose="020F0502020204030203" pitchFamily="34" charset="0"/>
                        </a:rPr>
                        <a:t>5,000 Bushels</a:t>
                      </a:r>
                    </a:p>
                  </a:txBody>
                  <a:tcPr marL="6350" marR="6350" marT="6350" marB="0" anchor="ctr"/>
                </a:tc>
                <a:tc>
                  <a:txBody>
                    <a:bodyPr/>
                    <a:lstStyle/>
                    <a:p>
                      <a:pPr algn="r" fontAlgn="b"/>
                      <a:r>
                        <a:rPr lang="en-US" sz="1100" b="0" i="0" u="none" strike="noStrike">
                          <a:solidFill>
                            <a:srgbClr val="000000"/>
                          </a:solidFill>
                          <a:effectLst/>
                          <a:latin typeface="Lato" panose="020F0502020204030203" pitchFamily="34" charset="0"/>
                        </a:rPr>
                        <a:t>18,047,379</a:t>
                      </a:r>
                    </a:p>
                  </a:txBody>
                  <a:tcPr marL="9525" marR="9525" marT="9525" marB="0" anchor="ctr"/>
                </a:tc>
                <a:tc>
                  <a:txBody>
                    <a:bodyPr/>
                    <a:lstStyle/>
                    <a:p>
                      <a:pPr algn="ctr" fontAlgn="b"/>
                      <a:r>
                        <a:rPr lang="en-US" sz="1100" b="0" i="1" u="none" strike="noStrike">
                          <a:solidFill>
                            <a:srgbClr val="000000"/>
                          </a:solidFill>
                          <a:effectLst/>
                          <a:latin typeface="Lato" panose="020F0502020204030203" pitchFamily="34" charset="0"/>
                        </a:rPr>
                        <a:t>4.0%</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372,503</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-8.4%</a:t>
                      </a:r>
                    </a:p>
                  </a:txBody>
                  <a:tcPr marL="9525" marR="9525" marT="9525" marB="0" anchor="ctr"/>
                </a:tc>
                <a:extLst>
                  <a:ext uri="{0D108BD9-81ED-4DB2-BD59-A6C34878D82A}">
                    <a16:rowId xmlns:a16="http://schemas.microsoft.com/office/drawing/2014/main" val="446333163"/>
                  </a:ext>
                </a:extLst>
              </a:tr>
              <a:tr h="279570">
                <a:tc>
                  <a:txBody>
                    <a:bodyPr/>
                    <a:lstStyle/>
                    <a:p>
                      <a:pPr algn="ctr" fontAlgn="ctr"/>
                      <a:r>
                        <a:rPr lang="en-US" sz="1100" b="0" i="0" u="none" strike="noStrike" dirty="0">
                          <a:solidFill>
                            <a:srgbClr val="000000"/>
                          </a:solidFill>
                          <a:effectLst/>
                          <a:latin typeface="Lato" panose="020F0502020204030203" pitchFamily="34" charset="0"/>
                        </a:rPr>
                        <a:t>7</a:t>
                      </a:r>
                    </a:p>
                  </a:txBody>
                  <a:tcPr marL="9525" marR="9525" marT="9525" marB="0" anchor="ctr"/>
                </a:tc>
                <a:tc>
                  <a:txBody>
                    <a:bodyPr/>
                    <a:lstStyle/>
                    <a:p>
                      <a:pPr algn="l" fontAlgn="b"/>
                      <a:r>
                        <a:rPr lang="en-US" sz="1100" b="0" i="0" u="none" strike="noStrike">
                          <a:solidFill>
                            <a:srgbClr val="000000"/>
                          </a:solidFill>
                          <a:effectLst/>
                          <a:latin typeface="Lato" panose="020F0502020204030203" pitchFamily="34" charset="0"/>
                        </a:rPr>
                        <a:t>Corn Options, Chicago Board of Trade</a:t>
                      </a:r>
                    </a:p>
                  </a:txBody>
                  <a:tcPr marL="9525" marR="9525" marT="9525" marB="0" anchor="ctr"/>
                </a:tc>
                <a:tc>
                  <a:txBody>
                    <a:bodyPr/>
                    <a:lstStyle/>
                    <a:p>
                      <a:pPr algn="l" rtl="0" fontAlgn="ctr"/>
                      <a:r>
                        <a:rPr lang="en-US" sz="1100" b="0" i="0" u="none" strike="noStrike">
                          <a:solidFill>
                            <a:srgbClr val="000000"/>
                          </a:solidFill>
                          <a:effectLst/>
                          <a:latin typeface="Lato" panose="020F0502020204030203" pitchFamily="34" charset="0"/>
                        </a:rPr>
                        <a:t>5,000 Bushels</a:t>
                      </a:r>
                    </a:p>
                  </a:txBody>
                  <a:tcPr marL="6350" marR="6350" marT="6350" marB="0" anchor="ctr"/>
                </a:tc>
                <a:tc>
                  <a:txBody>
                    <a:bodyPr/>
                    <a:lstStyle/>
                    <a:p>
                      <a:pPr algn="r" fontAlgn="b"/>
                      <a:r>
                        <a:rPr lang="en-US" sz="1100" b="0" i="0" u="none" strike="noStrike">
                          <a:solidFill>
                            <a:srgbClr val="000000"/>
                          </a:solidFill>
                          <a:effectLst/>
                          <a:latin typeface="Lato" panose="020F0502020204030203" pitchFamily="34" charset="0"/>
                        </a:rPr>
                        <a:t>18,041,183</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19.0%</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1,348,977</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-13.6%</a:t>
                      </a:r>
                    </a:p>
                  </a:txBody>
                  <a:tcPr marL="9525" marR="9525" marT="9525" marB="0" anchor="ctr"/>
                </a:tc>
                <a:extLst>
                  <a:ext uri="{0D108BD9-81ED-4DB2-BD59-A6C34878D82A}">
                    <a16:rowId xmlns:a16="http://schemas.microsoft.com/office/drawing/2014/main" val="513316006"/>
                  </a:ext>
                </a:extLst>
              </a:tr>
              <a:tr h="285786">
                <a:tc>
                  <a:txBody>
                    <a:bodyPr/>
                    <a:lstStyle/>
                    <a:p>
                      <a:pPr algn="ctr" fontAlgn="ctr"/>
                      <a:r>
                        <a:rPr lang="en-US" sz="1100" b="0" i="0" u="none" strike="noStrike" dirty="0">
                          <a:solidFill>
                            <a:srgbClr val="000000"/>
                          </a:solidFill>
                          <a:effectLst/>
                          <a:latin typeface="Lato" panose="020F0502020204030203" pitchFamily="34" charset="0"/>
                        </a:rPr>
                        <a:t>8</a:t>
                      </a:r>
                    </a:p>
                  </a:txBody>
                  <a:tcPr marL="9525" marR="9525" marT="9525" marB="0" anchor="ctr"/>
                </a:tc>
                <a:tc>
                  <a:txBody>
                    <a:bodyPr/>
                    <a:lstStyle/>
                    <a:p>
                      <a:pPr algn="l" fontAlgn="b"/>
                      <a:r>
                        <a:rPr lang="en-US" sz="1100" b="0" i="0" u="none" strike="noStrike">
                          <a:solidFill>
                            <a:srgbClr val="000000"/>
                          </a:solidFill>
                          <a:effectLst/>
                          <a:latin typeface="Lato" panose="020F0502020204030203" pitchFamily="34" charset="0"/>
                        </a:rPr>
                        <a:t>Soybean Options, Chicago Board of Trade</a:t>
                      </a:r>
                    </a:p>
                  </a:txBody>
                  <a:tcPr marL="9525" marR="9525" marT="9525" marB="0" anchor="ctr"/>
                </a:tc>
                <a:tc>
                  <a:txBody>
                    <a:bodyPr/>
                    <a:lstStyle/>
                    <a:p>
                      <a:pPr algn="l" rtl="0" fontAlgn="ctr"/>
                      <a:r>
                        <a:rPr lang="en-US" sz="1100" b="0" i="0" u="none" strike="noStrike" dirty="0">
                          <a:solidFill>
                            <a:srgbClr val="000000"/>
                          </a:solidFill>
                          <a:effectLst/>
                          <a:latin typeface="Lato" panose="020F0502020204030203" pitchFamily="34" charset="0"/>
                        </a:rPr>
                        <a:t>5,000 Bushels</a:t>
                      </a:r>
                    </a:p>
                  </a:txBody>
                  <a:tcPr marL="6350" marR="6350" marT="6350" marB="0" anchor="ctr"/>
                </a:tc>
                <a:tc>
                  <a:txBody>
                    <a:bodyPr/>
                    <a:lstStyle/>
                    <a:p>
                      <a:pPr algn="r" fontAlgn="b"/>
                      <a:r>
                        <a:rPr lang="en-US" sz="1100" b="0" i="0" u="none" strike="noStrike">
                          <a:solidFill>
                            <a:srgbClr val="000000"/>
                          </a:solidFill>
                          <a:effectLst/>
                          <a:latin typeface="Lato" panose="020F0502020204030203" pitchFamily="34" charset="0"/>
                        </a:rPr>
                        <a:t>11,374,179</a:t>
                      </a:r>
                    </a:p>
                  </a:txBody>
                  <a:tcPr marL="9525" marR="9525" marT="9525" marB="0" anchor="ctr"/>
                </a:tc>
                <a:tc>
                  <a:txBody>
                    <a:bodyPr/>
                    <a:lstStyle/>
                    <a:p>
                      <a:pPr algn="ctr" fontAlgn="b"/>
                      <a:r>
                        <a:rPr lang="en-US" sz="1100" b="0" i="1" u="none" strike="noStrike">
                          <a:solidFill>
                            <a:srgbClr val="000000"/>
                          </a:solidFill>
                          <a:effectLst/>
                          <a:latin typeface="Lato" panose="020F0502020204030203" pitchFamily="34" charset="0"/>
                        </a:rPr>
                        <a:t>1.1%</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736,507</a:t>
                      </a:r>
                    </a:p>
                  </a:txBody>
                  <a:tcPr marL="9525" marR="9525" marT="9525" marB="0" anchor="ctr"/>
                </a:tc>
                <a:tc>
                  <a:txBody>
                    <a:bodyPr/>
                    <a:lstStyle/>
                    <a:p>
                      <a:pPr algn="ctr" fontAlgn="b"/>
                      <a:r>
                        <a:rPr lang="en-US" sz="1100" b="0" i="1" u="none" strike="noStrike">
                          <a:solidFill>
                            <a:srgbClr val="000000"/>
                          </a:solidFill>
                          <a:effectLst/>
                          <a:latin typeface="Lato" panose="020F0502020204030203" pitchFamily="34" charset="0"/>
                        </a:rPr>
                        <a:t>17.0%</a:t>
                      </a:r>
                    </a:p>
                  </a:txBody>
                  <a:tcPr marL="9525" marR="9525" marT="9525" marB="0" anchor="ctr"/>
                </a:tc>
                <a:extLst>
                  <a:ext uri="{0D108BD9-81ED-4DB2-BD59-A6C34878D82A}">
                    <a16:rowId xmlns:a16="http://schemas.microsoft.com/office/drawing/2014/main" val="1011464360"/>
                  </a:ext>
                </a:extLst>
              </a:tr>
              <a:tr h="285786">
                <a:tc>
                  <a:txBody>
                    <a:bodyPr/>
                    <a:lstStyle/>
                    <a:p>
                      <a:pPr algn="ctr" fontAlgn="ctr"/>
                      <a:r>
                        <a:rPr lang="en-US" sz="1100" b="0" i="0" u="none" strike="noStrike" dirty="0">
                          <a:solidFill>
                            <a:srgbClr val="000000"/>
                          </a:solidFill>
                          <a:effectLst/>
                          <a:latin typeface="Lato" panose="020F0502020204030203" pitchFamily="34" charset="0"/>
                        </a:rPr>
                        <a:t>9</a:t>
                      </a:r>
                    </a:p>
                  </a:txBody>
                  <a:tcPr marL="9525" marR="9525" marT="9525" marB="0" anchor="ctr"/>
                </a:tc>
                <a:tc>
                  <a:txBody>
                    <a:bodyPr/>
                    <a:lstStyle/>
                    <a:p>
                      <a:pPr algn="l" fontAlgn="b"/>
                      <a:r>
                        <a:rPr lang="en-US" sz="1100" b="0" i="0" u="none" strike="noStrike">
                          <a:solidFill>
                            <a:srgbClr val="000000"/>
                          </a:solidFill>
                          <a:effectLst/>
                          <a:latin typeface="Lato" panose="020F0502020204030203" pitchFamily="34" charset="0"/>
                        </a:rPr>
                        <a:t>KC Hard Red Winter Wheat Futures, Chicago Board of Trade</a:t>
                      </a:r>
                    </a:p>
                  </a:txBody>
                  <a:tcPr marL="9525" marR="9525" marT="9525" marB="0" anchor="ctr"/>
                </a:tc>
                <a:tc>
                  <a:txBody>
                    <a:bodyPr/>
                    <a:lstStyle/>
                    <a:p>
                      <a:pPr algn="l" rtl="0" fontAlgn="ctr"/>
                      <a:r>
                        <a:rPr lang="en-US" sz="1100" b="0" i="0" u="none" strike="noStrike" dirty="0">
                          <a:solidFill>
                            <a:srgbClr val="000000"/>
                          </a:solidFill>
                          <a:effectLst/>
                          <a:latin typeface="Lato" panose="020F0502020204030203" pitchFamily="34" charset="0"/>
                        </a:rPr>
                        <a:t>5,000 Bushels</a:t>
                      </a:r>
                    </a:p>
                  </a:txBody>
                  <a:tcPr marL="6350" marR="6350" marT="6350" marB="0" anchor="ctr"/>
                </a:tc>
                <a:tc>
                  <a:txBody>
                    <a:bodyPr/>
                    <a:lstStyle/>
                    <a:p>
                      <a:pPr algn="r" fontAlgn="b"/>
                      <a:r>
                        <a:rPr lang="en-US" sz="1100" b="0" i="0" u="none" strike="noStrike">
                          <a:solidFill>
                            <a:srgbClr val="000000"/>
                          </a:solidFill>
                          <a:effectLst/>
                          <a:latin typeface="Lato" panose="020F0502020204030203" pitchFamily="34" charset="0"/>
                        </a:rPr>
                        <a:t>9,781,269</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11.0%</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259,965</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11.1%</a:t>
                      </a:r>
                    </a:p>
                  </a:txBody>
                  <a:tcPr marL="9525" marR="9525" marT="9525" marB="0" anchor="ctr"/>
                </a:tc>
                <a:extLst>
                  <a:ext uri="{0D108BD9-81ED-4DB2-BD59-A6C34878D82A}">
                    <a16:rowId xmlns:a16="http://schemas.microsoft.com/office/drawing/2014/main" val="78095650"/>
                  </a:ext>
                </a:extLst>
              </a:tr>
              <a:tr h="285786">
                <a:tc>
                  <a:txBody>
                    <a:bodyPr/>
                    <a:lstStyle/>
                    <a:p>
                      <a:pPr algn="ctr" fontAlgn="ctr"/>
                      <a:r>
                        <a:rPr lang="en-US" sz="1100" b="0" i="0" u="none" strike="noStrike" dirty="0">
                          <a:solidFill>
                            <a:srgbClr val="000000"/>
                          </a:solidFill>
                          <a:effectLst/>
                          <a:latin typeface="Lato" panose="020F0502020204030203" pitchFamily="34" charset="0"/>
                        </a:rPr>
                        <a:t>10</a:t>
                      </a:r>
                    </a:p>
                  </a:txBody>
                  <a:tcPr marL="9525" marR="9525" marT="9525" marB="0" anchor="ctr"/>
                </a:tc>
                <a:tc>
                  <a:txBody>
                    <a:bodyPr/>
                    <a:lstStyle/>
                    <a:p>
                      <a:pPr algn="l" fontAlgn="b"/>
                      <a:r>
                        <a:rPr lang="en-US" sz="1100" b="0" i="0" u="none" strike="noStrike" dirty="0">
                          <a:solidFill>
                            <a:srgbClr val="000000"/>
                          </a:solidFill>
                          <a:effectLst/>
                          <a:latin typeface="Lato" panose="020F0502020204030203" pitchFamily="34" charset="0"/>
                        </a:rPr>
                        <a:t>Live Cattle Futures, Chicago Mercantile Exchange</a:t>
                      </a:r>
                    </a:p>
                  </a:txBody>
                  <a:tcPr marL="9525" marR="9525" marT="9525" marB="0" anchor="ctr"/>
                </a:tc>
                <a:tc>
                  <a:txBody>
                    <a:bodyPr/>
                    <a:lstStyle/>
                    <a:p>
                      <a:pPr algn="l" rtl="0" fontAlgn="ctr"/>
                      <a:r>
                        <a:rPr lang="en-US" sz="1100" b="0" i="0" u="none" strike="noStrike" dirty="0">
                          <a:solidFill>
                            <a:srgbClr val="000000"/>
                          </a:solidFill>
                          <a:effectLst/>
                          <a:latin typeface="Lato" panose="020F0502020204030203" pitchFamily="34" charset="0"/>
                        </a:rPr>
                        <a:t>40,000 Pounds</a:t>
                      </a:r>
                    </a:p>
                  </a:txBody>
                  <a:tcPr marL="6350" marR="6350" marT="6350" marB="0" anchor="ctr"/>
                </a:tc>
                <a:tc>
                  <a:txBody>
                    <a:bodyPr/>
                    <a:lstStyle/>
                    <a:p>
                      <a:pPr algn="r" fontAlgn="b"/>
                      <a:r>
                        <a:rPr lang="en-US" sz="1100" b="0" i="0" u="none" strike="noStrike">
                          <a:solidFill>
                            <a:srgbClr val="000000"/>
                          </a:solidFill>
                          <a:effectLst/>
                          <a:latin typeface="Lato" panose="020F0502020204030203" pitchFamily="34" charset="0"/>
                        </a:rPr>
                        <a:t>9,517,559</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19.5%</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383,995</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22.4%</a:t>
                      </a:r>
                    </a:p>
                  </a:txBody>
                  <a:tcPr marL="9525" marR="9525" marT="9525" marB="0" anchor="ctr"/>
                </a:tc>
                <a:extLst>
                  <a:ext uri="{0D108BD9-81ED-4DB2-BD59-A6C34878D82A}">
                    <a16:rowId xmlns:a16="http://schemas.microsoft.com/office/drawing/2014/main" val="3411568047"/>
                  </a:ext>
                </a:extLst>
              </a:tr>
              <a:tr h="285786">
                <a:tc>
                  <a:txBody>
                    <a:bodyPr/>
                    <a:lstStyle/>
                    <a:p>
                      <a:pPr algn="ctr" fontAlgn="ctr"/>
                      <a:r>
                        <a:rPr lang="en-US" sz="1100" b="0" i="0" u="none" strike="noStrike" dirty="0">
                          <a:solidFill>
                            <a:srgbClr val="000000"/>
                          </a:solidFill>
                          <a:effectLst/>
                          <a:latin typeface="Lato" panose="020F0502020204030203" pitchFamily="34" charset="0"/>
                        </a:rPr>
                        <a:t>11</a:t>
                      </a:r>
                    </a:p>
                  </a:txBody>
                  <a:tcPr marL="9525" marR="9525" marT="9525" marB="0" anchor="ctr"/>
                </a:tc>
                <a:tc>
                  <a:txBody>
                    <a:bodyPr/>
                    <a:lstStyle/>
                    <a:p>
                      <a:pPr algn="l" fontAlgn="b"/>
                      <a:r>
                        <a:rPr lang="en-US" sz="1100" b="0" i="0" u="none" strike="noStrike">
                          <a:solidFill>
                            <a:srgbClr val="000000"/>
                          </a:solidFill>
                          <a:effectLst/>
                          <a:latin typeface="Lato" panose="020F0502020204030203" pitchFamily="34" charset="0"/>
                        </a:rPr>
                        <a:t>Lean Hog Futures, Chicago Mercantile Exchange</a:t>
                      </a:r>
                    </a:p>
                  </a:txBody>
                  <a:tcPr marL="9525" marR="9525" marT="9525" marB="0" anchor="ctr"/>
                </a:tc>
                <a:tc>
                  <a:txBody>
                    <a:bodyPr/>
                    <a:lstStyle/>
                    <a:p>
                      <a:pPr algn="l" rtl="0" fontAlgn="ctr"/>
                      <a:r>
                        <a:rPr lang="en-US" sz="1100" b="0" i="0" u="none" strike="noStrike" dirty="0">
                          <a:solidFill>
                            <a:srgbClr val="000000"/>
                          </a:solidFill>
                          <a:effectLst/>
                          <a:latin typeface="Lato" panose="020F0502020204030203" pitchFamily="34" charset="0"/>
                        </a:rPr>
                        <a:t>40,000 Pounds</a:t>
                      </a:r>
                    </a:p>
                  </a:txBody>
                  <a:tcPr marL="6350" marR="6350" marT="6350" marB="0" anchor="ctr"/>
                </a:tc>
                <a:tc>
                  <a:txBody>
                    <a:bodyPr/>
                    <a:lstStyle/>
                    <a:p>
                      <a:pPr algn="r" fontAlgn="b"/>
                      <a:r>
                        <a:rPr lang="en-US" sz="1100" b="0" i="0" u="none" strike="noStrike">
                          <a:solidFill>
                            <a:srgbClr val="000000"/>
                          </a:solidFill>
                          <a:effectLst/>
                          <a:latin typeface="Lato" panose="020F0502020204030203" pitchFamily="34" charset="0"/>
                        </a:rPr>
                        <a:t>8,676,226</a:t>
                      </a:r>
                    </a:p>
                  </a:txBody>
                  <a:tcPr marL="9525" marR="9525" marT="9525" marB="0" anchor="ctr"/>
                </a:tc>
                <a:tc>
                  <a:txBody>
                    <a:bodyPr/>
                    <a:lstStyle/>
                    <a:p>
                      <a:pPr algn="ctr" fontAlgn="b"/>
                      <a:r>
                        <a:rPr lang="en-US" sz="1100" b="0" i="1" u="none" strike="noStrike">
                          <a:solidFill>
                            <a:srgbClr val="000000"/>
                          </a:solidFill>
                          <a:effectLst/>
                          <a:latin typeface="Lato" panose="020F0502020204030203" pitchFamily="34" charset="0"/>
                        </a:rPr>
                        <a:t>15.6%</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369,166</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40.8%</a:t>
                      </a:r>
                    </a:p>
                  </a:txBody>
                  <a:tcPr marL="9525" marR="9525" marT="9525" marB="0" anchor="ctr"/>
                </a:tc>
                <a:extLst>
                  <a:ext uri="{0D108BD9-81ED-4DB2-BD59-A6C34878D82A}">
                    <a16:rowId xmlns:a16="http://schemas.microsoft.com/office/drawing/2014/main" val="4163339011"/>
                  </a:ext>
                </a:extLst>
              </a:tr>
              <a:tr h="285786">
                <a:tc>
                  <a:txBody>
                    <a:bodyPr/>
                    <a:lstStyle/>
                    <a:p>
                      <a:pPr algn="ctr" fontAlgn="ctr"/>
                      <a:r>
                        <a:rPr lang="en-US" sz="1100" b="0" i="0" u="none" strike="noStrike" dirty="0">
                          <a:solidFill>
                            <a:srgbClr val="000000"/>
                          </a:solidFill>
                          <a:effectLst/>
                          <a:latin typeface="Lato" panose="020F0502020204030203" pitchFamily="34" charset="0"/>
                        </a:rPr>
                        <a:t>12</a:t>
                      </a:r>
                    </a:p>
                  </a:txBody>
                  <a:tcPr marL="9525" marR="9525" marT="9525" marB="0" anchor="ctr"/>
                </a:tc>
                <a:tc>
                  <a:txBody>
                    <a:bodyPr/>
                    <a:lstStyle/>
                    <a:p>
                      <a:pPr algn="l" fontAlgn="b"/>
                      <a:r>
                        <a:rPr lang="en-US" sz="1100" b="0" i="0" u="none" strike="noStrike">
                          <a:solidFill>
                            <a:srgbClr val="000000"/>
                          </a:solidFill>
                          <a:effectLst/>
                          <a:latin typeface="Lato" panose="020F0502020204030203" pitchFamily="34" charset="0"/>
                        </a:rPr>
                        <a:t>Canola Futures, ICE Futures U.S.</a:t>
                      </a:r>
                    </a:p>
                  </a:txBody>
                  <a:tcPr marL="9525" marR="9525" marT="9525" marB="0" anchor="ctr"/>
                </a:tc>
                <a:tc>
                  <a:txBody>
                    <a:bodyPr/>
                    <a:lstStyle/>
                    <a:p>
                      <a:pPr algn="l" rtl="0" fontAlgn="ctr"/>
                      <a:r>
                        <a:rPr lang="en-US" sz="1100" b="0" i="0" u="none" strike="noStrike">
                          <a:solidFill>
                            <a:srgbClr val="000000"/>
                          </a:solidFill>
                          <a:effectLst/>
                          <a:latin typeface="Lato" panose="020F0502020204030203" pitchFamily="34" charset="0"/>
                        </a:rPr>
                        <a:t>20 Tonnes</a:t>
                      </a:r>
                    </a:p>
                  </a:txBody>
                  <a:tcPr marL="6350" marR="6350" marT="6350" marB="0" anchor="ctr"/>
                </a:tc>
                <a:tc>
                  <a:txBody>
                    <a:bodyPr/>
                    <a:lstStyle/>
                    <a:p>
                      <a:pPr algn="r" fontAlgn="b"/>
                      <a:r>
                        <a:rPr lang="en-US" sz="1100" b="0" i="0" u="none" strike="noStrike">
                          <a:solidFill>
                            <a:srgbClr val="000000"/>
                          </a:solidFill>
                          <a:effectLst/>
                          <a:latin typeface="Lato" panose="020F0502020204030203" pitchFamily="34" charset="0"/>
                        </a:rPr>
                        <a:t>6,877,158</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13.0%</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254,150</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-2.2%</a:t>
                      </a:r>
                    </a:p>
                  </a:txBody>
                  <a:tcPr marL="9525" marR="9525" marT="9525" marB="0" anchor="ctr"/>
                </a:tc>
                <a:extLst>
                  <a:ext uri="{0D108BD9-81ED-4DB2-BD59-A6C34878D82A}">
                    <a16:rowId xmlns:a16="http://schemas.microsoft.com/office/drawing/2014/main" val="3331925339"/>
                  </a:ext>
                </a:extLst>
              </a:tr>
              <a:tr h="285786">
                <a:tc>
                  <a:txBody>
                    <a:bodyPr/>
                    <a:lstStyle/>
                    <a:p>
                      <a:pPr algn="ctr" fontAlgn="ctr"/>
                      <a:r>
                        <a:rPr lang="en-US" sz="1100" b="0" i="0" u="none" strike="noStrike" dirty="0">
                          <a:solidFill>
                            <a:srgbClr val="000000"/>
                          </a:solidFill>
                          <a:effectLst/>
                          <a:latin typeface="Lato" panose="020F0502020204030203" pitchFamily="34" charset="0"/>
                        </a:rPr>
                        <a:t>13</a:t>
                      </a:r>
                    </a:p>
                  </a:txBody>
                  <a:tcPr marL="9525" marR="9525" marT="9525" marB="0" anchor="ctr"/>
                </a:tc>
                <a:tc>
                  <a:txBody>
                    <a:bodyPr/>
                    <a:lstStyle/>
                    <a:p>
                      <a:pPr algn="l" fontAlgn="b"/>
                      <a:r>
                        <a:rPr lang="en-US" sz="1100" b="0" i="0" u="none" strike="noStrike">
                          <a:solidFill>
                            <a:srgbClr val="000000"/>
                          </a:solidFill>
                          <a:effectLst/>
                          <a:latin typeface="Lato" panose="020F0502020204030203" pitchFamily="34" charset="0"/>
                        </a:rPr>
                        <a:t>Cotton #2 Futures, ICE Futures U.S.</a:t>
                      </a:r>
                    </a:p>
                  </a:txBody>
                  <a:tcPr marL="9525" marR="9525" marT="9525" marB="0" anchor="ctr"/>
                </a:tc>
                <a:tc>
                  <a:txBody>
                    <a:bodyPr/>
                    <a:lstStyle/>
                    <a:p>
                      <a:pPr algn="l" rtl="0" fontAlgn="ctr"/>
                      <a:r>
                        <a:rPr lang="en-US" sz="1100" b="0" i="0" u="none" strike="noStrike">
                          <a:solidFill>
                            <a:srgbClr val="000000"/>
                          </a:solidFill>
                          <a:effectLst/>
                          <a:latin typeface="Lato" panose="020F0502020204030203" pitchFamily="34" charset="0"/>
                        </a:rPr>
                        <a:t>50,000 Pounds</a:t>
                      </a:r>
                    </a:p>
                  </a:txBody>
                  <a:tcPr marL="6350" marR="6350" marT="6350" marB="0" anchor="ctr"/>
                </a:tc>
                <a:tc>
                  <a:txBody>
                    <a:bodyPr/>
                    <a:lstStyle/>
                    <a:p>
                      <a:pPr algn="r" fontAlgn="b"/>
                      <a:r>
                        <a:rPr lang="en-US" sz="1100" b="0" i="0" u="none" strike="noStrike">
                          <a:solidFill>
                            <a:srgbClr val="000000"/>
                          </a:solidFill>
                          <a:effectLst/>
                          <a:latin typeface="Lato" panose="020F0502020204030203" pitchFamily="34" charset="0"/>
                        </a:rPr>
                        <a:t>6,835,931</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5.0%</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200,437</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-4.3%</a:t>
                      </a:r>
                    </a:p>
                  </a:txBody>
                  <a:tcPr marL="9525" marR="9525" marT="9525" marB="0" anchor="ctr"/>
                </a:tc>
                <a:extLst>
                  <a:ext uri="{0D108BD9-81ED-4DB2-BD59-A6C34878D82A}">
                    <a16:rowId xmlns:a16="http://schemas.microsoft.com/office/drawing/2014/main" val="1246821193"/>
                  </a:ext>
                </a:extLst>
              </a:tr>
              <a:tr h="285786">
                <a:tc>
                  <a:txBody>
                    <a:bodyPr/>
                    <a:lstStyle/>
                    <a:p>
                      <a:pPr algn="ctr" fontAlgn="ctr"/>
                      <a:r>
                        <a:rPr lang="en-US" sz="1100" b="0" i="0" u="none" strike="noStrike" dirty="0">
                          <a:solidFill>
                            <a:srgbClr val="000000"/>
                          </a:solidFill>
                          <a:effectLst/>
                          <a:latin typeface="Lato" panose="020F0502020204030203" pitchFamily="34" charset="0"/>
                        </a:rPr>
                        <a:t>14</a:t>
                      </a:r>
                    </a:p>
                  </a:txBody>
                  <a:tcPr marL="9525" marR="9525" marT="9525" marB="0" anchor="ctr"/>
                </a:tc>
                <a:tc>
                  <a:txBody>
                    <a:bodyPr/>
                    <a:lstStyle/>
                    <a:p>
                      <a:pPr algn="l" fontAlgn="b"/>
                      <a:r>
                        <a:rPr lang="en-US" sz="1100" b="0" i="0" u="none" strike="noStrike">
                          <a:solidFill>
                            <a:srgbClr val="000000"/>
                          </a:solidFill>
                          <a:effectLst/>
                          <a:latin typeface="Lato" panose="020F0502020204030203" pitchFamily="34" charset="0"/>
                        </a:rPr>
                        <a:t>Coffee C Futures, ICE Futures U.S.</a:t>
                      </a:r>
                    </a:p>
                  </a:txBody>
                  <a:tcPr marL="9525" marR="9525" marT="9525" marB="0" anchor="ctr"/>
                </a:tc>
                <a:tc>
                  <a:txBody>
                    <a:bodyPr/>
                    <a:lstStyle/>
                    <a:p>
                      <a:pPr algn="l" rtl="0" fontAlgn="ctr"/>
                      <a:r>
                        <a:rPr lang="en-US" sz="1100" b="0" i="0" u="none" strike="noStrike">
                          <a:solidFill>
                            <a:srgbClr val="000000"/>
                          </a:solidFill>
                          <a:effectLst/>
                          <a:latin typeface="Lato" panose="020F0502020204030203" pitchFamily="34" charset="0"/>
                        </a:rPr>
                        <a:t>37,500 Pounds</a:t>
                      </a:r>
                    </a:p>
                  </a:txBody>
                  <a:tcPr marL="6350" marR="6350" marT="6350" marB="0" anchor="ctr"/>
                </a:tc>
                <a:tc>
                  <a:txBody>
                    <a:bodyPr/>
                    <a:lstStyle/>
                    <a:p>
                      <a:pPr algn="r" fontAlgn="b"/>
                      <a:r>
                        <a:rPr lang="en-US" sz="1100" b="0" i="0" u="none" strike="noStrike">
                          <a:solidFill>
                            <a:srgbClr val="000000"/>
                          </a:solidFill>
                          <a:effectLst/>
                          <a:latin typeface="Lato" panose="020F0502020204030203" pitchFamily="34" charset="0"/>
                        </a:rPr>
                        <a:t>4,956,322</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-27.5%</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148,843</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-29.5%</a:t>
                      </a:r>
                    </a:p>
                  </a:txBody>
                  <a:tcPr marL="9525" marR="9525" marT="9525" marB="0" anchor="ctr"/>
                </a:tc>
                <a:extLst>
                  <a:ext uri="{0D108BD9-81ED-4DB2-BD59-A6C34878D82A}">
                    <a16:rowId xmlns:a16="http://schemas.microsoft.com/office/drawing/2014/main" val="83176036"/>
                  </a:ext>
                </a:extLst>
              </a:tr>
              <a:tr h="285786">
                <a:tc>
                  <a:txBody>
                    <a:bodyPr/>
                    <a:lstStyle/>
                    <a:p>
                      <a:pPr algn="ctr" fontAlgn="ctr"/>
                      <a:r>
                        <a:rPr lang="en-US" sz="1100" b="0" i="0" u="none" strike="noStrike" dirty="0">
                          <a:solidFill>
                            <a:srgbClr val="000000"/>
                          </a:solidFill>
                          <a:effectLst/>
                          <a:latin typeface="Lato" panose="020F0502020204030203" pitchFamily="34" charset="0"/>
                        </a:rPr>
                        <a:t>15</a:t>
                      </a:r>
                    </a:p>
                  </a:txBody>
                  <a:tcPr marL="9525" marR="9525" marT="9525" marB="0" anchor="ctr"/>
                </a:tc>
                <a:tc>
                  <a:txBody>
                    <a:bodyPr/>
                    <a:lstStyle/>
                    <a:p>
                      <a:pPr algn="l" fontAlgn="b"/>
                      <a:r>
                        <a:rPr lang="en-US" sz="1100" b="0" i="0" u="none" strike="noStrike" dirty="0">
                          <a:solidFill>
                            <a:srgbClr val="000000"/>
                          </a:solidFill>
                          <a:effectLst/>
                          <a:latin typeface="Lato" panose="020F0502020204030203" pitchFamily="34" charset="0"/>
                        </a:rPr>
                        <a:t>Chicago Soft Red Winter Wheat Options, Chicago Board of Trade</a:t>
                      </a:r>
                    </a:p>
                  </a:txBody>
                  <a:tcPr marL="9525" marR="9525" marT="9525" marB="0" anchor="ctr"/>
                </a:tc>
                <a:tc>
                  <a:txBody>
                    <a:bodyPr/>
                    <a:lstStyle/>
                    <a:p>
                      <a:pPr algn="l" rtl="0" fontAlgn="ctr"/>
                      <a:r>
                        <a:rPr lang="en-US" sz="1100" b="0" i="0" u="none" strike="noStrike">
                          <a:solidFill>
                            <a:srgbClr val="000000"/>
                          </a:solidFill>
                          <a:effectLst/>
                          <a:latin typeface="Lato" panose="020F0502020204030203" pitchFamily="34" charset="0"/>
                        </a:rPr>
                        <a:t>5,000 Bushels</a:t>
                      </a:r>
                    </a:p>
                  </a:txBody>
                  <a:tcPr marL="6350" marR="6350" marT="6350" marB="0" anchor="ctr"/>
                </a:tc>
                <a:tc>
                  <a:txBody>
                    <a:bodyPr/>
                    <a:lstStyle/>
                    <a:p>
                      <a:pPr algn="r" fontAlgn="b"/>
                      <a:r>
                        <a:rPr lang="en-US" sz="1100" b="0" i="0" u="none" strike="noStrike">
                          <a:solidFill>
                            <a:srgbClr val="000000"/>
                          </a:solidFill>
                          <a:effectLst/>
                          <a:latin typeface="Lato" panose="020F0502020204030203" pitchFamily="34" charset="0"/>
                        </a:rPr>
                        <a:t>4,374,729</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-2.7%</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196,602</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-19.9%</a:t>
                      </a:r>
                    </a:p>
                  </a:txBody>
                  <a:tcPr marL="9525" marR="9525" marT="9525" marB="0" anchor="ctr"/>
                </a:tc>
                <a:extLst>
                  <a:ext uri="{0D108BD9-81ED-4DB2-BD59-A6C34878D82A}">
                    <a16:rowId xmlns:a16="http://schemas.microsoft.com/office/drawing/2014/main" val="2375309588"/>
                  </a:ext>
                </a:extLst>
              </a:tr>
            </a:tbl>
          </a:graphicData>
        </a:graphic>
      </p:graphicFrame>
    </p:spTree>
    <p:extLst>
      <p:ext uri="{BB962C8B-B14F-4D97-AF65-F5344CB8AC3E}">
        <p14:creationId xmlns:p14="http://schemas.microsoft.com/office/powerpoint/2010/main" val="24021381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40200-2EA7-5307-90F5-36975B318AB0}"/>
              </a:ext>
            </a:extLst>
          </p:cNvPr>
          <p:cNvSpPr>
            <a:spLocks noGrp="1"/>
          </p:cNvSpPr>
          <p:nvPr>
            <p:ph type="title"/>
          </p:nvPr>
        </p:nvSpPr>
        <p:spPr/>
        <p:txBody>
          <a:bodyPr>
            <a:normAutofit/>
          </a:bodyPr>
          <a:lstStyle/>
          <a:p>
            <a:r>
              <a:rPr lang="en-US" sz="3200" dirty="0">
                <a:solidFill>
                  <a:schemeClr val="tx1"/>
                </a:solidFill>
              </a:rPr>
              <a:t>Top Contracts in Agriculture: Rest of World</a:t>
            </a:r>
          </a:p>
        </p:txBody>
      </p:sp>
      <p:graphicFrame>
        <p:nvGraphicFramePr>
          <p:cNvPr id="4" name="Table 4">
            <a:extLst>
              <a:ext uri="{FF2B5EF4-FFF2-40B4-BE49-F238E27FC236}">
                <a16:creationId xmlns:a16="http://schemas.microsoft.com/office/drawing/2014/main" id="{47D7B069-5322-A2CA-A048-1575E2BCE89C}"/>
              </a:ext>
            </a:extLst>
          </p:cNvPr>
          <p:cNvGraphicFramePr>
            <a:graphicFrameLocks/>
          </p:cNvGraphicFramePr>
          <p:nvPr>
            <p:extLst>
              <p:ext uri="{D42A27DB-BD31-4B8C-83A1-F6EECF244321}">
                <p14:modId xmlns:p14="http://schemas.microsoft.com/office/powerpoint/2010/main" val="3364677498"/>
              </p:ext>
            </p:extLst>
          </p:nvPr>
        </p:nvGraphicFramePr>
        <p:xfrm>
          <a:off x="838200" y="1365956"/>
          <a:ext cx="10515602" cy="4669981"/>
        </p:xfrm>
        <a:graphic>
          <a:graphicData uri="http://schemas.openxmlformats.org/drawingml/2006/table">
            <a:tbl>
              <a:tblPr firstRow="1" bandRow="1">
                <a:tableStyleId>{5C22544A-7EE6-4342-B048-85BDC9FD1C3A}</a:tableStyleId>
              </a:tblPr>
              <a:tblGrid>
                <a:gridCol w="513522">
                  <a:extLst>
                    <a:ext uri="{9D8B030D-6E8A-4147-A177-3AD203B41FA5}">
                      <a16:colId xmlns:a16="http://schemas.microsoft.com/office/drawing/2014/main" val="2945974451"/>
                    </a:ext>
                  </a:extLst>
                </a:gridCol>
                <a:gridCol w="3951798">
                  <a:extLst>
                    <a:ext uri="{9D8B030D-6E8A-4147-A177-3AD203B41FA5}">
                      <a16:colId xmlns:a16="http://schemas.microsoft.com/office/drawing/2014/main" val="619392049"/>
                    </a:ext>
                  </a:extLst>
                </a:gridCol>
                <a:gridCol w="1155032">
                  <a:extLst>
                    <a:ext uri="{9D8B030D-6E8A-4147-A177-3AD203B41FA5}">
                      <a16:colId xmlns:a16="http://schemas.microsoft.com/office/drawing/2014/main" val="2065581031"/>
                    </a:ext>
                  </a:extLst>
                </a:gridCol>
                <a:gridCol w="1438419">
                  <a:extLst>
                    <a:ext uri="{9D8B030D-6E8A-4147-A177-3AD203B41FA5}">
                      <a16:colId xmlns:a16="http://schemas.microsoft.com/office/drawing/2014/main" val="1423663902"/>
                    </a:ext>
                  </a:extLst>
                </a:gridCol>
                <a:gridCol w="1152277">
                  <a:extLst>
                    <a:ext uri="{9D8B030D-6E8A-4147-A177-3AD203B41FA5}">
                      <a16:colId xmlns:a16="http://schemas.microsoft.com/office/drawing/2014/main" val="989265613"/>
                    </a:ext>
                  </a:extLst>
                </a:gridCol>
                <a:gridCol w="1152277">
                  <a:extLst>
                    <a:ext uri="{9D8B030D-6E8A-4147-A177-3AD203B41FA5}">
                      <a16:colId xmlns:a16="http://schemas.microsoft.com/office/drawing/2014/main" val="1650402155"/>
                    </a:ext>
                  </a:extLst>
                </a:gridCol>
                <a:gridCol w="1152277">
                  <a:extLst>
                    <a:ext uri="{9D8B030D-6E8A-4147-A177-3AD203B41FA5}">
                      <a16:colId xmlns:a16="http://schemas.microsoft.com/office/drawing/2014/main" val="3172385755"/>
                    </a:ext>
                  </a:extLst>
                </a:gridCol>
              </a:tblGrid>
              <a:tr h="280453">
                <a:tc>
                  <a:txBody>
                    <a:bodyPr/>
                    <a:lstStyle/>
                    <a:p>
                      <a:pPr algn="ctr" fontAlgn="ctr"/>
                      <a:r>
                        <a:rPr lang="en-US" sz="1100" b="1" i="0" u="none" strike="noStrike" dirty="0">
                          <a:solidFill>
                            <a:schemeClr val="bg1"/>
                          </a:solidFill>
                          <a:effectLst/>
                          <a:latin typeface="Lato" panose="020F0502020204030203" pitchFamily="34" charset="0"/>
                        </a:rPr>
                        <a:t>Rank</a:t>
                      </a:r>
                    </a:p>
                  </a:txBody>
                  <a:tcPr marL="9525" marR="9525" marT="9525" marB="0" anchor="ctr"/>
                </a:tc>
                <a:tc>
                  <a:txBody>
                    <a:bodyPr/>
                    <a:lstStyle/>
                    <a:p>
                      <a:pPr algn="l" fontAlgn="ctr"/>
                      <a:r>
                        <a:rPr lang="en-US" sz="1100" b="1" i="0" u="none" strike="noStrike" dirty="0">
                          <a:solidFill>
                            <a:schemeClr val="bg1"/>
                          </a:solidFill>
                          <a:effectLst/>
                          <a:latin typeface="Lato" panose="020F0502020204030203" pitchFamily="34" charset="0"/>
                        </a:rPr>
                        <a:t>             Contract and Exchange</a:t>
                      </a:r>
                    </a:p>
                  </a:txBody>
                  <a:tcPr marL="9525" marR="9525" marT="9525" marB="0" anchor="ctr"/>
                </a:tc>
                <a:tc>
                  <a:txBody>
                    <a:bodyPr/>
                    <a:lstStyle/>
                    <a:p>
                      <a:pPr algn="ctr" fontAlgn="ctr"/>
                      <a:r>
                        <a:rPr lang="en-US" sz="1100" b="1" i="0" u="none" strike="noStrike" dirty="0">
                          <a:solidFill>
                            <a:schemeClr val="bg1"/>
                          </a:solidFill>
                          <a:effectLst/>
                          <a:latin typeface="Lato" panose="020F0502020204030203" pitchFamily="34" charset="0"/>
                        </a:rPr>
                        <a:t>Size</a:t>
                      </a:r>
                    </a:p>
                  </a:txBody>
                  <a:tcPr marL="9525" marR="9525" marT="9525" marB="0" anchor="ctr"/>
                </a:tc>
                <a:tc>
                  <a:txBody>
                    <a:bodyPr/>
                    <a:lstStyle/>
                    <a:p>
                      <a:pPr algn="ctr" fontAlgn="ctr"/>
                      <a:r>
                        <a:rPr lang="en-US" sz="1100" b="1" i="0" u="none" strike="noStrike" dirty="0">
                          <a:solidFill>
                            <a:schemeClr val="bg1"/>
                          </a:solidFill>
                          <a:effectLst/>
                          <a:latin typeface="Lato" panose="020F0502020204030203" pitchFamily="34" charset="0"/>
                        </a:rPr>
                        <a:t>Jan-Jun 2025 Volume</a:t>
                      </a:r>
                    </a:p>
                  </a:txBody>
                  <a:tcPr marL="9525" marR="9525" marT="9525" marB="0" anchor="ctr"/>
                </a:tc>
                <a:tc>
                  <a:txBody>
                    <a:bodyPr/>
                    <a:lstStyle/>
                    <a:p>
                      <a:pPr algn="ctr" fontAlgn="ctr"/>
                      <a:r>
                        <a:rPr lang="en-US" sz="1100" b="1" i="0" u="none" strike="noStrike" dirty="0">
                          <a:solidFill>
                            <a:schemeClr val="bg1"/>
                          </a:solidFill>
                          <a:effectLst/>
                          <a:latin typeface="Lato" panose="020F0502020204030203" pitchFamily="34" charset="0"/>
                        </a:rPr>
                        <a:t>YOY Change</a:t>
                      </a:r>
                    </a:p>
                  </a:txBody>
                  <a:tcPr marL="9525" marR="9525" marT="9525" marB="0" anchor="ctr"/>
                </a:tc>
                <a:tc>
                  <a:txBody>
                    <a:bodyPr/>
                    <a:lstStyle/>
                    <a:p>
                      <a:pPr algn="ctr" fontAlgn="ctr"/>
                      <a:r>
                        <a:rPr lang="en-US" sz="1100" b="1" i="0" u="none" strike="noStrike" dirty="0">
                          <a:solidFill>
                            <a:schemeClr val="bg1"/>
                          </a:solidFill>
                          <a:effectLst/>
                          <a:latin typeface="Lato" panose="020F0502020204030203" pitchFamily="34" charset="0"/>
                        </a:rPr>
                        <a:t>Jun 2025 OI</a:t>
                      </a:r>
                    </a:p>
                  </a:txBody>
                  <a:tcPr marL="9525" marR="9525" marT="9525" marB="0" anchor="ctr"/>
                </a:tc>
                <a:tc>
                  <a:txBody>
                    <a:bodyPr/>
                    <a:lstStyle/>
                    <a:p>
                      <a:pPr algn="ctr" fontAlgn="ctr"/>
                      <a:r>
                        <a:rPr lang="en-US" sz="1100" b="1" i="0" u="none" strike="noStrike" dirty="0">
                          <a:solidFill>
                            <a:schemeClr val="bg1"/>
                          </a:solidFill>
                          <a:effectLst/>
                          <a:latin typeface="Lato" panose="020F0502020204030203" pitchFamily="34" charset="0"/>
                        </a:rPr>
                        <a:t>YOY Change</a:t>
                      </a:r>
                    </a:p>
                  </a:txBody>
                  <a:tcPr marL="9525" marR="9525" marT="9525" marB="0" anchor="ctr"/>
                </a:tc>
                <a:extLst>
                  <a:ext uri="{0D108BD9-81ED-4DB2-BD59-A6C34878D82A}">
                    <a16:rowId xmlns:a16="http://schemas.microsoft.com/office/drawing/2014/main" val="374954686"/>
                  </a:ext>
                </a:extLst>
              </a:tr>
              <a:tr h="280453">
                <a:tc>
                  <a:txBody>
                    <a:bodyPr/>
                    <a:lstStyle/>
                    <a:p>
                      <a:pPr algn="ctr" fontAlgn="ctr"/>
                      <a:r>
                        <a:rPr lang="en-US" sz="1100" b="0" i="0" u="none" strike="noStrike" dirty="0">
                          <a:solidFill>
                            <a:srgbClr val="000000"/>
                          </a:solidFill>
                          <a:effectLst/>
                          <a:latin typeface="Lato" panose="020F0502020204030203" pitchFamily="34" charset="0"/>
                        </a:rPr>
                        <a:t>1</a:t>
                      </a:r>
                    </a:p>
                  </a:txBody>
                  <a:tcPr marL="9525" marR="9525" marT="9525" marB="0" anchor="ctr"/>
                </a:tc>
                <a:tc>
                  <a:txBody>
                    <a:bodyPr/>
                    <a:lstStyle/>
                    <a:p>
                      <a:pPr algn="l" fontAlgn="b"/>
                      <a:r>
                        <a:rPr lang="en-US" sz="1100" b="0" i="0" u="none" strike="noStrike">
                          <a:solidFill>
                            <a:srgbClr val="000000"/>
                          </a:solidFill>
                          <a:effectLst/>
                          <a:latin typeface="Lato" panose="020F0502020204030203" pitchFamily="34" charset="0"/>
                        </a:rPr>
                        <a:t>Milling Wheat Futures, Euronext Derivatives Market</a:t>
                      </a:r>
                    </a:p>
                  </a:txBody>
                  <a:tcPr marL="9525" marR="9525" marT="9525" marB="0" anchor="ctr"/>
                </a:tc>
                <a:tc>
                  <a:txBody>
                    <a:bodyPr/>
                    <a:lstStyle/>
                    <a:p>
                      <a:pPr algn="l" fontAlgn="ctr"/>
                      <a:r>
                        <a:rPr lang="en-US" sz="1100" b="0" i="0" u="none" strike="noStrike">
                          <a:solidFill>
                            <a:srgbClr val="000000"/>
                          </a:solidFill>
                          <a:effectLst/>
                          <a:latin typeface="Lato" panose="020F0502020204030203" pitchFamily="34" charset="0"/>
                        </a:rPr>
                        <a:t>50 Tonnes</a:t>
                      </a:r>
                    </a:p>
                  </a:txBody>
                  <a:tcPr marL="6350" marR="6350" marT="6350" marB="0" anchor="ctr"/>
                </a:tc>
                <a:tc>
                  <a:txBody>
                    <a:bodyPr/>
                    <a:lstStyle/>
                    <a:p>
                      <a:pPr algn="r" fontAlgn="b"/>
                      <a:r>
                        <a:rPr lang="en-US" sz="1100" b="0" i="0" u="none" strike="noStrike" dirty="0">
                          <a:solidFill>
                            <a:srgbClr val="000000"/>
                          </a:solidFill>
                          <a:effectLst/>
                          <a:latin typeface="Lato" panose="020F0502020204030203" pitchFamily="34" charset="0"/>
                        </a:rPr>
                        <a:t>11,213,874</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0.1%</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635,537</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28.1%</a:t>
                      </a:r>
                    </a:p>
                  </a:txBody>
                  <a:tcPr marL="9525" marR="9525" marT="9525" marB="0" anchor="ctr"/>
                </a:tc>
                <a:extLst>
                  <a:ext uri="{0D108BD9-81ED-4DB2-BD59-A6C34878D82A}">
                    <a16:rowId xmlns:a16="http://schemas.microsoft.com/office/drawing/2014/main" val="2924544507"/>
                  </a:ext>
                </a:extLst>
              </a:tr>
              <a:tr h="280453">
                <a:tc>
                  <a:txBody>
                    <a:bodyPr/>
                    <a:lstStyle/>
                    <a:p>
                      <a:pPr algn="ctr" fontAlgn="ctr"/>
                      <a:r>
                        <a:rPr lang="en-US" sz="1100" b="0" i="0" u="none" strike="noStrike" dirty="0">
                          <a:solidFill>
                            <a:srgbClr val="000000"/>
                          </a:solidFill>
                          <a:effectLst/>
                          <a:latin typeface="Lato" panose="020F0502020204030203" pitchFamily="34" charset="0"/>
                        </a:rPr>
                        <a:t>2</a:t>
                      </a:r>
                    </a:p>
                  </a:txBody>
                  <a:tcPr marL="9525" marR="9525" marT="9525" marB="0" anchor="ctr"/>
                </a:tc>
                <a:tc>
                  <a:txBody>
                    <a:bodyPr/>
                    <a:lstStyle/>
                    <a:p>
                      <a:pPr algn="l" fontAlgn="b"/>
                      <a:r>
                        <a:rPr lang="en-US" sz="1100" b="0" i="0" u="none" strike="noStrike">
                          <a:solidFill>
                            <a:srgbClr val="000000"/>
                          </a:solidFill>
                          <a:effectLst/>
                          <a:latin typeface="Lato" panose="020F0502020204030203" pitchFamily="34" charset="0"/>
                        </a:rPr>
                        <a:t>Crude Palm Oil (FCPO) Futures, Malaysia Derivatives Exchange</a:t>
                      </a:r>
                    </a:p>
                  </a:txBody>
                  <a:tcPr marL="9525" marR="9525" marT="9525" marB="0" anchor="ctr"/>
                </a:tc>
                <a:tc>
                  <a:txBody>
                    <a:bodyPr/>
                    <a:lstStyle/>
                    <a:p>
                      <a:pPr algn="l" fontAlgn="ctr"/>
                      <a:r>
                        <a:rPr lang="en-US" sz="1100" b="0" i="0" u="none" strike="noStrike">
                          <a:solidFill>
                            <a:srgbClr val="000000"/>
                          </a:solidFill>
                          <a:effectLst/>
                          <a:latin typeface="Lato" panose="020F0502020204030203" pitchFamily="34" charset="0"/>
                        </a:rPr>
                        <a:t>25 Metric Tons</a:t>
                      </a:r>
                    </a:p>
                  </a:txBody>
                  <a:tcPr marL="6350" marR="6350" marT="6350" marB="0" anchor="ctr"/>
                </a:tc>
                <a:tc>
                  <a:txBody>
                    <a:bodyPr/>
                    <a:lstStyle/>
                    <a:p>
                      <a:pPr algn="r" fontAlgn="b"/>
                      <a:r>
                        <a:rPr lang="en-US" sz="1100" b="0" i="0" u="none" strike="noStrike">
                          <a:solidFill>
                            <a:srgbClr val="000000"/>
                          </a:solidFill>
                          <a:effectLst/>
                          <a:latin typeface="Lato" panose="020F0502020204030203" pitchFamily="34" charset="0"/>
                        </a:rPr>
                        <a:t>9,572,071</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16.2%</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220,799</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8.4%</a:t>
                      </a:r>
                    </a:p>
                  </a:txBody>
                  <a:tcPr marL="9525" marR="9525" marT="9525" marB="0" anchor="ctr"/>
                </a:tc>
                <a:extLst>
                  <a:ext uri="{0D108BD9-81ED-4DB2-BD59-A6C34878D82A}">
                    <a16:rowId xmlns:a16="http://schemas.microsoft.com/office/drawing/2014/main" val="3735560603"/>
                  </a:ext>
                </a:extLst>
              </a:tr>
              <a:tr h="280453">
                <a:tc>
                  <a:txBody>
                    <a:bodyPr/>
                    <a:lstStyle/>
                    <a:p>
                      <a:pPr algn="ctr" fontAlgn="ctr"/>
                      <a:r>
                        <a:rPr lang="en-US" sz="1100" b="0" i="0" u="none" strike="noStrike" dirty="0">
                          <a:solidFill>
                            <a:srgbClr val="000000"/>
                          </a:solidFill>
                          <a:effectLst/>
                          <a:latin typeface="Lato" panose="020F0502020204030203" pitchFamily="34" charset="0"/>
                        </a:rPr>
                        <a:t>3</a:t>
                      </a:r>
                    </a:p>
                  </a:txBody>
                  <a:tcPr marL="9525" marR="9525" marT="9525" marB="0" anchor="ctr"/>
                </a:tc>
                <a:tc>
                  <a:txBody>
                    <a:bodyPr/>
                    <a:lstStyle/>
                    <a:p>
                      <a:pPr algn="l" fontAlgn="b"/>
                      <a:r>
                        <a:rPr lang="fr-FR" sz="1100" b="0" i="0" u="none" strike="noStrike">
                          <a:solidFill>
                            <a:srgbClr val="000000"/>
                          </a:solidFill>
                          <a:effectLst/>
                          <a:latin typeface="Lato" panose="020F0502020204030203" pitchFamily="34" charset="0"/>
                        </a:rPr>
                        <a:t>Cocoa Futures, ICE Futures Europe</a:t>
                      </a:r>
                    </a:p>
                  </a:txBody>
                  <a:tcPr marL="9525" marR="9525" marT="9525" marB="0" anchor="ctr"/>
                </a:tc>
                <a:tc>
                  <a:txBody>
                    <a:bodyPr/>
                    <a:lstStyle/>
                    <a:p>
                      <a:pPr algn="l" fontAlgn="ctr"/>
                      <a:r>
                        <a:rPr lang="en-US" sz="1100" b="0" i="0" u="none" strike="noStrike">
                          <a:solidFill>
                            <a:srgbClr val="000000"/>
                          </a:solidFill>
                          <a:effectLst/>
                          <a:latin typeface="Lato" panose="020F0502020204030203" pitchFamily="34" charset="0"/>
                        </a:rPr>
                        <a:t>10 Tonnes</a:t>
                      </a:r>
                    </a:p>
                  </a:txBody>
                  <a:tcPr marL="6350" marR="6350" marT="6350" marB="0" anchor="ctr"/>
                </a:tc>
                <a:tc>
                  <a:txBody>
                    <a:bodyPr/>
                    <a:lstStyle/>
                    <a:p>
                      <a:pPr algn="r" fontAlgn="b"/>
                      <a:r>
                        <a:rPr lang="en-US" sz="1100" b="0" i="0" u="none" strike="noStrike">
                          <a:solidFill>
                            <a:srgbClr val="000000"/>
                          </a:solidFill>
                          <a:effectLst/>
                          <a:latin typeface="Lato" panose="020F0502020204030203" pitchFamily="34" charset="0"/>
                        </a:rPr>
                        <a:t>2,821,392</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-36.2%</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135,981</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-40.3%</a:t>
                      </a:r>
                    </a:p>
                  </a:txBody>
                  <a:tcPr marL="9525" marR="9525" marT="9525" marB="0" anchor="ctr"/>
                </a:tc>
                <a:extLst>
                  <a:ext uri="{0D108BD9-81ED-4DB2-BD59-A6C34878D82A}">
                    <a16:rowId xmlns:a16="http://schemas.microsoft.com/office/drawing/2014/main" val="728224687"/>
                  </a:ext>
                </a:extLst>
              </a:tr>
              <a:tr h="280453">
                <a:tc>
                  <a:txBody>
                    <a:bodyPr/>
                    <a:lstStyle/>
                    <a:p>
                      <a:pPr algn="ctr" fontAlgn="ctr"/>
                      <a:r>
                        <a:rPr lang="en-US" sz="1100" b="0" i="0" u="none" strike="noStrike" dirty="0">
                          <a:solidFill>
                            <a:srgbClr val="000000"/>
                          </a:solidFill>
                          <a:effectLst/>
                          <a:latin typeface="Lato" panose="020F0502020204030203" pitchFamily="34" charset="0"/>
                        </a:rPr>
                        <a:t>4</a:t>
                      </a:r>
                    </a:p>
                  </a:txBody>
                  <a:tcPr marL="9525" marR="9525" marT="9525" marB="0" anchor="ctr"/>
                </a:tc>
                <a:tc>
                  <a:txBody>
                    <a:bodyPr/>
                    <a:lstStyle/>
                    <a:p>
                      <a:pPr algn="l" fontAlgn="b"/>
                      <a:r>
                        <a:rPr lang="en-US" sz="1100" b="0" i="0" u="none" strike="noStrike">
                          <a:solidFill>
                            <a:srgbClr val="000000"/>
                          </a:solidFill>
                          <a:effectLst/>
                          <a:latin typeface="Lato" panose="020F0502020204030203" pitchFamily="34" charset="0"/>
                        </a:rPr>
                        <a:t>Rapeseed Futures, Euronext Derivatives Market</a:t>
                      </a:r>
                    </a:p>
                  </a:txBody>
                  <a:tcPr marL="9525" marR="9525" marT="9525" marB="0" anchor="ctr"/>
                </a:tc>
                <a:tc>
                  <a:txBody>
                    <a:bodyPr/>
                    <a:lstStyle/>
                    <a:p>
                      <a:pPr algn="l" fontAlgn="ctr"/>
                      <a:r>
                        <a:rPr lang="en-US" sz="1100" b="0" i="0" u="none" strike="noStrike">
                          <a:solidFill>
                            <a:srgbClr val="000000"/>
                          </a:solidFill>
                          <a:effectLst/>
                          <a:latin typeface="Lato" panose="020F0502020204030203" pitchFamily="34" charset="0"/>
                        </a:rPr>
                        <a:t>50 Tonnes</a:t>
                      </a:r>
                    </a:p>
                  </a:txBody>
                  <a:tcPr marL="6350" marR="6350" marT="6350" marB="0" anchor="ctr"/>
                </a:tc>
                <a:tc>
                  <a:txBody>
                    <a:bodyPr/>
                    <a:lstStyle/>
                    <a:p>
                      <a:pPr algn="r" fontAlgn="b"/>
                      <a:r>
                        <a:rPr lang="en-US" sz="1100" b="0" i="0" u="none" strike="noStrike">
                          <a:solidFill>
                            <a:srgbClr val="000000"/>
                          </a:solidFill>
                          <a:effectLst/>
                          <a:latin typeface="Lato" panose="020F0502020204030203" pitchFamily="34" charset="0"/>
                        </a:rPr>
                        <a:t>2,333,786</a:t>
                      </a:r>
                    </a:p>
                  </a:txBody>
                  <a:tcPr marL="9525" marR="9525" marT="9525" marB="0" anchor="ctr"/>
                </a:tc>
                <a:tc>
                  <a:txBody>
                    <a:bodyPr/>
                    <a:lstStyle/>
                    <a:p>
                      <a:pPr algn="ctr" fontAlgn="b"/>
                      <a:r>
                        <a:rPr lang="en-US" sz="1100" b="0" i="1" u="none" strike="noStrike">
                          <a:solidFill>
                            <a:srgbClr val="000000"/>
                          </a:solidFill>
                          <a:effectLst/>
                          <a:latin typeface="Lato" panose="020F0502020204030203" pitchFamily="34" charset="0"/>
                        </a:rPr>
                        <a:t>-2.3%</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160,465</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50.6%</a:t>
                      </a:r>
                    </a:p>
                  </a:txBody>
                  <a:tcPr marL="9525" marR="9525" marT="9525" marB="0" anchor="ctr"/>
                </a:tc>
                <a:extLst>
                  <a:ext uri="{0D108BD9-81ED-4DB2-BD59-A6C34878D82A}">
                    <a16:rowId xmlns:a16="http://schemas.microsoft.com/office/drawing/2014/main" val="2807504097"/>
                  </a:ext>
                </a:extLst>
              </a:tr>
              <a:tr h="280453">
                <a:tc>
                  <a:txBody>
                    <a:bodyPr/>
                    <a:lstStyle/>
                    <a:p>
                      <a:pPr algn="ctr" fontAlgn="ctr"/>
                      <a:r>
                        <a:rPr lang="en-US" sz="1100" b="0" i="0" u="none" strike="noStrike" dirty="0">
                          <a:solidFill>
                            <a:srgbClr val="000000"/>
                          </a:solidFill>
                          <a:effectLst/>
                          <a:latin typeface="Lato" panose="020F0502020204030203" pitchFamily="34" charset="0"/>
                        </a:rPr>
                        <a:t>5</a:t>
                      </a:r>
                    </a:p>
                  </a:txBody>
                  <a:tcPr marL="9525" marR="9525" marT="9525" marB="0" anchor="ctr"/>
                </a:tc>
                <a:tc>
                  <a:txBody>
                    <a:bodyPr/>
                    <a:lstStyle/>
                    <a:p>
                      <a:pPr algn="l" fontAlgn="b"/>
                      <a:r>
                        <a:rPr lang="en-US" sz="1100" b="0" i="0" u="none" strike="noStrike">
                          <a:solidFill>
                            <a:srgbClr val="000000"/>
                          </a:solidFill>
                          <a:effectLst/>
                          <a:latin typeface="Lato" panose="020F0502020204030203" pitchFamily="34" charset="0"/>
                        </a:rPr>
                        <a:t>White Sugar Futures, ICE Futures Europe</a:t>
                      </a:r>
                    </a:p>
                  </a:txBody>
                  <a:tcPr marL="9525" marR="9525" marT="9525" marB="0" anchor="ctr"/>
                </a:tc>
                <a:tc>
                  <a:txBody>
                    <a:bodyPr/>
                    <a:lstStyle/>
                    <a:p>
                      <a:pPr algn="l" fontAlgn="ctr"/>
                      <a:r>
                        <a:rPr lang="en-US" sz="1100" b="0" i="0" u="none" strike="noStrike">
                          <a:solidFill>
                            <a:srgbClr val="000000"/>
                          </a:solidFill>
                          <a:effectLst/>
                          <a:latin typeface="Lato" panose="020F0502020204030203" pitchFamily="34" charset="0"/>
                        </a:rPr>
                        <a:t>50 Tonnes</a:t>
                      </a:r>
                    </a:p>
                  </a:txBody>
                  <a:tcPr marL="6350" marR="6350" marT="6350" marB="0" anchor="ctr"/>
                </a:tc>
                <a:tc>
                  <a:txBody>
                    <a:bodyPr/>
                    <a:lstStyle/>
                    <a:p>
                      <a:pPr algn="r" fontAlgn="b"/>
                      <a:r>
                        <a:rPr lang="en-US" sz="1100" b="0" i="0" u="none" strike="noStrike">
                          <a:solidFill>
                            <a:srgbClr val="000000"/>
                          </a:solidFill>
                          <a:effectLst/>
                          <a:latin typeface="Lato" panose="020F0502020204030203" pitchFamily="34" charset="0"/>
                        </a:rPr>
                        <a:t>2,301,406</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29.8%</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123,400</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23.0%</a:t>
                      </a:r>
                    </a:p>
                  </a:txBody>
                  <a:tcPr marL="9525" marR="9525" marT="9525" marB="0" anchor="ctr"/>
                </a:tc>
                <a:extLst>
                  <a:ext uri="{0D108BD9-81ED-4DB2-BD59-A6C34878D82A}">
                    <a16:rowId xmlns:a16="http://schemas.microsoft.com/office/drawing/2014/main" val="1938031034"/>
                  </a:ext>
                </a:extLst>
              </a:tr>
              <a:tr h="280453">
                <a:tc>
                  <a:txBody>
                    <a:bodyPr/>
                    <a:lstStyle/>
                    <a:p>
                      <a:pPr algn="ctr" fontAlgn="ctr"/>
                      <a:r>
                        <a:rPr lang="en-US" sz="1100" b="0" i="0" u="none" strike="noStrike" dirty="0">
                          <a:solidFill>
                            <a:srgbClr val="000000"/>
                          </a:solidFill>
                          <a:effectLst/>
                          <a:latin typeface="Lato" panose="020F0502020204030203" pitchFamily="34" charset="0"/>
                        </a:rPr>
                        <a:t>6</a:t>
                      </a:r>
                    </a:p>
                  </a:txBody>
                  <a:tcPr marL="9525" marR="9525" marT="9525" marB="0" anchor="ctr"/>
                </a:tc>
                <a:tc>
                  <a:txBody>
                    <a:bodyPr/>
                    <a:lstStyle/>
                    <a:p>
                      <a:pPr algn="l" fontAlgn="b"/>
                      <a:r>
                        <a:rPr lang="fr-FR" sz="1100" b="0" i="0" u="none" strike="noStrike">
                          <a:solidFill>
                            <a:srgbClr val="000000"/>
                          </a:solidFill>
                          <a:effectLst/>
                          <a:latin typeface="Lato" panose="020F0502020204030203" pitchFamily="34" charset="0"/>
                        </a:rPr>
                        <a:t>Robusta Coffee 10 Tonne Futures, ICE Futures Europe</a:t>
                      </a:r>
                    </a:p>
                  </a:txBody>
                  <a:tcPr marL="9525" marR="9525" marT="9525" marB="0" anchor="ctr"/>
                </a:tc>
                <a:tc>
                  <a:txBody>
                    <a:bodyPr/>
                    <a:lstStyle/>
                    <a:p>
                      <a:pPr algn="l" fontAlgn="ctr"/>
                      <a:r>
                        <a:rPr lang="en-US" sz="1100" b="0" i="0" u="none" strike="noStrike" dirty="0">
                          <a:solidFill>
                            <a:srgbClr val="000000"/>
                          </a:solidFill>
                          <a:effectLst/>
                          <a:latin typeface="Lato" panose="020F0502020204030203" pitchFamily="34" charset="0"/>
                        </a:rPr>
                        <a:t>10 Tonnes</a:t>
                      </a:r>
                    </a:p>
                  </a:txBody>
                  <a:tcPr marL="6350" marR="6350" marT="6350" marB="0" anchor="ctr"/>
                </a:tc>
                <a:tc>
                  <a:txBody>
                    <a:bodyPr/>
                    <a:lstStyle/>
                    <a:p>
                      <a:pPr algn="r" fontAlgn="b"/>
                      <a:r>
                        <a:rPr lang="en-US" sz="1100" b="0" i="0" u="none" strike="noStrike">
                          <a:solidFill>
                            <a:srgbClr val="000000"/>
                          </a:solidFill>
                          <a:effectLst/>
                          <a:latin typeface="Lato" panose="020F0502020204030203" pitchFamily="34" charset="0"/>
                        </a:rPr>
                        <a:t>2,107,830</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-18.5%</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79,924</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-6.2%</a:t>
                      </a:r>
                    </a:p>
                  </a:txBody>
                  <a:tcPr marL="9525" marR="9525" marT="9525" marB="0" anchor="ctr"/>
                </a:tc>
                <a:extLst>
                  <a:ext uri="{0D108BD9-81ED-4DB2-BD59-A6C34878D82A}">
                    <a16:rowId xmlns:a16="http://schemas.microsoft.com/office/drawing/2014/main" val="446333163"/>
                  </a:ext>
                </a:extLst>
              </a:tr>
              <a:tr h="274353">
                <a:tc>
                  <a:txBody>
                    <a:bodyPr/>
                    <a:lstStyle/>
                    <a:p>
                      <a:pPr algn="ctr" fontAlgn="ctr"/>
                      <a:r>
                        <a:rPr lang="en-US" sz="1100" b="0" i="0" u="none" strike="noStrike" dirty="0">
                          <a:solidFill>
                            <a:srgbClr val="000000"/>
                          </a:solidFill>
                          <a:effectLst/>
                          <a:latin typeface="Lato" panose="020F0502020204030203" pitchFamily="34" charset="0"/>
                        </a:rPr>
                        <a:t>7</a:t>
                      </a:r>
                    </a:p>
                  </a:txBody>
                  <a:tcPr marL="9525" marR="9525" marT="9525" marB="0" anchor="ctr"/>
                </a:tc>
                <a:tc>
                  <a:txBody>
                    <a:bodyPr/>
                    <a:lstStyle/>
                    <a:p>
                      <a:pPr algn="l" fontAlgn="b"/>
                      <a:r>
                        <a:rPr lang="en-US" sz="1100" b="0" i="0" u="none" strike="noStrike">
                          <a:solidFill>
                            <a:srgbClr val="000000"/>
                          </a:solidFill>
                          <a:effectLst/>
                          <a:latin typeface="Lato" panose="020F0502020204030203" pitchFamily="34" charset="0"/>
                        </a:rPr>
                        <a:t>Corn Cash-Settled (CCM) Futures, B3</a:t>
                      </a: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Lato" panose="020F0502020204030203" pitchFamily="34" charset="0"/>
                        </a:rPr>
                        <a:t>27 Metric Tonnes</a:t>
                      </a:r>
                    </a:p>
                  </a:txBody>
                  <a:tcPr marL="6350" marR="6350" marT="6350" marB="0" anchor="ctr"/>
                </a:tc>
                <a:tc>
                  <a:txBody>
                    <a:bodyPr/>
                    <a:lstStyle/>
                    <a:p>
                      <a:pPr algn="r" fontAlgn="b"/>
                      <a:r>
                        <a:rPr lang="en-US" sz="1100" b="0" i="0" u="none" strike="noStrike">
                          <a:solidFill>
                            <a:srgbClr val="000000"/>
                          </a:solidFill>
                          <a:effectLst/>
                          <a:latin typeface="Lato" panose="020F0502020204030203" pitchFamily="34" charset="0"/>
                        </a:rPr>
                        <a:t>2,006,919</a:t>
                      </a:r>
                    </a:p>
                  </a:txBody>
                  <a:tcPr marL="9525" marR="9525" marT="9525" marB="0" anchor="ctr"/>
                </a:tc>
                <a:tc>
                  <a:txBody>
                    <a:bodyPr/>
                    <a:lstStyle/>
                    <a:p>
                      <a:pPr algn="ctr" fontAlgn="b"/>
                      <a:r>
                        <a:rPr lang="en-US" sz="1100" b="0" i="1" u="none" strike="noStrike">
                          <a:solidFill>
                            <a:srgbClr val="000000"/>
                          </a:solidFill>
                          <a:effectLst/>
                          <a:latin typeface="Lato" panose="020F0502020204030203" pitchFamily="34" charset="0"/>
                        </a:rPr>
                        <a:t>6.1%</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134,787</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9.5%</a:t>
                      </a:r>
                    </a:p>
                  </a:txBody>
                  <a:tcPr marL="9525" marR="9525" marT="9525" marB="0" anchor="ctr"/>
                </a:tc>
                <a:extLst>
                  <a:ext uri="{0D108BD9-81ED-4DB2-BD59-A6C34878D82A}">
                    <a16:rowId xmlns:a16="http://schemas.microsoft.com/office/drawing/2014/main" val="513316006"/>
                  </a:ext>
                </a:extLst>
              </a:tr>
              <a:tr h="280453">
                <a:tc>
                  <a:txBody>
                    <a:bodyPr/>
                    <a:lstStyle/>
                    <a:p>
                      <a:pPr algn="ctr" fontAlgn="ctr"/>
                      <a:r>
                        <a:rPr lang="en-US" sz="1100" b="0" i="0" u="none" strike="noStrike" dirty="0">
                          <a:solidFill>
                            <a:srgbClr val="000000"/>
                          </a:solidFill>
                          <a:effectLst/>
                          <a:latin typeface="Lato" panose="020F0502020204030203" pitchFamily="34" charset="0"/>
                        </a:rPr>
                        <a:t>8</a:t>
                      </a:r>
                    </a:p>
                  </a:txBody>
                  <a:tcPr marL="9525" marR="9525" marT="9525" marB="0" anchor="ctr"/>
                </a:tc>
                <a:tc>
                  <a:txBody>
                    <a:bodyPr/>
                    <a:lstStyle/>
                    <a:p>
                      <a:pPr algn="l" fontAlgn="b"/>
                      <a:r>
                        <a:rPr lang="en-US" sz="1100" b="0" i="0" u="none" strike="noStrike" dirty="0">
                          <a:solidFill>
                            <a:srgbClr val="000000"/>
                          </a:solidFill>
                          <a:effectLst/>
                          <a:latin typeface="Lato" panose="020F0502020204030203" pitchFamily="34" charset="0"/>
                        </a:rPr>
                        <a:t>TSR20 Rubber Futures, Singapore Exchange</a:t>
                      </a:r>
                    </a:p>
                  </a:txBody>
                  <a:tcPr marL="9525" marR="9525" marT="9525" marB="0" anchor="ctr"/>
                </a:tc>
                <a:tc>
                  <a:txBody>
                    <a:bodyPr/>
                    <a:lstStyle/>
                    <a:p>
                      <a:pPr algn="l" fontAlgn="ctr"/>
                      <a:r>
                        <a:rPr lang="en-US" sz="1100" b="0" i="0" u="none" strike="noStrike">
                          <a:solidFill>
                            <a:srgbClr val="000000"/>
                          </a:solidFill>
                          <a:effectLst/>
                          <a:latin typeface="Lato" panose="020F0502020204030203" pitchFamily="34" charset="0"/>
                        </a:rPr>
                        <a:t>5 Metric Tonnes</a:t>
                      </a:r>
                    </a:p>
                  </a:txBody>
                  <a:tcPr marL="6350" marR="6350" marT="6350" marB="0" anchor="ctr"/>
                </a:tc>
                <a:tc>
                  <a:txBody>
                    <a:bodyPr/>
                    <a:lstStyle/>
                    <a:p>
                      <a:pPr algn="r" fontAlgn="b"/>
                      <a:r>
                        <a:rPr lang="en-US" sz="1100" b="0" i="0" u="none" strike="noStrike">
                          <a:solidFill>
                            <a:srgbClr val="000000"/>
                          </a:solidFill>
                          <a:effectLst/>
                          <a:latin typeface="Lato" panose="020F0502020204030203" pitchFamily="34" charset="0"/>
                        </a:rPr>
                        <a:t>1,861,790</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-2.6%</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56,028</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-18.7%</a:t>
                      </a:r>
                    </a:p>
                  </a:txBody>
                  <a:tcPr marL="9525" marR="9525" marT="9525" marB="0" anchor="ctr"/>
                </a:tc>
                <a:extLst>
                  <a:ext uri="{0D108BD9-81ED-4DB2-BD59-A6C34878D82A}">
                    <a16:rowId xmlns:a16="http://schemas.microsoft.com/office/drawing/2014/main" val="1011464360"/>
                  </a:ext>
                </a:extLst>
              </a:tr>
              <a:tr h="280453">
                <a:tc>
                  <a:txBody>
                    <a:bodyPr/>
                    <a:lstStyle/>
                    <a:p>
                      <a:pPr algn="ctr" fontAlgn="ctr"/>
                      <a:r>
                        <a:rPr lang="en-US" sz="1100" b="0" i="0" u="none" strike="noStrike" dirty="0">
                          <a:solidFill>
                            <a:srgbClr val="000000"/>
                          </a:solidFill>
                          <a:effectLst/>
                          <a:latin typeface="Lato" panose="020F0502020204030203" pitchFamily="34" charset="0"/>
                        </a:rPr>
                        <a:t>9</a:t>
                      </a:r>
                    </a:p>
                  </a:txBody>
                  <a:tcPr marL="9525" marR="9525" marT="9525" marB="0" anchor="ctr"/>
                </a:tc>
                <a:tc>
                  <a:txBody>
                    <a:bodyPr/>
                    <a:lstStyle/>
                    <a:p>
                      <a:pPr algn="l" fontAlgn="b"/>
                      <a:r>
                        <a:rPr lang="en-US" sz="1100" b="0" i="0" u="none" strike="noStrike" dirty="0">
                          <a:solidFill>
                            <a:srgbClr val="000000"/>
                          </a:solidFill>
                          <a:effectLst/>
                          <a:latin typeface="Lato" panose="020F0502020204030203" pitchFamily="34" charset="0"/>
                        </a:rPr>
                        <a:t>Live Cattle Cash-Settled (BGI) Futures, B3</a:t>
                      </a:r>
                    </a:p>
                  </a:txBody>
                  <a:tcPr marL="9525" marR="9525" marT="9525" marB="0" anchor="ctr"/>
                </a:tc>
                <a:tc>
                  <a:txBody>
                    <a:bodyPr/>
                    <a:lstStyle/>
                    <a:p>
                      <a:pPr algn="l" fontAlgn="ctr"/>
                      <a:r>
                        <a:rPr lang="en-US" sz="1100" b="0" i="0" u="none" strike="noStrike">
                          <a:solidFill>
                            <a:srgbClr val="000000"/>
                          </a:solidFill>
                          <a:effectLst/>
                          <a:latin typeface="Lato" panose="020F0502020204030203" pitchFamily="34" charset="0"/>
                        </a:rPr>
                        <a:t>10,560 Pounds</a:t>
                      </a:r>
                    </a:p>
                  </a:txBody>
                  <a:tcPr marL="6350" marR="6350" marT="6350" marB="0" anchor="ctr"/>
                </a:tc>
                <a:tc>
                  <a:txBody>
                    <a:bodyPr/>
                    <a:lstStyle/>
                    <a:p>
                      <a:pPr algn="r" fontAlgn="b"/>
                      <a:r>
                        <a:rPr lang="en-US" sz="1100" b="0" i="0" u="none" strike="noStrike">
                          <a:solidFill>
                            <a:srgbClr val="000000"/>
                          </a:solidFill>
                          <a:effectLst/>
                          <a:latin typeface="Lato" panose="020F0502020204030203" pitchFamily="34" charset="0"/>
                        </a:rPr>
                        <a:t>624,008</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97.8%</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30,792</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-4.2%</a:t>
                      </a:r>
                    </a:p>
                  </a:txBody>
                  <a:tcPr marL="9525" marR="9525" marT="9525" marB="0" anchor="ctr"/>
                </a:tc>
                <a:extLst>
                  <a:ext uri="{0D108BD9-81ED-4DB2-BD59-A6C34878D82A}">
                    <a16:rowId xmlns:a16="http://schemas.microsoft.com/office/drawing/2014/main" val="78095650"/>
                  </a:ext>
                </a:extLst>
              </a:tr>
              <a:tr h="345269">
                <a:tc>
                  <a:txBody>
                    <a:bodyPr/>
                    <a:lstStyle/>
                    <a:p>
                      <a:pPr algn="ctr" fontAlgn="ctr"/>
                      <a:r>
                        <a:rPr lang="en-US" sz="1100" b="0" i="0" u="none" strike="noStrike" dirty="0">
                          <a:solidFill>
                            <a:srgbClr val="000000"/>
                          </a:solidFill>
                          <a:effectLst/>
                          <a:latin typeface="Lato" panose="020F0502020204030203" pitchFamily="34" charset="0"/>
                        </a:rPr>
                        <a:t>10</a:t>
                      </a:r>
                    </a:p>
                  </a:txBody>
                  <a:tcPr marL="9525" marR="9525" marT="9525" marB="0" anchor="ctr"/>
                </a:tc>
                <a:tc>
                  <a:txBody>
                    <a:bodyPr/>
                    <a:lstStyle/>
                    <a:p>
                      <a:pPr algn="l" fontAlgn="b"/>
                      <a:r>
                        <a:rPr lang="en-US" sz="1100" b="0" i="0" u="none" strike="noStrike" dirty="0">
                          <a:solidFill>
                            <a:srgbClr val="000000"/>
                          </a:solidFill>
                          <a:effectLst/>
                          <a:latin typeface="Lato" panose="020F0502020204030203" pitchFamily="34" charset="0"/>
                        </a:rPr>
                        <a:t>Corn Cash-Settled (CCM) Options, B3</a:t>
                      </a:r>
                    </a:p>
                  </a:txBody>
                  <a:tcPr marL="9525" marR="9525" marT="9525" marB="0" anchor="ctr"/>
                </a:tc>
                <a:tc>
                  <a:txBody>
                    <a:bodyPr/>
                    <a:lstStyle/>
                    <a:p>
                      <a:pPr algn="l" fontAlgn="ctr"/>
                      <a:r>
                        <a:rPr lang="en-US" sz="1100" b="0" i="0" u="none" strike="noStrike" dirty="0">
                          <a:solidFill>
                            <a:srgbClr val="000000"/>
                          </a:solidFill>
                          <a:effectLst/>
                          <a:latin typeface="Lato" panose="020F0502020204030203" pitchFamily="34" charset="0"/>
                        </a:rPr>
                        <a:t>10 Metric Tonnes</a:t>
                      </a:r>
                    </a:p>
                  </a:txBody>
                  <a:tcPr marL="6350" marR="6350" marT="6350" marB="0" anchor="ctr"/>
                </a:tc>
                <a:tc>
                  <a:txBody>
                    <a:bodyPr/>
                    <a:lstStyle/>
                    <a:p>
                      <a:pPr algn="r" fontAlgn="b"/>
                      <a:r>
                        <a:rPr lang="en-US" sz="1100" b="0" i="0" u="none" strike="noStrike">
                          <a:solidFill>
                            <a:srgbClr val="000000"/>
                          </a:solidFill>
                          <a:effectLst/>
                          <a:latin typeface="Lato" panose="020F0502020204030203" pitchFamily="34" charset="0"/>
                        </a:rPr>
                        <a:t>515,856</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18.1%</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237,482</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9.9%</a:t>
                      </a:r>
                    </a:p>
                  </a:txBody>
                  <a:tcPr marL="9525" marR="9525" marT="9525" marB="0" anchor="ctr"/>
                </a:tc>
                <a:extLst>
                  <a:ext uri="{0D108BD9-81ED-4DB2-BD59-A6C34878D82A}">
                    <a16:rowId xmlns:a16="http://schemas.microsoft.com/office/drawing/2014/main" val="3411568047"/>
                  </a:ext>
                </a:extLst>
              </a:tr>
              <a:tr h="280453">
                <a:tc>
                  <a:txBody>
                    <a:bodyPr/>
                    <a:lstStyle/>
                    <a:p>
                      <a:pPr algn="ctr" fontAlgn="ctr"/>
                      <a:r>
                        <a:rPr lang="en-US" sz="1100" b="0" i="0" u="none" strike="noStrike" dirty="0">
                          <a:solidFill>
                            <a:srgbClr val="000000"/>
                          </a:solidFill>
                          <a:effectLst/>
                          <a:latin typeface="Lato" panose="020F0502020204030203" pitchFamily="34" charset="0"/>
                        </a:rPr>
                        <a:t>11</a:t>
                      </a:r>
                    </a:p>
                  </a:txBody>
                  <a:tcPr marL="9525" marR="9525" marT="9525" marB="0" anchor="ctr"/>
                </a:tc>
                <a:tc>
                  <a:txBody>
                    <a:bodyPr/>
                    <a:lstStyle/>
                    <a:p>
                      <a:pPr algn="l" fontAlgn="b"/>
                      <a:r>
                        <a:rPr lang="en-US" sz="1100" b="0" i="0" u="none" strike="noStrike" dirty="0">
                          <a:solidFill>
                            <a:srgbClr val="000000"/>
                          </a:solidFill>
                          <a:effectLst/>
                          <a:latin typeface="Lato" panose="020F0502020204030203" pitchFamily="34" charset="0"/>
                        </a:rPr>
                        <a:t>Guar Seed Futures, National Commodity &amp; Derivatives Exchange</a:t>
                      </a:r>
                    </a:p>
                  </a:txBody>
                  <a:tcPr marL="9525" marR="9525" marT="9525" marB="0" anchor="ctr"/>
                </a:tc>
                <a:tc>
                  <a:txBody>
                    <a:bodyPr/>
                    <a:lstStyle/>
                    <a:p>
                      <a:pPr algn="l" fontAlgn="ctr"/>
                      <a:r>
                        <a:rPr lang="en-US" sz="1100" b="0" i="0" u="none" strike="noStrike" dirty="0">
                          <a:solidFill>
                            <a:srgbClr val="000000"/>
                          </a:solidFill>
                          <a:effectLst/>
                          <a:latin typeface="Lato" panose="020F0502020204030203" pitchFamily="34" charset="0"/>
                        </a:rPr>
                        <a:t>10 Metric Tonnes</a:t>
                      </a:r>
                    </a:p>
                  </a:txBody>
                  <a:tcPr marL="6350" marR="6350" marT="6350" marB="0" anchor="ctr"/>
                </a:tc>
                <a:tc>
                  <a:txBody>
                    <a:bodyPr/>
                    <a:lstStyle/>
                    <a:p>
                      <a:pPr algn="r" fontAlgn="b"/>
                      <a:r>
                        <a:rPr lang="en-US" sz="1100" b="0" i="0" u="none" strike="noStrike">
                          <a:solidFill>
                            <a:srgbClr val="000000"/>
                          </a:solidFill>
                          <a:effectLst/>
                          <a:latin typeface="Lato" panose="020F0502020204030203" pitchFamily="34" charset="0"/>
                        </a:rPr>
                        <a:t>513,208</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-18.0%</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11,512</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-3.4%</a:t>
                      </a:r>
                    </a:p>
                  </a:txBody>
                  <a:tcPr marL="9525" marR="9525" marT="9525" marB="0" anchor="ctr"/>
                </a:tc>
                <a:extLst>
                  <a:ext uri="{0D108BD9-81ED-4DB2-BD59-A6C34878D82A}">
                    <a16:rowId xmlns:a16="http://schemas.microsoft.com/office/drawing/2014/main" val="4163339011"/>
                  </a:ext>
                </a:extLst>
              </a:tr>
              <a:tr h="340118">
                <a:tc>
                  <a:txBody>
                    <a:bodyPr/>
                    <a:lstStyle/>
                    <a:p>
                      <a:pPr algn="ctr" fontAlgn="ctr"/>
                      <a:r>
                        <a:rPr lang="en-US" sz="1100" b="0" i="0" u="none" strike="noStrike" dirty="0">
                          <a:solidFill>
                            <a:srgbClr val="000000"/>
                          </a:solidFill>
                          <a:effectLst/>
                          <a:latin typeface="Lato" panose="020F0502020204030203" pitchFamily="34" charset="0"/>
                        </a:rPr>
                        <a:t>12</a:t>
                      </a:r>
                    </a:p>
                  </a:txBody>
                  <a:tcPr marL="9525" marR="9525" marT="9525" marB="0" anchor="ctr"/>
                </a:tc>
                <a:tc>
                  <a:txBody>
                    <a:bodyPr/>
                    <a:lstStyle/>
                    <a:p>
                      <a:pPr algn="l" fontAlgn="b"/>
                      <a:r>
                        <a:rPr lang="en-US" sz="1100" b="0" i="0" u="none" strike="noStrike">
                          <a:solidFill>
                            <a:srgbClr val="000000"/>
                          </a:solidFill>
                          <a:effectLst/>
                          <a:latin typeface="Lato" panose="020F0502020204030203" pitchFamily="34" charset="0"/>
                        </a:rPr>
                        <a:t>Milling Wheat Options, Euronext Derivatives Market</a:t>
                      </a:r>
                    </a:p>
                  </a:txBody>
                  <a:tcPr marL="9525" marR="9525" marT="9525" marB="0" anchor="ctr"/>
                </a:tc>
                <a:tc>
                  <a:txBody>
                    <a:bodyPr/>
                    <a:lstStyle/>
                    <a:p>
                      <a:pPr algn="l" fontAlgn="ctr"/>
                      <a:r>
                        <a:rPr lang="en-US" sz="1100" b="0" i="0" u="none" strike="noStrike" dirty="0">
                          <a:solidFill>
                            <a:srgbClr val="000000"/>
                          </a:solidFill>
                          <a:effectLst/>
                          <a:latin typeface="Lato" panose="020F0502020204030203" pitchFamily="34" charset="0"/>
                        </a:rPr>
                        <a:t>50 Tons</a:t>
                      </a:r>
                    </a:p>
                  </a:txBody>
                  <a:tcPr marL="6350" marR="6350" marT="6350" marB="0" anchor="ctr"/>
                </a:tc>
                <a:tc>
                  <a:txBody>
                    <a:bodyPr/>
                    <a:lstStyle/>
                    <a:p>
                      <a:pPr algn="r" fontAlgn="b"/>
                      <a:r>
                        <a:rPr lang="en-US" sz="1100" b="0" i="0" u="none" strike="noStrike">
                          <a:solidFill>
                            <a:srgbClr val="000000"/>
                          </a:solidFill>
                          <a:effectLst/>
                          <a:latin typeface="Lato" panose="020F0502020204030203" pitchFamily="34" charset="0"/>
                        </a:rPr>
                        <a:t>508,016</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-49.8%</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156,501</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-45.1%</a:t>
                      </a:r>
                    </a:p>
                  </a:txBody>
                  <a:tcPr marL="9525" marR="9525" marT="9525" marB="0" anchor="ctr"/>
                </a:tc>
                <a:extLst>
                  <a:ext uri="{0D108BD9-81ED-4DB2-BD59-A6C34878D82A}">
                    <a16:rowId xmlns:a16="http://schemas.microsoft.com/office/drawing/2014/main" val="3331925339"/>
                  </a:ext>
                </a:extLst>
              </a:tr>
              <a:tr h="280453">
                <a:tc>
                  <a:txBody>
                    <a:bodyPr/>
                    <a:lstStyle/>
                    <a:p>
                      <a:pPr algn="ctr" fontAlgn="ctr"/>
                      <a:r>
                        <a:rPr lang="en-US" sz="1100" b="0" i="0" u="none" strike="noStrike" dirty="0">
                          <a:solidFill>
                            <a:srgbClr val="000000"/>
                          </a:solidFill>
                          <a:effectLst/>
                          <a:latin typeface="Lato" panose="020F0502020204030203" pitchFamily="34" charset="0"/>
                        </a:rPr>
                        <a:t>13</a:t>
                      </a:r>
                    </a:p>
                  </a:txBody>
                  <a:tcPr marL="9525" marR="9525" marT="9525" marB="0" anchor="ctr"/>
                </a:tc>
                <a:tc>
                  <a:txBody>
                    <a:bodyPr/>
                    <a:lstStyle/>
                    <a:p>
                      <a:pPr algn="l" fontAlgn="b"/>
                      <a:r>
                        <a:rPr lang="en-US" sz="1100" b="0" i="0" u="none" strike="noStrike" dirty="0">
                          <a:solidFill>
                            <a:srgbClr val="000000"/>
                          </a:solidFill>
                          <a:effectLst/>
                          <a:latin typeface="Lato" panose="020F0502020204030203" pitchFamily="34" charset="0"/>
                        </a:rPr>
                        <a:t>White Maize 100 Ton (WMAZ) Futures, JSE Securities Exchange</a:t>
                      </a:r>
                    </a:p>
                  </a:txBody>
                  <a:tcPr marL="9525" marR="9525" marT="9525" marB="0" anchor="ctr"/>
                </a:tc>
                <a:tc>
                  <a:txBody>
                    <a:bodyPr/>
                    <a:lstStyle/>
                    <a:p>
                      <a:pPr algn="l" fontAlgn="ctr"/>
                      <a:r>
                        <a:rPr lang="en-US" sz="1100" b="0" i="0" u="none" strike="noStrike" dirty="0">
                          <a:solidFill>
                            <a:srgbClr val="000000"/>
                          </a:solidFill>
                          <a:effectLst/>
                          <a:latin typeface="Lato" panose="020F0502020204030203" pitchFamily="34" charset="0"/>
                        </a:rPr>
                        <a:t>100 Tonnes</a:t>
                      </a:r>
                    </a:p>
                  </a:txBody>
                  <a:tcPr marL="6350" marR="6350" marT="6350" marB="0" anchor="ctr"/>
                </a:tc>
                <a:tc>
                  <a:txBody>
                    <a:bodyPr/>
                    <a:lstStyle/>
                    <a:p>
                      <a:pPr algn="r" fontAlgn="b"/>
                      <a:r>
                        <a:rPr lang="en-US" sz="1100" b="0" i="0" u="none" strike="noStrike">
                          <a:solidFill>
                            <a:srgbClr val="000000"/>
                          </a:solidFill>
                          <a:effectLst/>
                          <a:latin typeface="Lato" panose="020F0502020204030203" pitchFamily="34" charset="0"/>
                        </a:rPr>
                        <a:t>488,111</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-19.6%</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22,392</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-30.0%</a:t>
                      </a:r>
                    </a:p>
                  </a:txBody>
                  <a:tcPr marL="9525" marR="9525" marT="9525" marB="0" anchor="ctr"/>
                </a:tc>
                <a:extLst>
                  <a:ext uri="{0D108BD9-81ED-4DB2-BD59-A6C34878D82A}">
                    <a16:rowId xmlns:a16="http://schemas.microsoft.com/office/drawing/2014/main" val="1246821193"/>
                  </a:ext>
                </a:extLst>
              </a:tr>
              <a:tr h="280453">
                <a:tc>
                  <a:txBody>
                    <a:bodyPr/>
                    <a:lstStyle/>
                    <a:p>
                      <a:pPr algn="ctr" fontAlgn="ctr"/>
                      <a:r>
                        <a:rPr lang="en-US" sz="1100" b="0" i="0" u="none" strike="noStrike" dirty="0">
                          <a:solidFill>
                            <a:srgbClr val="000000"/>
                          </a:solidFill>
                          <a:effectLst/>
                          <a:latin typeface="Lato" panose="020F0502020204030203" pitchFamily="34" charset="0"/>
                        </a:rPr>
                        <a:t>14</a:t>
                      </a:r>
                    </a:p>
                  </a:txBody>
                  <a:tcPr marL="9525" marR="9525" marT="9525" marB="0" anchor="ctr"/>
                </a:tc>
                <a:tc>
                  <a:txBody>
                    <a:bodyPr/>
                    <a:lstStyle/>
                    <a:p>
                      <a:pPr algn="l" fontAlgn="b"/>
                      <a:r>
                        <a:rPr lang="en-US" sz="1100" b="0" i="0" u="none" strike="noStrike" dirty="0">
                          <a:solidFill>
                            <a:srgbClr val="000000"/>
                          </a:solidFill>
                          <a:effectLst/>
                          <a:latin typeface="Lato" panose="020F0502020204030203" pitchFamily="34" charset="0"/>
                        </a:rPr>
                        <a:t>Corn Futures, Euronext Derivatives Market</a:t>
                      </a:r>
                    </a:p>
                  </a:txBody>
                  <a:tcPr marL="9525" marR="9525" marT="9525" marB="0" anchor="ctr"/>
                </a:tc>
                <a:tc>
                  <a:txBody>
                    <a:bodyPr/>
                    <a:lstStyle/>
                    <a:p>
                      <a:pPr algn="l" fontAlgn="ctr"/>
                      <a:r>
                        <a:rPr lang="en-US" sz="1100" b="0" i="0" u="none" strike="noStrike" dirty="0">
                          <a:solidFill>
                            <a:srgbClr val="000000"/>
                          </a:solidFill>
                          <a:effectLst/>
                          <a:latin typeface="Lato" panose="020F0502020204030203" pitchFamily="34" charset="0"/>
                        </a:rPr>
                        <a:t>50 Tonnes</a:t>
                      </a:r>
                    </a:p>
                  </a:txBody>
                  <a:tcPr marL="6350" marR="6350" marT="6350" marB="0" anchor="ctr"/>
                </a:tc>
                <a:tc>
                  <a:txBody>
                    <a:bodyPr/>
                    <a:lstStyle/>
                    <a:p>
                      <a:pPr algn="r" fontAlgn="b"/>
                      <a:r>
                        <a:rPr lang="en-US" sz="1100" b="0" i="0" u="none" strike="noStrike">
                          <a:solidFill>
                            <a:srgbClr val="000000"/>
                          </a:solidFill>
                          <a:effectLst/>
                          <a:latin typeface="Lato" panose="020F0502020204030203" pitchFamily="34" charset="0"/>
                        </a:rPr>
                        <a:t>474,622</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31.4%</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31,429</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20.7%</a:t>
                      </a:r>
                    </a:p>
                  </a:txBody>
                  <a:tcPr marL="9525" marR="9525" marT="9525" marB="0" anchor="ctr"/>
                </a:tc>
                <a:extLst>
                  <a:ext uri="{0D108BD9-81ED-4DB2-BD59-A6C34878D82A}">
                    <a16:rowId xmlns:a16="http://schemas.microsoft.com/office/drawing/2014/main" val="83176036"/>
                  </a:ext>
                </a:extLst>
              </a:tr>
              <a:tr h="280453">
                <a:tc>
                  <a:txBody>
                    <a:bodyPr/>
                    <a:lstStyle/>
                    <a:p>
                      <a:pPr algn="ctr" fontAlgn="ctr"/>
                      <a:r>
                        <a:rPr lang="en-US" sz="1100" b="0" i="0" u="none" strike="noStrike" dirty="0">
                          <a:solidFill>
                            <a:srgbClr val="000000"/>
                          </a:solidFill>
                          <a:effectLst/>
                          <a:latin typeface="Lato" panose="020F0502020204030203" pitchFamily="34" charset="0"/>
                        </a:rPr>
                        <a:t>15</a:t>
                      </a:r>
                    </a:p>
                  </a:txBody>
                  <a:tcPr marL="9525" marR="9525" marT="9525" marB="0" anchor="ctr"/>
                </a:tc>
                <a:tc>
                  <a:txBody>
                    <a:bodyPr/>
                    <a:lstStyle/>
                    <a:p>
                      <a:pPr algn="l" fontAlgn="b"/>
                      <a:r>
                        <a:rPr lang="fr-FR" sz="1100" b="0" i="0" u="none" strike="noStrike" dirty="0">
                          <a:solidFill>
                            <a:srgbClr val="000000"/>
                          </a:solidFill>
                          <a:effectLst/>
                          <a:latin typeface="Lato" panose="020F0502020204030203" pitchFamily="34" charset="0"/>
                        </a:rPr>
                        <a:t>Cocoa Options, ICE Futures Europe</a:t>
                      </a:r>
                    </a:p>
                  </a:txBody>
                  <a:tcPr marL="9525" marR="9525" marT="9525" marB="0" anchor="ctr"/>
                </a:tc>
                <a:tc>
                  <a:txBody>
                    <a:bodyPr/>
                    <a:lstStyle/>
                    <a:p>
                      <a:pPr algn="l" fontAlgn="ctr"/>
                      <a:r>
                        <a:rPr lang="en-US" sz="1100" b="0" i="0" u="none" strike="noStrike" dirty="0">
                          <a:solidFill>
                            <a:srgbClr val="000000"/>
                          </a:solidFill>
                          <a:effectLst/>
                          <a:latin typeface="Lato" panose="020F0502020204030203" pitchFamily="34" charset="0"/>
                        </a:rPr>
                        <a:t>10Tonnes</a:t>
                      </a:r>
                    </a:p>
                  </a:txBody>
                  <a:tcPr marL="6350" marR="6350" marT="6350" marB="0" anchor="ctr"/>
                </a:tc>
                <a:tc>
                  <a:txBody>
                    <a:bodyPr/>
                    <a:lstStyle/>
                    <a:p>
                      <a:pPr algn="r" fontAlgn="b"/>
                      <a:r>
                        <a:rPr lang="en-US" sz="1100" b="0" i="0" u="none" strike="noStrike">
                          <a:solidFill>
                            <a:srgbClr val="000000"/>
                          </a:solidFill>
                          <a:effectLst/>
                          <a:latin typeface="Lato" panose="020F0502020204030203" pitchFamily="34" charset="0"/>
                        </a:rPr>
                        <a:t>463,523</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-73.0%</a:t>
                      </a:r>
                    </a:p>
                  </a:txBody>
                  <a:tcPr marL="9525" marR="9525" marT="9525" marB="0" anchor="ctr"/>
                </a:tc>
                <a:tc>
                  <a:txBody>
                    <a:bodyPr/>
                    <a:lstStyle/>
                    <a:p>
                      <a:pPr algn="r" fontAlgn="b"/>
                      <a:r>
                        <a:rPr lang="en-US" sz="1100" b="0" i="0" u="none" strike="noStrike">
                          <a:solidFill>
                            <a:srgbClr val="000000"/>
                          </a:solidFill>
                          <a:effectLst/>
                          <a:latin typeface="Lato" panose="020F0502020204030203" pitchFamily="34" charset="0"/>
                        </a:rPr>
                        <a:t>129,072</a:t>
                      </a:r>
                    </a:p>
                  </a:txBody>
                  <a:tcPr marL="9525" marR="9525" marT="9525" marB="0" anchor="ctr"/>
                </a:tc>
                <a:tc>
                  <a:txBody>
                    <a:bodyPr/>
                    <a:lstStyle/>
                    <a:p>
                      <a:pPr algn="ctr" fontAlgn="b"/>
                      <a:r>
                        <a:rPr lang="en-US" sz="1100" b="0" i="1" u="none" strike="noStrike" dirty="0">
                          <a:solidFill>
                            <a:srgbClr val="000000"/>
                          </a:solidFill>
                          <a:effectLst/>
                          <a:latin typeface="Lato" panose="020F0502020204030203" pitchFamily="34" charset="0"/>
                        </a:rPr>
                        <a:t>-69.4%</a:t>
                      </a:r>
                    </a:p>
                  </a:txBody>
                  <a:tcPr marL="9525" marR="9525" marT="9525" marB="0" anchor="ctr"/>
                </a:tc>
                <a:extLst>
                  <a:ext uri="{0D108BD9-81ED-4DB2-BD59-A6C34878D82A}">
                    <a16:rowId xmlns:a16="http://schemas.microsoft.com/office/drawing/2014/main" val="2375309588"/>
                  </a:ext>
                </a:extLst>
              </a:tr>
            </a:tbl>
          </a:graphicData>
        </a:graphic>
      </p:graphicFrame>
    </p:spTree>
    <p:extLst>
      <p:ext uri="{BB962C8B-B14F-4D97-AF65-F5344CB8AC3E}">
        <p14:creationId xmlns:p14="http://schemas.microsoft.com/office/powerpoint/2010/main" val="25757032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7B4BF-975D-E908-32BA-238BCB1B8094}"/>
              </a:ext>
            </a:extLst>
          </p:cNvPr>
          <p:cNvSpPr>
            <a:spLocks noGrp="1"/>
          </p:cNvSpPr>
          <p:nvPr>
            <p:ph type="title"/>
          </p:nvPr>
        </p:nvSpPr>
        <p:spPr/>
        <p:txBody>
          <a:bodyPr/>
          <a:lstStyle/>
          <a:p>
            <a:r>
              <a:rPr lang="en-US" dirty="0"/>
              <a:t>Appendix</a:t>
            </a:r>
          </a:p>
        </p:txBody>
      </p:sp>
    </p:spTree>
    <p:extLst>
      <p:ext uri="{BB962C8B-B14F-4D97-AF65-F5344CB8AC3E}">
        <p14:creationId xmlns:p14="http://schemas.microsoft.com/office/powerpoint/2010/main" val="10933543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61753-F7CE-532B-154D-9B484BA54BD6}"/>
              </a:ext>
            </a:extLst>
          </p:cNvPr>
          <p:cNvSpPr>
            <a:spLocks noGrp="1"/>
          </p:cNvSpPr>
          <p:nvPr>
            <p:ph type="title"/>
          </p:nvPr>
        </p:nvSpPr>
        <p:spPr/>
        <p:txBody>
          <a:bodyPr/>
          <a:lstStyle/>
          <a:p>
            <a:r>
              <a:rPr lang="en-US" dirty="0">
                <a:solidFill>
                  <a:schemeClr val="tx1"/>
                </a:solidFill>
              </a:rPr>
              <a:t>Methodology</a:t>
            </a:r>
          </a:p>
        </p:txBody>
      </p:sp>
      <p:sp>
        <p:nvSpPr>
          <p:cNvPr id="3" name="Content Placeholder 2">
            <a:extLst>
              <a:ext uri="{FF2B5EF4-FFF2-40B4-BE49-F238E27FC236}">
                <a16:creationId xmlns:a16="http://schemas.microsoft.com/office/drawing/2014/main" id="{C7A7DC19-F6B7-9353-BF3A-46EEB35ADB8F}"/>
              </a:ext>
            </a:extLst>
          </p:cNvPr>
          <p:cNvSpPr txBox="1">
            <a:spLocks/>
          </p:cNvSpPr>
          <p:nvPr/>
        </p:nvSpPr>
        <p:spPr>
          <a:xfrm>
            <a:off x="838200" y="1825625"/>
            <a:ext cx="4732606"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FIA collects data on volume and open interest from approximately 90 exchanges and clearinghouses around the world. </a:t>
            </a:r>
          </a:p>
          <a:p>
            <a:r>
              <a:rPr lang="en-US" sz="1800" dirty="0"/>
              <a:t>Volume is measured in terms of the number of futures and options contracts traded and/or cleared per month</a:t>
            </a:r>
          </a:p>
          <a:p>
            <a:r>
              <a:rPr lang="en-US" sz="1800" dirty="0"/>
              <a:t>Open interest is measured in terms of the number of contracts outstanding at the end of the month</a:t>
            </a:r>
          </a:p>
          <a:p>
            <a:r>
              <a:rPr lang="en-US" sz="1800" dirty="0"/>
              <a:t>FIA publishes a monthly summary on its website and distributes the summary to FIA members </a:t>
            </a:r>
          </a:p>
          <a:p>
            <a:r>
              <a:rPr lang="en-US" sz="1800" dirty="0"/>
              <a:t>For more information, contact data@fia.org</a:t>
            </a:r>
          </a:p>
        </p:txBody>
      </p:sp>
      <p:pic>
        <p:nvPicPr>
          <p:cNvPr id="6" name="Picture 5">
            <a:extLst>
              <a:ext uri="{FF2B5EF4-FFF2-40B4-BE49-F238E27FC236}">
                <a16:creationId xmlns:a16="http://schemas.microsoft.com/office/drawing/2014/main" id="{AE072760-940D-099A-C180-7555EB2BF848}"/>
              </a:ext>
            </a:extLst>
          </p:cNvPr>
          <p:cNvPicPr>
            <a:picLocks noChangeAspect="1"/>
          </p:cNvPicPr>
          <p:nvPr/>
        </p:nvPicPr>
        <p:blipFill>
          <a:blip r:embed="rId2"/>
          <a:stretch>
            <a:fillRect/>
          </a:stretch>
        </p:blipFill>
        <p:spPr>
          <a:xfrm>
            <a:off x="6096000" y="1751955"/>
            <a:ext cx="5587482" cy="4062039"/>
          </a:xfrm>
          <a:prstGeom prst="rect">
            <a:avLst/>
          </a:prstGeom>
        </p:spPr>
      </p:pic>
    </p:spTree>
    <p:extLst>
      <p:ext uri="{BB962C8B-B14F-4D97-AF65-F5344CB8AC3E}">
        <p14:creationId xmlns:p14="http://schemas.microsoft.com/office/powerpoint/2010/main" val="9465198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75174-B243-0948-4C6C-135060E79987}"/>
              </a:ext>
            </a:extLst>
          </p:cNvPr>
          <p:cNvSpPr>
            <a:spLocks noGrp="1"/>
          </p:cNvSpPr>
          <p:nvPr>
            <p:ph type="title"/>
          </p:nvPr>
        </p:nvSpPr>
        <p:spPr>
          <a:xfrm>
            <a:off x="838200" y="-80652"/>
            <a:ext cx="10515600" cy="1325563"/>
          </a:xfrm>
        </p:spPr>
        <p:txBody>
          <a:bodyPr>
            <a:normAutofit/>
          </a:bodyPr>
          <a:lstStyle/>
          <a:p>
            <a:r>
              <a:rPr lang="en-US" sz="3200" dirty="0">
                <a:solidFill>
                  <a:schemeClr val="tx1"/>
                </a:solidFill>
              </a:rPr>
              <a:t>Exchange Ranking – Part One</a:t>
            </a:r>
          </a:p>
        </p:txBody>
      </p:sp>
      <p:graphicFrame>
        <p:nvGraphicFramePr>
          <p:cNvPr id="4" name="Table 4">
            <a:extLst>
              <a:ext uri="{FF2B5EF4-FFF2-40B4-BE49-F238E27FC236}">
                <a16:creationId xmlns:a16="http://schemas.microsoft.com/office/drawing/2014/main" id="{AEF0B09C-782A-4DA9-C02F-0FB3C441B576}"/>
              </a:ext>
            </a:extLst>
          </p:cNvPr>
          <p:cNvGraphicFramePr>
            <a:graphicFrameLocks noGrp="1"/>
          </p:cNvGraphicFramePr>
          <p:nvPr>
            <p:ph idx="1"/>
            <p:extLst>
              <p:ext uri="{D42A27DB-BD31-4B8C-83A1-F6EECF244321}">
                <p14:modId xmlns:p14="http://schemas.microsoft.com/office/powerpoint/2010/main" val="1072605341"/>
              </p:ext>
            </p:extLst>
          </p:nvPr>
        </p:nvGraphicFramePr>
        <p:xfrm>
          <a:off x="838200" y="924233"/>
          <a:ext cx="9974802" cy="5272323"/>
        </p:xfrm>
        <a:graphic>
          <a:graphicData uri="http://schemas.openxmlformats.org/drawingml/2006/table">
            <a:tbl>
              <a:tblPr firstRow="1" bandRow="1">
                <a:tableStyleId>{5C22544A-7EE6-4342-B048-85BDC9FD1C3A}</a:tableStyleId>
              </a:tblPr>
              <a:tblGrid>
                <a:gridCol w="695706">
                  <a:extLst>
                    <a:ext uri="{9D8B030D-6E8A-4147-A177-3AD203B41FA5}">
                      <a16:colId xmlns:a16="http://schemas.microsoft.com/office/drawing/2014/main" val="2859424830"/>
                    </a:ext>
                  </a:extLst>
                </a:gridCol>
                <a:gridCol w="2905019">
                  <a:extLst>
                    <a:ext uri="{9D8B030D-6E8A-4147-A177-3AD203B41FA5}">
                      <a16:colId xmlns:a16="http://schemas.microsoft.com/office/drawing/2014/main" val="1811664149"/>
                    </a:ext>
                  </a:extLst>
                </a:gridCol>
                <a:gridCol w="1897220">
                  <a:extLst>
                    <a:ext uri="{9D8B030D-6E8A-4147-A177-3AD203B41FA5}">
                      <a16:colId xmlns:a16="http://schemas.microsoft.com/office/drawing/2014/main" val="1374436050"/>
                    </a:ext>
                  </a:extLst>
                </a:gridCol>
                <a:gridCol w="1357746">
                  <a:extLst>
                    <a:ext uri="{9D8B030D-6E8A-4147-A177-3AD203B41FA5}">
                      <a16:colId xmlns:a16="http://schemas.microsoft.com/office/drawing/2014/main" val="907083899"/>
                    </a:ext>
                  </a:extLst>
                </a:gridCol>
                <a:gridCol w="1690254">
                  <a:extLst>
                    <a:ext uri="{9D8B030D-6E8A-4147-A177-3AD203B41FA5}">
                      <a16:colId xmlns:a16="http://schemas.microsoft.com/office/drawing/2014/main" val="1827312195"/>
                    </a:ext>
                  </a:extLst>
                </a:gridCol>
                <a:gridCol w="1428857">
                  <a:extLst>
                    <a:ext uri="{9D8B030D-6E8A-4147-A177-3AD203B41FA5}">
                      <a16:colId xmlns:a16="http://schemas.microsoft.com/office/drawing/2014/main" val="4175262852"/>
                    </a:ext>
                  </a:extLst>
                </a:gridCol>
              </a:tblGrid>
              <a:tr h="251063">
                <a:tc>
                  <a:txBody>
                    <a:bodyPr/>
                    <a:lstStyle/>
                    <a:p>
                      <a:pPr algn="ctr" fontAlgn="ctr"/>
                      <a:r>
                        <a:rPr lang="en-US" sz="1100" b="1" i="0" u="none" strike="noStrike" dirty="0">
                          <a:solidFill>
                            <a:schemeClr val="bg1"/>
                          </a:solidFill>
                          <a:effectLst/>
                          <a:latin typeface="Lato" panose="020F0502020204030203" pitchFamily="34" charset="0"/>
                        </a:rPr>
                        <a:t>Rank</a:t>
                      </a:r>
                    </a:p>
                  </a:txBody>
                  <a:tcPr marL="9525" marR="9525" marT="9525" marB="0" anchor="ctr"/>
                </a:tc>
                <a:tc>
                  <a:txBody>
                    <a:bodyPr/>
                    <a:lstStyle/>
                    <a:p>
                      <a:pPr algn="l" fontAlgn="ctr"/>
                      <a:r>
                        <a:rPr lang="en-US" sz="1100" b="1" i="0" u="none" strike="noStrike" dirty="0">
                          <a:solidFill>
                            <a:schemeClr val="bg1"/>
                          </a:solidFill>
                          <a:effectLst/>
                          <a:latin typeface="Lato" panose="020F0502020204030203" pitchFamily="34" charset="0"/>
                        </a:rPr>
                        <a:t>Exchange</a:t>
                      </a:r>
                    </a:p>
                  </a:txBody>
                  <a:tcPr marL="9525" marR="9525" marT="9525" marB="0" anchor="ctr"/>
                </a:tc>
                <a:tc>
                  <a:txBody>
                    <a:bodyPr/>
                    <a:lstStyle/>
                    <a:p>
                      <a:pPr algn="r" fontAlgn="ctr"/>
                      <a:r>
                        <a:rPr lang="en-US" sz="1100" b="1" i="0" u="none" strike="noStrike" dirty="0">
                          <a:solidFill>
                            <a:schemeClr val="bg1"/>
                          </a:solidFill>
                          <a:effectLst/>
                          <a:latin typeface="Lato" panose="020F0502020204030203" pitchFamily="34" charset="0"/>
                        </a:rPr>
                        <a:t>Jan-Jun 2025 Volume</a:t>
                      </a:r>
                    </a:p>
                  </a:txBody>
                  <a:tcPr marL="9525" marR="9525" marT="9525" marB="0" anchor="ctr"/>
                </a:tc>
                <a:tc>
                  <a:txBody>
                    <a:bodyPr/>
                    <a:lstStyle/>
                    <a:p>
                      <a:pPr algn="ctr" fontAlgn="ctr"/>
                      <a:r>
                        <a:rPr lang="en-US" sz="1100" b="1" i="0" u="none" strike="noStrike" dirty="0">
                          <a:solidFill>
                            <a:schemeClr val="bg1"/>
                          </a:solidFill>
                          <a:effectLst/>
                          <a:latin typeface="Lato" panose="020F0502020204030203" pitchFamily="34" charset="0"/>
                        </a:rPr>
                        <a:t>YoY % Change</a:t>
                      </a:r>
                    </a:p>
                  </a:txBody>
                  <a:tcPr marL="9525" marR="9525" marT="9525" marB="0" anchor="ctr"/>
                </a:tc>
                <a:tc>
                  <a:txBody>
                    <a:bodyPr/>
                    <a:lstStyle/>
                    <a:p>
                      <a:pPr algn="r" fontAlgn="ctr"/>
                      <a:r>
                        <a:rPr lang="en-US" sz="1100" b="1" i="0" u="none" strike="noStrike" dirty="0">
                          <a:solidFill>
                            <a:schemeClr val="bg1"/>
                          </a:solidFill>
                          <a:effectLst/>
                          <a:latin typeface="Lato" panose="020F0502020204030203" pitchFamily="34" charset="0"/>
                        </a:rPr>
                        <a:t>Jun 2025 Open Interest</a:t>
                      </a:r>
                    </a:p>
                  </a:txBody>
                  <a:tcPr marL="9525" marR="9525" marT="9525" marB="0" anchor="ctr"/>
                </a:tc>
                <a:tc>
                  <a:txBody>
                    <a:bodyPr/>
                    <a:lstStyle/>
                    <a:p>
                      <a:pPr algn="ctr" fontAlgn="ctr"/>
                      <a:r>
                        <a:rPr lang="en-US" sz="1100" b="1" i="0" u="none" strike="noStrike" dirty="0">
                          <a:solidFill>
                            <a:schemeClr val="bg1"/>
                          </a:solidFill>
                          <a:effectLst/>
                          <a:latin typeface="Lato" panose="020F0502020204030203" pitchFamily="34" charset="0"/>
                        </a:rPr>
                        <a:t>YoY % Change</a:t>
                      </a:r>
                    </a:p>
                  </a:txBody>
                  <a:tcPr marL="9525" marR="9525" marT="9525" marB="0" anchor="ctr"/>
                </a:tc>
                <a:extLst>
                  <a:ext uri="{0D108BD9-81ED-4DB2-BD59-A6C34878D82A}">
                    <a16:rowId xmlns:a16="http://schemas.microsoft.com/office/drawing/2014/main" val="372574726"/>
                  </a:ext>
                </a:extLst>
              </a:tr>
              <a:tr h="251063">
                <a:tc>
                  <a:txBody>
                    <a:bodyPr/>
                    <a:lstStyle/>
                    <a:p>
                      <a:pPr algn="ctr" rtl="0" fontAlgn="b"/>
                      <a:r>
                        <a:rPr lang="en-US" sz="1100" b="1" i="0" u="none" strike="noStrike" dirty="0">
                          <a:solidFill>
                            <a:srgbClr val="000000"/>
                          </a:solidFill>
                          <a:effectLst/>
                          <a:latin typeface="Lato" panose="020F0502020204030203" pitchFamily="34" charset="0"/>
                        </a:rPr>
                        <a:t>1</a:t>
                      </a:r>
                    </a:p>
                  </a:txBody>
                  <a:tcPr marL="9525" marR="9525" marT="9525" marB="0" anchor="ctr"/>
                </a:tc>
                <a:tc>
                  <a:txBody>
                    <a:bodyPr/>
                    <a:lstStyle/>
                    <a:p>
                      <a:pPr algn="l" rtl="0" fontAlgn="b"/>
                      <a:r>
                        <a:rPr lang="en-US" sz="1100" b="1" i="0" u="none" strike="noStrike" dirty="0">
                          <a:solidFill>
                            <a:srgbClr val="000000"/>
                          </a:solidFill>
                          <a:effectLst/>
                          <a:latin typeface="Lato" panose="020F0502020204030203" pitchFamily="34" charset="0"/>
                        </a:rPr>
                        <a:t>National Stock Exchange of India</a:t>
                      </a:r>
                    </a:p>
                  </a:txBody>
                  <a:tcPr marL="9525" marR="9525" marT="9525" marB="0" anchor="ctr"/>
                </a:tc>
                <a:tc>
                  <a:txBody>
                    <a:bodyPr/>
                    <a:lstStyle/>
                    <a:p>
                      <a:pPr algn="r" fontAlgn="ctr"/>
                      <a:r>
                        <a:rPr lang="en-US" sz="1100" b="1" i="0" u="none" strike="noStrike" dirty="0">
                          <a:solidFill>
                            <a:srgbClr val="000000"/>
                          </a:solidFill>
                          <a:effectLst/>
                          <a:latin typeface="Lato" panose="020F0502020204030203" pitchFamily="34" charset="0"/>
                        </a:rPr>
                        <a:t>16,739,469,002 </a:t>
                      </a:r>
                    </a:p>
                  </a:txBody>
                  <a:tcPr marL="9525" marR="9525" marT="9525" marB="0" anchor="ctr"/>
                </a:tc>
                <a:tc>
                  <a:txBody>
                    <a:bodyPr/>
                    <a:lstStyle/>
                    <a:p>
                      <a:pPr algn="ctr" fontAlgn="ctr"/>
                      <a:r>
                        <a:rPr lang="en-US" sz="1100" b="1" i="1" u="none" strike="noStrike" dirty="0">
                          <a:solidFill>
                            <a:srgbClr val="000000"/>
                          </a:solidFill>
                          <a:effectLst/>
                          <a:latin typeface="Lato" panose="020F0502020204030203" pitchFamily="34" charset="0"/>
                        </a:rPr>
                        <a:t>-72.2%</a:t>
                      </a:r>
                    </a:p>
                  </a:txBody>
                  <a:tcPr marL="9525" marR="9525" marT="9525" marB="0" anchor="ctr"/>
                </a:tc>
                <a:tc>
                  <a:txBody>
                    <a:bodyPr/>
                    <a:lstStyle/>
                    <a:p>
                      <a:pPr algn="r" fontAlgn="ctr"/>
                      <a:r>
                        <a:rPr lang="en-US" sz="1100" b="1" i="0" u="none" strike="noStrike">
                          <a:solidFill>
                            <a:srgbClr val="000000"/>
                          </a:solidFill>
                          <a:effectLst/>
                          <a:latin typeface="Lato" panose="020F0502020204030203" pitchFamily="34" charset="0"/>
                        </a:rPr>
                        <a:t>                 18,055,701 </a:t>
                      </a:r>
                    </a:p>
                  </a:txBody>
                  <a:tcPr marL="9525" marR="9525" marT="9525" marB="0" anchor="ctr"/>
                </a:tc>
                <a:tc>
                  <a:txBody>
                    <a:bodyPr/>
                    <a:lstStyle/>
                    <a:p>
                      <a:pPr algn="ctr" fontAlgn="ctr"/>
                      <a:r>
                        <a:rPr lang="en-US" sz="1100" b="1" i="1" u="none" strike="noStrike" dirty="0">
                          <a:solidFill>
                            <a:srgbClr val="000000"/>
                          </a:solidFill>
                          <a:effectLst/>
                          <a:latin typeface="Lato" panose="020F0502020204030203" pitchFamily="34" charset="0"/>
                        </a:rPr>
                        <a:t>-39.6%</a:t>
                      </a:r>
                    </a:p>
                  </a:txBody>
                  <a:tcPr marL="9525" marR="9525" marT="9525" marB="0" anchor="ctr"/>
                </a:tc>
                <a:extLst>
                  <a:ext uri="{0D108BD9-81ED-4DB2-BD59-A6C34878D82A}">
                    <a16:rowId xmlns:a16="http://schemas.microsoft.com/office/drawing/2014/main" val="3681305653"/>
                  </a:ext>
                </a:extLst>
              </a:tr>
              <a:tr h="251063">
                <a:tc>
                  <a:txBody>
                    <a:bodyPr/>
                    <a:lstStyle/>
                    <a:p>
                      <a:pPr algn="ctr" fontAlgn="ctr"/>
                      <a:r>
                        <a:rPr lang="en-US" sz="1100" b="0" i="0" u="none" strike="noStrike" dirty="0">
                          <a:solidFill>
                            <a:srgbClr val="000000"/>
                          </a:solidFill>
                          <a:effectLst/>
                          <a:latin typeface="Lato" panose="020F0502020204030203" pitchFamily="34" charset="0"/>
                        </a:rPr>
                        <a:t> </a:t>
                      </a:r>
                    </a:p>
                  </a:txBody>
                  <a:tcPr marL="9525" marR="9525" marT="9525" marB="0" anchor="ctr"/>
                </a:tc>
                <a:tc>
                  <a:txBody>
                    <a:bodyPr/>
                    <a:lstStyle/>
                    <a:p>
                      <a:pPr algn="l" rtl="0" fontAlgn="b"/>
                      <a:r>
                        <a:rPr lang="en-US" sz="1100" b="0" i="0" u="none" strike="noStrike" dirty="0">
                          <a:solidFill>
                            <a:srgbClr val="000000"/>
                          </a:solidFill>
                          <a:effectLst/>
                          <a:latin typeface="Lato" panose="020F0502020204030203" pitchFamily="34" charset="0"/>
                        </a:rPr>
                        <a:t>  National Stock Exchange of India</a:t>
                      </a:r>
                    </a:p>
                  </a:txBody>
                  <a:tcPr marL="9525" marR="9525" marT="9525" marB="0" anchor="ctr"/>
                </a:tc>
                <a:tc>
                  <a:txBody>
                    <a:bodyPr/>
                    <a:lstStyle/>
                    <a:p>
                      <a:pPr algn="r" fontAlgn="ctr"/>
                      <a:r>
                        <a:rPr lang="en-US" sz="1100" b="0" i="0" u="none" strike="noStrike">
                          <a:solidFill>
                            <a:srgbClr val="000000"/>
                          </a:solidFill>
                          <a:effectLst/>
                          <a:latin typeface="Lato" panose="020F0502020204030203" pitchFamily="34" charset="0"/>
                        </a:rPr>
                        <a:t>       16,727,104,819 </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-72.2%</a:t>
                      </a:r>
                    </a:p>
                  </a:txBody>
                  <a:tcPr marL="9525" marR="9525" marT="9525" marB="0" anchor="ctr"/>
                </a:tc>
                <a:tc>
                  <a:txBody>
                    <a:bodyPr/>
                    <a:lstStyle/>
                    <a:p>
                      <a:pPr algn="r" fontAlgn="ctr"/>
                      <a:r>
                        <a:rPr lang="en-US" sz="1100" b="0" i="0" u="none" strike="noStrike">
                          <a:solidFill>
                            <a:srgbClr val="000000"/>
                          </a:solidFill>
                          <a:effectLst/>
                          <a:latin typeface="Lato" panose="020F0502020204030203" pitchFamily="34" charset="0"/>
                        </a:rPr>
                        <a:t>                 17,802,402 </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-39.9%</a:t>
                      </a:r>
                    </a:p>
                  </a:txBody>
                  <a:tcPr marL="9525" marR="9525" marT="9525" marB="0" anchor="ctr"/>
                </a:tc>
                <a:extLst>
                  <a:ext uri="{0D108BD9-81ED-4DB2-BD59-A6C34878D82A}">
                    <a16:rowId xmlns:a16="http://schemas.microsoft.com/office/drawing/2014/main" val="2103037002"/>
                  </a:ext>
                </a:extLst>
              </a:tr>
              <a:tr h="251063">
                <a:tc>
                  <a:txBody>
                    <a:bodyPr/>
                    <a:lstStyle/>
                    <a:p>
                      <a:pPr algn="ctr" fontAlgn="ctr"/>
                      <a:r>
                        <a:rPr lang="en-US" sz="1100" b="0" i="0" u="none" strike="noStrike" dirty="0">
                          <a:solidFill>
                            <a:srgbClr val="000000"/>
                          </a:solidFill>
                          <a:effectLst/>
                          <a:latin typeface="Lato" panose="020F0502020204030203" pitchFamily="34" charset="0"/>
                        </a:rPr>
                        <a:t> </a:t>
                      </a:r>
                    </a:p>
                  </a:txBody>
                  <a:tcPr marL="9525" marR="9525" marT="9525" marB="0" anchor="ctr"/>
                </a:tc>
                <a:tc>
                  <a:txBody>
                    <a:bodyPr/>
                    <a:lstStyle/>
                    <a:p>
                      <a:pPr algn="l" rtl="0" fontAlgn="b"/>
                      <a:r>
                        <a:rPr lang="en-US" sz="1100" b="0" i="0" u="none" strike="noStrike" dirty="0">
                          <a:solidFill>
                            <a:srgbClr val="000000"/>
                          </a:solidFill>
                          <a:effectLst/>
                          <a:latin typeface="Lato" panose="020F0502020204030203" pitchFamily="34" charset="0"/>
                        </a:rPr>
                        <a:t>  NSE International Exchange</a:t>
                      </a:r>
                    </a:p>
                  </a:txBody>
                  <a:tcPr marL="9525" marR="9525" marT="9525" marB="0" anchor="ctr"/>
                </a:tc>
                <a:tc>
                  <a:txBody>
                    <a:bodyPr/>
                    <a:lstStyle/>
                    <a:p>
                      <a:pPr algn="r" fontAlgn="ctr"/>
                      <a:r>
                        <a:rPr lang="en-US" sz="1100" b="0" i="0" u="none" strike="noStrike">
                          <a:solidFill>
                            <a:srgbClr val="000000"/>
                          </a:solidFill>
                          <a:effectLst/>
                          <a:latin typeface="Lato" panose="020F0502020204030203" pitchFamily="34" charset="0"/>
                        </a:rPr>
                        <a:t>                  12,364,183 </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8.8%</a:t>
                      </a:r>
                    </a:p>
                  </a:txBody>
                  <a:tcPr marL="9525" marR="9525" marT="9525" marB="0" anchor="ctr"/>
                </a:tc>
                <a:tc>
                  <a:txBody>
                    <a:bodyPr/>
                    <a:lstStyle/>
                    <a:p>
                      <a:pPr algn="r" fontAlgn="ctr"/>
                      <a:r>
                        <a:rPr lang="en-US" sz="1100" b="0" i="0" u="none" strike="noStrike">
                          <a:solidFill>
                            <a:srgbClr val="000000"/>
                          </a:solidFill>
                          <a:effectLst/>
                          <a:latin typeface="Lato" panose="020F0502020204030203" pitchFamily="34" charset="0"/>
                        </a:rPr>
                        <a:t>                         253,299 </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-6.9%</a:t>
                      </a:r>
                    </a:p>
                  </a:txBody>
                  <a:tcPr marL="9525" marR="9525" marT="9525" marB="0" anchor="ctr"/>
                </a:tc>
                <a:extLst>
                  <a:ext uri="{0D108BD9-81ED-4DB2-BD59-A6C34878D82A}">
                    <a16:rowId xmlns:a16="http://schemas.microsoft.com/office/drawing/2014/main" val="3630953390"/>
                  </a:ext>
                </a:extLst>
              </a:tr>
              <a:tr h="251063">
                <a:tc>
                  <a:txBody>
                    <a:bodyPr/>
                    <a:lstStyle/>
                    <a:p>
                      <a:pPr algn="ctr" rtl="0" fontAlgn="b"/>
                      <a:r>
                        <a:rPr lang="en-US" sz="1100" b="1" i="0" u="none" strike="noStrike">
                          <a:solidFill>
                            <a:srgbClr val="000000"/>
                          </a:solidFill>
                          <a:effectLst/>
                          <a:latin typeface="Lato" panose="020F0502020204030203" pitchFamily="34" charset="0"/>
                        </a:rPr>
                        <a:t>2</a:t>
                      </a:r>
                    </a:p>
                  </a:txBody>
                  <a:tcPr marL="9525" marR="9525" marT="9525" marB="0" anchor="ctr"/>
                </a:tc>
                <a:tc>
                  <a:txBody>
                    <a:bodyPr/>
                    <a:lstStyle/>
                    <a:p>
                      <a:pPr algn="l" rtl="0" fontAlgn="b"/>
                      <a:r>
                        <a:rPr lang="en-US" sz="1100" b="1" i="0" u="none" strike="noStrike">
                          <a:solidFill>
                            <a:srgbClr val="000000"/>
                          </a:solidFill>
                          <a:effectLst/>
                          <a:latin typeface="Lato" panose="020F0502020204030203" pitchFamily="34" charset="0"/>
                        </a:rPr>
                        <a:t>BSE</a:t>
                      </a:r>
                    </a:p>
                  </a:txBody>
                  <a:tcPr marL="9525" marR="9525" marT="9525" marB="0" anchor="ctr"/>
                </a:tc>
                <a:tc>
                  <a:txBody>
                    <a:bodyPr/>
                    <a:lstStyle/>
                    <a:p>
                      <a:pPr algn="r" fontAlgn="ctr"/>
                      <a:r>
                        <a:rPr lang="en-US" sz="1100" b="1" i="0" u="none" strike="noStrike">
                          <a:solidFill>
                            <a:srgbClr val="000000"/>
                          </a:solidFill>
                          <a:effectLst/>
                          <a:latin typeface="Lato" panose="020F0502020204030203" pitchFamily="34" charset="0"/>
                        </a:rPr>
                        <a:t>10,292,958,040 </a:t>
                      </a:r>
                    </a:p>
                  </a:txBody>
                  <a:tcPr marL="9525" marR="9525" marT="9525" marB="0" anchor="ctr"/>
                </a:tc>
                <a:tc>
                  <a:txBody>
                    <a:bodyPr/>
                    <a:lstStyle/>
                    <a:p>
                      <a:pPr algn="ctr" fontAlgn="ctr"/>
                      <a:r>
                        <a:rPr lang="en-US" sz="1100" b="1" i="1" u="none" strike="noStrike" dirty="0">
                          <a:solidFill>
                            <a:srgbClr val="000000"/>
                          </a:solidFill>
                          <a:effectLst/>
                          <a:latin typeface="Lato" panose="020F0502020204030203" pitchFamily="34" charset="0"/>
                        </a:rPr>
                        <a:t>-24.4%</a:t>
                      </a:r>
                    </a:p>
                  </a:txBody>
                  <a:tcPr marL="9525" marR="9525" marT="9525" marB="0" anchor="ctr"/>
                </a:tc>
                <a:tc>
                  <a:txBody>
                    <a:bodyPr/>
                    <a:lstStyle/>
                    <a:p>
                      <a:pPr algn="r" fontAlgn="ctr"/>
                      <a:r>
                        <a:rPr lang="en-US" sz="1100" b="1" i="0" u="none" strike="noStrike">
                          <a:solidFill>
                            <a:srgbClr val="000000"/>
                          </a:solidFill>
                          <a:effectLst/>
                          <a:latin typeface="Lato" panose="020F0502020204030203" pitchFamily="34" charset="0"/>
                        </a:rPr>
                        <a:t>                     2,340,470 </a:t>
                      </a:r>
                    </a:p>
                  </a:txBody>
                  <a:tcPr marL="9525" marR="9525" marT="9525" marB="0" anchor="ctr"/>
                </a:tc>
                <a:tc>
                  <a:txBody>
                    <a:bodyPr/>
                    <a:lstStyle/>
                    <a:p>
                      <a:pPr algn="ctr" fontAlgn="ctr"/>
                      <a:r>
                        <a:rPr lang="en-US" sz="1100" b="1" i="1" u="none" strike="noStrike" dirty="0">
                          <a:solidFill>
                            <a:srgbClr val="000000"/>
                          </a:solidFill>
                          <a:effectLst/>
                          <a:latin typeface="Lato" panose="020F0502020204030203" pitchFamily="34" charset="0"/>
                        </a:rPr>
                        <a:t>541.1%</a:t>
                      </a:r>
                    </a:p>
                  </a:txBody>
                  <a:tcPr marL="9525" marR="9525" marT="9525" marB="0" anchor="ctr"/>
                </a:tc>
                <a:extLst>
                  <a:ext uri="{0D108BD9-81ED-4DB2-BD59-A6C34878D82A}">
                    <a16:rowId xmlns:a16="http://schemas.microsoft.com/office/drawing/2014/main" val="370854687"/>
                  </a:ext>
                </a:extLst>
              </a:tr>
              <a:tr h="251063">
                <a:tc>
                  <a:txBody>
                    <a:bodyPr/>
                    <a:lstStyle/>
                    <a:p>
                      <a:pPr algn="ctr" fontAlgn="ctr"/>
                      <a:r>
                        <a:rPr lang="en-US" sz="1100" b="0" i="0" u="none" strike="noStrike">
                          <a:solidFill>
                            <a:srgbClr val="000000"/>
                          </a:solidFill>
                          <a:effectLst/>
                          <a:latin typeface="Lato" panose="020F0502020204030203" pitchFamily="34" charset="0"/>
                        </a:rPr>
                        <a:t> </a:t>
                      </a:r>
                    </a:p>
                  </a:txBody>
                  <a:tcPr marL="9525" marR="9525" marT="9525" marB="0" anchor="ctr"/>
                </a:tc>
                <a:tc>
                  <a:txBody>
                    <a:bodyPr/>
                    <a:lstStyle/>
                    <a:p>
                      <a:pPr algn="l" rtl="0" fontAlgn="b"/>
                      <a:r>
                        <a:rPr lang="en-US" sz="1100" b="0" i="0" u="none" strike="noStrike" dirty="0">
                          <a:solidFill>
                            <a:srgbClr val="000000"/>
                          </a:solidFill>
                          <a:effectLst/>
                          <a:latin typeface="Lato" panose="020F0502020204030203" pitchFamily="34" charset="0"/>
                        </a:rPr>
                        <a:t>  BSE</a:t>
                      </a:r>
                    </a:p>
                  </a:txBody>
                  <a:tcPr marL="9525" marR="9525" marT="9525" marB="0" anchor="ctr"/>
                </a:tc>
                <a:tc>
                  <a:txBody>
                    <a:bodyPr/>
                    <a:lstStyle/>
                    <a:p>
                      <a:pPr algn="r" fontAlgn="ctr"/>
                      <a:r>
                        <a:rPr lang="en-US" sz="1100" b="0" i="0" u="none" strike="noStrike">
                          <a:solidFill>
                            <a:srgbClr val="000000"/>
                          </a:solidFill>
                          <a:effectLst/>
                          <a:latin typeface="Lato" panose="020F0502020204030203" pitchFamily="34" charset="0"/>
                        </a:rPr>
                        <a:t>       10,292,777,354 </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-24.4%</a:t>
                      </a:r>
                    </a:p>
                  </a:txBody>
                  <a:tcPr marL="9525" marR="9525" marT="9525" marB="0" anchor="ctr"/>
                </a:tc>
                <a:tc>
                  <a:txBody>
                    <a:bodyPr/>
                    <a:lstStyle/>
                    <a:p>
                      <a:pPr algn="r" fontAlgn="ctr"/>
                      <a:r>
                        <a:rPr lang="en-US" sz="1100" b="0" i="0" u="none" strike="noStrike">
                          <a:solidFill>
                            <a:srgbClr val="000000"/>
                          </a:solidFill>
                          <a:effectLst/>
                          <a:latin typeface="Lato" panose="020F0502020204030203" pitchFamily="34" charset="0"/>
                        </a:rPr>
                        <a:t>                     2,340,127 </a:t>
                      </a:r>
                    </a:p>
                  </a:txBody>
                  <a:tcPr marL="9525" marR="9525" marT="9525" marB="0" anchor="ctr"/>
                </a:tc>
                <a:tc>
                  <a:txBody>
                    <a:bodyPr/>
                    <a:lstStyle/>
                    <a:p>
                      <a:pPr algn="ctr" fontAlgn="ctr"/>
                      <a:r>
                        <a:rPr lang="en-US" sz="1100" b="0" i="1" u="none" strike="noStrike">
                          <a:solidFill>
                            <a:srgbClr val="000000"/>
                          </a:solidFill>
                          <a:effectLst/>
                          <a:latin typeface="Lato" panose="020F0502020204030203" pitchFamily="34" charset="0"/>
                        </a:rPr>
                        <a:t>542.3%</a:t>
                      </a:r>
                    </a:p>
                  </a:txBody>
                  <a:tcPr marL="9525" marR="9525" marT="9525" marB="0" anchor="ctr"/>
                </a:tc>
                <a:extLst>
                  <a:ext uri="{0D108BD9-81ED-4DB2-BD59-A6C34878D82A}">
                    <a16:rowId xmlns:a16="http://schemas.microsoft.com/office/drawing/2014/main" val="2298599739"/>
                  </a:ext>
                </a:extLst>
              </a:tr>
              <a:tr h="251063">
                <a:tc>
                  <a:txBody>
                    <a:bodyPr/>
                    <a:lstStyle/>
                    <a:p>
                      <a:pPr algn="ctr" fontAlgn="ctr"/>
                      <a:r>
                        <a:rPr lang="en-US" sz="1100" b="0" i="0" u="none" strike="noStrike">
                          <a:solidFill>
                            <a:srgbClr val="000000"/>
                          </a:solidFill>
                          <a:effectLst/>
                          <a:latin typeface="Lato" panose="020F0502020204030203" pitchFamily="34" charset="0"/>
                        </a:rPr>
                        <a:t> </a:t>
                      </a:r>
                    </a:p>
                  </a:txBody>
                  <a:tcPr marL="9525" marR="9525" marT="9525" marB="0" anchor="ctr"/>
                </a:tc>
                <a:tc>
                  <a:txBody>
                    <a:bodyPr/>
                    <a:lstStyle/>
                    <a:p>
                      <a:pPr algn="l" rtl="0" fontAlgn="b"/>
                      <a:r>
                        <a:rPr lang="en-US" sz="1100" b="0" i="0" u="none" strike="noStrike">
                          <a:solidFill>
                            <a:srgbClr val="000000"/>
                          </a:solidFill>
                          <a:effectLst/>
                          <a:latin typeface="Lato" panose="020F0502020204030203" pitchFamily="34" charset="0"/>
                        </a:rPr>
                        <a:t>  India International Exchange</a:t>
                      </a:r>
                    </a:p>
                  </a:txBody>
                  <a:tcPr marL="9525" marR="9525" marT="9525" marB="0" anchor="ctr"/>
                </a:tc>
                <a:tc>
                  <a:txBody>
                    <a:bodyPr/>
                    <a:lstStyle/>
                    <a:p>
                      <a:pPr algn="r" fontAlgn="ctr"/>
                      <a:r>
                        <a:rPr lang="en-US" sz="1100" b="0" i="0" u="none" strike="noStrike">
                          <a:solidFill>
                            <a:srgbClr val="000000"/>
                          </a:solidFill>
                          <a:effectLst/>
                          <a:latin typeface="Lato" panose="020F0502020204030203" pitchFamily="34" charset="0"/>
                        </a:rPr>
                        <a:t>                          180,686 </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-82.2%</a:t>
                      </a:r>
                    </a:p>
                  </a:txBody>
                  <a:tcPr marL="9525" marR="9525" marT="9525" marB="0" anchor="ctr"/>
                </a:tc>
                <a:tc>
                  <a:txBody>
                    <a:bodyPr/>
                    <a:lstStyle/>
                    <a:p>
                      <a:pPr algn="r" fontAlgn="ctr"/>
                      <a:r>
                        <a:rPr lang="en-US" sz="1100" b="0" i="0" u="none" strike="noStrike">
                          <a:solidFill>
                            <a:srgbClr val="000000"/>
                          </a:solidFill>
                          <a:effectLst/>
                          <a:latin typeface="Lato" panose="020F0502020204030203" pitchFamily="34" charset="0"/>
                        </a:rPr>
                        <a:t>                                    343 </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-55.2%</a:t>
                      </a:r>
                    </a:p>
                  </a:txBody>
                  <a:tcPr marL="9525" marR="9525" marT="9525" marB="0" anchor="ctr"/>
                </a:tc>
                <a:extLst>
                  <a:ext uri="{0D108BD9-81ED-4DB2-BD59-A6C34878D82A}">
                    <a16:rowId xmlns:a16="http://schemas.microsoft.com/office/drawing/2014/main" val="359186367"/>
                  </a:ext>
                </a:extLst>
              </a:tr>
              <a:tr h="251063">
                <a:tc>
                  <a:txBody>
                    <a:bodyPr/>
                    <a:lstStyle/>
                    <a:p>
                      <a:pPr algn="ctr" rtl="0" fontAlgn="b"/>
                      <a:r>
                        <a:rPr lang="en-US" sz="1100" b="1" i="0" u="none" strike="noStrike">
                          <a:solidFill>
                            <a:srgbClr val="000000"/>
                          </a:solidFill>
                          <a:effectLst/>
                          <a:latin typeface="Lato" panose="020F0502020204030203" pitchFamily="34" charset="0"/>
                        </a:rPr>
                        <a:t>3</a:t>
                      </a:r>
                    </a:p>
                  </a:txBody>
                  <a:tcPr marL="9525" marR="9525" marT="9525" marB="0" anchor="ctr"/>
                </a:tc>
                <a:tc>
                  <a:txBody>
                    <a:bodyPr/>
                    <a:lstStyle/>
                    <a:p>
                      <a:pPr algn="l" rtl="0" fontAlgn="b"/>
                      <a:r>
                        <a:rPr lang="en-US" sz="1100" b="1" i="0" u="none" strike="noStrike" dirty="0">
                          <a:solidFill>
                            <a:srgbClr val="000000"/>
                          </a:solidFill>
                          <a:effectLst/>
                          <a:latin typeface="Lato" panose="020F0502020204030203" pitchFamily="34" charset="0"/>
                        </a:rPr>
                        <a:t>B3 </a:t>
                      </a:r>
                      <a:r>
                        <a:rPr lang="en-US" sz="1100" b="0" i="0" u="none" strike="noStrike" baseline="30000" dirty="0">
                          <a:solidFill>
                            <a:srgbClr val="000000"/>
                          </a:solidFill>
                          <a:effectLst/>
                          <a:latin typeface="Lato" panose="020F0502020204030203" pitchFamily="34" charset="0"/>
                        </a:rPr>
                        <a:t>2</a:t>
                      </a:r>
                      <a:endParaRPr lang="en-US" sz="1100" b="1" i="0" u="none" strike="noStrike" dirty="0">
                        <a:solidFill>
                          <a:srgbClr val="000000"/>
                        </a:solidFill>
                        <a:effectLst/>
                        <a:latin typeface="Lato" panose="020F0502020204030203" pitchFamily="34" charset="0"/>
                      </a:endParaRPr>
                    </a:p>
                  </a:txBody>
                  <a:tcPr marL="9525" marR="9525" marT="9525" marB="0" anchor="ctr"/>
                </a:tc>
                <a:tc>
                  <a:txBody>
                    <a:bodyPr/>
                    <a:lstStyle/>
                    <a:p>
                      <a:pPr algn="r" fontAlgn="b"/>
                      <a:r>
                        <a:rPr lang="en-US" sz="1100" b="1" i="0" u="none" strike="noStrike" dirty="0">
                          <a:solidFill>
                            <a:srgbClr val="000000"/>
                          </a:solidFill>
                          <a:effectLst/>
                          <a:latin typeface="Lato" panose="020F0502020204030203" pitchFamily="34" charset="0"/>
                        </a:rPr>
                        <a:t>5,066,067,880 </a:t>
                      </a:r>
                    </a:p>
                  </a:txBody>
                  <a:tcPr marL="6350" marR="6350" marT="6350" marB="0" anchor="ctr"/>
                </a:tc>
                <a:tc>
                  <a:txBody>
                    <a:bodyPr/>
                    <a:lstStyle/>
                    <a:p>
                      <a:pPr algn="ctr" fontAlgn="ctr"/>
                      <a:r>
                        <a:rPr lang="en-US" sz="1100" b="1" i="1" u="none" strike="noStrike" dirty="0">
                          <a:solidFill>
                            <a:srgbClr val="000000"/>
                          </a:solidFill>
                          <a:effectLst/>
                          <a:latin typeface="Lato" panose="020F0502020204030203" pitchFamily="34" charset="0"/>
                        </a:rPr>
                        <a:t>8.6%</a:t>
                      </a:r>
                    </a:p>
                  </a:txBody>
                  <a:tcPr marL="9525" marR="9525" marT="9525" marB="0" anchor="ctr"/>
                </a:tc>
                <a:tc>
                  <a:txBody>
                    <a:bodyPr/>
                    <a:lstStyle/>
                    <a:p>
                      <a:pPr algn="r" fontAlgn="ctr"/>
                      <a:r>
                        <a:rPr lang="en-US" sz="1100" b="1" i="0" u="none" strike="noStrike">
                          <a:solidFill>
                            <a:srgbClr val="000000"/>
                          </a:solidFill>
                          <a:effectLst/>
                          <a:latin typeface="Lato" panose="020F0502020204030203" pitchFamily="34" charset="0"/>
                        </a:rPr>
                        <a:t>              261,259,268 </a:t>
                      </a:r>
                    </a:p>
                  </a:txBody>
                  <a:tcPr marL="9525" marR="9525" marT="9525" marB="0" anchor="ctr"/>
                </a:tc>
                <a:tc>
                  <a:txBody>
                    <a:bodyPr/>
                    <a:lstStyle/>
                    <a:p>
                      <a:pPr algn="ctr" fontAlgn="ctr"/>
                      <a:r>
                        <a:rPr lang="en-US" sz="1100" b="1" i="1" u="none" strike="noStrike" dirty="0">
                          <a:solidFill>
                            <a:srgbClr val="000000"/>
                          </a:solidFill>
                          <a:effectLst/>
                          <a:latin typeface="Lato" panose="020F0502020204030203" pitchFamily="34" charset="0"/>
                        </a:rPr>
                        <a:t>19.1%</a:t>
                      </a:r>
                    </a:p>
                  </a:txBody>
                  <a:tcPr marL="9525" marR="9525" marT="9525" marB="0" anchor="ctr"/>
                </a:tc>
                <a:extLst>
                  <a:ext uri="{0D108BD9-81ED-4DB2-BD59-A6C34878D82A}">
                    <a16:rowId xmlns:a16="http://schemas.microsoft.com/office/drawing/2014/main" val="1603859168"/>
                  </a:ext>
                </a:extLst>
              </a:tr>
              <a:tr h="251063">
                <a:tc>
                  <a:txBody>
                    <a:bodyPr/>
                    <a:lstStyle/>
                    <a:p>
                      <a:pPr algn="ctr" rtl="0" fontAlgn="b"/>
                      <a:r>
                        <a:rPr lang="en-US" sz="1100" b="1" i="0" u="none" strike="noStrike">
                          <a:solidFill>
                            <a:srgbClr val="000000"/>
                          </a:solidFill>
                          <a:effectLst/>
                          <a:latin typeface="Lato" panose="020F0502020204030203" pitchFamily="34" charset="0"/>
                        </a:rPr>
                        <a:t>4</a:t>
                      </a:r>
                    </a:p>
                  </a:txBody>
                  <a:tcPr marL="9525" marR="9525" marT="9525" marB="0" anchor="ctr"/>
                </a:tc>
                <a:tc>
                  <a:txBody>
                    <a:bodyPr/>
                    <a:lstStyle/>
                    <a:p>
                      <a:pPr algn="l" rtl="0" fontAlgn="b"/>
                      <a:r>
                        <a:rPr lang="en-US" sz="1100" b="1" i="0" u="none" strike="noStrike">
                          <a:solidFill>
                            <a:srgbClr val="000000"/>
                          </a:solidFill>
                          <a:effectLst/>
                          <a:latin typeface="Lato" panose="020F0502020204030203" pitchFamily="34" charset="0"/>
                        </a:rPr>
                        <a:t>CME Group</a:t>
                      </a:r>
                    </a:p>
                  </a:txBody>
                  <a:tcPr marL="9525" marR="9525" marT="9525" marB="0" anchor="ctr"/>
                </a:tc>
                <a:tc>
                  <a:txBody>
                    <a:bodyPr/>
                    <a:lstStyle/>
                    <a:p>
                      <a:pPr algn="r" fontAlgn="ctr"/>
                      <a:r>
                        <a:rPr lang="en-US" sz="1100" b="1" i="0" u="none" strike="noStrike">
                          <a:solidFill>
                            <a:srgbClr val="000000"/>
                          </a:solidFill>
                          <a:effectLst/>
                          <a:latin typeface="Lato" panose="020F0502020204030203" pitchFamily="34" charset="0"/>
                        </a:rPr>
                        <a:t>3,689,474,568 </a:t>
                      </a:r>
                    </a:p>
                  </a:txBody>
                  <a:tcPr marL="9525" marR="9525" marT="9525" marB="0" anchor="ctr"/>
                </a:tc>
                <a:tc>
                  <a:txBody>
                    <a:bodyPr/>
                    <a:lstStyle/>
                    <a:p>
                      <a:pPr algn="ctr" fontAlgn="ctr"/>
                      <a:r>
                        <a:rPr lang="en-US" sz="1100" b="1" i="1" u="none" strike="noStrike">
                          <a:solidFill>
                            <a:srgbClr val="000000"/>
                          </a:solidFill>
                          <a:effectLst/>
                          <a:latin typeface="Lato" panose="020F0502020204030203" pitchFamily="34" charset="0"/>
                        </a:rPr>
                        <a:t>13.8%</a:t>
                      </a:r>
                    </a:p>
                  </a:txBody>
                  <a:tcPr marL="9525" marR="9525" marT="9525" marB="0" anchor="ctr"/>
                </a:tc>
                <a:tc>
                  <a:txBody>
                    <a:bodyPr/>
                    <a:lstStyle/>
                    <a:p>
                      <a:pPr algn="r" fontAlgn="ctr"/>
                      <a:r>
                        <a:rPr lang="en-US" sz="1100" b="1" i="0" u="none" strike="noStrike">
                          <a:solidFill>
                            <a:srgbClr val="000000"/>
                          </a:solidFill>
                          <a:effectLst/>
                          <a:latin typeface="Lato" panose="020F0502020204030203" pitchFamily="34" charset="0"/>
                        </a:rPr>
                        <a:t>              118,382,135 </a:t>
                      </a:r>
                    </a:p>
                  </a:txBody>
                  <a:tcPr marL="9525" marR="9525" marT="9525" marB="0" anchor="ctr"/>
                </a:tc>
                <a:tc>
                  <a:txBody>
                    <a:bodyPr/>
                    <a:lstStyle/>
                    <a:p>
                      <a:pPr algn="ctr" fontAlgn="ctr"/>
                      <a:r>
                        <a:rPr lang="en-US" sz="1100" b="1" i="1" u="none" strike="noStrike" dirty="0">
                          <a:solidFill>
                            <a:srgbClr val="000000"/>
                          </a:solidFill>
                          <a:effectLst/>
                          <a:latin typeface="Lato" panose="020F0502020204030203" pitchFamily="34" charset="0"/>
                        </a:rPr>
                        <a:t>6.5%</a:t>
                      </a:r>
                    </a:p>
                  </a:txBody>
                  <a:tcPr marL="9525" marR="9525" marT="9525" marB="0" anchor="ctr"/>
                </a:tc>
                <a:extLst>
                  <a:ext uri="{0D108BD9-81ED-4DB2-BD59-A6C34878D82A}">
                    <a16:rowId xmlns:a16="http://schemas.microsoft.com/office/drawing/2014/main" val="3398070723"/>
                  </a:ext>
                </a:extLst>
              </a:tr>
              <a:tr h="251063">
                <a:tc>
                  <a:txBody>
                    <a:bodyPr/>
                    <a:lstStyle/>
                    <a:p>
                      <a:pPr algn="ctr" fontAlgn="ctr"/>
                      <a:r>
                        <a:rPr lang="en-US" sz="1100" b="0" i="0" u="none" strike="noStrike">
                          <a:solidFill>
                            <a:srgbClr val="000000"/>
                          </a:solidFill>
                          <a:effectLst/>
                          <a:latin typeface="Lato" panose="020F0502020204030203" pitchFamily="34" charset="0"/>
                        </a:rPr>
                        <a:t> </a:t>
                      </a:r>
                    </a:p>
                  </a:txBody>
                  <a:tcPr marL="9525" marR="9525" marT="9525" marB="0" anchor="ctr"/>
                </a:tc>
                <a:tc>
                  <a:txBody>
                    <a:bodyPr/>
                    <a:lstStyle/>
                    <a:p>
                      <a:pPr algn="l" rtl="0" fontAlgn="b"/>
                      <a:r>
                        <a:rPr lang="en-US" sz="1100" b="0" i="0" u="none" strike="noStrike">
                          <a:solidFill>
                            <a:srgbClr val="000000"/>
                          </a:solidFill>
                          <a:effectLst/>
                          <a:latin typeface="Lato" panose="020F0502020204030203" pitchFamily="34" charset="0"/>
                        </a:rPr>
                        <a:t>  Chicago Mercantile Exchange</a:t>
                      </a:r>
                    </a:p>
                  </a:txBody>
                  <a:tcPr marL="9525" marR="9525" marT="9525" marB="0" anchor="ctr"/>
                </a:tc>
                <a:tc>
                  <a:txBody>
                    <a:bodyPr/>
                    <a:lstStyle/>
                    <a:p>
                      <a:pPr algn="r" fontAlgn="ctr"/>
                      <a:r>
                        <a:rPr lang="en-US" sz="1100" b="0" i="0" u="none" strike="noStrike">
                          <a:solidFill>
                            <a:srgbClr val="000000"/>
                          </a:solidFill>
                          <a:effectLst/>
                          <a:latin typeface="Lato" panose="020F0502020204030203" pitchFamily="34" charset="0"/>
                        </a:rPr>
                        <a:t>          1,803,995,054 </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13.7%</a:t>
                      </a:r>
                    </a:p>
                  </a:txBody>
                  <a:tcPr marL="9525" marR="9525" marT="9525" marB="0" anchor="ctr"/>
                </a:tc>
                <a:tc>
                  <a:txBody>
                    <a:bodyPr/>
                    <a:lstStyle/>
                    <a:p>
                      <a:pPr algn="r" fontAlgn="ctr"/>
                      <a:r>
                        <a:rPr lang="en-US" sz="1100" b="0" i="0" u="none" strike="noStrike">
                          <a:solidFill>
                            <a:srgbClr val="000000"/>
                          </a:solidFill>
                          <a:effectLst/>
                          <a:latin typeface="Lato" panose="020F0502020204030203" pitchFamily="34" charset="0"/>
                        </a:rPr>
                        <a:t>                 60,875,148 </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3.8%</a:t>
                      </a:r>
                    </a:p>
                  </a:txBody>
                  <a:tcPr marL="9525" marR="9525" marT="9525" marB="0" anchor="ctr"/>
                </a:tc>
                <a:extLst>
                  <a:ext uri="{0D108BD9-81ED-4DB2-BD59-A6C34878D82A}">
                    <a16:rowId xmlns:a16="http://schemas.microsoft.com/office/drawing/2014/main" val="3350472236"/>
                  </a:ext>
                </a:extLst>
              </a:tr>
              <a:tr h="251063">
                <a:tc>
                  <a:txBody>
                    <a:bodyPr/>
                    <a:lstStyle/>
                    <a:p>
                      <a:pPr algn="ctr" fontAlgn="ctr"/>
                      <a:r>
                        <a:rPr lang="en-US" sz="1100" b="0" i="0" u="none" strike="noStrike">
                          <a:solidFill>
                            <a:srgbClr val="000000"/>
                          </a:solidFill>
                          <a:effectLst/>
                          <a:latin typeface="Lato" panose="020F0502020204030203" pitchFamily="34" charset="0"/>
                        </a:rPr>
                        <a:t> </a:t>
                      </a:r>
                    </a:p>
                  </a:txBody>
                  <a:tcPr marL="9525" marR="9525" marT="9525" marB="0" anchor="ctr"/>
                </a:tc>
                <a:tc>
                  <a:txBody>
                    <a:bodyPr/>
                    <a:lstStyle/>
                    <a:p>
                      <a:pPr algn="l" rtl="0" fontAlgn="b"/>
                      <a:r>
                        <a:rPr lang="en-US" sz="1100" b="0" i="0" u="none" strike="noStrike" dirty="0">
                          <a:solidFill>
                            <a:srgbClr val="000000"/>
                          </a:solidFill>
                          <a:effectLst/>
                          <a:latin typeface="Lato" panose="020F0502020204030203" pitchFamily="34" charset="0"/>
                        </a:rPr>
                        <a:t>  Chicago Board of Trade</a:t>
                      </a:r>
                    </a:p>
                  </a:txBody>
                  <a:tcPr marL="9525" marR="9525" marT="9525" marB="0" anchor="ctr"/>
                </a:tc>
                <a:tc>
                  <a:txBody>
                    <a:bodyPr/>
                    <a:lstStyle/>
                    <a:p>
                      <a:pPr algn="r" fontAlgn="ctr"/>
                      <a:r>
                        <a:rPr lang="en-US" sz="1100" b="0" i="0" u="none" strike="noStrike">
                          <a:solidFill>
                            <a:srgbClr val="000000"/>
                          </a:solidFill>
                          <a:effectLst/>
                          <a:latin typeface="Lato" panose="020F0502020204030203" pitchFamily="34" charset="0"/>
                        </a:rPr>
                        <a:t>          1,414,251,016 </a:t>
                      </a:r>
                    </a:p>
                  </a:txBody>
                  <a:tcPr marL="9525" marR="9525" marT="9525" marB="0" anchor="ctr"/>
                </a:tc>
                <a:tc>
                  <a:txBody>
                    <a:bodyPr/>
                    <a:lstStyle/>
                    <a:p>
                      <a:pPr algn="ctr" fontAlgn="ctr"/>
                      <a:r>
                        <a:rPr lang="en-US" sz="1100" b="0" i="1" u="none" strike="noStrike">
                          <a:solidFill>
                            <a:srgbClr val="000000"/>
                          </a:solidFill>
                          <a:effectLst/>
                          <a:latin typeface="Lato" panose="020F0502020204030203" pitchFamily="34" charset="0"/>
                        </a:rPr>
                        <a:t>12.3%</a:t>
                      </a:r>
                    </a:p>
                  </a:txBody>
                  <a:tcPr marL="9525" marR="9525" marT="9525" marB="0" anchor="ctr"/>
                </a:tc>
                <a:tc>
                  <a:txBody>
                    <a:bodyPr/>
                    <a:lstStyle/>
                    <a:p>
                      <a:pPr algn="r" fontAlgn="ctr"/>
                      <a:r>
                        <a:rPr lang="en-US" sz="1100" b="0" i="0" u="none" strike="noStrike">
                          <a:solidFill>
                            <a:srgbClr val="000000"/>
                          </a:solidFill>
                          <a:effectLst/>
                          <a:latin typeface="Lato" panose="020F0502020204030203" pitchFamily="34" charset="0"/>
                        </a:rPr>
                        <a:t>                 38,622,557 </a:t>
                      </a:r>
                    </a:p>
                  </a:txBody>
                  <a:tcPr marL="9525" marR="9525" marT="9525" marB="0" anchor="ctr"/>
                </a:tc>
                <a:tc>
                  <a:txBody>
                    <a:bodyPr/>
                    <a:lstStyle/>
                    <a:p>
                      <a:pPr algn="ctr" fontAlgn="ctr"/>
                      <a:r>
                        <a:rPr lang="en-US" sz="1100" b="0" i="1" u="none" strike="noStrike">
                          <a:solidFill>
                            <a:srgbClr val="000000"/>
                          </a:solidFill>
                          <a:effectLst/>
                          <a:latin typeface="Lato" panose="020F0502020204030203" pitchFamily="34" charset="0"/>
                        </a:rPr>
                        <a:t>10.5%</a:t>
                      </a:r>
                    </a:p>
                  </a:txBody>
                  <a:tcPr marL="9525" marR="9525" marT="9525" marB="0" anchor="ctr"/>
                </a:tc>
                <a:extLst>
                  <a:ext uri="{0D108BD9-81ED-4DB2-BD59-A6C34878D82A}">
                    <a16:rowId xmlns:a16="http://schemas.microsoft.com/office/drawing/2014/main" val="3177906882"/>
                  </a:ext>
                </a:extLst>
              </a:tr>
              <a:tr h="251063">
                <a:tc>
                  <a:txBody>
                    <a:bodyPr/>
                    <a:lstStyle/>
                    <a:p>
                      <a:pPr algn="ctr" fontAlgn="ctr"/>
                      <a:r>
                        <a:rPr lang="en-US" sz="1100" b="0" i="0" u="none" strike="noStrike">
                          <a:solidFill>
                            <a:srgbClr val="000000"/>
                          </a:solidFill>
                          <a:effectLst/>
                          <a:latin typeface="Lato" panose="020F0502020204030203" pitchFamily="34" charset="0"/>
                        </a:rPr>
                        <a:t> </a:t>
                      </a:r>
                    </a:p>
                  </a:txBody>
                  <a:tcPr marL="9525" marR="9525" marT="9525" marB="0" anchor="ctr"/>
                </a:tc>
                <a:tc>
                  <a:txBody>
                    <a:bodyPr/>
                    <a:lstStyle/>
                    <a:p>
                      <a:pPr algn="l" rtl="0" fontAlgn="b"/>
                      <a:r>
                        <a:rPr lang="en-US" sz="1100" b="0" i="0" u="none" strike="noStrike">
                          <a:solidFill>
                            <a:srgbClr val="000000"/>
                          </a:solidFill>
                          <a:effectLst/>
                          <a:latin typeface="Lato" panose="020F0502020204030203" pitchFamily="34" charset="0"/>
                        </a:rPr>
                        <a:t>  New York Mercantile Exchange</a:t>
                      </a:r>
                    </a:p>
                  </a:txBody>
                  <a:tcPr marL="9525" marR="9525" marT="9525" marB="0" anchor="ctr"/>
                </a:tc>
                <a:tc>
                  <a:txBody>
                    <a:bodyPr/>
                    <a:lstStyle/>
                    <a:p>
                      <a:pPr algn="r" fontAlgn="ctr"/>
                      <a:r>
                        <a:rPr lang="en-US" sz="1100" b="0" i="0" u="none" strike="noStrike">
                          <a:solidFill>
                            <a:srgbClr val="000000"/>
                          </a:solidFill>
                          <a:effectLst/>
                          <a:latin typeface="Lato" panose="020F0502020204030203" pitchFamily="34" charset="0"/>
                        </a:rPr>
                        <a:t>               373,826,673 </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22.1%</a:t>
                      </a:r>
                    </a:p>
                  </a:txBody>
                  <a:tcPr marL="9525" marR="9525" marT="9525" marB="0" anchor="ctr"/>
                </a:tc>
                <a:tc>
                  <a:txBody>
                    <a:bodyPr/>
                    <a:lstStyle/>
                    <a:p>
                      <a:pPr algn="r" fontAlgn="ctr"/>
                      <a:r>
                        <a:rPr lang="en-US" sz="1100" b="0" i="0" u="none" strike="noStrike" dirty="0">
                          <a:solidFill>
                            <a:srgbClr val="000000"/>
                          </a:solidFill>
                          <a:effectLst/>
                          <a:latin typeface="Lato" panose="020F0502020204030203" pitchFamily="34" charset="0"/>
                        </a:rPr>
                        <a:t>                 16,866,775 </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11.6%</a:t>
                      </a:r>
                    </a:p>
                  </a:txBody>
                  <a:tcPr marL="9525" marR="9525" marT="9525" marB="0" anchor="ctr"/>
                </a:tc>
                <a:extLst>
                  <a:ext uri="{0D108BD9-81ED-4DB2-BD59-A6C34878D82A}">
                    <a16:rowId xmlns:a16="http://schemas.microsoft.com/office/drawing/2014/main" val="3415330010"/>
                  </a:ext>
                </a:extLst>
              </a:tr>
              <a:tr h="251063">
                <a:tc>
                  <a:txBody>
                    <a:bodyPr/>
                    <a:lstStyle/>
                    <a:p>
                      <a:pPr algn="ctr" fontAlgn="ctr"/>
                      <a:r>
                        <a:rPr lang="en-US" sz="1100" b="0" i="0" u="none" strike="noStrike">
                          <a:solidFill>
                            <a:srgbClr val="000000"/>
                          </a:solidFill>
                          <a:effectLst/>
                          <a:latin typeface="Lato" panose="020F0502020204030203" pitchFamily="34" charset="0"/>
                        </a:rPr>
                        <a:t> </a:t>
                      </a:r>
                    </a:p>
                  </a:txBody>
                  <a:tcPr marL="9525" marR="9525" marT="9525" marB="0" anchor="ctr"/>
                </a:tc>
                <a:tc>
                  <a:txBody>
                    <a:bodyPr/>
                    <a:lstStyle/>
                    <a:p>
                      <a:pPr algn="l" rtl="0" fontAlgn="b"/>
                      <a:r>
                        <a:rPr lang="en-US" sz="1100" b="0" i="0" u="none" strike="noStrike">
                          <a:solidFill>
                            <a:srgbClr val="000000"/>
                          </a:solidFill>
                          <a:effectLst/>
                          <a:latin typeface="Lato" panose="020F0502020204030203" pitchFamily="34" charset="0"/>
                        </a:rPr>
                        <a:t>  Commodity Exchange (COMEX)</a:t>
                      </a:r>
                    </a:p>
                  </a:txBody>
                  <a:tcPr marL="9525" marR="9525" marT="9525" marB="0" anchor="ctr"/>
                </a:tc>
                <a:tc>
                  <a:txBody>
                    <a:bodyPr/>
                    <a:lstStyle/>
                    <a:p>
                      <a:pPr algn="r" fontAlgn="ctr"/>
                      <a:r>
                        <a:rPr lang="en-US" sz="1100" b="0" i="0" u="none" strike="noStrike">
                          <a:solidFill>
                            <a:srgbClr val="000000"/>
                          </a:solidFill>
                          <a:effectLst/>
                          <a:latin typeface="Lato" panose="020F0502020204030203" pitchFamily="34" charset="0"/>
                        </a:rPr>
                        <a:t>                  97,401,825 </a:t>
                      </a:r>
                    </a:p>
                  </a:txBody>
                  <a:tcPr marL="9525" marR="9525" marT="9525" marB="0" anchor="ctr"/>
                </a:tc>
                <a:tc>
                  <a:txBody>
                    <a:bodyPr/>
                    <a:lstStyle/>
                    <a:p>
                      <a:pPr algn="ctr" fontAlgn="ctr"/>
                      <a:r>
                        <a:rPr lang="en-US" sz="1100" b="0" i="1" u="none" strike="noStrike">
                          <a:solidFill>
                            <a:srgbClr val="000000"/>
                          </a:solidFill>
                          <a:effectLst/>
                          <a:latin typeface="Lato" panose="020F0502020204030203" pitchFamily="34" charset="0"/>
                        </a:rPr>
                        <a:t>7.2%</a:t>
                      </a:r>
                    </a:p>
                  </a:txBody>
                  <a:tcPr marL="9525" marR="9525" marT="9525" marB="0" anchor="ctr"/>
                </a:tc>
                <a:tc>
                  <a:txBody>
                    <a:bodyPr/>
                    <a:lstStyle/>
                    <a:p>
                      <a:pPr algn="r" fontAlgn="ctr"/>
                      <a:r>
                        <a:rPr lang="en-US" sz="1100" b="0" i="0" u="none" strike="noStrike">
                          <a:solidFill>
                            <a:srgbClr val="000000"/>
                          </a:solidFill>
                          <a:effectLst/>
                          <a:latin typeface="Lato" panose="020F0502020204030203" pitchFamily="34" charset="0"/>
                        </a:rPr>
                        <a:t>                     2,017,655 </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-17.5%</a:t>
                      </a:r>
                    </a:p>
                  </a:txBody>
                  <a:tcPr marL="9525" marR="9525" marT="9525" marB="0" anchor="ctr"/>
                </a:tc>
                <a:extLst>
                  <a:ext uri="{0D108BD9-81ED-4DB2-BD59-A6C34878D82A}">
                    <a16:rowId xmlns:a16="http://schemas.microsoft.com/office/drawing/2014/main" val="1602027973"/>
                  </a:ext>
                </a:extLst>
              </a:tr>
              <a:tr h="251063">
                <a:tc>
                  <a:txBody>
                    <a:bodyPr/>
                    <a:lstStyle/>
                    <a:p>
                      <a:pPr algn="ctr" rtl="0" fontAlgn="b"/>
                      <a:r>
                        <a:rPr lang="en-US" sz="1100" b="1" i="0" u="none" strike="noStrike">
                          <a:solidFill>
                            <a:srgbClr val="000000"/>
                          </a:solidFill>
                          <a:effectLst/>
                          <a:latin typeface="Lato" panose="020F0502020204030203" pitchFamily="34" charset="0"/>
                        </a:rPr>
                        <a:t>5</a:t>
                      </a:r>
                    </a:p>
                  </a:txBody>
                  <a:tcPr marL="9525" marR="9525" marT="9525" marB="0" anchor="ctr"/>
                </a:tc>
                <a:tc>
                  <a:txBody>
                    <a:bodyPr/>
                    <a:lstStyle/>
                    <a:p>
                      <a:pPr algn="l" rtl="0" fontAlgn="b"/>
                      <a:r>
                        <a:rPr lang="en-US" sz="1100" b="1" i="0" u="none" strike="noStrike">
                          <a:solidFill>
                            <a:srgbClr val="000000"/>
                          </a:solidFill>
                          <a:effectLst/>
                          <a:latin typeface="Lato" panose="020F0502020204030203" pitchFamily="34" charset="0"/>
                        </a:rPr>
                        <a:t>Intercontinental Exchange</a:t>
                      </a:r>
                    </a:p>
                  </a:txBody>
                  <a:tcPr marL="9525" marR="9525" marT="9525" marB="0" anchor="ctr"/>
                </a:tc>
                <a:tc>
                  <a:txBody>
                    <a:bodyPr/>
                    <a:lstStyle/>
                    <a:p>
                      <a:pPr algn="r" fontAlgn="ctr"/>
                      <a:r>
                        <a:rPr lang="en-US" sz="1100" b="1" i="0" u="none" strike="noStrike">
                          <a:solidFill>
                            <a:srgbClr val="000000"/>
                          </a:solidFill>
                          <a:effectLst/>
                          <a:latin typeface="Lato" panose="020F0502020204030203" pitchFamily="34" charset="0"/>
                        </a:rPr>
                        <a:t>2,470,077,788 </a:t>
                      </a:r>
                    </a:p>
                  </a:txBody>
                  <a:tcPr marL="9525" marR="9525" marT="9525" marB="0" anchor="ctr"/>
                </a:tc>
                <a:tc>
                  <a:txBody>
                    <a:bodyPr/>
                    <a:lstStyle/>
                    <a:p>
                      <a:pPr algn="ctr" fontAlgn="ctr"/>
                      <a:r>
                        <a:rPr lang="en-US" sz="1100" b="1" i="1" u="none" strike="noStrike" dirty="0">
                          <a:solidFill>
                            <a:srgbClr val="000000"/>
                          </a:solidFill>
                          <a:effectLst/>
                          <a:latin typeface="Lato" panose="020F0502020204030203" pitchFamily="34" charset="0"/>
                        </a:rPr>
                        <a:t>13.4%</a:t>
                      </a:r>
                    </a:p>
                  </a:txBody>
                  <a:tcPr marL="9525" marR="9525" marT="9525" marB="0" anchor="ctr"/>
                </a:tc>
                <a:tc>
                  <a:txBody>
                    <a:bodyPr/>
                    <a:lstStyle/>
                    <a:p>
                      <a:pPr algn="r" fontAlgn="ctr"/>
                      <a:r>
                        <a:rPr lang="en-US" sz="1100" b="1" i="0" u="none" strike="noStrike">
                          <a:solidFill>
                            <a:srgbClr val="000000"/>
                          </a:solidFill>
                          <a:effectLst/>
                          <a:latin typeface="Lato" panose="020F0502020204030203" pitchFamily="34" charset="0"/>
                        </a:rPr>
                        <a:t>              101,940,785 </a:t>
                      </a:r>
                    </a:p>
                  </a:txBody>
                  <a:tcPr marL="9525" marR="9525" marT="9525" marB="0" anchor="ctr"/>
                </a:tc>
                <a:tc>
                  <a:txBody>
                    <a:bodyPr/>
                    <a:lstStyle/>
                    <a:p>
                      <a:pPr algn="ctr" fontAlgn="ctr"/>
                      <a:r>
                        <a:rPr lang="en-US" sz="1100" b="1" i="1" u="none" strike="noStrike" dirty="0">
                          <a:solidFill>
                            <a:srgbClr val="000000"/>
                          </a:solidFill>
                          <a:effectLst/>
                          <a:latin typeface="Lato" panose="020F0502020204030203" pitchFamily="34" charset="0"/>
                        </a:rPr>
                        <a:t>9.6%</a:t>
                      </a:r>
                    </a:p>
                  </a:txBody>
                  <a:tcPr marL="9525" marR="9525" marT="9525" marB="0" anchor="ctr"/>
                </a:tc>
                <a:extLst>
                  <a:ext uri="{0D108BD9-81ED-4DB2-BD59-A6C34878D82A}">
                    <a16:rowId xmlns:a16="http://schemas.microsoft.com/office/drawing/2014/main" val="3623142099"/>
                  </a:ext>
                </a:extLst>
              </a:tr>
              <a:tr h="251063">
                <a:tc>
                  <a:txBody>
                    <a:bodyPr/>
                    <a:lstStyle/>
                    <a:p>
                      <a:pPr algn="ctr" fontAlgn="ctr"/>
                      <a:r>
                        <a:rPr lang="en-US" sz="1100" b="0" i="0" u="none" strike="noStrike">
                          <a:solidFill>
                            <a:srgbClr val="000000"/>
                          </a:solidFill>
                          <a:effectLst/>
                          <a:latin typeface="Lato" panose="020F0502020204030203" pitchFamily="34" charset="0"/>
                        </a:rPr>
                        <a:t> </a:t>
                      </a:r>
                    </a:p>
                  </a:txBody>
                  <a:tcPr marL="9525" marR="9525" marT="9525" marB="0" anchor="ctr"/>
                </a:tc>
                <a:tc>
                  <a:txBody>
                    <a:bodyPr/>
                    <a:lstStyle/>
                    <a:p>
                      <a:pPr algn="l" rtl="0" fontAlgn="b"/>
                      <a:r>
                        <a:rPr lang="en-US" sz="1100" b="0" i="0" u="none" strike="noStrike">
                          <a:solidFill>
                            <a:srgbClr val="000000"/>
                          </a:solidFill>
                          <a:effectLst/>
                          <a:latin typeface="Lato" panose="020F0502020204030203" pitchFamily="34" charset="0"/>
                        </a:rPr>
                        <a:t>  ICE Futures Europe</a:t>
                      </a:r>
                    </a:p>
                  </a:txBody>
                  <a:tcPr marL="9525" marR="9525" marT="9525" marB="0" anchor="ctr"/>
                </a:tc>
                <a:tc>
                  <a:txBody>
                    <a:bodyPr/>
                    <a:lstStyle/>
                    <a:p>
                      <a:pPr algn="r" fontAlgn="ctr"/>
                      <a:r>
                        <a:rPr lang="en-US" sz="1100" b="0" i="0" u="none" strike="noStrike">
                          <a:solidFill>
                            <a:srgbClr val="000000"/>
                          </a:solidFill>
                          <a:effectLst/>
                          <a:latin typeface="Lato" panose="020F0502020204030203" pitchFamily="34" charset="0"/>
                        </a:rPr>
                        <a:t>               902,143,318 </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26.0%</a:t>
                      </a:r>
                    </a:p>
                  </a:txBody>
                  <a:tcPr marL="9525" marR="9525" marT="9525" marB="0" anchor="ctr"/>
                </a:tc>
                <a:tc>
                  <a:txBody>
                    <a:bodyPr/>
                    <a:lstStyle/>
                    <a:p>
                      <a:pPr algn="r" fontAlgn="ctr"/>
                      <a:r>
                        <a:rPr lang="en-US" sz="1100" b="0" i="0" u="none" strike="noStrike">
                          <a:solidFill>
                            <a:srgbClr val="000000"/>
                          </a:solidFill>
                          <a:effectLst/>
                          <a:latin typeface="Lato" panose="020F0502020204030203" pitchFamily="34" charset="0"/>
                        </a:rPr>
                        <a:t>                 50,722,925 </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22.8%</a:t>
                      </a:r>
                    </a:p>
                  </a:txBody>
                  <a:tcPr marL="9525" marR="9525" marT="9525" marB="0" anchor="ctr"/>
                </a:tc>
                <a:extLst>
                  <a:ext uri="{0D108BD9-81ED-4DB2-BD59-A6C34878D82A}">
                    <a16:rowId xmlns:a16="http://schemas.microsoft.com/office/drawing/2014/main" val="2188078845"/>
                  </a:ext>
                </a:extLst>
              </a:tr>
              <a:tr h="251063">
                <a:tc>
                  <a:txBody>
                    <a:bodyPr/>
                    <a:lstStyle/>
                    <a:p>
                      <a:pPr algn="ctr" fontAlgn="ctr"/>
                      <a:r>
                        <a:rPr lang="en-US" sz="1100" b="0" i="0" u="none" strike="noStrike">
                          <a:solidFill>
                            <a:srgbClr val="000000"/>
                          </a:solidFill>
                          <a:effectLst/>
                          <a:latin typeface="Lato" panose="020F0502020204030203" pitchFamily="34" charset="0"/>
                        </a:rPr>
                        <a:t> </a:t>
                      </a:r>
                    </a:p>
                  </a:txBody>
                  <a:tcPr marL="9525" marR="9525" marT="9525" marB="0" anchor="ctr"/>
                </a:tc>
                <a:tc>
                  <a:txBody>
                    <a:bodyPr/>
                    <a:lstStyle/>
                    <a:p>
                      <a:pPr algn="l" rtl="0" fontAlgn="b"/>
                      <a:r>
                        <a:rPr lang="en-US" sz="1100" b="0" i="0" u="none" strike="noStrike">
                          <a:solidFill>
                            <a:srgbClr val="000000"/>
                          </a:solidFill>
                          <a:effectLst/>
                          <a:latin typeface="Lato" panose="020F0502020204030203" pitchFamily="34" charset="0"/>
                        </a:rPr>
                        <a:t>  NYSE Arca</a:t>
                      </a:r>
                      <a:r>
                        <a:rPr lang="en-US" sz="1100" b="0" i="0" u="none" strike="noStrike" baseline="30000">
                          <a:solidFill>
                            <a:srgbClr val="000000"/>
                          </a:solidFill>
                          <a:effectLst/>
                          <a:latin typeface="Lato" panose="020F0502020204030203" pitchFamily="34" charset="0"/>
                        </a:rPr>
                        <a:t> 1</a:t>
                      </a:r>
                      <a:endParaRPr lang="en-US" sz="1100" b="0" i="0" u="none" strike="noStrike">
                        <a:solidFill>
                          <a:srgbClr val="000000"/>
                        </a:solidFill>
                        <a:effectLst/>
                        <a:latin typeface="Lato" panose="020F0502020204030203" pitchFamily="34" charset="0"/>
                      </a:endParaRPr>
                    </a:p>
                  </a:txBody>
                  <a:tcPr marL="9525" marR="9525" marT="9525" marB="0" anchor="ctr"/>
                </a:tc>
                <a:tc>
                  <a:txBody>
                    <a:bodyPr/>
                    <a:lstStyle/>
                    <a:p>
                      <a:pPr algn="r" fontAlgn="ctr"/>
                      <a:r>
                        <a:rPr lang="en-US" sz="1100" b="0" i="0" u="none" strike="noStrike">
                          <a:solidFill>
                            <a:srgbClr val="000000"/>
                          </a:solidFill>
                          <a:effectLst/>
                          <a:latin typeface="Lato" panose="020F0502020204030203" pitchFamily="34" charset="0"/>
                        </a:rPr>
                        <a:t>               780,198,948 </a:t>
                      </a:r>
                    </a:p>
                  </a:txBody>
                  <a:tcPr marL="9525" marR="9525" marT="9525" marB="0" anchor="ctr"/>
                </a:tc>
                <a:tc>
                  <a:txBody>
                    <a:bodyPr/>
                    <a:lstStyle/>
                    <a:p>
                      <a:pPr algn="ctr" fontAlgn="ctr"/>
                      <a:r>
                        <a:rPr lang="en-US" sz="1100" b="0" i="1" u="none" strike="noStrike">
                          <a:solidFill>
                            <a:srgbClr val="000000"/>
                          </a:solidFill>
                          <a:effectLst/>
                          <a:latin typeface="Lato" panose="020F0502020204030203" pitchFamily="34" charset="0"/>
                        </a:rPr>
                        <a:t>6.6%</a:t>
                      </a:r>
                    </a:p>
                  </a:txBody>
                  <a:tcPr marL="9525" marR="9525" marT="9525" marB="0" anchor="ctr"/>
                </a:tc>
                <a:tc>
                  <a:txBody>
                    <a:bodyPr/>
                    <a:lstStyle/>
                    <a:p>
                      <a:pPr algn="r" fontAlgn="ctr"/>
                      <a:r>
                        <a:rPr lang="en-US" sz="1100" b="0" i="0" u="none" strike="noStrike">
                          <a:solidFill>
                            <a:srgbClr val="000000"/>
                          </a:solidFill>
                          <a:effectLst/>
                          <a:latin typeface="Lato" panose="020F0502020204030203" pitchFamily="34" charset="0"/>
                        </a:rPr>
                        <a:t>n/a</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n/a</a:t>
                      </a:r>
                    </a:p>
                  </a:txBody>
                  <a:tcPr marL="9525" marR="9525" marT="9525" marB="0" anchor="ctr"/>
                </a:tc>
                <a:extLst>
                  <a:ext uri="{0D108BD9-81ED-4DB2-BD59-A6C34878D82A}">
                    <a16:rowId xmlns:a16="http://schemas.microsoft.com/office/drawing/2014/main" val="3794199077"/>
                  </a:ext>
                </a:extLst>
              </a:tr>
              <a:tr h="251063">
                <a:tc>
                  <a:txBody>
                    <a:bodyPr/>
                    <a:lstStyle/>
                    <a:p>
                      <a:pPr algn="ctr" fontAlgn="ctr"/>
                      <a:r>
                        <a:rPr lang="en-US" sz="1100" b="0" i="0" u="none" strike="noStrike" dirty="0">
                          <a:solidFill>
                            <a:srgbClr val="000000"/>
                          </a:solidFill>
                          <a:effectLst/>
                          <a:latin typeface="Lato" panose="020F0502020204030203" pitchFamily="34" charset="0"/>
                        </a:rPr>
                        <a:t> </a:t>
                      </a:r>
                    </a:p>
                  </a:txBody>
                  <a:tcPr marL="9525" marR="9525" marT="9525" marB="0" anchor="ctr"/>
                </a:tc>
                <a:tc>
                  <a:txBody>
                    <a:bodyPr/>
                    <a:lstStyle/>
                    <a:p>
                      <a:pPr algn="l" rtl="0" fontAlgn="b"/>
                      <a:r>
                        <a:rPr lang="en-US" sz="1100" b="0" i="0" u="none" strike="noStrike">
                          <a:solidFill>
                            <a:srgbClr val="000000"/>
                          </a:solidFill>
                          <a:effectLst/>
                          <a:latin typeface="Lato" panose="020F0502020204030203" pitchFamily="34" charset="0"/>
                        </a:rPr>
                        <a:t>  NYSE Amex</a:t>
                      </a:r>
                      <a:r>
                        <a:rPr lang="en-US" sz="1100" b="0" i="0" u="none" strike="noStrike" baseline="30000">
                          <a:solidFill>
                            <a:srgbClr val="000000"/>
                          </a:solidFill>
                          <a:effectLst/>
                          <a:latin typeface="Lato" panose="020F0502020204030203" pitchFamily="34" charset="0"/>
                        </a:rPr>
                        <a:t> 1</a:t>
                      </a:r>
                      <a:endParaRPr lang="en-US" sz="1100" b="0" i="0" u="none" strike="noStrike">
                        <a:solidFill>
                          <a:srgbClr val="000000"/>
                        </a:solidFill>
                        <a:effectLst/>
                        <a:latin typeface="Lato" panose="020F0502020204030203" pitchFamily="34" charset="0"/>
                      </a:endParaRPr>
                    </a:p>
                  </a:txBody>
                  <a:tcPr marL="9525" marR="9525" marT="9525" marB="0" anchor="ctr"/>
                </a:tc>
                <a:tc>
                  <a:txBody>
                    <a:bodyPr/>
                    <a:lstStyle/>
                    <a:p>
                      <a:pPr algn="r" fontAlgn="ctr"/>
                      <a:r>
                        <a:rPr lang="en-US" sz="1100" b="0" i="0" u="none" strike="noStrike">
                          <a:solidFill>
                            <a:srgbClr val="000000"/>
                          </a:solidFill>
                          <a:effectLst/>
                          <a:latin typeface="Lato" panose="020F0502020204030203" pitchFamily="34" charset="0"/>
                        </a:rPr>
                        <a:t>               434,028,435 </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1.1%</a:t>
                      </a:r>
                    </a:p>
                  </a:txBody>
                  <a:tcPr marL="9525" marR="9525" marT="9525" marB="0" anchor="ctr"/>
                </a:tc>
                <a:tc>
                  <a:txBody>
                    <a:bodyPr/>
                    <a:lstStyle/>
                    <a:p>
                      <a:pPr algn="r" fontAlgn="ctr"/>
                      <a:r>
                        <a:rPr lang="en-US" sz="1100" b="0" i="0" u="none" strike="noStrike">
                          <a:solidFill>
                            <a:srgbClr val="000000"/>
                          </a:solidFill>
                          <a:effectLst/>
                          <a:latin typeface="Lato" panose="020F0502020204030203" pitchFamily="34" charset="0"/>
                        </a:rPr>
                        <a:t>n/a</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n/a</a:t>
                      </a:r>
                    </a:p>
                  </a:txBody>
                  <a:tcPr marL="9525" marR="9525" marT="9525" marB="0" anchor="ctr"/>
                </a:tc>
                <a:extLst>
                  <a:ext uri="{0D108BD9-81ED-4DB2-BD59-A6C34878D82A}">
                    <a16:rowId xmlns:a16="http://schemas.microsoft.com/office/drawing/2014/main" val="1232177699"/>
                  </a:ext>
                </a:extLst>
              </a:tr>
              <a:tr h="251063">
                <a:tc>
                  <a:txBody>
                    <a:bodyPr/>
                    <a:lstStyle/>
                    <a:p>
                      <a:pPr algn="ctr" fontAlgn="ctr"/>
                      <a:r>
                        <a:rPr lang="en-US" sz="1100" b="0" i="0" u="none" strike="noStrike">
                          <a:solidFill>
                            <a:srgbClr val="000000"/>
                          </a:solidFill>
                          <a:effectLst/>
                          <a:latin typeface="Lato" panose="020F0502020204030203" pitchFamily="34" charset="0"/>
                        </a:rPr>
                        <a:t> </a:t>
                      </a:r>
                    </a:p>
                  </a:txBody>
                  <a:tcPr marL="9525" marR="9525" marT="9525" marB="0" anchor="ctr"/>
                </a:tc>
                <a:tc>
                  <a:txBody>
                    <a:bodyPr/>
                    <a:lstStyle/>
                    <a:p>
                      <a:pPr algn="l" rtl="0" fontAlgn="b"/>
                      <a:r>
                        <a:rPr lang="en-US" sz="1100" b="0" i="0" u="none" strike="noStrike">
                          <a:solidFill>
                            <a:srgbClr val="000000"/>
                          </a:solidFill>
                          <a:effectLst/>
                          <a:latin typeface="Lato" panose="020F0502020204030203" pitchFamily="34" charset="0"/>
                        </a:rPr>
                        <a:t>  ICE Futures U.S.</a:t>
                      </a:r>
                    </a:p>
                  </a:txBody>
                  <a:tcPr marL="9525" marR="9525" marT="9525" marB="0" anchor="ctr"/>
                </a:tc>
                <a:tc>
                  <a:txBody>
                    <a:bodyPr/>
                    <a:lstStyle/>
                    <a:p>
                      <a:pPr algn="r" fontAlgn="ctr"/>
                      <a:r>
                        <a:rPr lang="en-US" sz="1100" b="0" i="0" u="none" strike="noStrike">
                          <a:solidFill>
                            <a:srgbClr val="000000"/>
                          </a:solidFill>
                          <a:effectLst/>
                          <a:latin typeface="Lato" panose="020F0502020204030203" pitchFamily="34" charset="0"/>
                        </a:rPr>
                        <a:t>               279,544,811 </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14.5%</a:t>
                      </a:r>
                    </a:p>
                  </a:txBody>
                  <a:tcPr marL="9525" marR="9525" marT="9525" marB="0" anchor="ctr"/>
                </a:tc>
                <a:tc>
                  <a:txBody>
                    <a:bodyPr/>
                    <a:lstStyle/>
                    <a:p>
                      <a:pPr algn="r" fontAlgn="ctr"/>
                      <a:r>
                        <a:rPr lang="en-US" sz="1100" b="0" i="0" u="none" strike="noStrike">
                          <a:solidFill>
                            <a:srgbClr val="000000"/>
                          </a:solidFill>
                          <a:effectLst/>
                          <a:latin typeface="Lato" panose="020F0502020204030203" pitchFamily="34" charset="0"/>
                        </a:rPr>
                        <a:t>                 45,677,971 </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-1.1%</a:t>
                      </a:r>
                    </a:p>
                  </a:txBody>
                  <a:tcPr marL="9525" marR="9525" marT="9525" marB="0" anchor="ctr"/>
                </a:tc>
                <a:extLst>
                  <a:ext uri="{0D108BD9-81ED-4DB2-BD59-A6C34878D82A}">
                    <a16:rowId xmlns:a16="http://schemas.microsoft.com/office/drawing/2014/main" val="3606769478"/>
                  </a:ext>
                </a:extLst>
              </a:tr>
              <a:tr h="251063">
                <a:tc>
                  <a:txBody>
                    <a:bodyPr/>
                    <a:lstStyle/>
                    <a:p>
                      <a:pPr algn="ctr" fontAlgn="ctr"/>
                      <a:r>
                        <a:rPr lang="en-US" sz="1100" b="0" i="0" u="none" strike="noStrike">
                          <a:solidFill>
                            <a:srgbClr val="000000"/>
                          </a:solidFill>
                          <a:effectLst/>
                          <a:latin typeface="Lato" panose="020F0502020204030203" pitchFamily="34" charset="0"/>
                        </a:rPr>
                        <a:t> </a:t>
                      </a:r>
                    </a:p>
                  </a:txBody>
                  <a:tcPr marL="9525" marR="9525" marT="9525" marB="0" anchor="ctr"/>
                </a:tc>
                <a:tc>
                  <a:txBody>
                    <a:bodyPr/>
                    <a:lstStyle/>
                    <a:p>
                      <a:pPr algn="l" rtl="0" fontAlgn="b"/>
                      <a:r>
                        <a:rPr lang="en-US" sz="1100" b="0" i="0" u="none" strike="noStrike">
                          <a:solidFill>
                            <a:srgbClr val="000000"/>
                          </a:solidFill>
                          <a:effectLst/>
                          <a:latin typeface="Lato" panose="020F0502020204030203" pitchFamily="34" charset="0"/>
                        </a:rPr>
                        <a:t>  ICE Endex</a:t>
                      </a:r>
                    </a:p>
                  </a:txBody>
                  <a:tcPr marL="9525" marR="9525" marT="9525" marB="0" anchor="ctr"/>
                </a:tc>
                <a:tc>
                  <a:txBody>
                    <a:bodyPr/>
                    <a:lstStyle/>
                    <a:p>
                      <a:pPr algn="r" fontAlgn="ctr"/>
                      <a:r>
                        <a:rPr lang="en-US" sz="1100" b="0" i="0" u="none" strike="noStrike">
                          <a:solidFill>
                            <a:srgbClr val="000000"/>
                          </a:solidFill>
                          <a:effectLst/>
                          <a:latin typeface="Lato" panose="020F0502020204030203" pitchFamily="34" charset="0"/>
                        </a:rPr>
                        <a:t>                  68,368,778 </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30.4%</a:t>
                      </a:r>
                    </a:p>
                  </a:txBody>
                  <a:tcPr marL="9525" marR="9525" marT="9525" marB="0" anchor="ctr"/>
                </a:tc>
                <a:tc>
                  <a:txBody>
                    <a:bodyPr/>
                    <a:lstStyle/>
                    <a:p>
                      <a:pPr algn="r" fontAlgn="ctr"/>
                      <a:r>
                        <a:rPr lang="en-US" sz="1100" b="0" i="0" u="none" strike="noStrike">
                          <a:solidFill>
                            <a:srgbClr val="000000"/>
                          </a:solidFill>
                          <a:effectLst/>
                          <a:latin typeface="Lato" panose="020F0502020204030203" pitchFamily="34" charset="0"/>
                        </a:rPr>
                        <a:t>                     5,478,904 </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-0.3%</a:t>
                      </a:r>
                    </a:p>
                  </a:txBody>
                  <a:tcPr marL="9525" marR="9525" marT="9525" marB="0" anchor="ctr"/>
                </a:tc>
                <a:extLst>
                  <a:ext uri="{0D108BD9-81ED-4DB2-BD59-A6C34878D82A}">
                    <a16:rowId xmlns:a16="http://schemas.microsoft.com/office/drawing/2014/main" val="1430544097"/>
                  </a:ext>
                </a:extLst>
              </a:tr>
              <a:tr h="251063">
                <a:tc>
                  <a:txBody>
                    <a:bodyPr/>
                    <a:lstStyle/>
                    <a:p>
                      <a:pPr algn="ctr" fontAlgn="ctr"/>
                      <a:r>
                        <a:rPr lang="en-US" sz="1100" b="0" i="0" u="none" strike="noStrike">
                          <a:solidFill>
                            <a:srgbClr val="000000"/>
                          </a:solidFill>
                          <a:effectLst/>
                          <a:latin typeface="Lato" panose="020F0502020204030203" pitchFamily="34" charset="0"/>
                        </a:rPr>
                        <a:t> </a:t>
                      </a:r>
                    </a:p>
                  </a:txBody>
                  <a:tcPr marL="9525" marR="9525" marT="9525" marB="0" anchor="ctr"/>
                </a:tc>
                <a:tc>
                  <a:txBody>
                    <a:bodyPr/>
                    <a:lstStyle/>
                    <a:p>
                      <a:pPr algn="l" rtl="0" fontAlgn="b"/>
                      <a:r>
                        <a:rPr lang="en-US" sz="1100" b="0" i="0" u="none" strike="noStrike">
                          <a:solidFill>
                            <a:srgbClr val="000000"/>
                          </a:solidFill>
                          <a:effectLst/>
                          <a:latin typeface="Lato" panose="020F0502020204030203" pitchFamily="34" charset="0"/>
                        </a:rPr>
                        <a:t>  ICE Futures Abu Dhabi</a:t>
                      </a:r>
                    </a:p>
                  </a:txBody>
                  <a:tcPr marL="9525" marR="9525" marT="9525" marB="0" anchor="ctr"/>
                </a:tc>
                <a:tc>
                  <a:txBody>
                    <a:bodyPr/>
                    <a:lstStyle/>
                    <a:p>
                      <a:pPr algn="r" fontAlgn="ctr"/>
                      <a:r>
                        <a:rPr lang="en-US" sz="1100" b="0" i="0" u="none" strike="noStrike">
                          <a:solidFill>
                            <a:srgbClr val="000000"/>
                          </a:solidFill>
                          <a:effectLst/>
                          <a:latin typeface="Lato" panose="020F0502020204030203" pitchFamily="34" charset="0"/>
                        </a:rPr>
                        <a:t>                     4,848,461 </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83.9%</a:t>
                      </a:r>
                    </a:p>
                  </a:txBody>
                  <a:tcPr marL="9525" marR="9525" marT="9525" marB="0" anchor="ctr"/>
                </a:tc>
                <a:tc>
                  <a:txBody>
                    <a:bodyPr/>
                    <a:lstStyle/>
                    <a:p>
                      <a:pPr algn="r" fontAlgn="ctr"/>
                      <a:r>
                        <a:rPr lang="en-US" sz="1100" b="0" i="0" u="none" strike="noStrike">
                          <a:solidFill>
                            <a:srgbClr val="000000"/>
                          </a:solidFill>
                          <a:effectLst/>
                          <a:latin typeface="Lato" panose="020F0502020204030203" pitchFamily="34" charset="0"/>
                        </a:rPr>
                        <a:t>                            57,736 </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39.5%</a:t>
                      </a:r>
                    </a:p>
                  </a:txBody>
                  <a:tcPr marL="9525" marR="9525" marT="9525" marB="0" anchor="ctr"/>
                </a:tc>
                <a:extLst>
                  <a:ext uri="{0D108BD9-81ED-4DB2-BD59-A6C34878D82A}">
                    <a16:rowId xmlns:a16="http://schemas.microsoft.com/office/drawing/2014/main" val="3848471000"/>
                  </a:ext>
                </a:extLst>
              </a:tr>
              <a:tr h="251063">
                <a:tc>
                  <a:txBody>
                    <a:bodyPr/>
                    <a:lstStyle/>
                    <a:p>
                      <a:pPr algn="ctr" fontAlgn="ctr"/>
                      <a:r>
                        <a:rPr lang="en-US" sz="1100" b="0" i="0" u="none" strike="noStrike">
                          <a:solidFill>
                            <a:srgbClr val="000000"/>
                          </a:solidFill>
                          <a:effectLst/>
                          <a:latin typeface="Lato" panose="020F0502020204030203" pitchFamily="34" charset="0"/>
                        </a:rPr>
                        <a:t> </a:t>
                      </a:r>
                    </a:p>
                  </a:txBody>
                  <a:tcPr marL="9525" marR="9525" marT="9525" marB="0" anchor="ctr"/>
                </a:tc>
                <a:tc>
                  <a:txBody>
                    <a:bodyPr/>
                    <a:lstStyle/>
                    <a:p>
                      <a:pPr algn="l" rtl="0" fontAlgn="b"/>
                      <a:r>
                        <a:rPr lang="en-US" sz="1100" b="0" i="0" u="none" strike="noStrike">
                          <a:solidFill>
                            <a:srgbClr val="000000"/>
                          </a:solidFill>
                          <a:effectLst/>
                          <a:latin typeface="Lato" panose="020F0502020204030203" pitchFamily="34" charset="0"/>
                        </a:rPr>
                        <a:t>  ICE Futures Singapore</a:t>
                      </a:r>
                    </a:p>
                  </a:txBody>
                  <a:tcPr marL="9525" marR="9525" marT="9525" marB="0" anchor="ctr"/>
                </a:tc>
                <a:tc>
                  <a:txBody>
                    <a:bodyPr/>
                    <a:lstStyle/>
                    <a:p>
                      <a:pPr algn="r" fontAlgn="ctr"/>
                      <a:r>
                        <a:rPr lang="en-US" sz="1100" b="0" i="0" u="none" strike="noStrike">
                          <a:solidFill>
                            <a:srgbClr val="000000"/>
                          </a:solidFill>
                          <a:effectLst/>
                          <a:latin typeface="Lato" panose="020F0502020204030203" pitchFamily="34" charset="0"/>
                        </a:rPr>
                        <a:t>                          945,037 </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-17.2%</a:t>
                      </a:r>
                    </a:p>
                  </a:txBody>
                  <a:tcPr marL="9525" marR="9525" marT="9525" marB="0" anchor="ctr"/>
                </a:tc>
                <a:tc>
                  <a:txBody>
                    <a:bodyPr/>
                    <a:lstStyle/>
                    <a:p>
                      <a:pPr algn="r" fontAlgn="ctr"/>
                      <a:r>
                        <a:rPr lang="en-US" sz="1100" b="0" i="0" u="none" strike="noStrike">
                          <a:solidFill>
                            <a:srgbClr val="000000"/>
                          </a:solidFill>
                          <a:effectLst/>
                          <a:latin typeface="Lato" panose="020F0502020204030203" pitchFamily="34" charset="0"/>
                        </a:rPr>
                        <a:t>                                3,249 </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-39.4%</a:t>
                      </a:r>
                    </a:p>
                  </a:txBody>
                  <a:tcPr marL="9525" marR="9525" marT="9525" marB="0" anchor="ctr"/>
                </a:tc>
                <a:extLst>
                  <a:ext uri="{0D108BD9-81ED-4DB2-BD59-A6C34878D82A}">
                    <a16:rowId xmlns:a16="http://schemas.microsoft.com/office/drawing/2014/main" val="3414925466"/>
                  </a:ext>
                </a:extLst>
              </a:tr>
            </a:tbl>
          </a:graphicData>
        </a:graphic>
      </p:graphicFrame>
      <p:sp>
        <p:nvSpPr>
          <p:cNvPr id="3" name="TextBox 2">
            <a:extLst>
              <a:ext uri="{FF2B5EF4-FFF2-40B4-BE49-F238E27FC236}">
                <a16:creationId xmlns:a16="http://schemas.microsoft.com/office/drawing/2014/main" id="{D234ECFA-A183-A306-2705-526B9C61BEB5}"/>
              </a:ext>
            </a:extLst>
          </p:cNvPr>
          <p:cNvSpPr txBox="1"/>
          <p:nvPr/>
        </p:nvSpPr>
        <p:spPr>
          <a:xfrm>
            <a:off x="1485900" y="6290471"/>
            <a:ext cx="9327102" cy="430887"/>
          </a:xfrm>
          <a:prstGeom prst="rect">
            <a:avLst/>
          </a:prstGeom>
          <a:noFill/>
        </p:spPr>
        <p:txBody>
          <a:bodyPr wrap="square" rtlCol="0">
            <a:spAutoFit/>
          </a:bodyPr>
          <a:lstStyle/>
          <a:p>
            <a:pPr algn="ctr"/>
            <a:r>
              <a:rPr lang="en-US" sz="1100" b="0" i="0" u="none" strike="noStrike" baseline="30000" dirty="0">
                <a:solidFill>
                  <a:srgbClr val="000000"/>
                </a:solidFill>
                <a:effectLst/>
                <a:latin typeface="Lato" panose="020F0502020204030203" pitchFamily="34" charset="0"/>
              </a:rPr>
              <a:t>1 </a:t>
            </a:r>
            <a:r>
              <a:rPr lang="en-US" sz="1100" b="0" i="0" u="none" strike="noStrike" dirty="0">
                <a:solidFill>
                  <a:srgbClr val="000000"/>
                </a:solidFill>
                <a:effectLst/>
                <a:latin typeface="Lato" panose="020F0502020204030203" pitchFamily="34" charset="0"/>
              </a:rPr>
              <a:t>US equity options are cleared through the Options Clearing Corp. </a:t>
            </a:r>
          </a:p>
          <a:p>
            <a:pPr algn="ctr"/>
            <a:r>
              <a:rPr lang="en-US" sz="1100" b="0" i="0" u="none" strike="noStrike" baseline="30000" dirty="0">
                <a:solidFill>
                  <a:srgbClr val="000000"/>
                </a:solidFill>
                <a:effectLst/>
                <a:latin typeface="Lato" panose="020F0502020204030203" pitchFamily="34" charset="0"/>
              </a:rPr>
              <a:t>2</a:t>
            </a:r>
            <a:r>
              <a:rPr lang="en-US" sz="1100" baseline="30000" dirty="0">
                <a:solidFill>
                  <a:srgbClr val="000000"/>
                </a:solidFill>
                <a:latin typeface="Lato" panose="020F0502020204030203" pitchFamily="34" charset="0"/>
              </a:rPr>
              <a:t>  </a:t>
            </a:r>
            <a:r>
              <a:rPr lang="en-US" sz="1100" dirty="0">
                <a:solidFill>
                  <a:srgbClr val="000000"/>
                </a:solidFill>
                <a:latin typeface="Lato" panose="020F0502020204030203" pitchFamily="34" charset="0"/>
              </a:rPr>
              <a:t>B3 open interest was affected by a reduction of the size of its Ibovespa options in February 2025</a:t>
            </a:r>
            <a:r>
              <a:rPr lang="en-US" sz="1100" baseline="30000" dirty="0">
                <a:solidFill>
                  <a:srgbClr val="000000"/>
                </a:solidFill>
                <a:latin typeface="Lato" panose="020F0502020204030203" pitchFamily="34" charset="0"/>
              </a:rPr>
              <a:t> </a:t>
            </a:r>
            <a:endParaRPr lang="en-US" sz="1100" dirty="0"/>
          </a:p>
        </p:txBody>
      </p:sp>
    </p:spTree>
    <p:extLst>
      <p:ext uri="{BB962C8B-B14F-4D97-AF65-F5344CB8AC3E}">
        <p14:creationId xmlns:p14="http://schemas.microsoft.com/office/powerpoint/2010/main" val="12264741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4D8F57-5F69-1A4B-7AD5-17A20A1136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41E64F-0F7B-F49B-2ED0-AB02973F065F}"/>
              </a:ext>
            </a:extLst>
          </p:cNvPr>
          <p:cNvSpPr>
            <a:spLocks noGrp="1"/>
          </p:cNvSpPr>
          <p:nvPr>
            <p:ph type="title"/>
          </p:nvPr>
        </p:nvSpPr>
        <p:spPr>
          <a:xfrm>
            <a:off x="838200" y="-80652"/>
            <a:ext cx="10515600" cy="1325563"/>
          </a:xfrm>
        </p:spPr>
        <p:txBody>
          <a:bodyPr>
            <a:normAutofit/>
          </a:bodyPr>
          <a:lstStyle/>
          <a:p>
            <a:r>
              <a:rPr lang="en-US" sz="3200" dirty="0">
                <a:solidFill>
                  <a:schemeClr val="tx1"/>
                </a:solidFill>
              </a:rPr>
              <a:t>Exchange Ranking – Part Two</a:t>
            </a:r>
          </a:p>
        </p:txBody>
      </p:sp>
      <p:graphicFrame>
        <p:nvGraphicFramePr>
          <p:cNvPr id="4" name="Table 4">
            <a:extLst>
              <a:ext uri="{FF2B5EF4-FFF2-40B4-BE49-F238E27FC236}">
                <a16:creationId xmlns:a16="http://schemas.microsoft.com/office/drawing/2014/main" id="{F3016E5E-1CA2-AFA3-4AB1-5E84B60EDAE2}"/>
              </a:ext>
            </a:extLst>
          </p:cNvPr>
          <p:cNvGraphicFramePr>
            <a:graphicFrameLocks noGrp="1"/>
          </p:cNvGraphicFramePr>
          <p:nvPr>
            <p:ph idx="1"/>
            <p:extLst>
              <p:ext uri="{D42A27DB-BD31-4B8C-83A1-F6EECF244321}">
                <p14:modId xmlns:p14="http://schemas.microsoft.com/office/powerpoint/2010/main" val="2700884482"/>
              </p:ext>
            </p:extLst>
          </p:nvPr>
        </p:nvGraphicFramePr>
        <p:xfrm>
          <a:off x="838200" y="924233"/>
          <a:ext cx="9974802" cy="5272323"/>
        </p:xfrm>
        <a:graphic>
          <a:graphicData uri="http://schemas.openxmlformats.org/drawingml/2006/table">
            <a:tbl>
              <a:tblPr firstRow="1" bandRow="1">
                <a:tableStyleId>{5C22544A-7EE6-4342-B048-85BDC9FD1C3A}</a:tableStyleId>
              </a:tblPr>
              <a:tblGrid>
                <a:gridCol w="695706">
                  <a:extLst>
                    <a:ext uri="{9D8B030D-6E8A-4147-A177-3AD203B41FA5}">
                      <a16:colId xmlns:a16="http://schemas.microsoft.com/office/drawing/2014/main" val="2859424830"/>
                    </a:ext>
                  </a:extLst>
                </a:gridCol>
                <a:gridCol w="2905019">
                  <a:extLst>
                    <a:ext uri="{9D8B030D-6E8A-4147-A177-3AD203B41FA5}">
                      <a16:colId xmlns:a16="http://schemas.microsoft.com/office/drawing/2014/main" val="1811664149"/>
                    </a:ext>
                  </a:extLst>
                </a:gridCol>
                <a:gridCol w="1897220">
                  <a:extLst>
                    <a:ext uri="{9D8B030D-6E8A-4147-A177-3AD203B41FA5}">
                      <a16:colId xmlns:a16="http://schemas.microsoft.com/office/drawing/2014/main" val="1374436050"/>
                    </a:ext>
                  </a:extLst>
                </a:gridCol>
                <a:gridCol w="1357746">
                  <a:extLst>
                    <a:ext uri="{9D8B030D-6E8A-4147-A177-3AD203B41FA5}">
                      <a16:colId xmlns:a16="http://schemas.microsoft.com/office/drawing/2014/main" val="907083899"/>
                    </a:ext>
                  </a:extLst>
                </a:gridCol>
                <a:gridCol w="1690254">
                  <a:extLst>
                    <a:ext uri="{9D8B030D-6E8A-4147-A177-3AD203B41FA5}">
                      <a16:colId xmlns:a16="http://schemas.microsoft.com/office/drawing/2014/main" val="1827312195"/>
                    </a:ext>
                  </a:extLst>
                </a:gridCol>
                <a:gridCol w="1428857">
                  <a:extLst>
                    <a:ext uri="{9D8B030D-6E8A-4147-A177-3AD203B41FA5}">
                      <a16:colId xmlns:a16="http://schemas.microsoft.com/office/drawing/2014/main" val="4175262852"/>
                    </a:ext>
                  </a:extLst>
                </a:gridCol>
              </a:tblGrid>
              <a:tr h="251063">
                <a:tc>
                  <a:txBody>
                    <a:bodyPr/>
                    <a:lstStyle/>
                    <a:p>
                      <a:pPr algn="ctr" fontAlgn="ctr"/>
                      <a:r>
                        <a:rPr lang="en-US" sz="1100" b="1" i="0" u="none" strike="noStrike" dirty="0">
                          <a:solidFill>
                            <a:schemeClr val="bg1"/>
                          </a:solidFill>
                          <a:effectLst/>
                          <a:latin typeface="Lato" panose="020F0502020204030203" pitchFamily="34" charset="0"/>
                        </a:rPr>
                        <a:t>Rank</a:t>
                      </a:r>
                    </a:p>
                  </a:txBody>
                  <a:tcPr marL="9525" marR="9525" marT="9525" marB="0" anchor="ctr"/>
                </a:tc>
                <a:tc>
                  <a:txBody>
                    <a:bodyPr/>
                    <a:lstStyle/>
                    <a:p>
                      <a:pPr algn="l" fontAlgn="ctr"/>
                      <a:r>
                        <a:rPr lang="en-US" sz="1100" b="1" i="0" u="none" strike="noStrike" dirty="0">
                          <a:solidFill>
                            <a:schemeClr val="bg1"/>
                          </a:solidFill>
                          <a:effectLst/>
                          <a:latin typeface="Lato" panose="020F0502020204030203" pitchFamily="34" charset="0"/>
                        </a:rPr>
                        <a:t>Exchange</a:t>
                      </a:r>
                    </a:p>
                  </a:txBody>
                  <a:tcPr marL="9525" marR="9525" marT="9525" marB="0" anchor="ctr"/>
                </a:tc>
                <a:tc>
                  <a:txBody>
                    <a:bodyPr/>
                    <a:lstStyle/>
                    <a:p>
                      <a:pPr algn="r" fontAlgn="ctr"/>
                      <a:r>
                        <a:rPr lang="en-US" sz="1100" b="1" i="0" u="none" strike="noStrike" dirty="0">
                          <a:solidFill>
                            <a:schemeClr val="bg1"/>
                          </a:solidFill>
                          <a:effectLst/>
                          <a:latin typeface="Lato" panose="020F0502020204030203" pitchFamily="34" charset="0"/>
                        </a:rPr>
                        <a:t>Jan-Jun 2025 Volume</a:t>
                      </a:r>
                    </a:p>
                  </a:txBody>
                  <a:tcPr marL="9525" marR="9525" marT="9525" marB="0" anchor="ctr"/>
                </a:tc>
                <a:tc>
                  <a:txBody>
                    <a:bodyPr/>
                    <a:lstStyle/>
                    <a:p>
                      <a:pPr algn="ctr" fontAlgn="ctr"/>
                      <a:r>
                        <a:rPr lang="en-US" sz="1100" b="1" i="0" u="none" strike="noStrike" dirty="0">
                          <a:solidFill>
                            <a:schemeClr val="bg1"/>
                          </a:solidFill>
                          <a:effectLst/>
                          <a:latin typeface="Lato" panose="020F0502020204030203" pitchFamily="34" charset="0"/>
                        </a:rPr>
                        <a:t>YoY % Change</a:t>
                      </a:r>
                    </a:p>
                  </a:txBody>
                  <a:tcPr marL="9525" marR="9525" marT="9525" marB="0" anchor="ctr"/>
                </a:tc>
                <a:tc>
                  <a:txBody>
                    <a:bodyPr/>
                    <a:lstStyle/>
                    <a:p>
                      <a:pPr algn="r" fontAlgn="ctr"/>
                      <a:r>
                        <a:rPr lang="en-US" sz="1100" b="1" i="0" u="none" strike="noStrike" dirty="0">
                          <a:solidFill>
                            <a:schemeClr val="bg1"/>
                          </a:solidFill>
                          <a:effectLst/>
                          <a:latin typeface="Lato" panose="020F0502020204030203" pitchFamily="34" charset="0"/>
                        </a:rPr>
                        <a:t>Jun 2025 Open Interest</a:t>
                      </a:r>
                    </a:p>
                  </a:txBody>
                  <a:tcPr marL="9525" marR="9525" marT="9525" marB="0" anchor="ctr"/>
                </a:tc>
                <a:tc>
                  <a:txBody>
                    <a:bodyPr/>
                    <a:lstStyle/>
                    <a:p>
                      <a:pPr algn="ctr" fontAlgn="ctr"/>
                      <a:r>
                        <a:rPr lang="en-US" sz="1100" b="1" i="0" u="none" strike="noStrike" dirty="0">
                          <a:solidFill>
                            <a:schemeClr val="bg1"/>
                          </a:solidFill>
                          <a:effectLst/>
                          <a:latin typeface="Lato" panose="020F0502020204030203" pitchFamily="34" charset="0"/>
                        </a:rPr>
                        <a:t>YoY % Change</a:t>
                      </a:r>
                    </a:p>
                  </a:txBody>
                  <a:tcPr marL="9525" marR="9525" marT="9525" marB="0" anchor="ctr"/>
                </a:tc>
                <a:extLst>
                  <a:ext uri="{0D108BD9-81ED-4DB2-BD59-A6C34878D82A}">
                    <a16:rowId xmlns:a16="http://schemas.microsoft.com/office/drawing/2014/main" val="372574726"/>
                  </a:ext>
                </a:extLst>
              </a:tr>
              <a:tr h="251063">
                <a:tc>
                  <a:txBody>
                    <a:bodyPr/>
                    <a:lstStyle/>
                    <a:p>
                      <a:pPr algn="ctr" fontAlgn="ctr"/>
                      <a:r>
                        <a:rPr lang="en-US" sz="1100" b="1" i="0" u="none" strike="noStrike" dirty="0">
                          <a:solidFill>
                            <a:srgbClr val="000000"/>
                          </a:solidFill>
                          <a:effectLst/>
                          <a:latin typeface="Lato" panose="020F0502020204030203" pitchFamily="34" charset="0"/>
                        </a:rPr>
                        <a:t>6</a:t>
                      </a:r>
                    </a:p>
                  </a:txBody>
                  <a:tcPr marL="9525" marR="9525" marT="9525" marB="0" anchor="ctr"/>
                </a:tc>
                <a:tc>
                  <a:txBody>
                    <a:bodyPr/>
                    <a:lstStyle/>
                    <a:p>
                      <a:pPr algn="l" fontAlgn="b"/>
                      <a:r>
                        <a:rPr lang="en-US" sz="1100" b="1" i="0" u="none" strike="noStrike" dirty="0">
                          <a:solidFill>
                            <a:srgbClr val="000000"/>
                          </a:solidFill>
                          <a:effectLst/>
                          <a:latin typeface="Lato" panose="020F0502020204030203" pitchFamily="34" charset="0"/>
                        </a:rPr>
                        <a:t>Cboe Global Markets</a:t>
                      </a:r>
                    </a:p>
                  </a:txBody>
                  <a:tcPr marL="9525" marR="9525" marT="9525" marB="0" anchor="ctr"/>
                </a:tc>
                <a:tc>
                  <a:txBody>
                    <a:bodyPr/>
                    <a:lstStyle/>
                    <a:p>
                      <a:pPr algn="r" fontAlgn="ctr"/>
                      <a:r>
                        <a:rPr lang="en-US" sz="1100" b="1" i="0" u="none" strike="noStrike">
                          <a:solidFill>
                            <a:srgbClr val="000000"/>
                          </a:solidFill>
                          <a:effectLst/>
                          <a:latin typeface="Lato" panose="020F0502020204030203" pitchFamily="34" charset="0"/>
                        </a:rPr>
                        <a:t>2,192,003,867 </a:t>
                      </a:r>
                    </a:p>
                  </a:txBody>
                  <a:tcPr marL="9525" marR="9525" marT="9525" marB="0" anchor="ctr"/>
                </a:tc>
                <a:tc>
                  <a:txBody>
                    <a:bodyPr/>
                    <a:lstStyle/>
                    <a:p>
                      <a:pPr algn="ctr" fontAlgn="ctr"/>
                      <a:r>
                        <a:rPr lang="en-US" sz="1100" b="1" i="1" u="none" strike="noStrike" dirty="0">
                          <a:solidFill>
                            <a:srgbClr val="000000"/>
                          </a:solidFill>
                          <a:effectLst/>
                          <a:latin typeface="Lato" panose="020F0502020204030203" pitchFamily="34" charset="0"/>
                        </a:rPr>
                        <a:t>19.1%</a:t>
                      </a:r>
                    </a:p>
                  </a:txBody>
                  <a:tcPr marL="9525" marR="9525" marT="9525" marB="0" anchor="ctr"/>
                </a:tc>
                <a:tc>
                  <a:txBody>
                    <a:bodyPr/>
                    <a:lstStyle/>
                    <a:p>
                      <a:pPr algn="r" fontAlgn="ctr"/>
                      <a:r>
                        <a:rPr lang="en-US" sz="1100" b="1" i="0" u="none" strike="noStrike">
                          <a:solidFill>
                            <a:srgbClr val="000000"/>
                          </a:solidFill>
                          <a:effectLst/>
                          <a:latin typeface="Lato" panose="020F0502020204030203" pitchFamily="34" charset="0"/>
                        </a:rPr>
                        <a:t>                         413,600 </a:t>
                      </a:r>
                    </a:p>
                  </a:txBody>
                  <a:tcPr marL="9525" marR="9525" marT="9525" marB="0" anchor="ctr"/>
                </a:tc>
                <a:tc>
                  <a:txBody>
                    <a:bodyPr/>
                    <a:lstStyle/>
                    <a:p>
                      <a:pPr algn="ctr" fontAlgn="ctr"/>
                      <a:r>
                        <a:rPr lang="en-US" sz="1100" b="1" i="1" u="none" strike="noStrike" dirty="0">
                          <a:solidFill>
                            <a:srgbClr val="000000"/>
                          </a:solidFill>
                          <a:effectLst/>
                          <a:latin typeface="Lato" panose="020F0502020204030203" pitchFamily="34" charset="0"/>
                        </a:rPr>
                        <a:t>-8.0%</a:t>
                      </a:r>
                    </a:p>
                  </a:txBody>
                  <a:tcPr marL="9525" marR="9525" marT="9525" marB="0" anchor="ctr"/>
                </a:tc>
                <a:extLst>
                  <a:ext uri="{0D108BD9-81ED-4DB2-BD59-A6C34878D82A}">
                    <a16:rowId xmlns:a16="http://schemas.microsoft.com/office/drawing/2014/main" val="3681305653"/>
                  </a:ext>
                </a:extLst>
              </a:tr>
              <a:tr h="251063">
                <a:tc>
                  <a:txBody>
                    <a:bodyPr/>
                    <a:lstStyle/>
                    <a:p>
                      <a:pPr algn="ctr" fontAlgn="ctr"/>
                      <a:endParaRPr lang="en-US" sz="1100" b="1" i="0" u="none" strike="noStrike">
                        <a:solidFill>
                          <a:srgbClr val="000000"/>
                        </a:solidFill>
                        <a:effectLst/>
                        <a:latin typeface="Lato" panose="020F0502020204030203" pitchFamily="34" charset="0"/>
                      </a:endParaRPr>
                    </a:p>
                  </a:txBody>
                  <a:tcPr marL="9525" marR="9525" marT="9525" marB="0" anchor="ctr"/>
                </a:tc>
                <a:tc>
                  <a:txBody>
                    <a:bodyPr/>
                    <a:lstStyle/>
                    <a:p>
                      <a:pPr algn="l" fontAlgn="b"/>
                      <a:r>
                        <a:rPr lang="en-US" sz="1100" b="0" i="0" u="none" strike="noStrike" dirty="0">
                          <a:solidFill>
                            <a:srgbClr val="000000"/>
                          </a:solidFill>
                          <a:effectLst/>
                          <a:latin typeface="Lato" panose="020F0502020204030203" pitchFamily="34" charset="0"/>
                        </a:rPr>
                        <a:t>Cboe Options Exchange</a:t>
                      </a:r>
                      <a:r>
                        <a:rPr lang="en-US" sz="1100" b="0" i="0" u="none" strike="noStrike" baseline="30000" dirty="0">
                          <a:solidFill>
                            <a:srgbClr val="000000"/>
                          </a:solidFill>
                          <a:effectLst/>
                          <a:latin typeface="Lato" panose="020F0502020204030203" pitchFamily="34" charset="0"/>
                        </a:rPr>
                        <a:t> 1</a:t>
                      </a:r>
                      <a:endParaRPr lang="en-US" sz="1100" b="0" i="0" u="none" strike="noStrike" dirty="0">
                        <a:solidFill>
                          <a:srgbClr val="000000"/>
                        </a:solidFill>
                        <a:effectLst/>
                        <a:latin typeface="Lato" panose="020F0502020204030203" pitchFamily="34" charset="0"/>
                      </a:endParaRPr>
                    </a:p>
                  </a:txBody>
                  <a:tcPr marL="114300" marR="9525" marT="9525" marB="0" anchor="ctr"/>
                </a:tc>
                <a:tc>
                  <a:txBody>
                    <a:bodyPr/>
                    <a:lstStyle/>
                    <a:p>
                      <a:pPr algn="r" fontAlgn="ctr"/>
                      <a:r>
                        <a:rPr lang="en-US" sz="1100" b="0" i="0" u="none" strike="noStrike">
                          <a:solidFill>
                            <a:srgbClr val="000000"/>
                          </a:solidFill>
                          <a:effectLst/>
                          <a:latin typeface="Lato" panose="020F0502020204030203" pitchFamily="34" charset="0"/>
                        </a:rPr>
                        <a:t>          1,252,757,110 </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20.1%</a:t>
                      </a:r>
                    </a:p>
                  </a:txBody>
                  <a:tcPr marL="9525" marR="9525" marT="9525" marB="0" anchor="ctr"/>
                </a:tc>
                <a:tc>
                  <a:txBody>
                    <a:bodyPr/>
                    <a:lstStyle/>
                    <a:p>
                      <a:pPr algn="r" fontAlgn="ctr"/>
                      <a:r>
                        <a:rPr lang="en-US" sz="1100" b="0" i="0" u="none" strike="noStrike">
                          <a:solidFill>
                            <a:srgbClr val="000000"/>
                          </a:solidFill>
                          <a:effectLst/>
                          <a:latin typeface="Lato" panose="020F0502020204030203" pitchFamily="34" charset="0"/>
                        </a:rPr>
                        <a:t>n/a</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n/a</a:t>
                      </a:r>
                    </a:p>
                  </a:txBody>
                  <a:tcPr marL="9525" marR="9525" marT="9525" marB="0" anchor="ctr"/>
                </a:tc>
                <a:extLst>
                  <a:ext uri="{0D108BD9-81ED-4DB2-BD59-A6C34878D82A}">
                    <a16:rowId xmlns:a16="http://schemas.microsoft.com/office/drawing/2014/main" val="2103037002"/>
                  </a:ext>
                </a:extLst>
              </a:tr>
              <a:tr h="251063">
                <a:tc>
                  <a:txBody>
                    <a:bodyPr/>
                    <a:lstStyle/>
                    <a:p>
                      <a:pPr algn="ctr" fontAlgn="ctr"/>
                      <a:endParaRPr lang="en-US" sz="1100" b="1" i="0" u="none" strike="noStrike">
                        <a:solidFill>
                          <a:srgbClr val="000000"/>
                        </a:solidFill>
                        <a:effectLst/>
                        <a:latin typeface="Lato" panose="020F0502020204030203" pitchFamily="34" charset="0"/>
                      </a:endParaRPr>
                    </a:p>
                  </a:txBody>
                  <a:tcPr marL="9525" marR="9525" marT="9525" marB="0" anchor="ctr"/>
                </a:tc>
                <a:tc>
                  <a:txBody>
                    <a:bodyPr/>
                    <a:lstStyle/>
                    <a:p>
                      <a:pPr algn="l" fontAlgn="b"/>
                      <a:r>
                        <a:rPr lang="en-US" sz="1100" b="0" i="0" u="none" strike="noStrike" dirty="0">
                          <a:solidFill>
                            <a:srgbClr val="000000"/>
                          </a:solidFill>
                          <a:effectLst/>
                          <a:latin typeface="Lato" panose="020F0502020204030203" pitchFamily="34" charset="0"/>
                        </a:rPr>
                        <a:t>Cboe EDGX Options Exchange</a:t>
                      </a:r>
                      <a:r>
                        <a:rPr lang="en-US" sz="1100" b="0" i="0" u="none" strike="noStrike" baseline="30000" dirty="0">
                          <a:solidFill>
                            <a:srgbClr val="000000"/>
                          </a:solidFill>
                          <a:effectLst/>
                          <a:latin typeface="Lato" panose="020F0502020204030203" pitchFamily="34" charset="0"/>
                        </a:rPr>
                        <a:t> 1</a:t>
                      </a:r>
                      <a:endParaRPr lang="en-US" sz="1100" b="0" i="0" u="none" strike="noStrike" dirty="0">
                        <a:solidFill>
                          <a:srgbClr val="000000"/>
                        </a:solidFill>
                        <a:effectLst/>
                        <a:latin typeface="Lato" panose="020F0502020204030203" pitchFamily="34" charset="0"/>
                      </a:endParaRPr>
                    </a:p>
                  </a:txBody>
                  <a:tcPr marL="114300" marR="9525" marT="9525" marB="0" anchor="ctr"/>
                </a:tc>
                <a:tc>
                  <a:txBody>
                    <a:bodyPr/>
                    <a:lstStyle/>
                    <a:p>
                      <a:pPr algn="r" fontAlgn="ctr"/>
                      <a:r>
                        <a:rPr lang="en-US" sz="1100" b="0" i="0" u="none" strike="noStrike">
                          <a:solidFill>
                            <a:srgbClr val="000000"/>
                          </a:solidFill>
                          <a:effectLst/>
                          <a:latin typeface="Lato" panose="020F0502020204030203" pitchFamily="34" charset="0"/>
                        </a:rPr>
                        <a:t>               444,126,923 </a:t>
                      </a:r>
                    </a:p>
                  </a:txBody>
                  <a:tcPr marL="9525" marR="9525" marT="9525" marB="0" anchor="ctr"/>
                </a:tc>
                <a:tc>
                  <a:txBody>
                    <a:bodyPr/>
                    <a:lstStyle/>
                    <a:p>
                      <a:pPr algn="ctr" fontAlgn="ctr"/>
                      <a:r>
                        <a:rPr lang="en-US" sz="1100" b="0" i="1" u="none" strike="noStrike">
                          <a:solidFill>
                            <a:srgbClr val="000000"/>
                          </a:solidFill>
                          <a:effectLst/>
                          <a:latin typeface="Lato" panose="020F0502020204030203" pitchFamily="34" charset="0"/>
                        </a:rPr>
                        <a:t>18.2%</a:t>
                      </a:r>
                    </a:p>
                  </a:txBody>
                  <a:tcPr marL="9525" marR="9525" marT="9525" marB="0" anchor="ctr"/>
                </a:tc>
                <a:tc>
                  <a:txBody>
                    <a:bodyPr/>
                    <a:lstStyle/>
                    <a:p>
                      <a:pPr algn="r" fontAlgn="ctr"/>
                      <a:r>
                        <a:rPr lang="en-US" sz="1100" b="0" i="0" u="none" strike="noStrike">
                          <a:solidFill>
                            <a:srgbClr val="000000"/>
                          </a:solidFill>
                          <a:effectLst/>
                          <a:latin typeface="Lato" panose="020F0502020204030203" pitchFamily="34" charset="0"/>
                        </a:rPr>
                        <a:t>n/a</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n/a</a:t>
                      </a:r>
                    </a:p>
                  </a:txBody>
                  <a:tcPr marL="9525" marR="9525" marT="9525" marB="0" anchor="ctr"/>
                </a:tc>
                <a:extLst>
                  <a:ext uri="{0D108BD9-81ED-4DB2-BD59-A6C34878D82A}">
                    <a16:rowId xmlns:a16="http://schemas.microsoft.com/office/drawing/2014/main" val="3630953390"/>
                  </a:ext>
                </a:extLst>
              </a:tr>
              <a:tr h="251063">
                <a:tc>
                  <a:txBody>
                    <a:bodyPr/>
                    <a:lstStyle/>
                    <a:p>
                      <a:pPr algn="ctr" fontAlgn="ctr"/>
                      <a:endParaRPr lang="en-US" sz="1100" b="1" i="0" u="none" strike="noStrike">
                        <a:solidFill>
                          <a:srgbClr val="000000"/>
                        </a:solidFill>
                        <a:effectLst/>
                        <a:latin typeface="Lato" panose="020F0502020204030203" pitchFamily="34" charset="0"/>
                      </a:endParaRPr>
                    </a:p>
                  </a:txBody>
                  <a:tcPr marL="9525" marR="9525" marT="9525" marB="0" anchor="ctr"/>
                </a:tc>
                <a:tc>
                  <a:txBody>
                    <a:bodyPr/>
                    <a:lstStyle/>
                    <a:p>
                      <a:pPr algn="l" fontAlgn="b"/>
                      <a:r>
                        <a:rPr lang="fr-FR" sz="1100" b="0" i="0" u="none" strike="noStrike" dirty="0">
                          <a:solidFill>
                            <a:srgbClr val="000000"/>
                          </a:solidFill>
                          <a:effectLst/>
                          <a:latin typeface="Lato" panose="020F0502020204030203" pitchFamily="34" charset="0"/>
                        </a:rPr>
                        <a:t>Cboe BZX Options Exchange</a:t>
                      </a:r>
                      <a:r>
                        <a:rPr lang="fr-FR" sz="1100" b="0" i="0" u="none" strike="noStrike" baseline="30000" dirty="0">
                          <a:solidFill>
                            <a:srgbClr val="000000"/>
                          </a:solidFill>
                          <a:effectLst/>
                          <a:latin typeface="Lato" panose="020F0502020204030203" pitchFamily="34" charset="0"/>
                        </a:rPr>
                        <a:t> 1</a:t>
                      </a:r>
                      <a:endParaRPr lang="fr-FR" sz="1100" b="0" i="0" u="none" strike="noStrike" dirty="0">
                        <a:solidFill>
                          <a:srgbClr val="000000"/>
                        </a:solidFill>
                        <a:effectLst/>
                        <a:latin typeface="Lato" panose="020F0502020204030203" pitchFamily="34" charset="0"/>
                      </a:endParaRPr>
                    </a:p>
                  </a:txBody>
                  <a:tcPr marL="114300" marR="9525" marT="9525" marB="0" anchor="ctr"/>
                </a:tc>
                <a:tc>
                  <a:txBody>
                    <a:bodyPr/>
                    <a:lstStyle/>
                    <a:p>
                      <a:pPr algn="r" fontAlgn="ctr"/>
                      <a:r>
                        <a:rPr lang="en-US" sz="1100" b="0" i="0" u="none" strike="noStrike">
                          <a:solidFill>
                            <a:srgbClr val="000000"/>
                          </a:solidFill>
                          <a:effectLst/>
                          <a:latin typeface="Lato" panose="020F0502020204030203" pitchFamily="34" charset="0"/>
                        </a:rPr>
                        <a:t>               280,652,700 </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29.4%</a:t>
                      </a:r>
                    </a:p>
                  </a:txBody>
                  <a:tcPr marL="9525" marR="9525" marT="9525" marB="0" anchor="ctr"/>
                </a:tc>
                <a:tc>
                  <a:txBody>
                    <a:bodyPr/>
                    <a:lstStyle/>
                    <a:p>
                      <a:pPr algn="r" fontAlgn="ctr"/>
                      <a:r>
                        <a:rPr lang="en-US" sz="1100" b="0" i="0" u="none" strike="noStrike">
                          <a:solidFill>
                            <a:srgbClr val="000000"/>
                          </a:solidFill>
                          <a:effectLst/>
                          <a:latin typeface="Lato" panose="020F0502020204030203" pitchFamily="34" charset="0"/>
                        </a:rPr>
                        <a:t>n/a</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n/a</a:t>
                      </a:r>
                    </a:p>
                  </a:txBody>
                  <a:tcPr marL="9525" marR="9525" marT="9525" marB="0" anchor="ctr"/>
                </a:tc>
                <a:extLst>
                  <a:ext uri="{0D108BD9-81ED-4DB2-BD59-A6C34878D82A}">
                    <a16:rowId xmlns:a16="http://schemas.microsoft.com/office/drawing/2014/main" val="370854687"/>
                  </a:ext>
                </a:extLst>
              </a:tr>
              <a:tr h="251063">
                <a:tc>
                  <a:txBody>
                    <a:bodyPr/>
                    <a:lstStyle/>
                    <a:p>
                      <a:pPr algn="ctr" fontAlgn="ctr"/>
                      <a:endParaRPr lang="en-US" sz="1100" b="1" i="0" u="none" strike="noStrike">
                        <a:solidFill>
                          <a:srgbClr val="000000"/>
                        </a:solidFill>
                        <a:effectLst/>
                        <a:latin typeface="Lato" panose="020F0502020204030203" pitchFamily="34" charset="0"/>
                      </a:endParaRPr>
                    </a:p>
                  </a:txBody>
                  <a:tcPr marL="9525" marR="9525" marT="9525" marB="0" anchor="ctr"/>
                </a:tc>
                <a:tc>
                  <a:txBody>
                    <a:bodyPr/>
                    <a:lstStyle/>
                    <a:p>
                      <a:pPr algn="l" fontAlgn="b"/>
                      <a:r>
                        <a:rPr lang="fr-FR" sz="1100" b="0" i="0" u="none" strike="noStrike" dirty="0">
                          <a:solidFill>
                            <a:srgbClr val="000000"/>
                          </a:solidFill>
                          <a:effectLst/>
                          <a:latin typeface="Lato" panose="020F0502020204030203" pitchFamily="34" charset="0"/>
                        </a:rPr>
                        <a:t>Cboe C2 Options Exchange</a:t>
                      </a:r>
                      <a:r>
                        <a:rPr lang="fr-FR" sz="1100" b="0" i="0" u="none" strike="noStrike" baseline="30000" dirty="0">
                          <a:solidFill>
                            <a:srgbClr val="000000"/>
                          </a:solidFill>
                          <a:effectLst/>
                          <a:latin typeface="Lato" panose="020F0502020204030203" pitchFamily="34" charset="0"/>
                        </a:rPr>
                        <a:t> 1</a:t>
                      </a:r>
                      <a:endParaRPr lang="fr-FR" sz="1100" b="0" i="0" u="none" strike="noStrike" dirty="0">
                        <a:solidFill>
                          <a:srgbClr val="000000"/>
                        </a:solidFill>
                        <a:effectLst/>
                        <a:latin typeface="Lato" panose="020F0502020204030203" pitchFamily="34" charset="0"/>
                      </a:endParaRPr>
                    </a:p>
                  </a:txBody>
                  <a:tcPr marL="114300" marR="9525" marT="9525" marB="0" anchor="ctr"/>
                </a:tc>
                <a:tc>
                  <a:txBody>
                    <a:bodyPr/>
                    <a:lstStyle/>
                    <a:p>
                      <a:pPr algn="r" fontAlgn="ctr"/>
                      <a:r>
                        <a:rPr lang="en-US" sz="1100" b="0" i="0" u="none" strike="noStrike">
                          <a:solidFill>
                            <a:srgbClr val="000000"/>
                          </a:solidFill>
                          <a:effectLst/>
                          <a:latin typeface="Lato" panose="020F0502020204030203" pitchFamily="34" charset="0"/>
                        </a:rPr>
                        <a:t>               186,092,908 </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6.1%</a:t>
                      </a:r>
                    </a:p>
                  </a:txBody>
                  <a:tcPr marL="9525" marR="9525" marT="9525" marB="0" anchor="ctr"/>
                </a:tc>
                <a:tc>
                  <a:txBody>
                    <a:bodyPr/>
                    <a:lstStyle/>
                    <a:p>
                      <a:pPr algn="r" fontAlgn="ctr"/>
                      <a:r>
                        <a:rPr lang="en-US" sz="1100" b="0" i="0" u="none" strike="noStrike">
                          <a:solidFill>
                            <a:srgbClr val="000000"/>
                          </a:solidFill>
                          <a:effectLst/>
                          <a:latin typeface="Lato" panose="020F0502020204030203" pitchFamily="34" charset="0"/>
                        </a:rPr>
                        <a:t>n/a</a:t>
                      </a:r>
                    </a:p>
                  </a:txBody>
                  <a:tcPr marL="9525" marR="9525" marT="9525" marB="0" anchor="ctr"/>
                </a:tc>
                <a:tc>
                  <a:txBody>
                    <a:bodyPr/>
                    <a:lstStyle/>
                    <a:p>
                      <a:pPr algn="ctr" fontAlgn="ctr"/>
                      <a:r>
                        <a:rPr lang="en-US" sz="1100" b="0" i="1" u="none" strike="noStrike">
                          <a:solidFill>
                            <a:srgbClr val="000000"/>
                          </a:solidFill>
                          <a:effectLst/>
                          <a:latin typeface="Lato" panose="020F0502020204030203" pitchFamily="34" charset="0"/>
                        </a:rPr>
                        <a:t>n/a</a:t>
                      </a:r>
                    </a:p>
                  </a:txBody>
                  <a:tcPr marL="9525" marR="9525" marT="9525" marB="0" anchor="ctr"/>
                </a:tc>
                <a:extLst>
                  <a:ext uri="{0D108BD9-81ED-4DB2-BD59-A6C34878D82A}">
                    <a16:rowId xmlns:a16="http://schemas.microsoft.com/office/drawing/2014/main" val="2298599739"/>
                  </a:ext>
                </a:extLst>
              </a:tr>
              <a:tr h="251063">
                <a:tc>
                  <a:txBody>
                    <a:bodyPr/>
                    <a:lstStyle/>
                    <a:p>
                      <a:pPr algn="ctr" fontAlgn="ctr"/>
                      <a:endParaRPr lang="en-US" sz="1100" b="1" i="0" u="none" strike="noStrike">
                        <a:solidFill>
                          <a:srgbClr val="000000"/>
                        </a:solidFill>
                        <a:effectLst/>
                        <a:latin typeface="Lato" panose="020F0502020204030203" pitchFamily="34" charset="0"/>
                      </a:endParaRPr>
                    </a:p>
                  </a:txBody>
                  <a:tcPr marL="9525" marR="9525" marT="9525" marB="0" anchor="ctr"/>
                </a:tc>
                <a:tc>
                  <a:txBody>
                    <a:bodyPr/>
                    <a:lstStyle/>
                    <a:p>
                      <a:pPr algn="l" fontAlgn="b"/>
                      <a:r>
                        <a:rPr lang="en-US" sz="1100" b="0" i="0" u="none" strike="noStrike" dirty="0">
                          <a:solidFill>
                            <a:srgbClr val="000000"/>
                          </a:solidFill>
                          <a:effectLst/>
                          <a:latin typeface="Lato" panose="020F0502020204030203" pitchFamily="34" charset="0"/>
                        </a:rPr>
                        <a:t>Cboe Futures Exchange</a:t>
                      </a:r>
                    </a:p>
                  </a:txBody>
                  <a:tcPr marL="114300" marR="9525" marT="9525" marB="0" anchor="ctr"/>
                </a:tc>
                <a:tc>
                  <a:txBody>
                    <a:bodyPr/>
                    <a:lstStyle/>
                    <a:p>
                      <a:pPr algn="r" fontAlgn="ctr"/>
                      <a:r>
                        <a:rPr lang="en-US" sz="1100" b="0" i="0" u="none" strike="noStrike">
                          <a:solidFill>
                            <a:srgbClr val="000000"/>
                          </a:solidFill>
                          <a:effectLst/>
                          <a:latin typeface="Lato" panose="020F0502020204030203" pitchFamily="34" charset="0"/>
                        </a:rPr>
                        <a:t>                  28,267,069 </a:t>
                      </a:r>
                    </a:p>
                  </a:txBody>
                  <a:tcPr marL="9525" marR="9525" marT="9525" marB="0" anchor="ctr"/>
                </a:tc>
                <a:tc>
                  <a:txBody>
                    <a:bodyPr/>
                    <a:lstStyle/>
                    <a:p>
                      <a:pPr algn="ctr" fontAlgn="ctr"/>
                      <a:r>
                        <a:rPr lang="en-US" sz="1100" b="0" i="1" u="none" strike="noStrike">
                          <a:solidFill>
                            <a:srgbClr val="000000"/>
                          </a:solidFill>
                          <a:effectLst/>
                          <a:latin typeface="Lato" panose="020F0502020204030203" pitchFamily="34" charset="0"/>
                        </a:rPr>
                        <a:t>-3.8%</a:t>
                      </a:r>
                    </a:p>
                  </a:txBody>
                  <a:tcPr marL="9525" marR="9525" marT="9525" marB="0" anchor="ctr"/>
                </a:tc>
                <a:tc>
                  <a:txBody>
                    <a:bodyPr/>
                    <a:lstStyle/>
                    <a:p>
                      <a:pPr algn="r" fontAlgn="ctr"/>
                      <a:r>
                        <a:rPr lang="en-US" sz="1100" b="0" i="0" u="none" strike="noStrike">
                          <a:solidFill>
                            <a:srgbClr val="000000"/>
                          </a:solidFill>
                          <a:effectLst/>
                          <a:latin typeface="Lato" panose="020F0502020204030203" pitchFamily="34" charset="0"/>
                        </a:rPr>
                        <a:t>                         392,841 </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-10.7%</a:t>
                      </a:r>
                    </a:p>
                  </a:txBody>
                  <a:tcPr marL="9525" marR="9525" marT="9525" marB="0" anchor="ctr"/>
                </a:tc>
                <a:extLst>
                  <a:ext uri="{0D108BD9-81ED-4DB2-BD59-A6C34878D82A}">
                    <a16:rowId xmlns:a16="http://schemas.microsoft.com/office/drawing/2014/main" val="359186367"/>
                  </a:ext>
                </a:extLst>
              </a:tr>
              <a:tr h="251063">
                <a:tc>
                  <a:txBody>
                    <a:bodyPr/>
                    <a:lstStyle/>
                    <a:p>
                      <a:pPr algn="ctr" fontAlgn="ctr"/>
                      <a:endParaRPr lang="en-US" sz="1100" b="1" i="0" u="none" strike="noStrike">
                        <a:solidFill>
                          <a:srgbClr val="000000"/>
                        </a:solidFill>
                        <a:effectLst/>
                        <a:latin typeface="Lato" panose="020F0502020204030203" pitchFamily="34" charset="0"/>
                      </a:endParaRPr>
                    </a:p>
                  </a:txBody>
                  <a:tcPr marL="9525" marR="9525" marT="9525" marB="0" anchor="ctr"/>
                </a:tc>
                <a:tc>
                  <a:txBody>
                    <a:bodyPr/>
                    <a:lstStyle/>
                    <a:p>
                      <a:pPr algn="l" fontAlgn="b"/>
                      <a:r>
                        <a:rPr lang="en-US" sz="1100" b="0" i="0" u="none" strike="noStrike" dirty="0">
                          <a:solidFill>
                            <a:srgbClr val="000000"/>
                          </a:solidFill>
                          <a:effectLst/>
                          <a:latin typeface="Lato" panose="020F0502020204030203" pitchFamily="34" charset="0"/>
                        </a:rPr>
                        <a:t>Cboe Europe Derivative Exchange</a:t>
                      </a:r>
                    </a:p>
                  </a:txBody>
                  <a:tcPr marL="114300" marR="9525" marT="9525" marB="0" anchor="ctr"/>
                </a:tc>
                <a:tc>
                  <a:txBody>
                    <a:bodyPr/>
                    <a:lstStyle/>
                    <a:p>
                      <a:pPr algn="r" fontAlgn="ctr"/>
                      <a:r>
                        <a:rPr lang="en-US" sz="1100" b="0" i="0" u="none" strike="noStrike">
                          <a:solidFill>
                            <a:srgbClr val="000000"/>
                          </a:solidFill>
                          <a:effectLst/>
                          <a:latin typeface="Lato" panose="020F0502020204030203" pitchFamily="34" charset="0"/>
                        </a:rPr>
                        <a:t>                             69,597 </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80.2%</a:t>
                      </a:r>
                    </a:p>
                  </a:txBody>
                  <a:tcPr marL="9525" marR="9525" marT="9525" marB="0" anchor="ctr"/>
                </a:tc>
                <a:tc>
                  <a:txBody>
                    <a:bodyPr/>
                    <a:lstStyle/>
                    <a:p>
                      <a:pPr algn="r" fontAlgn="ctr"/>
                      <a:r>
                        <a:rPr lang="en-US" sz="1100" b="0" i="0" u="none" strike="noStrike">
                          <a:solidFill>
                            <a:srgbClr val="000000"/>
                          </a:solidFill>
                          <a:effectLst/>
                          <a:latin typeface="Lato" panose="020F0502020204030203" pitchFamily="34" charset="0"/>
                        </a:rPr>
                        <a:t>                            20,759 </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123.3%</a:t>
                      </a:r>
                    </a:p>
                  </a:txBody>
                  <a:tcPr marL="9525" marR="9525" marT="9525" marB="0" anchor="ctr"/>
                </a:tc>
                <a:extLst>
                  <a:ext uri="{0D108BD9-81ED-4DB2-BD59-A6C34878D82A}">
                    <a16:rowId xmlns:a16="http://schemas.microsoft.com/office/drawing/2014/main" val="1603859168"/>
                  </a:ext>
                </a:extLst>
              </a:tr>
              <a:tr h="251063">
                <a:tc>
                  <a:txBody>
                    <a:bodyPr/>
                    <a:lstStyle/>
                    <a:p>
                      <a:pPr algn="ctr" fontAlgn="ctr"/>
                      <a:endParaRPr lang="en-US" sz="1100" b="1" i="0" u="none" strike="noStrike">
                        <a:solidFill>
                          <a:srgbClr val="000000"/>
                        </a:solidFill>
                        <a:effectLst/>
                        <a:latin typeface="Lato" panose="020F0502020204030203" pitchFamily="34" charset="0"/>
                      </a:endParaRPr>
                    </a:p>
                  </a:txBody>
                  <a:tcPr marL="9525" marR="9525" marT="9525" marB="0" anchor="ctr"/>
                </a:tc>
                <a:tc>
                  <a:txBody>
                    <a:bodyPr/>
                    <a:lstStyle/>
                    <a:p>
                      <a:pPr algn="l" fontAlgn="b"/>
                      <a:r>
                        <a:rPr lang="en-US" sz="1100" b="0" i="0" u="none" strike="noStrike" dirty="0">
                          <a:solidFill>
                            <a:srgbClr val="000000"/>
                          </a:solidFill>
                          <a:effectLst/>
                          <a:latin typeface="Lato" panose="020F0502020204030203" pitchFamily="34" charset="0"/>
                        </a:rPr>
                        <a:t>ErisX</a:t>
                      </a:r>
                    </a:p>
                  </a:txBody>
                  <a:tcPr marL="114300" marR="9525" marT="9525" marB="0" anchor="ctr"/>
                </a:tc>
                <a:tc>
                  <a:txBody>
                    <a:bodyPr/>
                    <a:lstStyle/>
                    <a:p>
                      <a:pPr algn="r" fontAlgn="ctr"/>
                      <a:r>
                        <a:rPr lang="en-US" sz="1100" b="0" i="0" u="none" strike="noStrike">
                          <a:solidFill>
                            <a:srgbClr val="000000"/>
                          </a:solidFill>
                          <a:effectLst/>
                          <a:latin typeface="Lato" panose="020F0502020204030203" pitchFamily="34" charset="0"/>
                        </a:rPr>
                        <a:t>                             37,560 </a:t>
                      </a:r>
                    </a:p>
                  </a:txBody>
                  <a:tcPr marL="9525" marR="9525" marT="9525" marB="0" anchor="ctr"/>
                </a:tc>
                <a:tc>
                  <a:txBody>
                    <a:bodyPr/>
                    <a:lstStyle/>
                    <a:p>
                      <a:pPr algn="ctr" fontAlgn="ctr"/>
                      <a:r>
                        <a:rPr lang="en-US" sz="1100" b="0" i="1" u="none" strike="noStrike">
                          <a:solidFill>
                            <a:srgbClr val="000000"/>
                          </a:solidFill>
                          <a:effectLst/>
                          <a:latin typeface="Lato" panose="020F0502020204030203" pitchFamily="34" charset="0"/>
                        </a:rPr>
                        <a:t>39.4%</a:t>
                      </a:r>
                    </a:p>
                  </a:txBody>
                  <a:tcPr marL="9525" marR="9525" marT="9525" marB="0" anchor="ctr"/>
                </a:tc>
                <a:tc>
                  <a:txBody>
                    <a:bodyPr/>
                    <a:lstStyle/>
                    <a:p>
                      <a:pPr algn="r" fontAlgn="ctr"/>
                      <a:r>
                        <a:rPr lang="en-US" sz="1100" b="0" i="0" u="none" strike="noStrike">
                          <a:solidFill>
                            <a:srgbClr val="000000"/>
                          </a:solidFill>
                          <a:effectLst/>
                          <a:latin typeface="Lato" panose="020F0502020204030203" pitchFamily="34" charset="0"/>
                        </a:rPr>
                        <a:t>0 </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-100.0%</a:t>
                      </a:r>
                    </a:p>
                  </a:txBody>
                  <a:tcPr marL="9525" marR="9525" marT="9525" marB="0" anchor="ctr"/>
                </a:tc>
                <a:extLst>
                  <a:ext uri="{0D108BD9-81ED-4DB2-BD59-A6C34878D82A}">
                    <a16:rowId xmlns:a16="http://schemas.microsoft.com/office/drawing/2014/main" val="3398070723"/>
                  </a:ext>
                </a:extLst>
              </a:tr>
              <a:tr h="251063">
                <a:tc>
                  <a:txBody>
                    <a:bodyPr/>
                    <a:lstStyle/>
                    <a:p>
                      <a:pPr algn="ctr" fontAlgn="ctr"/>
                      <a:r>
                        <a:rPr lang="en-US" sz="1100" b="1" i="0" u="none" strike="noStrike">
                          <a:solidFill>
                            <a:srgbClr val="000000"/>
                          </a:solidFill>
                          <a:effectLst/>
                          <a:latin typeface="Lato" panose="020F0502020204030203" pitchFamily="34" charset="0"/>
                        </a:rPr>
                        <a:t>7</a:t>
                      </a:r>
                    </a:p>
                  </a:txBody>
                  <a:tcPr marL="9525" marR="9525" marT="9525" marB="0" anchor="ctr"/>
                </a:tc>
                <a:tc>
                  <a:txBody>
                    <a:bodyPr/>
                    <a:lstStyle/>
                    <a:p>
                      <a:pPr algn="l" fontAlgn="b"/>
                      <a:r>
                        <a:rPr lang="en-US" sz="1100" b="1" i="0" u="none" strike="noStrike" dirty="0">
                          <a:solidFill>
                            <a:srgbClr val="000000"/>
                          </a:solidFill>
                          <a:effectLst/>
                          <a:latin typeface="Lato" panose="020F0502020204030203" pitchFamily="34" charset="0"/>
                        </a:rPr>
                        <a:t>Nasdaq</a:t>
                      </a:r>
                    </a:p>
                  </a:txBody>
                  <a:tcPr marL="9525" marR="9525" marT="9525" marB="0" anchor="ctr"/>
                </a:tc>
                <a:tc>
                  <a:txBody>
                    <a:bodyPr/>
                    <a:lstStyle/>
                    <a:p>
                      <a:pPr algn="r" fontAlgn="ctr"/>
                      <a:r>
                        <a:rPr lang="en-US" sz="1100" b="1" i="0" u="none" strike="noStrike">
                          <a:solidFill>
                            <a:srgbClr val="000000"/>
                          </a:solidFill>
                          <a:effectLst/>
                          <a:latin typeface="Lato" panose="020F0502020204030203" pitchFamily="34" charset="0"/>
                        </a:rPr>
                        <a:t>1,931,659,389 </a:t>
                      </a:r>
                    </a:p>
                  </a:txBody>
                  <a:tcPr marL="9525" marR="9525" marT="9525" marB="0" anchor="ctr"/>
                </a:tc>
                <a:tc>
                  <a:txBody>
                    <a:bodyPr/>
                    <a:lstStyle/>
                    <a:p>
                      <a:pPr algn="ctr" fontAlgn="ctr"/>
                      <a:r>
                        <a:rPr lang="en-US" sz="1100" b="1" i="1" u="none" strike="noStrike" dirty="0">
                          <a:solidFill>
                            <a:srgbClr val="000000"/>
                          </a:solidFill>
                          <a:effectLst/>
                          <a:latin typeface="Lato" panose="020F0502020204030203" pitchFamily="34" charset="0"/>
                        </a:rPr>
                        <a:t>21.7%</a:t>
                      </a:r>
                    </a:p>
                  </a:txBody>
                  <a:tcPr marL="9525" marR="9525" marT="9525" marB="0" anchor="ctr"/>
                </a:tc>
                <a:tc>
                  <a:txBody>
                    <a:bodyPr/>
                    <a:lstStyle/>
                    <a:p>
                      <a:pPr algn="r" fontAlgn="ctr"/>
                      <a:r>
                        <a:rPr lang="en-US" sz="1100" b="1" i="0" u="none" strike="noStrike">
                          <a:solidFill>
                            <a:srgbClr val="000000"/>
                          </a:solidFill>
                          <a:effectLst/>
                          <a:latin typeface="Lato" panose="020F0502020204030203" pitchFamily="34" charset="0"/>
                        </a:rPr>
                        <a:t>                     4,700,454 </a:t>
                      </a:r>
                    </a:p>
                  </a:txBody>
                  <a:tcPr marL="9525" marR="9525" marT="9525" marB="0" anchor="ctr"/>
                </a:tc>
                <a:tc>
                  <a:txBody>
                    <a:bodyPr/>
                    <a:lstStyle/>
                    <a:p>
                      <a:pPr algn="ctr" fontAlgn="ctr"/>
                      <a:r>
                        <a:rPr lang="en-US" sz="1100" b="1" i="1" u="none" strike="noStrike">
                          <a:solidFill>
                            <a:srgbClr val="000000"/>
                          </a:solidFill>
                          <a:effectLst/>
                          <a:latin typeface="Lato" panose="020F0502020204030203" pitchFamily="34" charset="0"/>
                        </a:rPr>
                        <a:t>-11.0%</a:t>
                      </a:r>
                    </a:p>
                  </a:txBody>
                  <a:tcPr marL="9525" marR="9525" marT="9525" marB="0" anchor="ctr"/>
                </a:tc>
                <a:extLst>
                  <a:ext uri="{0D108BD9-81ED-4DB2-BD59-A6C34878D82A}">
                    <a16:rowId xmlns:a16="http://schemas.microsoft.com/office/drawing/2014/main" val="3350472236"/>
                  </a:ext>
                </a:extLst>
              </a:tr>
              <a:tr h="251063">
                <a:tc>
                  <a:txBody>
                    <a:bodyPr/>
                    <a:lstStyle/>
                    <a:p>
                      <a:pPr algn="ctr" fontAlgn="ctr"/>
                      <a:endParaRPr lang="en-US" sz="1100" b="1" i="0" u="none" strike="noStrike">
                        <a:solidFill>
                          <a:srgbClr val="000000"/>
                        </a:solidFill>
                        <a:effectLst/>
                        <a:latin typeface="Lato" panose="020F0502020204030203" pitchFamily="34" charset="0"/>
                      </a:endParaRPr>
                    </a:p>
                  </a:txBody>
                  <a:tcPr marL="9525" marR="9525" marT="9525" marB="0" anchor="ctr"/>
                </a:tc>
                <a:tc>
                  <a:txBody>
                    <a:bodyPr/>
                    <a:lstStyle/>
                    <a:p>
                      <a:pPr algn="l" fontAlgn="b"/>
                      <a:r>
                        <a:rPr lang="en-US" sz="1100" b="0" i="0" u="none" strike="noStrike" dirty="0">
                          <a:solidFill>
                            <a:srgbClr val="000000"/>
                          </a:solidFill>
                          <a:effectLst/>
                          <a:latin typeface="Lato" panose="020F0502020204030203" pitchFamily="34" charset="0"/>
                        </a:rPr>
                        <a:t>Nasdaq PHLX</a:t>
                      </a:r>
                      <a:r>
                        <a:rPr lang="en-US" sz="1100" b="0" i="0" u="none" strike="noStrike" baseline="30000" dirty="0">
                          <a:solidFill>
                            <a:srgbClr val="000000"/>
                          </a:solidFill>
                          <a:effectLst/>
                          <a:latin typeface="Lato" panose="020F0502020204030203" pitchFamily="34" charset="0"/>
                        </a:rPr>
                        <a:t> 1</a:t>
                      </a:r>
                      <a:endParaRPr lang="en-US" sz="1100" b="0" i="0" u="none" strike="noStrike" dirty="0">
                        <a:solidFill>
                          <a:srgbClr val="000000"/>
                        </a:solidFill>
                        <a:effectLst/>
                        <a:latin typeface="Lato" panose="020F0502020204030203" pitchFamily="34" charset="0"/>
                      </a:endParaRPr>
                    </a:p>
                  </a:txBody>
                  <a:tcPr marL="114300" marR="9525" marT="9525" marB="0" anchor="ctr"/>
                </a:tc>
                <a:tc>
                  <a:txBody>
                    <a:bodyPr/>
                    <a:lstStyle/>
                    <a:p>
                      <a:pPr algn="r" fontAlgn="ctr"/>
                      <a:r>
                        <a:rPr lang="en-US" sz="1100" b="0" i="0" u="none" strike="noStrike">
                          <a:solidFill>
                            <a:srgbClr val="000000"/>
                          </a:solidFill>
                          <a:effectLst/>
                          <a:latin typeface="Lato" panose="020F0502020204030203" pitchFamily="34" charset="0"/>
                        </a:rPr>
                        <a:t>               610,226,324 </a:t>
                      </a:r>
                    </a:p>
                  </a:txBody>
                  <a:tcPr marL="9525" marR="9525" marT="9525" marB="0" anchor="ctr"/>
                </a:tc>
                <a:tc>
                  <a:txBody>
                    <a:bodyPr/>
                    <a:lstStyle/>
                    <a:p>
                      <a:pPr algn="ctr" fontAlgn="ctr"/>
                      <a:r>
                        <a:rPr lang="en-US" sz="1100" b="0" i="1" u="none" strike="noStrike">
                          <a:solidFill>
                            <a:srgbClr val="000000"/>
                          </a:solidFill>
                          <a:effectLst/>
                          <a:latin typeface="Lato" panose="020F0502020204030203" pitchFamily="34" charset="0"/>
                        </a:rPr>
                        <a:t>13.7%</a:t>
                      </a:r>
                    </a:p>
                  </a:txBody>
                  <a:tcPr marL="9525" marR="9525" marT="9525" marB="0" anchor="ctr"/>
                </a:tc>
                <a:tc>
                  <a:txBody>
                    <a:bodyPr/>
                    <a:lstStyle/>
                    <a:p>
                      <a:pPr algn="r" fontAlgn="ctr"/>
                      <a:r>
                        <a:rPr lang="en-US" sz="1100" b="0" i="0" u="none" strike="noStrike">
                          <a:solidFill>
                            <a:srgbClr val="000000"/>
                          </a:solidFill>
                          <a:effectLst/>
                          <a:latin typeface="Lato" panose="020F0502020204030203" pitchFamily="34" charset="0"/>
                        </a:rPr>
                        <a:t>n/a</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n/a</a:t>
                      </a:r>
                    </a:p>
                  </a:txBody>
                  <a:tcPr marL="9525" marR="9525" marT="9525" marB="0" anchor="ctr"/>
                </a:tc>
                <a:extLst>
                  <a:ext uri="{0D108BD9-81ED-4DB2-BD59-A6C34878D82A}">
                    <a16:rowId xmlns:a16="http://schemas.microsoft.com/office/drawing/2014/main" val="3177906882"/>
                  </a:ext>
                </a:extLst>
              </a:tr>
              <a:tr h="251063">
                <a:tc>
                  <a:txBody>
                    <a:bodyPr/>
                    <a:lstStyle/>
                    <a:p>
                      <a:pPr algn="ctr" fontAlgn="ctr"/>
                      <a:endParaRPr lang="en-US" sz="1100" b="1" i="0" u="none" strike="noStrike">
                        <a:solidFill>
                          <a:srgbClr val="000000"/>
                        </a:solidFill>
                        <a:effectLst/>
                        <a:latin typeface="Lato" panose="020F0502020204030203" pitchFamily="34" charset="0"/>
                      </a:endParaRPr>
                    </a:p>
                  </a:txBody>
                  <a:tcPr marL="9525" marR="9525" marT="9525" marB="0" anchor="ctr"/>
                </a:tc>
                <a:tc>
                  <a:txBody>
                    <a:bodyPr/>
                    <a:lstStyle/>
                    <a:p>
                      <a:pPr algn="l" fontAlgn="b"/>
                      <a:r>
                        <a:rPr lang="en-US" sz="1100" b="0" i="0" u="none" strike="noStrike" dirty="0">
                          <a:solidFill>
                            <a:srgbClr val="000000"/>
                          </a:solidFill>
                          <a:effectLst/>
                          <a:latin typeface="Lato" panose="020F0502020204030203" pitchFamily="34" charset="0"/>
                        </a:rPr>
                        <a:t>Nasdaq ISE</a:t>
                      </a:r>
                      <a:r>
                        <a:rPr lang="en-US" sz="1100" b="0" i="0" u="none" strike="noStrike" baseline="30000" dirty="0">
                          <a:solidFill>
                            <a:srgbClr val="000000"/>
                          </a:solidFill>
                          <a:effectLst/>
                          <a:latin typeface="Lato" panose="020F0502020204030203" pitchFamily="34" charset="0"/>
                        </a:rPr>
                        <a:t> 1</a:t>
                      </a:r>
                      <a:endParaRPr lang="en-US" sz="1100" b="0" i="0" u="none" strike="noStrike" dirty="0">
                        <a:solidFill>
                          <a:srgbClr val="000000"/>
                        </a:solidFill>
                        <a:effectLst/>
                        <a:latin typeface="Lato" panose="020F0502020204030203" pitchFamily="34" charset="0"/>
                      </a:endParaRPr>
                    </a:p>
                  </a:txBody>
                  <a:tcPr marL="114300" marR="9525" marT="9525" marB="0" anchor="ctr"/>
                </a:tc>
                <a:tc>
                  <a:txBody>
                    <a:bodyPr/>
                    <a:lstStyle/>
                    <a:p>
                      <a:pPr algn="r" fontAlgn="ctr"/>
                      <a:r>
                        <a:rPr lang="en-US" sz="1100" b="0" i="0" u="none" strike="noStrike">
                          <a:solidFill>
                            <a:srgbClr val="000000"/>
                          </a:solidFill>
                          <a:effectLst/>
                          <a:latin typeface="Lato" panose="020F0502020204030203" pitchFamily="34" charset="0"/>
                        </a:rPr>
                        <a:t>               437,313,342 </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23.8%</a:t>
                      </a:r>
                    </a:p>
                  </a:txBody>
                  <a:tcPr marL="9525" marR="9525" marT="9525" marB="0" anchor="ctr"/>
                </a:tc>
                <a:tc>
                  <a:txBody>
                    <a:bodyPr/>
                    <a:lstStyle/>
                    <a:p>
                      <a:pPr algn="r" fontAlgn="ctr"/>
                      <a:r>
                        <a:rPr lang="en-US" sz="1100" b="0" i="0" u="none" strike="noStrike">
                          <a:solidFill>
                            <a:srgbClr val="000000"/>
                          </a:solidFill>
                          <a:effectLst/>
                          <a:latin typeface="Lato" panose="020F0502020204030203" pitchFamily="34" charset="0"/>
                        </a:rPr>
                        <a:t>n/a</a:t>
                      </a:r>
                    </a:p>
                  </a:txBody>
                  <a:tcPr marL="9525" marR="9525" marT="9525" marB="0" anchor="ctr"/>
                </a:tc>
                <a:tc>
                  <a:txBody>
                    <a:bodyPr/>
                    <a:lstStyle/>
                    <a:p>
                      <a:pPr algn="ctr" fontAlgn="ctr"/>
                      <a:r>
                        <a:rPr lang="en-US" sz="1100" b="0" i="1" u="none" strike="noStrike">
                          <a:solidFill>
                            <a:srgbClr val="000000"/>
                          </a:solidFill>
                          <a:effectLst/>
                          <a:latin typeface="Lato" panose="020F0502020204030203" pitchFamily="34" charset="0"/>
                        </a:rPr>
                        <a:t>n/a</a:t>
                      </a:r>
                    </a:p>
                  </a:txBody>
                  <a:tcPr marL="9525" marR="9525" marT="9525" marB="0" anchor="ctr"/>
                </a:tc>
                <a:extLst>
                  <a:ext uri="{0D108BD9-81ED-4DB2-BD59-A6C34878D82A}">
                    <a16:rowId xmlns:a16="http://schemas.microsoft.com/office/drawing/2014/main" val="3415330010"/>
                  </a:ext>
                </a:extLst>
              </a:tr>
              <a:tr h="251063">
                <a:tc>
                  <a:txBody>
                    <a:bodyPr/>
                    <a:lstStyle/>
                    <a:p>
                      <a:pPr algn="ctr" fontAlgn="ctr"/>
                      <a:endParaRPr lang="en-US" sz="1100" b="1" i="0" u="none" strike="noStrike">
                        <a:solidFill>
                          <a:srgbClr val="000000"/>
                        </a:solidFill>
                        <a:effectLst/>
                        <a:latin typeface="Lato" panose="020F0502020204030203" pitchFamily="34" charset="0"/>
                      </a:endParaRPr>
                    </a:p>
                  </a:txBody>
                  <a:tcPr marL="9525" marR="9525" marT="9525" marB="0" anchor="ctr"/>
                </a:tc>
                <a:tc>
                  <a:txBody>
                    <a:bodyPr/>
                    <a:lstStyle/>
                    <a:p>
                      <a:pPr algn="l" fontAlgn="b"/>
                      <a:r>
                        <a:rPr lang="en-US" sz="1100" b="0" i="0" u="none" strike="noStrike" dirty="0">
                          <a:solidFill>
                            <a:srgbClr val="000000"/>
                          </a:solidFill>
                          <a:effectLst/>
                          <a:latin typeface="Lato" panose="020F0502020204030203" pitchFamily="34" charset="0"/>
                        </a:rPr>
                        <a:t>Nasdaq Options Market</a:t>
                      </a:r>
                      <a:r>
                        <a:rPr lang="en-US" sz="1100" b="0" i="0" u="none" strike="noStrike" baseline="30000" dirty="0">
                          <a:solidFill>
                            <a:srgbClr val="000000"/>
                          </a:solidFill>
                          <a:effectLst/>
                          <a:latin typeface="Lato" panose="020F0502020204030203" pitchFamily="34" charset="0"/>
                        </a:rPr>
                        <a:t> 1</a:t>
                      </a:r>
                      <a:endParaRPr lang="en-US" sz="1100" b="0" i="0" u="none" strike="noStrike" dirty="0">
                        <a:solidFill>
                          <a:srgbClr val="000000"/>
                        </a:solidFill>
                        <a:effectLst/>
                        <a:latin typeface="Lato" panose="020F0502020204030203" pitchFamily="34" charset="0"/>
                      </a:endParaRPr>
                    </a:p>
                  </a:txBody>
                  <a:tcPr marL="114300" marR="9525" marT="9525" marB="0" anchor="ctr"/>
                </a:tc>
                <a:tc>
                  <a:txBody>
                    <a:bodyPr/>
                    <a:lstStyle/>
                    <a:p>
                      <a:pPr algn="r" fontAlgn="ctr"/>
                      <a:r>
                        <a:rPr lang="en-US" sz="1100" b="0" i="0" u="none" strike="noStrike">
                          <a:solidFill>
                            <a:srgbClr val="000000"/>
                          </a:solidFill>
                          <a:effectLst/>
                          <a:latin typeface="Lato" panose="020F0502020204030203" pitchFamily="34" charset="0"/>
                        </a:rPr>
                        <a:t>               303,070,138 </a:t>
                      </a:r>
                    </a:p>
                  </a:txBody>
                  <a:tcPr marL="9525" marR="9525" marT="9525" marB="0" anchor="ctr"/>
                </a:tc>
                <a:tc>
                  <a:txBody>
                    <a:bodyPr/>
                    <a:lstStyle/>
                    <a:p>
                      <a:pPr algn="ctr" fontAlgn="ctr"/>
                      <a:r>
                        <a:rPr lang="en-US" sz="1100" b="0" i="1" u="none" strike="noStrike">
                          <a:solidFill>
                            <a:srgbClr val="000000"/>
                          </a:solidFill>
                          <a:effectLst/>
                          <a:latin typeface="Lato" panose="020F0502020204030203" pitchFamily="34" charset="0"/>
                        </a:rPr>
                        <a:t>5.0%</a:t>
                      </a:r>
                    </a:p>
                  </a:txBody>
                  <a:tcPr marL="9525" marR="9525" marT="9525" marB="0" anchor="ctr"/>
                </a:tc>
                <a:tc>
                  <a:txBody>
                    <a:bodyPr/>
                    <a:lstStyle/>
                    <a:p>
                      <a:pPr algn="r" fontAlgn="ctr"/>
                      <a:r>
                        <a:rPr lang="en-US" sz="1100" b="0" i="0" u="none" strike="noStrike">
                          <a:solidFill>
                            <a:srgbClr val="000000"/>
                          </a:solidFill>
                          <a:effectLst/>
                          <a:latin typeface="Lato" panose="020F0502020204030203" pitchFamily="34" charset="0"/>
                        </a:rPr>
                        <a:t>n/a</a:t>
                      </a:r>
                    </a:p>
                  </a:txBody>
                  <a:tcPr marL="9525" marR="9525" marT="9525" marB="0" anchor="ctr"/>
                </a:tc>
                <a:tc>
                  <a:txBody>
                    <a:bodyPr/>
                    <a:lstStyle/>
                    <a:p>
                      <a:pPr algn="ctr" fontAlgn="ctr"/>
                      <a:r>
                        <a:rPr lang="en-US" sz="1100" b="0" i="1" u="none" strike="noStrike">
                          <a:solidFill>
                            <a:srgbClr val="000000"/>
                          </a:solidFill>
                          <a:effectLst/>
                          <a:latin typeface="Lato" panose="020F0502020204030203" pitchFamily="34" charset="0"/>
                        </a:rPr>
                        <a:t>n/a</a:t>
                      </a:r>
                    </a:p>
                  </a:txBody>
                  <a:tcPr marL="9525" marR="9525" marT="9525" marB="0" anchor="ctr"/>
                </a:tc>
                <a:extLst>
                  <a:ext uri="{0D108BD9-81ED-4DB2-BD59-A6C34878D82A}">
                    <a16:rowId xmlns:a16="http://schemas.microsoft.com/office/drawing/2014/main" val="1602027973"/>
                  </a:ext>
                </a:extLst>
              </a:tr>
              <a:tr h="251063">
                <a:tc>
                  <a:txBody>
                    <a:bodyPr/>
                    <a:lstStyle/>
                    <a:p>
                      <a:pPr algn="ctr" fontAlgn="ctr"/>
                      <a:endParaRPr lang="en-US" sz="1100" b="1" i="0" u="none" strike="noStrike">
                        <a:solidFill>
                          <a:srgbClr val="000000"/>
                        </a:solidFill>
                        <a:effectLst/>
                        <a:latin typeface="Lato" panose="020F0502020204030203" pitchFamily="34" charset="0"/>
                      </a:endParaRPr>
                    </a:p>
                  </a:txBody>
                  <a:tcPr marL="9525" marR="9525" marT="9525" marB="0" anchor="ctr"/>
                </a:tc>
                <a:tc>
                  <a:txBody>
                    <a:bodyPr/>
                    <a:lstStyle/>
                    <a:p>
                      <a:pPr algn="l" fontAlgn="b"/>
                      <a:r>
                        <a:rPr lang="en-US" sz="1100" b="0" i="0" u="none" strike="noStrike" dirty="0">
                          <a:solidFill>
                            <a:srgbClr val="000000"/>
                          </a:solidFill>
                          <a:effectLst/>
                          <a:latin typeface="Lato" panose="020F0502020204030203" pitchFamily="34" charset="0"/>
                        </a:rPr>
                        <a:t>Nasdaq GEMX</a:t>
                      </a:r>
                      <a:r>
                        <a:rPr lang="en-US" sz="1100" b="0" i="0" u="none" strike="noStrike" baseline="30000" dirty="0">
                          <a:solidFill>
                            <a:srgbClr val="000000"/>
                          </a:solidFill>
                          <a:effectLst/>
                          <a:latin typeface="Lato" panose="020F0502020204030203" pitchFamily="34" charset="0"/>
                        </a:rPr>
                        <a:t> 1</a:t>
                      </a:r>
                      <a:endParaRPr lang="en-US" sz="1100" b="0" i="0" u="none" strike="noStrike" dirty="0">
                        <a:solidFill>
                          <a:srgbClr val="000000"/>
                        </a:solidFill>
                        <a:effectLst/>
                        <a:latin typeface="Lato" panose="020F0502020204030203" pitchFamily="34" charset="0"/>
                      </a:endParaRPr>
                    </a:p>
                  </a:txBody>
                  <a:tcPr marL="114300" marR="9525" marT="9525" marB="0" anchor="ctr"/>
                </a:tc>
                <a:tc>
                  <a:txBody>
                    <a:bodyPr/>
                    <a:lstStyle/>
                    <a:p>
                      <a:pPr algn="r" fontAlgn="ctr"/>
                      <a:r>
                        <a:rPr lang="en-US" sz="1100" b="0" i="0" u="none" strike="noStrike">
                          <a:solidFill>
                            <a:srgbClr val="000000"/>
                          </a:solidFill>
                          <a:effectLst/>
                          <a:latin typeface="Lato" panose="020F0502020204030203" pitchFamily="34" charset="0"/>
                        </a:rPr>
                        <a:t>               259,432,796 </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91.1%</a:t>
                      </a:r>
                    </a:p>
                  </a:txBody>
                  <a:tcPr marL="9525" marR="9525" marT="9525" marB="0" anchor="ctr"/>
                </a:tc>
                <a:tc>
                  <a:txBody>
                    <a:bodyPr/>
                    <a:lstStyle/>
                    <a:p>
                      <a:pPr algn="r" fontAlgn="ctr"/>
                      <a:r>
                        <a:rPr lang="en-US" sz="1100" b="0" i="0" u="none" strike="noStrike">
                          <a:solidFill>
                            <a:srgbClr val="000000"/>
                          </a:solidFill>
                          <a:effectLst/>
                          <a:latin typeface="Lato" panose="020F0502020204030203" pitchFamily="34" charset="0"/>
                        </a:rPr>
                        <a:t>n/a</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n/a</a:t>
                      </a:r>
                    </a:p>
                  </a:txBody>
                  <a:tcPr marL="9525" marR="9525" marT="9525" marB="0" anchor="ctr"/>
                </a:tc>
                <a:extLst>
                  <a:ext uri="{0D108BD9-81ED-4DB2-BD59-A6C34878D82A}">
                    <a16:rowId xmlns:a16="http://schemas.microsoft.com/office/drawing/2014/main" val="3623142099"/>
                  </a:ext>
                </a:extLst>
              </a:tr>
              <a:tr h="251063">
                <a:tc>
                  <a:txBody>
                    <a:bodyPr/>
                    <a:lstStyle/>
                    <a:p>
                      <a:pPr algn="ctr" fontAlgn="ctr"/>
                      <a:endParaRPr lang="en-US" sz="1100" b="1" i="0" u="none" strike="noStrike">
                        <a:solidFill>
                          <a:srgbClr val="000000"/>
                        </a:solidFill>
                        <a:effectLst/>
                        <a:latin typeface="Lato" panose="020F0502020204030203" pitchFamily="34" charset="0"/>
                      </a:endParaRPr>
                    </a:p>
                  </a:txBody>
                  <a:tcPr marL="9525" marR="9525" marT="9525" marB="0" anchor="ctr"/>
                </a:tc>
                <a:tc>
                  <a:txBody>
                    <a:bodyPr/>
                    <a:lstStyle/>
                    <a:p>
                      <a:pPr algn="l" fontAlgn="b"/>
                      <a:r>
                        <a:rPr lang="en-US" sz="1100" b="0" i="0" u="none" strike="noStrike" dirty="0">
                          <a:solidFill>
                            <a:srgbClr val="000000"/>
                          </a:solidFill>
                          <a:effectLst/>
                          <a:latin typeface="Lato" panose="020F0502020204030203" pitchFamily="34" charset="0"/>
                        </a:rPr>
                        <a:t>Nasdaq MRX</a:t>
                      </a:r>
                      <a:r>
                        <a:rPr lang="en-US" sz="1100" b="0" i="0" u="none" strike="noStrike" baseline="30000" dirty="0">
                          <a:solidFill>
                            <a:srgbClr val="000000"/>
                          </a:solidFill>
                          <a:effectLst/>
                          <a:latin typeface="Lato" panose="020F0502020204030203" pitchFamily="34" charset="0"/>
                        </a:rPr>
                        <a:t> 1</a:t>
                      </a:r>
                      <a:endParaRPr lang="en-US" sz="1100" b="0" i="0" u="none" strike="noStrike" dirty="0">
                        <a:solidFill>
                          <a:srgbClr val="000000"/>
                        </a:solidFill>
                        <a:effectLst/>
                        <a:latin typeface="Lato" panose="020F0502020204030203" pitchFamily="34" charset="0"/>
                      </a:endParaRPr>
                    </a:p>
                  </a:txBody>
                  <a:tcPr marL="114300" marR="9525" marT="9525" marB="0" anchor="ctr"/>
                </a:tc>
                <a:tc>
                  <a:txBody>
                    <a:bodyPr/>
                    <a:lstStyle/>
                    <a:p>
                      <a:pPr algn="r" fontAlgn="ctr"/>
                      <a:r>
                        <a:rPr lang="en-US" sz="1100" b="0" i="0" u="none" strike="noStrike">
                          <a:solidFill>
                            <a:srgbClr val="000000"/>
                          </a:solidFill>
                          <a:effectLst/>
                          <a:latin typeface="Lato" panose="020F0502020204030203" pitchFamily="34" charset="0"/>
                        </a:rPr>
                        <a:t>               181,139,562 </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50.6%</a:t>
                      </a:r>
                    </a:p>
                  </a:txBody>
                  <a:tcPr marL="9525" marR="9525" marT="9525" marB="0" anchor="ctr"/>
                </a:tc>
                <a:tc>
                  <a:txBody>
                    <a:bodyPr/>
                    <a:lstStyle/>
                    <a:p>
                      <a:pPr algn="r" fontAlgn="ctr"/>
                      <a:r>
                        <a:rPr lang="en-US" sz="1100" b="0" i="0" u="none" strike="noStrike">
                          <a:solidFill>
                            <a:srgbClr val="000000"/>
                          </a:solidFill>
                          <a:effectLst/>
                          <a:latin typeface="Lato" panose="020F0502020204030203" pitchFamily="34" charset="0"/>
                        </a:rPr>
                        <a:t>n/a</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n/a</a:t>
                      </a:r>
                    </a:p>
                  </a:txBody>
                  <a:tcPr marL="9525" marR="9525" marT="9525" marB="0" anchor="ctr"/>
                </a:tc>
                <a:extLst>
                  <a:ext uri="{0D108BD9-81ED-4DB2-BD59-A6C34878D82A}">
                    <a16:rowId xmlns:a16="http://schemas.microsoft.com/office/drawing/2014/main" val="2188078845"/>
                  </a:ext>
                </a:extLst>
              </a:tr>
              <a:tr h="251063">
                <a:tc>
                  <a:txBody>
                    <a:bodyPr/>
                    <a:lstStyle/>
                    <a:p>
                      <a:pPr algn="ctr" fontAlgn="ctr"/>
                      <a:endParaRPr lang="en-US" sz="1100" b="1" i="0" u="none" strike="noStrike">
                        <a:solidFill>
                          <a:srgbClr val="000000"/>
                        </a:solidFill>
                        <a:effectLst/>
                        <a:latin typeface="Lato" panose="020F0502020204030203" pitchFamily="34" charset="0"/>
                      </a:endParaRPr>
                    </a:p>
                  </a:txBody>
                  <a:tcPr marL="9525" marR="9525" marT="9525" marB="0" anchor="ctr"/>
                </a:tc>
                <a:tc>
                  <a:txBody>
                    <a:bodyPr/>
                    <a:lstStyle/>
                    <a:p>
                      <a:pPr algn="l" fontAlgn="b"/>
                      <a:r>
                        <a:rPr lang="en-US" sz="1100" b="0" i="0" u="none" strike="noStrike" dirty="0">
                          <a:solidFill>
                            <a:srgbClr val="000000"/>
                          </a:solidFill>
                          <a:effectLst/>
                          <a:latin typeface="Lato" panose="020F0502020204030203" pitchFamily="34" charset="0"/>
                        </a:rPr>
                        <a:t>Nasdaq BX Options</a:t>
                      </a:r>
                      <a:r>
                        <a:rPr lang="en-US" sz="1100" b="0" i="0" u="none" strike="noStrike" baseline="30000" dirty="0">
                          <a:solidFill>
                            <a:srgbClr val="000000"/>
                          </a:solidFill>
                          <a:effectLst/>
                          <a:latin typeface="Lato" panose="020F0502020204030203" pitchFamily="34" charset="0"/>
                        </a:rPr>
                        <a:t> 1</a:t>
                      </a:r>
                      <a:endParaRPr lang="en-US" sz="1100" b="0" i="0" u="none" strike="noStrike" dirty="0">
                        <a:solidFill>
                          <a:srgbClr val="000000"/>
                        </a:solidFill>
                        <a:effectLst/>
                        <a:latin typeface="Lato" panose="020F0502020204030203" pitchFamily="34" charset="0"/>
                      </a:endParaRPr>
                    </a:p>
                  </a:txBody>
                  <a:tcPr marL="114300" marR="9525" marT="9525" marB="0" anchor="ctr"/>
                </a:tc>
                <a:tc>
                  <a:txBody>
                    <a:bodyPr/>
                    <a:lstStyle/>
                    <a:p>
                      <a:pPr algn="r" fontAlgn="ctr"/>
                      <a:r>
                        <a:rPr lang="en-US" sz="1100" b="0" i="0" u="none" strike="noStrike">
                          <a:solidFill>
                            <a:srgbClr val="000000"/>
                          </a:solidFill>
                          <a:effectLst/>
                          <a:latin typeface="Lato" panose="020F0502020204030203" pitchFamily="34" charset="0"/>
                        </a:rPr>
                        <a:t>               108,976,785 </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-9.3%</a:t>
                      </a:r>
                    </a:p>
                  </a:txBody>
                  <a:tcPr marL="9525" marR="9525" marT="9525" marB="0" anchor="ctr"/>
                </a:tc>
                <a:tc>
                  <a:txBody>
                    <a:bodyPr/>
                    <a:lstStyle/>
                    <a:p>
                      <a:pPr algn="r" fontAlgn="ctr"/>
                      <a:r>
                        <a:rPr lang="en-US" sz="1100" b="0" i="0" u="none" strike="noStrike">
                          <a:solidFill>
                            <a:srgbClr val="000000"/>
                          </a:solidFill>
                          <a:effectLst/>
                          <a:latin typeface="Lato" panose="020F0502020204030203" pitchFamily="34" charset="0"/>
                        </a:rPr>
                        <a:t>n/a</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n/a</a:t>
                      </a:r>
                    </a:p>
                  </a:txBody>
                  <a:tcPr marL="9525" marR="9525" marT="9525" marB="0" anchor="ctr"/>
                </a:tc>
                <a:extLst>
                  <a:ext uri="{0D108BD9-81ED-4DB2-BD59-A6C34878D82A}">
                    <a16:rowId xmlns:a16="http://schemas.microsoft.com/office/drawing/2014/main" val="3794199077"/>
                  </a:ext>
                </a:extLst>
              </a:tr>
              <a:tr h="251063">
                <a:tc>
                  <a:txBody>
                    <a:bodyPr/>
                    <a:lstStyle/>
                    <a:p>
                      <a:pPr algn="ctr" fontAlgn="ctr"/>
                      <a:endParaRPr lang="en-US" sz="1100" b="1" i="0" u="none" strike="noStrike">
                        <a:solidFill>
                          <a:srgbClr val="000000"/>
                        </a:solidFill>
                        <a:effectLst/>
                        <a:latin typeface="Lato" panose="020F0502020204030203" pitchFamily="34" charset="0"/>
                      </a:endParaRPr>
                    </a:p>
                  </a:txBody>
                  <a:tcPr marL="9525" marR="9525" marT="9525" marB="0" anchor="ctr"/>
                </a:tc>
                <a:tc>
                  <a:txBody>
                    <a:bodyPr/>
                    <a:lstStyle/>
                    <a:p>
                      <a:pPr algn="l" fontAlgn="b"/>
                      <a:r>
                        <a:rPr lang="en-US" sz="1100" b="0" i="0" u="none" strike="noStrike" dirty="0">
                          <a:solidFill>
                            <a:srgbClr val="000000"/>
                          </a:solidFill>
                          <a:effectLst/>
                          <a:latin typeface="Lato" panose="020F0502020204030203" pitchFamily="34" charset="0"/>
                        </a:rPr>
                        <a:t>Nasdaq Exchanges Nordic Markets</a:t>
                      </a:r>
                    </a:p>
                  </a:txBody>
                  <a:tcPr marL="114300" marR="9525" marT="9525" marB="0" anchor="ctr"/>
                </a:tc>
                <a:tc>
                  <a:txBody>
                    <a:bodyPr/>
                    <a:lstStyle/>
                    <a:p>
                      <a:pPr algn="r" fontAlgn="ctr"/>
                      <a:r>
                        <a:rPr lang="en-US" sz="1100" b="0" i="0" u="none" strike="noStrike">
                          <a:solidFill>
                            <a:srgbClr val="000000"/>
                          </a:solidFill>
                          <a:effectLst/>
                          <a:latin typeface="Lato" panose="020F0502020204030203" pitchFamily="34" charset="0"/>
                        </a:rPr>
                        <a:t>                  31,363,225 </a:t>
                      </a:r>
                    </a:p>
                  </a:txBody>
                  <a:tcPr marL="9525" marR="9525" marT="9525" marB="0" anchor="ctr"/>
                </a:tc>
                <a:tc>
                  <a:txBody>
                    <a:bodyPr/>
                    <a:lstStyle/>
                    <a:p>
                      <a:pPr algn="ctr" fontAlgn="ctr"/>
                      <a:r>
                        <a:rPr lang="en-US" sz="1100" b="0" i="1" u="none" strike="noStrike">
                          <a:solidFill>
                            <a:srgbClr val="000000"/>
                          </a:solidFill>
                          <a:effectLst/>
                          <a:latin typeface="Lato" panose="020F0502020204030203" pitchFamily="34" charset="0"/>
                        </a:rPr>
                        <a:t>-4.6%</a:t>
                      </a:r>
                    </a:p>
                  </a:txBody>
                  <a:tcPr marL="9525" marR="9525" marT="9525" marB="0" anchor="ctr"/>
                </a:tc>
                <a:tc>
                  <a:txBody>
                    <a:bodyPr/>
                    <a:lstStyle/>
                    <a:p>
                      <a:pPr algn="r" fontAlgn="ctr"/>
                      <a:r>
                        <a:rPr lang="en-US" sz="1100" b="0" i="0" u="none" strike="noStrike">
                          <a:solidFill>
                            <a:srgbClr val="000000"/>
                          </a:solidFill>
                          <a:effectLst/>
                          <a:latin typeface="Lato" panose="020F0502020204030203" pitchFamily="34" charset="0"/>
                        </a:rPr>
                        <a:t>                     4,630,223 </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-11.1%</a:t>
                      </a:r>
                    </a:p>
                  </a:txBody>
                  <a:tcPr marL="9525" marR="9525" marT="9525" marB="0" anchor="ctr"/>
                </a:tc>
                <a:extLst>
                  <a:ext uri="{0D108BD9-81ED-4DB2-BD59-A6C34878D82A}">
                    <a16:rowId xmlns:a16="http://schemas.microsoft.com/office/drawing/2014/main" val="1232177699"/>
                  </a:ext>
                </a:extLst>
              </a:tr>
              <a:tr h="251063">
                <a:tc>
                  <a:txBody>
                    <a:bodyPr/>
                    <a:lstStyle/>
                    <a:p>
                      <a:pPr algn="ctr" fontAlgn="ctr"/>
                      <a:endParaRPr lang="en-US" sz="1100" b="1" i="0" u="none" strike="noStrike">
                        <a:solidFill>
                          <a:srgbClr val="000000"/>
                        </a:solidFill>
                        <a:effectLst/>
                        <a:latin typeface="Lato" panose="020F0502020204030203" pitchFamily="34" charset="0"/>
                      </a:endParaRPr>
                    </a:p>
                  </a:txBody>
                  <a:tcPr marL="9525" marR="9525" marT="9525" marB="0" anchor="ctr"/>
                </a:tc>
                <a:tc>
                  <a:txBody>
                    <a:bodyPr/>
                    <a:lstStyle/>
                    <a:p>
                      <a:pPr algn="l" fontAlgn="b"/>
                      <a:r>
                        <a:rPr lang="en-US" sz="1100" b="0" i="0" u="none" strike="noStrike" dirty="0">
                          <a:solidFill>
                            <a:srgbClr val="000000"/>
                          </a:solidFill>
                          <a:effectLst/>
                          <a:latin typeface="Lato" panose="020F0502020204030203" pitchFamily="34" charset="0"/>
                        </a:rPr>
                        <a:t>Nasdaq Commodities</a:t>
                      </a:r>
                    </a:p>
                  </a:txBody>
                  <a:tcPr marL="114300" marR="9525" marT="9525" marB="0" anchor="ctr"/>
                </a:tc>
                <a:tc>
                  <a:txBody>
                    <a:bodyPr/>
                    <a:lstStyle/>
                    <a:p>
                      <a:pPr algn="r" fontAlgn="ctr"/>
                      <a:r>
                        <a:rPr lang="en-US" sz="1100" b="0" i="0" u="none" strike="noStrike">
                          <a:solidFill>
                            <a:srgbClr val="000000"/>
                          </a:solidFill>
                          <a:effectLst/>
                          <a:latin typeface="Lato" panose="020F0502020204030203" pitchFamily="34" charset="0"/>
                        </a:rPr>
                        <a:t>                          137,217 </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19.9%</a:t>
                      </a:r>
                    </a:p>
                  </a:txBody>
                  <a:tcPr marL="9525" marR="9525" marT="9525" marB="0" anchor="ctr"/>
                </a:tc>
                <a:tc>
                  <a:txBody>
                    <a:bodyPr/>
                    <a:lstStyle/>
                    <a:p>
                      <a:pPr algn="r" fontAlgn="ctr"/>
                      <a:r>
                        <a:rPr lang="en-US" sz="1100" b="0" i="0" u="none" strike="noStrike">
                          <a:solidFill>
                            <a:srgbClr val="000000"/>
                          </a:solidFill>
                          <a:effectLst/>
                          <a:latin typeface="Lato" panose="020F0502020204030203" pitchFamily="34" charset="0"/>
                        </a:rPr>
                        <a:t>                            70,231 </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-2.3%</a:t>
                      </a:r>
                    </a:p>
                  </a:txBody>
                  <a:tcPr marL="9525" marR="9525" marT="9525" marB="0" anchor="ctr"/>
                </a:tc>
                <a:extLst>
                  <a:ext uri="{0D108BD9-81ED-4DB2-BD59-A6C34878D82A}">
                    <a16:rowId xmlns:a16="http://schemas.microsoft.com/office/drawing/2014/main" val="3606769478"/>
                  </a:ext>
                </a:extLst>
              </a:tr>
              <a:tr h="251063">
                <a:tc>
                  <a:txBody>
                    <a:bodyPr/>
                    <a:lstStyle/>
                    <a:p>
                      <a:pPr algn="ctr" fontAlgn="ctr"/>
                      <a:r>
                        <a:rPr lang="en-US" sz="1100" b="1" i="0" u="none" strike="noStrike">
                          <a:solidFill>
                            <a:srgbClr val="000000"/>
                          </a:solidFill>
                          <a:effectLst/>
                          <a:latin typeface="Lato" panose="020F0502020204030203" pitchFamily="34" charset="0"/>
                        </a:rPr>
                        <a:t>8</a:t>
                      </a:r>
                    </a:p>
                  </a:txBody>
                  <a:tcPr marL="9525" marR="9525" marT="9525" marB="0" anchor="ctr"/>
                </a:tc>
                <a:tc>
                  <a:txBody>
                    <a:bodyPr/>
                    <a:lstStyle/>
                    <a:p>
                      <a:pPr algn="l" fontAlgn="b"/>
                      <a:r>
                        <a:rPr lang="en-US" sz="1100" b="1" i="0" u="none" strike="noStrike" dirty="0">
                          <a:solidFill>
                            <a:srgbClr val="000000"/>
                          </a:solidFill>
                          <a:effectLst/>
                          <a:latin typeface="Lato" panose="020F0502020204030203" pitchFamily="34" charset="0"/>
                        </a:rPr>
                        <a:t>Zhengzhou Commodity Exchange</a:t>
                      </a:r>
                    </a:p>
                  </a:txBody>
                  <a:tcPr marL="9525" marR="9525" marT="9525" marB="0" anchor="ctr"/>
                </a:tc>
                <a:tc>
                  <a:txBody>
                    <a:bodyPr/>
                    <a:lstStyle/>
                    <a:p>
                      <a:pPr algn="r" fontAlgn="ctr"/>
                      <a:r>
                        <a:rPr lang="en-US" sz="1100" b="1" i="0" u="none" strike="noStrike">
                          <a:solidFill>
                            <a:srgbClr val="000000"/>
                          </a:solidFill>
                          <a:effectLst/>
                          <a:latin typeface="Lato" panose="020F0502020204030203" pitchFamily="34" charset="0"/>
                        </a:rPr>
                        <a:t>1,384,346,292 </a:t>
                      </a:r>
                    </a:p>
                  </a:txBody>
                  <a:tcPr marL="9525" marR="9525" marT="9525" marB="0" anchor="ctr"/>
                </a:tc>
                <a:tc>
                  <a:txBody>
                    <a:bodyPr/>
                    <a:lstStyle/>
                    <a:p>
                      <a:pPr algn="ctr" fontAlgn="ctr"/>
                      <a:r>
                        <a:rPr lang="en-US" sz="1100" b="1" i="1" u="none" strike="noStrike" dirty="0">
                          <a:solidFill>
                            <a:srgbClr val="000000"/>
                          </a:solidFill>
                          <a:effectLst/>
                          <a:latin typeface="Lato" panose="020F0502020204030203" pitchFamily="34" charset="0"/>
                        </a:rPr>
                        <a:t>19.0%</a:t>
                      </a:r>
                    </a:p>
                  </a:txBody>
                  <a:tcPr marL="9525" marR="9525" marT="9525" marB="0" anchor="ctr"/>
                </a:tc>
                <a:tc>
                  <a:txBody>
                    <a:bodyPr/>
                    <a:lstStyle/>
                    <a:p>
                      <a:pPr algn="r" fontAlgn="ctr"/>
                      <a:r>
                        <a:rPr lang="en-US" sz="1100" b="1" i="0" u="none" strike="noStrike">
                          <a:solidFill>
                            <a:srgbClr val="000000"/>
                          </a:solidFill>
                          <a:effectLst/>
                          <a:latin typeface="Lato" panose="020F0502020204030203" pitchFamily="34" charset="0"/>
                        </a:rPr>
                        <a:t>                 16,439,587 </a:t>
                      </a:r>
                    </a:p>
                  </a:txBody>
                  <a:tcPr marL="9525" marR="9525" marT="9525" marB="0" anchor="ctr"/>
                </a:tc>
                <a:tc>
                  <a:txBody>
                    <a:bodyPr/>
                    <a:lstStyle/>
                    <a:p>
                      <a:pPr algn="ctr" fontAlgn="ctr"/>
                      <a:r>
                        <a:rPr lang="en-US" sz="1100" b="1" i="1" u="none" strike="noStrike" dirty="0">
                          <a:solidFill>
                            <a:srgbClr val="000000"/>
                          </a:solidFill>
                          <a:effectLst/>
                          <a:latin typeface="Lato" panose="020F0502020204030203" pitchFamily="34" charset="0"/>
                        </a:rPr>
                        <a:t>25.9%</a:t>
                      </a:r>
                    </a:p>
                  </a:txBody>
                  <a:tcPr marL="9525" marR="9525" marT="9525" marB="0" anchor="ctr"/>
                </a:tc>
                <a:extLst>
                  <a:ext uri="{0D108BD9-81ED-4DB2-BD59-A6C34878D82A}">
                    <a16:rowId xmlns:a16="http://schemas.microsoft.com/office/drawing/2014/main" val="1430544097"/>
                  </a:ext>
                </a:extLst>
              </a:tr>
              <a:tr h="251063">
                <a:tc>
                  <a:txBody>
                    <a:bodyPr/>
                    <a:lstStyle/>
                    <a:p>
                      <a:pPr algn="ctr" fontAlgn="ctr"/>
                      <a:r>
                        <a:rPr lang="en-US" sz="1100" b="1" i="0" u="none" strike="noStrike" dirty="0">
                          <a:solidFill>
                            <a:srgbClr val="000000"/>
                          </a:solidFill>
                          <a:effectLst/>
                          <a:latin typeface="Lato" panose="020F0502020204030203" pitchFamily="34" charset="0"/>
                        </a:rPr>
                        <a:t>9</a:t>
                      </a:r>
                    </a:p>
                  </a:txBody>
                  <a:tcPr marL="9525" marR="9525" marT="9525" marB="0" anchor="ctr"/>
                </a:tc>
                <a:tc>
                  <a:txBody>
                    <a:bodyPr/>
                    <a:lstStyle/>
                    <a:p>
                      <a:pPr algn="l" fontAlgn="b"/>
                      <a:r>
                        <a:rPr lang="en-US" sz="1100" b="1" i="0" u="none" strike="noStrike" dirty="0">
                          <a:solidFill>
                            <a:srgbClr val="000000"/>
                          </a:solidFill>
                          <a:effectLst/>
                          <a:latin typeface="Lato" panose="020F0502020204030203" pitchFamily="34" charset="0"/>
                        </a:rPr>
                        <a:t>Borsa Istanbul</a:t>
                      </a:r>
                    </a:p>
                  </a:txBody>
                  <a:tcPr marL="9525" marR="9525" marT="9525" marB="0" anchor="ctr"/>
                </a:tc>
                <a:tc>
                  <a:txBody>
                    <a:bodyPr/>
                    <a:lstStyle/>
                    <a:p>
                      <a:pPr algn="r" fontAlgn="ctr"/>
                      <a:r>
                        <a:rPr lang="en-US" sz="1100" b="1" i="0" u="none" strike="noStrike">
                          <a:solidFill>
                            <a:srgbClr val="000000"/>
                          </a:solidFill>
                          <a:effectLst/>
                          <a:latin typeface="Lato" panose="020F0502020204030203" pitchFamily="34" charset="0"/>
                        </a:rPr>
                        <a:t>1,343,940,778 </a:t>
                      </a:r>
                    </a:p>
                  </a:txBody>
                  <a:tcPr marL="9525" marR="9525" marT="9525" marB="0" anchor="ctr"/>
                </a:tc>
                <a:tc>
                  <a:txBody>
                    <a:bodyPr/>
                    <a:lstStyle/>
                    <a:p>
                      <a:pPr algn="ctr" fontAlgn="ctr"/>
                      <a:r>
                        <a:rPr lang="en-US" sz="1100" b="1" i="1" u="none" strike="noStrike" dirty="0">
                          <a:solidFill>
                            <a:srgbClr val="000000"/>
                          </a:solidFill>
                          <a:effectLst/>
                          <a:latin typeface="Lato" panose="020F0502020204030203" pitchFamily="34" charset="0"/>
                        </a:rPr>
                        <a:t>44.4%</a:t>
                      </a:r>
                    </a:p>
                  </a:txBody>
                  <a:tcPr marL="9525" marR="9525" marT="9525" marB="0" anchor="ctr"/>
                </a:tc>
                <a:tc>
                  <a:txBody>
                    <a:bodyPr/>
                    <a:lstStyle/>
                    <a:p>
                      <a:pPr algn="r" fontAlgn="ctr"/>
                      <a:r>
                        <a:rPr lang="en-US" sz="1100" b="1" i="0" u="none" strike="noStrike">
                          <a:solidFill>
                            <a:srgbClr val="000000"/>
                          </a:solidFill>
                          <a:effectLst/>
                          <a:latin typeface="Lato" panose="020F0502020204030203" pitchFamily="34" charset="0"/>
                        </a:rPr>
                        <a:t>                 22,599,432 </a:t>
                      </a:r>
                    </a:p>
                  </a:txBody>
                  <a:tcPr marL="9525" marR="9525" marT="9525" marB="0" anchor="ctr"/>
                </a:tc>
                <a:tc>
                  <a:txBody>
                    <a:bodyPr/>
                    <a:lstStyle/>
                    <a:p>
                      <a:pPr algn="ctr" fontAlgn="ctr"/>
                      <a:r>
                        <a:rPr lang="en-US" sz="1100" b="1" i="1" u="none" strike="noStrike" dirty="0">
                          <a:solidFill>
                            <a:srgbClr val="000000"/>
                          </a:solidFill>
                          <a:effectLst/>
                          <a:latin typeface="Lato" panose="020F0502020204030203" pitchFamily="34" charset="0"/>
                        </a:rPr>
                        <a:t>24.4%</a:t>
                      </a:r>
                    </a:p>
                  </a:txBody>
                  <a:tcPr marL="9525" marR="9525" marT="9525" marB="0" anchor="ctr"/>
                </a:tc>
                <a:extLst>
                  <a:ext uri="{0D108BD9-81ED-4DB2-BD59-A6C34878D82A}">
                    <a16:rowId xmlns:a16="http://schemas.microsoft.com/office/drawing/2014/main" val="3848471000"/>
                  </a:ext>
                </a:extLst>
              </a:tr>
              <a:tr h="251063">
                <a:tc>
                  <a:txBody>
                    <a:bodyPr/>
                    <a:lstStyle/>
                    <a:p>
                      <a:pPr algn="ctr" fontAlgn="ctr"/>
                      <a:r>
                        <a:rPr lang="en-US" sz="1100" b="1" i="0" u="none" strike="noStrike">
                          <a:solidFill>
                            <a:srgbClr val="000000"/>
                          </a:solidFill>
                          <a:effectLst/>
                          <a:latin typeface="Lato" panose="020F0502020204030203" pitchFamily="34" charset="0"/>
                        </a:rPr>
                        <a:t>10</a:t>
                      </a:r>
                    </a:p>
                  </a:txBody>
                  <a:tcPr marL="9525" marR="9525" marT="9525" marB="0" anchor="ctr"/>
                </a:tc>
                <a:tc>
                  <a:txBody>
                    <a:bodyPr/>
                    <a:lstStyle/>
                    <a:p>
                      <a:pPr algn="l" fontAlgn="b"/>
                      <a:r>
                        <a:rPr lang="en-US" sz="1100" b="1" i="0" u="none" strike="noStrike" dirty="0">
                          <a:solidFill>
                            <a:srgbClr val="000000"/>
                          </a:solidFill>
                          <a:effectLst/>
                          <a:latin typeface="Lato" panose="020F0502020204030203" pitchFamily="34" charset="0"/>
                        </a:rPr>
                        <a:t>Korea Exchange</a:t>
                      </a:r>
                    </a:p>
                  </a:txBody>
                  <a:tcPr marL="9525" marR="9525" marT="9525" marB="0" anchor="ctr"/>
                </a:tc>
                <a:tc>
                  <a:txBody>
                    <a:bodyPr/>
                    <a:lstStyle/>
                    <a:p>
                      <a:pPr algn="r" fontAlgn="ctr"/>
                      <a:r>
                        <a:rPr lang="en-US" sz="1100" b="1" i="0" u="none" strike="noStrike">
                          <a:solidFill>
                            <a:srgbClr val="000000"/>
                          </a:solidFill>
                          <a:effectLst/>
                          <a:latin typeface="Lato" panose="020F0502020204030203" pitchFamily="34" charset="0"/>
                        </a:rPr>
                        <a:t>1,321,485,572 </a:t>
                      </a:r>
                    </a:p>
                  </a:txBody>
                  <a:tcPr marL="9525" marR="9525" marT="9525" marB="0" anchor="ctr"/>
                </a:tc>
                <a:tc>
                  <a:txBody>
                    <a:bodyPr/>
                    <a:lstStyle/>
                    <a:p>
                      <a:pPr algn="ctr" fontAlgn="ctr"/>
                      <a:r>
                        <a:rPr lang="en-US" sz="1100" b="1" i="1" u="none" strike="noStrike" dirty="0">
                          <a:solidFill>
                            <a:srgbClr val="000000"/>
                          </a:solidFill>
                          <a:effectLst/>
                          <a:latin typeface="Lato" panose="020F0502020204030203" pitchFamily="34" charset="0"/>
                        </a:rPr>
                        <a:t>11.5%</a:t>
                      </a:r>
                    </a:p>
                  </a:txBody>
                  <a:tcPr marL="9525" marR="9525" marT="9525" marB="0" anchor="ctr"/>
                </a:tc>
                <a:tc>
                  <a:txBody>
                    <a:bodyPr/>
                    <a:lstStyle/>
                    <a:p>
                      <a:pPr algn="r" fontAlgn="ctr"/>
                      <a:r>
                        <a:rPr lang="en-US" sz="1100" b="1" i="0" u="none" strike="noStrike">
                          <a:solidFill>
                            <a:srgbClr val="000000"/>
                          </a:solidFill>
                          <a:effectLst/>
                          <a:latin typeface="Lato" panose="020F0502020204030203" pitchFamily="34" charset="0"/>
                        </a:rPr>
                        <a:t>                 15,795,178 </a:t>
                      </a:r>
                    </a:p>
                  </a:txBody>
                  <a:tcPr marL="9525" marR="9525" marT="9525" marB="0" anchor="ctr"/>
                </a:tc>
                <a:tc>
                  <a:txBody>
                    <a:bodyPr/>
                    <a:lstStyle/>
                    <a:p>
                      <a:pPr algn="ctr" fontAlgn="ctr"/>
                      <a:r>
                        <a:rPr lang="en-US" sz="1100" b="1" i="1" u="none" strike="noStrike" dirty="0">
                          <a:solidFill>
                            <a:srgbClr val="000000"/>
                          </a:solidFill>
                          <a:effectLst/>
                          <a:latin typeface="Lato" panose="020F0502020204030203" pitchFamily="34" charset="0"/>
                        </a:rPr>
                        <a:t>-8.3%</a:t>
                      </a:r>
                    </a:p>
                  </a:txBody>
                  <a:tcPr marL="9525" marR="9525" marT="9525" marB="0" anchor="ctr"/>
                </a:tc>
                <a:extLst>
                  <a:ext uri="{0D108BD9-81ED-4DB2-BD59-A6C34878D82A}">
                    <a16:rowId xmlns:a16="http://schemas.microsoft.com/office/drawing/2014/main" val="3414925466"/>
                  </a:ext>
                </a:extLst>
              </a:tr>
            </a:tbl>
          </a:graphicData>
        </a:graphic>
      </p:graphicFrame>
      <p:sp>
        <p:nvSpPr>
          <p:cNvPr id="3" name="TextBox 2">
            <a:extLst>
              <a:ext uri="{FF2B5EF4-FFF2-40B4-BE49-F238E27FC236}">
                <a16:creationId xmlns:a16="http://schemas.microsoft.com/office/drawing/2014/main" id="{3FE788AE-386F-000F-744B-59A6EF486FC5}"/>
              </a:ext>
            </a:extLst>
          </p:cNvPr>
          <p:cNvSpPr txBox="1"/>
          <p:nvPr/>
        </p:nvSpPr>
        <p:spPr>
          <a:xfrm>
            <a:off x="2399370" y="6290471"/>
            <a:ext cx="7393259" cy="261610"/>
          </a:xfrm>
          <a:prstGeom prst="rect">
            <a:avLst/>
          </a:prstGeom>
          <a:noFill/>
        </p:spPr>
        <p:txBody>
          <a:bodyPr wrap="square" rtlCol="0">
            <a:spAutoFit/>
          </a:bodyPr>
          <a:lstStyle/>
          <a:p>
            <a:pPr algn="ctr"/>
            <a:r>
              <a:rPr lang="en-US" sz="1100" b="0" i="0" u="none" strike="noStrike" baseline="30000" dirty="0">
                <a:solidFill>
                  <a:srgbClr val="000000"/>
                </a:solidFill>
                <a:effectLst/>
                <a:latin typeface="Lato" panose="020F0502020204030203" pitchFamily="34" charset="0"/>
              </a:rPr>
              <a:t>1 </a:t>
            </a:r>
            <a:r>
              <a:rPr lang="en-US" sz="1100" b="0" i="0" u="none" strike="noStrike" dirty="0">
                <a:solidFill>
                  <a:srgbClr val="000000"/>
                </a:solidFill>
                <a:effectLst/>
                <a:latin typeface="Lato" panose="020F0502020204030203" pitchFamily="34" charset="0"/>
              </a:rPr>
              <a:t>US equity options are cleared through the Options Clearing Corp.</a:t>
            </a:r>
            <a:endParaRPr lang="en-US" sz="1100" dirty="0"/>
          </a:p>
        </p:txBody>
      </p:sp>
    </p:spTree>
    <p:extLst>
      <p:ext uri="{BB962C8B-B14F-4D97-AF65-F5344CB8AC3E}">
        <p14:creationId xmlns:p14="http://schemas.microsoft.com/office/powerpoint/2010/main" val="11142591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AFB96F-4076-C0EE-E513-C6FF469120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6A6FD0-7DFD-0C7A-2E83-B1E729A121D0}"/>
              </a:ext>
            </a:extLst>
          </p:cNvPr>
          <p:cNvSpPr>
            <a:spLocks noGrp="1"/>
          </p:cNvSpPr>
          <p:nvPr>
            <p:ph type="title"/>
          </p:nvPr>
        </p:nvSpPr>
        <p:spPr>
          <a:xfrm>
            <a:off x="838200" y="-80652"/>
            <a:ext cx="10515600" cy="1325563"/>
          </a:xfrm>
        </p:spPr>
        <p:txBody>
          <a:bodyPr>
            <a:normAutofit/>
          </a:bodyPr>
          <a:lstStyle/>
          <a:p>
            <a:r>
              <a:rPr lang="en-US" sz="3200" dirty="0">
                <a:solidFill>
                  <a:schemeClr val="tx1"/>
                </a:solidFill>
              </a:rPr>
              <a:t>Exchange Ranking – Part Three</a:t>
            </a:r>
          </a:p>
        </p:txBody>
      </p:sp>
      <p:graphicFrame>
        <p:nvGraphicFramePr>
          <p:cNvPr id="4" name="Table 4">
            <a:extLst>
              <a:ext uri="{FF2B5EF4-FFF2-40B4-BE49-F238E27FC236}">
                <a16:creationId xmlns:a16="http://schemas.microsoft.com/office/drawing/2014/main" id="{A5FD0724-B74E-7BE0-0C31-D7CEDD42E8AB}"/>
              </a:ext>
            </a:extLst>
          </p:cNvPr>
          <p:cNvGraphicFramePr>
            <a:graphicFrameLocks noGrp="1"/>
          </p:cNvGraphicFramePr>
          <p:nvPr>
            <p:ph idx="1"/>
            <p:extLst>
              <p:ext uri="{D42A27DB-BD31-4B8C-83A1-F6EECF244321}">
                <p14:modId xmlns:p14="http://schemas.microsoft.com/office/powerpoint/2010/main" val="901765692"/>
              </p:ext>
            </p:extLst>
          </p:nvPr>
        </p:nvGraphicFramePr>
        <p:xfrm>
          <a:off x="838200" y="924233"/>
          <a:ext cx="9974802" cy="5272323"/>
        </p:xfrm>
        <a:graphic>
          <a:graphicData uri="http://schemas.openxmlformats.org/drawingml/2006/table">
            <a:tbl>
              <a:tblPr firstRow="1" bandRow="1">
                <a:tableStyleId>{5C22544A-7EE6-4342-B048-85BDC9FD1C3A}</a:tableStyleId>
              </a:tblPr>
              <a:tblGrid>
                <a:gridCol w="695706">
                  <a:extLst>
                    <a:ext uri="{9D8B030D-6E8A-4147-A177-3AD203B41FA5}">
                      <a16:colId xmlns:a16="http://schemas.microsoft.com/office/drawing/2014/main" val="2859424830"/>
                    </a:ext>
                  </a:extLst>
                </a:gridCol>
                <a:gridCol w="2905019">
                  <a:extLst>
                    <a:ext uri="{9D8B030D-6E8A-4147-A177-3AD203B41FA5}">
                      <a16:colId xmlns:a16="http://schemas.microsoft.com/office/drawing/2014/main" val="1811664149"/>
                    </a:ext>
                  </a:extLst>
                </a:gridCol>
                <a:gridCol w="1897220">
                  <a:extLst>
                    <a:ext uri="{9D8B030D-6E8A-4147-A177-3AD203B41FA5}">
                      <a16:colId xmlns:a16="http://schemas.microsoft.com/office/drawing/2014/main" val="1374436050"/>
                    </a:ext>
                  </a:extLst>
                </a:gridCol>
                <a:gridCol w="1357746">
                  <a:extLst>
                    <a:ext uri="{9D8B030D-6E8A-4147-A177-3AD203B41FA5}">
                      <a16:colId xmlns:a16="http://schemas.microsoft.com/office/drawing/2014/main" val="907083899"/>
                    </a:ext>
                  </a:extLst>
                </a:gridCol>
                <a:gridCol w="1690254">
                  <a:extLst>
                    <a:ext uri="{9D8B030D-6E8A-4147-A177-3AD203B41FA5}">
                      <a16:colId xmlns:a16="http://schemas.microsoft.com/office/drawing/2014/main" val="1827312195"/>
                    </a:ext>
                  </a:extLst>
                </a:gridCol>
                <a:gridCol w="1428857">
                  <a:extLst>
                    <a:ext uri="{9D8B030D-6E8A-4147-A177-3AD203B41FA5}">
                      <a16:colId xmlns:a16="http://schemas.microsoft.com/office/drawing/2014/main" val="4175262852"/>
                    </a:ext>
                  </a:extLst>
                </a:gridCol>
              </a:tblGrid>
              <a:tr h="251063">
                <a:tc>
                  <a:txBody>
                    <a:bodyPr/>
                    <a:lstStyle/>
                    <a:p>
                      <a:pPr algn="ctr" fontAlgn="ctr"/>
                      <a:r>
                        <a:rPr lang="en-US" sz="1100" b="1" i="0" u="none" strike="noStrike" dirty="0">
                          <a:solidFill>
                            <a:schemeClr val="bg1"/>
                          </a:solidFill>
                          <a:effectLst/>
                          <a:latin typeface="Lato" panose="020F0502020204030203" pitchFamily="34" charset="0"/>
                        </a:rPr>
                        <a:t>Rank</a:t>
                      </a:r>
                    </a:p>
                  </a:txBody>
                  <a:tcPr marL="9525" marR="9525" marT="9525" marB="0" anchor="ctr"/>
                </a:tc>
                <a:tc>
                  <a:txBody>
                    <a:bodyPr/>
                    <a:lstStyle/>
                    <a:p>
                      <a:pPr algn="l" fontAlgn="ctr"/>
                      <a:r>
                        <a:rPr lang="en-US" sz="1100" b="1" i="0" u="none" strike="noStrike" dirty="0">
                          <a:solidFill>
                            <a:schemeClr val="bg1"/>
                          </a:solidFill>
                          <a:effectLst/>
                          <a:latin typeface="Lato" panose="020F0502020204030203" pitchFamily="34" charset="0"/>
                        </a:rPr>
                        <a:t>Exchange</a:t>
                      </a:r>
                    </a:p>
                  </a:txBody>
                  <a:tcPr marL="9525" marR="9525" marT="9525" marB="0" anchor="ctr"/>
                </a:tc>
                <a:tc>
                  <a:txBody>
                    <a:bodyPr/>
                    <a:lstStyle/>
                    <a:p>
                      <a:pPr algn="r" fontAlgn="ctr"/>
                      <a:r>
                        <a:rPr lang="en-US" sz="1100" b="1" i="0" u="none" strike="noStrike" dirty="0">
                          <a:solidFill>
                            <a:schemeClr val="bg1"/>
                          </a:solidFill>
                          <a:effectLst/>
                          <a:latin typeface="Lato" panose="020F0502020204030203" pitchFamily="34" charset="0"/>
                        </a:rPr>
                        <a:t>Jan-Jun 2025 Volume</a:t>
                      </a:r>
                    </a:p>
                  </a:txBody>
                  <a:tcPr marL="9525" marR="9525" marT="9525" marB="0" anchor="ctr"/>
                </a:tc>
                <a:tc>
                  <a:txBody>
                    <a:bodyPr/>
                    <a:lstStyle/>
                    <a:p>
                      <a:pPr algn="ctr" fontAlgn="ctr"/>
                      <a:r>
                        <a:rPr lang="en-US" sz="1100" b="1" i="0" u="none" strike="noStrike" dirty="0">
                          <a:solidFill>
                            <a:schemeClr val="bg1"/>
                          </a:solidFill>
                          <a:effectLst/>
                          <a:latin typeface="Lato" panose="020F0502020204030203" pitchFamily="34" charset="0"/>
                        </a:rPr>
                        <a:t>YoY % Change</a:t>
                      </a:r>
                    </a:p>
                  </a:txBody>
                  <a:tcPr marL="9525" marR="9525" marT="9525" marB="0" anchor="ctr"/>
                </a:tc>
                <a:tc>
                  <a:txBody>
                    <a:bodyPr/>
                    <a:lstStyle/>
                    <a:p>
                      <a:pPr algn="r" fontAlgn="ctr"/>
                      <a:r>
                        <a:rPr lang="en-US" sz="1100" b="1" i="0" u="none" strike="noStrike" dirty="0">
                          <a:solidFill>
                            <a:schemeClr val="bg1"/>
                          </a:solidFill>
                          <a:effectLst/>
                          <a:latin typeface="Lato" panose="020F0502020204030203" pitchFamily="34" charset="0"/>
                        </a:rPr>
                        <a:t>Jun 2025 Open Interest</a:t>
                      </a:r>
                    </a:p>
                  </a:txBody>
                  <a:tcPr marL="9525" marR="9525" marT="9525" marB="0" anchor="ctr"/>
                </a:tc>
                <a:tc>
                  <a:txBody>
                    <a:bodyPr/>
                    <a:lstStyle/>
                    <a:p>
                      <a:pPr algn="ctr" fontAlgn="ctr"/>
                      <a:r>
                        <a:rPr lang="en-US" sz="1100" b="1" i="0" u="none" strike="noStrike" dirty="0">
                          <a:solidFill>
                            <a:schemeClr val="bg1"/>
                          </a:solidFill>
                          <a:effectLst/>
                          <a:latin typeface="Lato" panose="020F0502020204030203" pitchFamily="34" charset="0"/>
                        </a:rPr>
                        <a:t>YoY % Change</a:t>
                      </a:r>
                    </a:p>
                  </a:txBody>
                  <a:tcPr marL="9525" marR="9525" marT="9525" marB="0" anchor="ctr"/>
                </a:tc>
                <a:extLst>
                  <a:ext uri="{0D108BD9-81ED-4DB2-BD59-A6C34878D82A}">
                    <a16:rowId xmlns:a16="http://schemas.microsoft.com/office/drawing/2014/main" val="372574726"/>
                  </a:ext>
                </a:extLst>
              </a:tr>
              <a:tr h="251063">
                <a:tc>
                  <a:txBody>
                    <a:bodyPr/>
                    <a:lstStyle/>
                    <a:p>
                      <a:pPr algn="ctr" fontAlgn="ctr"/>
                      <a:r>
                        <a:rPr lang="en-US" sz="1100" b="1" i="0" u="none" strike="noStrike" dirty="0">
                          <a:solidFill>
                            <a:srgbClr val="000000"/>
                          </a:solidFill>
                          <a:effectLst/>
                          <a:latin typeface="Lato" panose="020F0502020204030203" pitchFamily="34" charset="0"/>
                        </a:rPr>
                        <a:t>11</a:t>
                      </a:r>
                    </a:p>
                  </a:txBody>
                  <a:tcPr marL="9525" marR="9525" marT="9525" marB="0" anchor="ctr"/>
                </a:tc>
                <a:tc>
                  <a:txBody>
                    <a:bodyPr/>
                    <a:lstStyle/>
                    <a:p>
                      <a:pPr algn="l" fontAlgn="b"/>
                      <a:r>
                        <a:rPr lang="en-US" sz="1100" b="1" i="0" u="none" strike="noStrike" dirty="0">
                          <a:solidFill>
                            <a:srgbClr val="000000"/>
                          </a:solidFill>
                          <a:effectLst/>
                          <a:latin typeface="Lato" panose="020F0502020204030203" pitchFamily="34" charset="0"/>
                        </a:rPr>
                        <a:t>Dalian Commodity Exchange</a:t>
                      </a:r>
                    </a:p>
                  </a:txBody>
                  <a:tcPr marL="9525" marR="9525" marT="9525" marB="0" anchor="ctr"/>
                </a:tc>
                <a:tc>
                  <a:txBody>
                    <a:bodyPr/>
                    <a:lstStyle/>
                    <a:p>
                      <a:pPr algn="r" fontAlgn="ctr"/>
                      <a:r>
                        <a:rPr lang="en-US" sz="1100" b="1" i="0" u="none" strike="noStrike">
                          <a:solidFill>
                            <a:srgbClr val="000000"/>
                          </a:solidFill>
                          <a:effectLst/>
                          <a:latin typeface="Lato" panose="020F0502020204030203" pitchFamily="34" charset="0"/>
                        </a:rPr>
                        <a:t>1,233,675,133 </a:t>
                      </a:r>
                    </a:p>
                  </a:txBody>
                  <a:tcPr marL="9525" marR="9525" marT="9525" marB="0" anchor="ctr"/>
                </a:tc>
                <a:tc>
                  <a:txBody>
                    <a:bodyPr/>
                    <a:lstStyle/>
                    <a:p>
                      <a:pPr algn="ctr" fontAlgn="ctr"/>
                      <a:r>
                        <a:rPr lang="en-US" sz="1100" b="1" i="1" u="none" strike="noStrike" dirty="0">
                          <a:solidFill>
                            <a:srgbClr val="000000"/>
                          </a:solidFill>
                          <a:effectLst/>
                          <a:latin typeface="Lato" panose="020F0502020204030203" pitchFamily="34" charset="0"/>
                        </a:rPr>
                        <a:t>15.5%</a:t>
                      </a:r>
                    </a:p>
                  </a:txBody>
                  <a:tcPr marL="9525" marR="9525" marT="9525" marB="0" anchor="ctr"/>
                </a:tc>
                <a:tc>
                  <a:txBody>
                    <a:bodyPr/>
                    <a:lstStyle/>
                    <a:p>
                      <a:pPr algn="r" fontAlgn="ctr"/>
                      <a:r>
                        <a:rPr lang="en-US" sz="1100" b="1" i="0" u="none" strike="noStrike">
                          <a:solidFill>
                            <a:srgbClr val="000000"/>
                          </a:solidFill>
                          <a:effectLst/>
                          <a:latin typeface="Lato" panose="020F0502020204030203" pitchFamily="34" charset="0"/>
                        </a:rPr>
                        <a:t>                 17,393,766 </a:t>
                      </a:r>
                    </a:p>
                  </a:txBody>
                  <a:tcPr marL="9525" marR="9525" marT="9525" marB="0" anchor="ctr"/>
                </a:tc>
                <a:tc>
                  <a:txBody>
                    <a:bodyPr/>
                    <a:lstStyle/>
                    <a:p>
                      <a:pPr algn="ctr" fontAlgn="ctr"/>
                      <a:r>
                        <a:rPr lang="en-US" sz="1100" b="1" i="1" u="none" strike="noStrike" dirty="0">
                          <a:solidFill>
                            <a:srgbClr val="000000"/>
                          </a:solidFill>
                          <a:effectLst/>
                          <a:latin typeface="Lato" panose="020F0502020204030203" pitchFamily="34" charset="0"/>
                        </a:rPr>
                        <a:t>20.4%</a:t>
                      </a:r>
                    </a:p>
                  </a:txBody>
                  <a:tcPr marL="9525" marR="9525" marT="9525" marB="0" anchor="ctr"/>
                </a:tc>
                <a:extLst>
                  <a:ext uri="{0D108BD9-81ED-4DB2-BD59-A6C34878D82A}">
                    <a16:rowId xmlns:a16="http://schemas.microsoft.com/office/drawing/2014/main" val="3681305653"/>
                  </a:ext>
                </a:extLst>
              </a:tr>
              <a:tr h="251063">
                <a:tc>
                  <a:txBody>
                    <a:bodyPr/>
                    <a:lstStyle/>
                    <a:p>
                      <a:pPr algn="ctr" fontAlgn="ctr"/>
                      <a:r>
                        <a:rPr lang="en-US" sz="1100" b="1" i="0" u="none" strike="noStrike">
                          <a:solidFill>
                            <a:srgbClr val="000000"/>
                          </a:solidFill>
                          <a:effectLst/>
                          <a:latin typeface="Lato" panose="020F0502020204030203" pitchFamily="34" charset="0"/>
                        </a:rPr>
                        <a:t>12</a:t>
                      </a:r>
                    </a:p>
                  </a:txBody>
                  <a:tcPr marL="9525" marR="9525" marT="9525" marB="0" anchor="ctr"/>
                </a:tc>
                <a:tc>
                  <a:txBody>
                    <a:bodyPr/>
                    <a:lstStyle/>
                    <a:p>
                      <a:pPr algn="l" fontAlgn="b"/>
                      <a:r>
                        <a:rPr lang="en-US" sz="1100" b="1" i="0" u="none" strike="noStrike" dirty="0">
                          <a:solidFill>
                            <a:srgbClr val="000000"/>
                          </a:solidFill>
                          <a:effectLst/>
                          <a:latin typeface="Lato" panose="020F0502020204030203" pitchFamily="34" charset="0"/>
                        </a:rPr>
                        <a:t>Shanghai Futures Exchange</a:t>
                      </a:r>
                    </a:p>
                  </a:txBody>
                  <a:tcPr marL="9525" marR="9525" marT="9525" marB="0" anchor="ctr"/>
                </a:tc>
                <a:tc>
                  <a:txBody>
                    <a:bodyPr/>
                    <a:lstStyle/>
                    <a:p>
                      <a:pPr algn="r" fontAlgn="ctr"/>
                      <a:r>
                        <a:rPr lang="en-US" sz="1100" b="1" i="0" u="none" strike="noStrike">
                          <a:solidFill>
                            <a:srgbClr val="000000"/>
                          </a:solidFill>
                          <a:effectLst/>
                          <a:latin typeface="Lato" panose="020F0502020204030203" pitchFamily="34" charset="0"/>
                        </a:rPr>
                        <a:t>1,189,006,442 </a:t>
                      </a:r>
                    </a:p>
                  </a:txBody>
                  <a:tcPr marL="9525" marR="9525" marT="9525" marB="0" anchor="ctr"/>
                </a:tc>
                <a:tc>
                  <a:txBody>
                    <a:bodyPr/>
                    <a:lstStyle/>
                    <a:p>
                      <a:pPr algn="ctr" fontAlgn="ctr"/>
                      <a:r>
                        <a:rPr lang="en-US" sz="1100" b="1" i="1" u="none" strike="noStrike" dirty="0">
                          <a:solidFill>
                            <a:srgbClr val="000000"/>
                          </a:solidFill>
                          <a:effectLst/>
                          <a:latin typeface="Lato" panose="020F0502020204030203" pitchFamily="34" charset="0"/>
                        </a:rPr>
                        <a:t>14.4%</a:t>
                      </a:r>
                    </a:p>
                  </a:txBody>
                  <a:tcPr marL="9525" marR="9525" marT="9525" marB="0" anchor="ctr"/>
                </a:tc>
                <a:tc>
                  <a:txBody>
                    <a:bodyPr/>
                    <a:lstStyle/>
                    <a:p>
                      <a:pPr algn="r" fontAlgn="ctr"/>
                      <a:r>
                        <a:rPr lang="en-US" sz="1100" b="1" i="0" u="none" strike="noStrike">
                          <a:solidFill>
                            <a:srgbClr val="000000"/>
                          </a:solidFill>
                          <a:effectLst/>
                          <a:latin typeface="Lato" panose="020F0502020204030203" pitchFamily="34" charset="0"/>
                        </a:rPr>
                        <a:t>                 12,218,556 </a:t>
                      </a:r>
                    </a:p>
                  </a:txBody>
                  <a:tcPr marL="9525" marR="9525" marT="9525" marB="0" anchor="ctr"/>
                </a:tc>
                <a:tc>
                  <a:txBody>
                    <a:bodyPr/>
                    <a:lstStyle/>
                    <a:p>
                      <a:pPr algn="ctr" fontAlgn="ctr"/>
                      <a:r>
                        <a:rPr lang="en-US" sz="1100" b="1" i="1" u="none" strike="noStrike" dirty="0">
                          <a:solidFill>
                            <a:srgbClr val="000000"/>
                          </a:solidFill>
                          <a:effectLst/>
                          <a:latin typeface="Lato" panose="020F0502020204030203" pitchFamily="34" charset="0"/>
                        </a:rPr>
                        <a:t>12.5%</a:t>
                      </a:r>
                    </a:p>
                  </a:txBody>
                  <a:tcPr marL="9525" marR="9525" marT="9525" marB="0" anchor="ctr"/>
                </a:tc>
                <a:extLst>
                  <a:ext uri="{0D108BD9-81ED-4DB2-BD59-A6C34878D82A}">
                    <a16:rowId xmlns:a16="http://schemas.microsoft.com/office/drawing/2014/main" val="2103037002"/>
                  </a:ext>
                </a:extLst>
              </a:tr>
              <a:tr h="251063">
                <a:tc>
                  <a:txBody>
                    <a:bodyPr/>
                    <a:lstStyle/>
                    <a:p>
                      <a:pPr algn="ctr" fontAlgn="ctr"/>
                      <a:endParaRPr lang="en-US" sz="1100" b="1" i="0" u="none" strike="noStrike">
                        <a:solidFill>
                          <a:srgbClr val="000000"/>
                        </a:solidFill>
                        <a:effectLst/>
                        <a:latin typeface="Lato" panose="020F0502020204030203" pitchFamily="34" charset="0"/>
                      </a:endParaRPr>
                    </a:p>
                  </a:txBody>
                  <a:tcPr marL="9525" marR="9525" marT="9525" marB="0" anchor="ctr"/>
                </a:tc>
                <a:tc>
                  <a:txBody>
                    <a:bodyPr/>
                    <a:lstStyle/>
                    <a:p>
                      <a:pPr algn="l" fontAlgn="b"/>
                      <a:r>
                        <a:rPr lang="en-US" sz="1100" b="0" i="0" u="none" strike="noStrike" dirty="0">
                          <a:solidFill>
                            <a:srgbClr val="000000"/>
                          </a:solidFill>
                          <a:effectLst/>
                          <a:latin typeface="Lato" panose="020F0502020204030203" pitchFamily="34" charset="0"/>
                        </a:rPr>
                        <a:t>Shanghai Futures Exchange</a:t>
                      </a:r>
                    </a:p>
                  </a:txBody>
                  <a:tcPr marL="114300" marR="9525" marT="9525" marB="0" anchor="ctr"/>
                </a:tc>
                <a:tc>
                  <a:txBody>
                    <a:bodyPr/>
                    <a:lstStyle/>
                    <a:p>
                      <a:pPr algn="r" fontAlgn="ctr"/>
                      <a:r>
                        <a:rPr lang="en-US" sz="1100" b="0" i="0" u="none" strike="noStrike">
                          <a:solidFill>
                            <a:srgbClr val="000000"/>
                          </a:solidFill>
                          <a:effectLst/>
                          <a:latin typeface="Lato" panose="020F0502020204030203" pitchFamily="34" charset="0"/>
                        </a:rPr>
                        <a:t>          1,100,961,872 </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13.1%</a:t>
                      </a:r>
                    </a:p>
                  </a:txBody>
                  <a:tcPr marL="9525" marR="9525" marT="9525" marB="0" anchor="ctr"/>
                </a:tc>
                <a:tc>
                  <a:txBody>
                    <a:bodyPr/>
                    <a:lstStyle/>
                    <a:p>
                      <a:pPr algn="r" fontAlgn="ctr"/>
                      <a:r>
                        <a:rPr lang="en-US" sz="1100" b="0" i="0" u="none" strike="noStrike">
                          <a:solidFill>
                            <a:srgbClr val="000000"/>
                          </a:solidFill>
                          <a:effectLst/>
                          <a:latin typeface="Lato" panose="020F0502020204030203" pitchFamily="34" charset="0"/>
                        </a:rPr>
                        <a:t>                 11,707,505 </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12.3%</a:t>
                      </a:r>
                    </a:p>
                  </a:txBody>
                  <a:tcPr marL="9525" marR="9525" marT="9525" marB="0" anchor="ctr"/>
                </a:tc>
                <a:extLst>
                  <a:ext uri="{0D108BD9-81ED-4DB2-BD59-A6C34878D82A}">
                    <a16:rowId xmlns:a16="http://schemas.microsoft.com/office/drawing/2014/main" val="3630953390"/>
                  </a:ext>
                </a:extLst>
              </a:tr>
              <a:tr h="251063">
                <a:tc>
                  <a:txBody>
                    <a:bodyPr/>
                    <a:lstStyle/>
                    <a:p>
                      <a:pPr algn="ctr" fontAlgn="ctr"/>
                      <a:endParaRPr lang="en-US" sz="1100" b="1" i="0" u="none" strike="noStrike">
                        <a:solidFill>
                          <a:srgbClr val="000000"/>
                        </a:solidFill>
                        <a:effectLst/>
                        <a:latin typeface="Lato" panose="020F0502020204030203" pitchFamily="34" charset="0"/>
                      </a:endParaRPr>
                    </a:p>
                  </a:txBody>
                  <a:tcPr marL="9525" marR="9525" marT="9525" marB="0" anchor="ctr"/>
                </a:tc>
                <a:tc>
                  <a:txBody>
                    <a:bodyPr/>
                    <a:lstStyle/>
                    <a:p>
                      <a:pPr algn="l" fontAlgn="b"/>
                      <a:r>
                        <a:rPr lang="en-US" sz="1100" b="0" i="0" u="none" strike="noStrike" dirty="0">
                          <a:solidFill>
                            <a:srgbClr val="000000"/>
                          </a:solidFill>
                          <a:effectLst/>
                          <a:latin typeface="Lato" panose="020F0502020204030203" pitchFamily="34" charset="0"/>
                        </a:rPr>
                        <a:t>Shanghai International Energy Exchange</a:t>
                      </a:r>
                    </a:p>
                  </a:txBody>
                  <a:tcPr marL="114300" marR="9525" marT="9525" marB="0" anchor="ctr"/>
                </a:tc>
                <a:tc>
                  <a:txBody>
                    <a:bodyPr/>
                    <a:lstStyle/>
                    <a:p>
                      <a:pPr algn="r" fontAlgn="ctr"/>
                      <a:r>
                        <a:rPr lang="en-US" sz="1100" b="0" i="0" u="none" strike="noStrike">
                          <a:solidFill>
                            <a:srgbClr val="000000"/>
                          </a:solidFill>
                          <a:effectLst/>
                          <a:latin typeface="Lato" panose="020F0502020204030203" pitchFamily="34" charset="0"/>
                        </a:rPr>
                        <a:t>                  88,044,570 </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33.7%</a:t>
                      </a:r>
                    </a:p>
                  </a:txBody>
                  <a:tcPr marL="9525" marR="9525" marT="9525" marB="0" anchor="ctr"/>
                </a:tc>
                <a:tc>
                  <a:txBody>
                    <a:bodyPr/>
                    <a:lstStyle/>
                    <a:p>
                      <a:pPr algn="r" fontAlgn="ctr"/>
                      <a:r>
                        <a:rPr lang="en-US" sz="1100" b="0" i="0" u="none" strike="noStrike">
                          <a:solidFill>
                            <a:srgbClr val="000000"/>
                          </a:solidFill>
                          <a:effectLst/>
                          <a:latin typeface="Lato" panose="020F0502020204030203" pitchFamily="34" charset="0"/>
                        </a:rPr>
                        <a:t>                         511,051 </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16.0%</a:t>
                      </a:r>
                    </a:p>
                  </a:txBody>
                  <a:tcPr marL="9525" marR="9525" marT="9525" marB="0" anchor="ctr"/>
                </a:tc>
                <a:extLst>
                  <a:ext uri="{0D108BD9-81ED-4DB2-BD59-A6C34878D82A}">
                    <a16:rowId xmlns:a16="http://schemas.microsoft.com/office/drawing/2014/main" val="370854687"/>
                  </a:ext>
                </a:extLst>
              </a:tr>
              <a:tr h="251063">
                <a:tc>
                  <a:txBody>
                    <a:bodyPr/>
                    <a:lstStyle/>
                    <a:p>
                      <a:pPr algn="ctr" fontAlgn="ctr"/>
                      <a:r>
                        <a:rPr lang="en-US" sz="1100" b="1" i="0" u="none" strike="noStrike">
                          <a:solidFill>
                            <a:srgbClr val="000000"/>
                          </a:solidFill>
                          <a:effectLst/>
                          <a:latin typeface="Lato" panose="020F0502020204030203" pitchFamily="34" charset="0"/>
                        </a:rPr>
                        <a:t>13</a:t>
                      </a:r>
                    </a:p>
                  </a:txBody>
                  <a:tcPr marL="9525" marR="9525" marT="9525" marB="0" anchor="ctr"/>
                </a:tc>
                <a:tc>
                  <a:txBody>
                    <a:bodyPr/>
                    <a:lstStyle/>
                    <a:p>
                      <a:pPr algn="l" fontAlgn="b"/>
                      <a:r>
                        <a:rPr lang="en-US" sz="1100" b="1" i="0" u="none" strike="noStrike" dirty="0">
                          <a:solidFill>
                            <a:srgbClr val="000000"/>
                          </a:solidFill>
                          <a:effectLst/>
                          <a:latin typeface="Lato" panose="020F0502020204030203" pitchFamily="34" charset="0"/>
                        </a:rPr>
                        <a:t>Eurex</a:t>
                      </a:r>
                    </a:p>
                  </a:txBody>
                  <a:tcPr marL="9525" marR="9525" marT="9525" marB="0" anchor="ctr"/>
                </a:tc>
                <a:tc>
                  <a:txBody>
                    <a:bodyPr/>
                    <a:lstStyle/>
                    <a:p>
                      <a:pPr algn="r" fontAlgn="ctr"/>
                      <a:r>
                        <a:rPr lang="en-US" sz="1100" b="1" i="0" u="none" strike="noStrike">
                          <a:solidFill>
                            <a:srgbClr val="000000"/>
                          </a:solidFill>
                          <a:effectLst/>
                          <a:latin typeface="Lato" panose="020F0502020204030203" pitchFamily="34" charset="0"/>
                        </a:rPr>
                        <a:t>1,135,960,975 </a:t>
                      </a:r>
                    </a:p>
                  </a:txBody>
                  <a:tcPr marL="9525" marR="9525" marT="9525" marB="0" anchor="ctr"/>
                </a:tc>
                <a:tc>
                  <a:txBody>
                    <a:bodyPr/>
                    <a:lstStyle/>
                    <a:p>
                      <a:pPr algn="ctr" fontAlgn="ctr"/>
                      <a:r>
                        <a:rPr lang="en-US" sz="1100" b="1" i="1" u="none" strike="noStrike">
                          <a:solidFill>
                            <a:srgbClr val="000000"/>
                          </a:solidFill>
                          <a:effectLst/>
                          <a:latin typeface="Lato" panose="020F0502020204030203" pitchFamily="34" charset="0"/>
                        </a:rPr>
                        <a:t>6.8%</a:t>
                      </a:r>
                    </a:p>
                  </a:txBody>
                  <a:tcPr marL="9525" marR="9525" marT="9525" marB="0" anchor="ctr"/>
                </a:tc>
                <a:tc>
                  <a:txBody>
                    <a:bodyPr/>
                    <a:lstStyle/>
                    <a:p>
                      <a:pPr algn="r" fontAlgn="ctr"/>
                      <a:r>
                        <a:rPr lang="en-US" sz="1100" b="1" i="0" u="none" strike="noStrike">
                          <a:solidFill>
                            <a:srgbClr val="000000"/>
                          </a:solidFill>
                          <a:effectLst/>
                          <a:latin typeface="Lato" panose="020F0502020204030203" pitchFamily="34" charset="0"/>
                        </a:rPr>
                        <a:t>              129,318,875 </a:t>
                      </a:r>
                    </a:p>
                  </a:txBody>
                  <a:tcPr marL="9525" marR="9525" marT="9525" marB="0" anchor="ctr"/>
                </a:tc>
                <a:tc>
                  <a:txBody>
                    <a:bodyPr/>
                    <a:lstStyle/>
                    <a:p>
                      <a:pPr algn="ctr" fontAlgn="ctr"/>
                      <a:r>
                        <a:rPr lang="en-US" sz="1100" b="1" i="1" u="none" strike="noStrike" dirty="0">
                          <a:solidFill>
                            <a:srgbClr val="000000"/>
                          </a:solidFill>
                          <a:effectLst/>
                          <a:latin typeface="Lato" panose="020F0502020204030203" pitchFamily="34" charset="0"/>
                        </a:rPr>
                        <a:t>-2.7%</a:t>
                      </a:r>
                    </a:p>
                  </a:txBody>
                  <a:tcPr marL="9525" marR="9525" marT="9525" marB="0" anchor="ctr"/>
                </a:tc>
                <a:extLst>
                  <a:ext uri="{0D108BD9-81ED-4DB2-BD59-A6C34878D82A}">
                    <a16:rowId xmlns:a16="http://schemas.microsoft.com/office/drawing/2014/main" val="2298599739"/>
                  </a:ext>
                </a:extLst>
              </a:tr>
              <a:tr h="251063">
                <a:tc>
                  <a:txBody>
                    <a:bodyPr/>
                    <a:lstStyle/>
                    <a:p>
                      <a:pPr algn="ctr" fontAlgn="ctr"/>
                      <a:r>
                        <a:rPr lang="en-US" sz="1100" b="1" i="0" u="none" strike="noStrike">
                          <a:solidFill>
                            <a:srgbClr val="000000"/>
                          </a:solidFill>
                          <a:effectLst/>
                          <a:latin typeface="Lato" panose="020F0502020204030203" pitchFamily="34" charset="0"/>
                        </a:rPr>
                        <a:t>14</a:t>
                      </a:r>
                    </a:p>
                  </a:txBody>
                  <a:tcPr marL="9525" marR="9525" marT="9525" marB="0" anchor="ctr"/>
                </a:tc>
                <a:tc>
                  <a:txBody>
                    <a:bodyPr/>
                    <a:lstStyle/>
                    <a:p>
                      <a:pPr algn="l" fontAlgn="b"/>
                      <a:r>
                        <a:rPr lang="en-US" sz="1100" b="1" i="0" u="none" strike="noStrike" dirty="0">
                          <a:solidFill>
                            <a:srgbClr val="000000"/>
                          </a:solidFill>
                          <a:effectLst/>
                          <a:latin typeface="Lato" panose="020F0502020204030203" pitchFamily="34" charset="0"/>
                        </a:rPr>
                        <a:t>Miami International Holdings</a:t>
                      </a:r>
                    </a:p>
                  </a:txBody>
                  <a:tcPr marL="9525" marR="9525" marT="9525" marB="0" anchor="ctr"/>
                </a:tc>
                <a:tc>
                  <a:txBody>
                    <a:bodyPr/>
                    <a:lstStyle/>
                    <a:p>
                      <a:pPr algn="r" fontAlgn="ctr"/>
                      <a:r>
                        <a:rPr lang="en-US" sz="1100" b="1" i="0" u="none" strike="noStrike">
                          <a:solidFill>
                            <a:srgbClr val="000000"/>
                          </a:solidFill>
                          <a:effectLst/>
                          <a:latin typeface="Lato" panose="020F0502020204030203" pitchFamily="34" charset="0"/>
                        </a:rPr>
                        <a:t>1,060,682,327 </a:t>
                      </a:r>
                    </a:p>
                  </a:txBody>
                  <a:tcPr marL="9525" marR="9525" marT="9525" marB="0" anchor="ctr"/>
                </a:tc>
                <a:tc>
                  <a:txBody>
                    <a:bodyPr/>
                    <a:lstStyle/>
                    <a:p>
                      <a:pPr algn="ctr" fontAlgn="ctr"/>
                      <a:r>
                        <a:rPr lang="en-US" sz="1100" b="1" i="1" u="none" strike="noStrike" dirty="0">
                          <a:solidFill>
                            <a:srgbClr val="000000"/>
                          </a:solidFill>
                          <a:effectLst/>
                          <a:latin typeface="Lato" panose="020F0502020204030203" pitchFamily="34" charset="0"/>
                        </a:rPr>
                        <a:t>30.5%</a:t>
                      </a:r>
                    </a:p>
                  </a:txBody>
                  <a:tcPr marL="9525" marR="9525" marT="9525" marB="0" anchor="ctr"/>
                </a:tc>
                <a:tc>
                  <a:txBody>
                    <a:bodyPr/>
                    <a:lstStyle/>
                    <a:p>
                      <a:pPr algn="r" fontAlgn="ctr"/>
                      <a:r>
                        <a:rPr lang="en-US" sz="1100" b="1" i="0" u="none" strike="noStrike">
                          <a:solidFill>
                            <a:srgbClr val="000000"/>
                          </a:solidFill>
                          <a:effectLst/>
                          <a:latin typeface="Lato" panose="020F0502020204030203" pitchFamily="34" charset="0"/>
                        </a:rPr>
                        <a:t>63,880 </a:t>
                      </a:r>
                    </a:p>
                  </a:txBody>
                  <a:tcPr marL="9525" marR="9525" marT="9525" marB="0" anchor="ctr"/>
                </a:tc>
                <a:tc>
                  <a:txBody>
                    <a:bodyPr/>
                    <a:lstStyle/>
                    <a:p>
                      <a:pPr algn="ctr" fontAlgn="ctr"/>
                      <a:r>
                        <a:rPr lang="en-US" sz="1100" b="1" i="1" u="none" strike="noStrike" dirty="0">
                          <a:solidFill>
                            <a:srgbClr val="000000"/>
                          </a:solidFill>
                          <a:effectLst/>
                          <a:latin typeface="Lato" panose="020F0502020204030203" pitchFamily="34" charset="0"/>
                        </a:rPr>
                        <a:t>-20.1%</a:t>
                      </a:r>
                    </a:p>
                  </a:txBody>
                  <a:tcPr marL="9525" marR="9525" marT="9525" marB="0" anchor="ctr"/>
                </a:tc>
                <a:extLst>
                  <a:ext uri="{0D108BD9-81ED-4DB2-BD59-A6C34878D82A}">
                    <a16:rowId xmlns:a16="http://schemas.microsoft.com/office/drawing/2014/main" val="359186367"/>
                  </a:ext>
                </a:extLst>
              </a:tr>
              <a:tr h="251063">
                <a:tc>
                  <a:txBody>
                    <a:bodyPr/>
                    <a:lstStyle/>
                    <a:p>
                      <a:pPr algn="ctr" fontAlgn="ctr"/>
                      <a:endParaRPr lang="en-US" sz="1100" b="1" i="0" u="none" strike="noStrike">
                        <a:solidFill>
                          <a:srgbClr val="000000"/>
                        </a:solidFill>
                        <a:effectLst/>
                        <a:latin typeface="Lato" panose="020F0502020204030203" pitchFamily="34" charset="0"/>
                      </a:endParaRPr>
                    </a:p>
                  </a:txBody>
                  <a:tcPr marL="9525" marR="9525" marT="9525" marB="0" anchor="ctr"/>
                </a:tc>
                <a:tc>
                  <a:txBody>
                    <a:bodyPr/>
                    <a:lstStyle/>
                    <a:p>
                      <a:pPr algn="l" fontAlgn="b"/>
                      <a:r>
                        <a:rPr lang="en-US" sz="1100" b="0" i="0" u="none" strike="noStrike" dirty="0">
                          <a:solidFill>
                            <a:srgbClr val="000000"/>
                          </a:solidFill>
                          <a:effectLst/>
                          <a:latin typeface="Lato" panose="020F0502020204030203" pitchFamily="34" charset="0"/>
                        </a:rPr>
                        <a:t>MIAX Options</a:t>
                      </a:r>
                      <a:r>
                        <a:rPr lang="en-US" sz="1100" b="0" i="0" u="none" strike="noStrike" baseline="30000" dirty="0">
                          <a:solidFill>
                            <a:srgbClr val="000000"/>
                          </a:solidFill>
                          <a:effectLst/>
                          <a:latin typeface="Lato" panose="020F0502020204030203" pitchFamily="34" charset="0"/>
                        </a:rPr>
                        <a:t> 1</a:t>
                      </a:r>
                      <a:endParaRPr lang="en-US" sz="1100" b="0" i="0" u="none" strike="noStrike" dirty="0">
                        <a:solidFill>
                          <a:srgbClr val="000000"/>
                        </a:solidFill>
                        <a:effectLst/>
                        <a:latin typeface="Lato" panose="020F0502020204030203" pitchFamily="34" charset="0"/>
                      </a:endParaRPr>
                    </a:p>
                  </a:txBody>
                  <a:tcPr marL="114300" marR="9525" marT="9525" marB="0" anchor="ctr"/>
                </a:tc>
                <a:tc>
                  <a:txBody>
                    <a:bodyPr/>
                    <a:lstStyle/>
                    <a:p>
                      <a:pPr algn="r" fontAlgn="ctr"/>
                      <a:r>
                        <a:rPr lang="en-US" sz="1100" b="0" i="0" u="none" strike="noStrike">
                          <a:solidFill>
                            <a:srgbClr val="000000"/>
                          </a:solidFill>
                          <a:effectLst/>
                          <a:latin typeface="Lato" panose="020F0502020204030203" pitchFamily="34" charset="0"/>
                        </a:rPr>
                        <a:t>               463,322,220 </a:t>
                      </a:r>
                    </a:p>
                  </a:txBody>
                  <a:tcPr marL="9525" marR="9525" marT="9525" marB="0" anchor="ctr"/>
                </a:tc>
                <a:tc>
                  <a:txBody>
                    <a:bodyPr/>
                    <a:lstStyle/>
                    <a:p>
                      <a:pPr algn="ctr" fontAlgn="ctr"/>
                      <a:r>
                        <a:rPr lang="en-US" sz="1100" b="0" i="1" u="none" strike="noStrike">
                          <a:solidFill>
                            <a:srgbClr val="000000"/>
                          </a:solidFill>
                          <a:effectLst/>
                          <a:latin typeface="Lato" panose="020F0502020204030203" pitchFamily="34" charset="0"/>
                        </a:rPr>
                        <a:t>39.8%</a:t>
                      </a:r>
                    </a:p>
                  </a:txBody>
                  <a:tcPr marL="9525" marR="9525" marT="9525" marB="0" anchor="ctr"/>
                </a:tc>
                <a:tc>
                  <a:txBody>
                    <a:bodyPr/>
                    <a:lstStyle/>
                    <a:p>
                      <a:pPr algn="r" fontAlgn="ctr"/>
                      <a:r>
                        <a:rPr lang="en-US" sz="1100" b="0" i="0" u="none" strike="noStrike">
                          <a:solidFill>
                            <a:srgbClr val="000000"/>
                          </a:solidFill>
                          <a:effectLst/>
                          <a:latin typeface="Lato" panose="020F0502020204030203" pitchFamily="34" charset="0"/>
                        </a:rPr>
                        <a:t>n/a</a:t>
                      </a:r>
                    </a:p>
                  </a:txBody>
                  <a:tcPr marL="9525" marR="9525" marT="9525" marB="0" anchor="ctr"/>
                </a:tc>
                <a:tc>
                  <a:txBody>
                    <a:bodyPr/>
                    <a:lstStyle/>
                    <a:p>
                      <a:pPr algn="ctr" fontAlgn="ctr"/>
                      <a:r>
                        <a:rPr lang="en-US" sz="1100" b="0" i="1" u="none" strike="noStrike">
                          <a:solidFill>
                            <a:srgbClr val="000000"/>
                          </a:solidFill>
                          <a:effectLst/>
                          <a:latin typeface="Lato" panose="020F0502020204030203" pitchFamily="34" charset="0"/>
                        </a:rPr>
                        <a:t>n/a</a:t>
                      </a:r>
                    </a:p>
                  </a:txBody>
                  <a:tcPr marL="9525" marR="9525" marT="9525" marB="0" anchor="ctr"/>
                </a:tc>
                <a:extLst>
                  <a:ext uri="{0D108BD9-81ED-4DB2-BD59-A6C34878D82A}">
                    <a16:rowId xmlns:a16="http://schemas.microsoft.com/office/drawing/2014/main" val="1603859168"/>
                  </a:ext>
                </a:extLst>
              </a:tr>
              <a:tr h="251063">
                <a:tc>
                  <a:txBody>
                    <a:bodyPr/>
                    <a:lstStyle/>
                    <a:p>
                      <a:pPr algn="ctr" fontAlgn="ctr"/>
                      <a:endParaRPr lang="en-US" sz="1100" b="1" i="0" u="none" strike="noStrike">
                        <a:solidFill>
                          <a:srgbClr val="000000"/>
                        </a:solidFill>
                        <a:effectLst/>
                        <a:latin typeface="Lato" panose="020F0502020204030203" pitchFamily="34" charset="0"/>
                      </a:endParaRPr>
                    </a:p>
                  </a:txBody>
                  <a:tcPr marL="9525" marR="9525" marT="9525" marB="0" anchor="ctr"/>
                </a:tc>
                <a:tc>
                  <a:txBody>
                    <a:bodyPr/>
                    <a:lstStyle/>
                    <a:p>
                      <a:pPr algn="l" fontAlgn="b"/>
                      <a:r>
                        <a:rPr lang="en-US" sz="1100" b="0" i="0" u="none" strike="noStrike">
                          <a:solidFill>
                            <a:srgbClr val="000000"/>
                          </a:solidFill>
                          <a:effectLst/>
                          <a:latin typeface="Lato" panose="020F0502020204030203" pitchFamily="34" charset="0"/>
                        </a:rPr>
                        <a:t>MIAX Emerald</a:t>
                      </a:r>
                      <a:r>
                        <a:rPr lang="en-US" sz="1100" b="0" i="0" u="none" strike="noStrike" baseline="30000">
                          <a:solidFill>
                            <a:srgbClr val="000000"/>
                          </a:solidFill>
                          <a:effectLst/>
                          <a:latin typeface="Lato" panose="020F0502020204030203" pitchFamily="34" charset="0"/>
                        </a:rPr>
                        <a:t> 1</a:t>
                      </a:r>
                      <a:endParaRPr lang="en-US" sz="1100" b="0" i="0" u="none" strike="noStrike">
                        <a:solidFill>
                          <a:srgbClr val="000000"/>
                        </a:solidFill>
                        <a:effectLst/>
                        <a:latin typeface="Lato" panose="020F0502020204030203" pitchFamily="34" charset="0"/>
                      </a:endParaRPr>
                    </a:p>
                  </a:txBody>
                  <a:tcPr marL="114300" marR="9525" marT="9525" marB="0" anchor="ctr"/>
                </a:tc>
                <a:tc>
                  <a:txBody>
                    <a:bodyPr/>
                    <a:lstStyle/>
                    <a:p>
                      <a:pPr algn="r" fontAlgn="ctr"/>
                      <a:r>
                        <a:rPr lang="en-US" sz="1100" b="0" i="0" u="none" strike="noStrike">
                          <a:solidFill>
                            <a:srgbClr val="000000"/>
                          </a:solidFill>
                          <a:effectLst/>
                          <a:latin typeface="Lato" panose="020F0502020204030203" pitchFamily="34" charset="0"/>
                        </a:rPr>
                        <a:t>               249,866,533 </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24.4%</a:t>
                      </a:r>
                    </a:p>
                  </a:txBody>
                  <a:tcPr marL="9525" marR="9525" marT="9525" marB="0" anchor="ctr"/>
                </a:tc>
                <a:tc>
                  <a:txBody>
                    <a:bodyPr/>
                    <a:lstStyle/>
                    <a:p>
                      <a:pPr algn="r" fontAlgn="ctr"/>
                      <a:r>
                        <a:rPr lang="en-US" sz="1100" b="0" i="0" u="none" strike="noStrike">
                          <a:solidFill>
                            <a:srgbClr val="000000"/>
                          </a:solidFill>
                          <a:effectLst/>
                          <a:latin typeface="Lato" panose="020F0502020204030203" pitchFamily="34" charset="0"/>
                        </a:rPr>
                        <a:t>n/a</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n/a</a:t>
                      </a:r>
                    </a:p>
                  </a:txBody>
                  <a:tcPr marL="9525" marR="9525" marT="9525" marB="0" anchor="ctr"/>
                </a:tc>
                <a:extLst>
                  <a:ext uri="{0D108BD9-81ED-4DB2-BD59-A6C34878D82A}">
                    <a16:rowId xmlns:a16="http://schemas.microsoft.com/office/drawing/2014/main" val="3398070723"/>
                  </a:ext>
                </a:extLst>
              </a:tr>
              <a:tr h="251063">
                <a:tc>
                  <a:txBody>
                    <a:bodyPr/>
                    <a:lstStyle/>
                    <a:p>
                      <a:pPr algn="ctr" fontAlgn="ctr"/>
                      <a:endParaRPr lang="en-US" sz="1100" b="1" i="0" u="none" strike="noStrike">
                        <a:solidFill>
                          <a:srgbClr val="000000"/>
                        </a:solidFill>
                        <a:effectLst/>
                        <a:latin typeface="Lato" panose="020F0502020204030203" pitchFamily="34" charset="0"/>
                      </a:endParaRPr>
                    </a:p>
                  </a:txBody>
                  <a:tcPr marL="9525" marR="9525" marT="9525" marB="0" anchor="ctr"/>
                </a:tc>
                <a:tc>
                  <a:txBody>
                    <a:bodyPr/>
                    <a:lstStyle/>
                    <a:p>
                      <a:pPr algn="l" fontAlgn="b"/>
                      <a:r>
                        <a:rPr lang="en-US" sz="1100" b="0" i="0" u="none" strike="noStrike" dirty="0">
                          <a:solidFill>
                            <a:srgbClr val="000000"/>
                          </a:solidFill>
                          <a:effectLst/>
                          <a:latin typeface="Lato" panose="020F0502020204030203" pitchFamily="34" charset="0"/>
                        </a:rPr>
                        <a:t>MIAX Pearl</a:t>
                      </a:r>
                      <a:r>
                        <a:rPr lang="en-US" sz="1100" b="0" i="0" u="none" strike="noStrike" baseline="30000" dirty="0">
                          <a:solidFill>
                            <a:srgbClr val="000000"/>
                          </a:solidFill>
                          <a:effectLst/>
                          <a:latin typeface="Lato" panose="020F0502020204030203" pitchFamily="34" charset="0"/>
                        </a:rPr>
                        <a:t> 1</a:t>
                      </a:r>
                      <a:endParaRPr lang="en-US" sz="1100" b="0" i="0" u="none" strike="noStrike" dirty="0">
                        <a:solidFill>
                          <a:srgbClr val="000000"/>
                        </a:solidFill>
                        <a:effectLst/>
                        <a:latin typeface="Lato" panose="020F0502020204030203" pitchFamily="34" charset="0"/>
                      </a:endParaRPr>
                    </a:p>
                  </a:txBody>
                  <a:tcPr marL="114300" marR="9525" marT="9525" marB="0" anchor="ctr"/>
                </a:tc>
                <a:tc>
                  <a:txBody>
                    <a:bodyPr/>
                    <a:lstStyle/>
                    <a:p>
                      <a:pPr algn="r" fontAlgn="ctr"/>
                      <a:r>
                        <a:rPr lang="en-US" sz="1100" b="0" i="0" u="none" strike="noStrike">
                          <a:solidFill>
                            <a:srgbClr val="000000"/>
                          </a:solidFill>
                          <a:effectLst/>
                          <a:latin typeface="Lato" panose="020F0502020204030203" pitchFamily="34" charset="0"/>
                        </a:rPr>
                        <a:t>               174,653,199 </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-37.3%</a:t>
                      </a:r>
                    </a:p>
                  </a:txBody>
                  <a:tcPr marL="9525" marR="9525" marT="9525" marB="0" anchor="ctr"/>
                </a:tc>
                <a:tc>
                  <a:txBody>
                    <a:bodyPr/>
                    <a:lstStyle/>
                    <a:p>
                      <a:pPr algn="r" fontAlgn="ctr"/>
                      <a:r>
                        <a:rPr lang="en-US" sz="1100" b="0" i="0" u="none" strike="noStrike">
                          <a:solidFill>
                            <a:srgbClr val="000000"/>
                          </a:solidFill>
                          <a:effectLst/>
                          <a:latin typeface="Lato" panose="020F0502020204030203" pitchFamily="34" charset="0"/>
                        </a:rPr>
                        <a:t>n/a</a:t>
                      </a:r>
                    </a:p>
                  </a:txBody>
                  <a:tcPr marL="9525" marR="9525" marT="9525" marB="0" anchor="ctr"/>
                </a:tc>
                <a:tc>
                  <a:txBody>
                    <a:bodyPr/>
                    <a:lstStyle/>
                    <a:p>
                      <a:pPr algn="ctr" fontAlgn="ctr"/>
                      <a:r>
                        <a:rPr lang="en-US" sz="1100" b="0" i="1" u="none" strike="noStrike">
                          <a:solidFill>
                            <a:srgbClr val="000000"/>
                          </a:solidFill>
                          <a:effectLst/>
                          <a:latin typeface="Lato" panose="020F0502020204030203" pitchFamily="34" charset="0"/>
                        </a:rPr>
                        <a:t>n/a</a:t>
                      </a:r>
                    </a:p>
                  </a:txBody>
                  <a:tcPr marL="9525" marR="9525" marT="9525" marB="0" anchor="ctr"/>
                </a:tc>
                <a:extLst>
                  <a:ext uri="{0D108BD9-81ED-4DB2-BD59-A6C34878D82A}">
                    <a16:rowId xmlns:a16="http://schemas.microsoft.com/office/drawing/2014/main" val="3350472236"/>
                  </a:ext>
                </a:extLst>
              </a:tr>
              <a:tr h="251063">
                <a:tc>
                  <a:txBody>
                    <a:bodyPr/>
                    <a:lstStyle/>
                    <a:p>
                      <a:pPr algn="ctr" fontAlgn="ctr"/>
                      <a:endParaRPr lang="en-US" sz="1100" b="1" i="0" u="none" strike="noStrike">
                        <a:solidFill>
                          <a:srgbClr val="000000"/>
                        </a:solidFill>
                        <a:effectLst/>
                        <a:latin typeface="Lato" panose="020F0502020204030203" pitchFamily="34" charset="0"/>
                      </a:endParaRPr>
                    </a:p>
                  </a:txBody>
                  <a:tcPr marL="9525" marR="9525" marT="9525" marB="0" anchor="ctr"/>
                </a:tc>
                <a:tc>
                  <a:txBody>
                    <a:bodyPr/>
                    <a:lstStyle/>
                    <a:p>
                      <a:pPr algn="l" fontAlgn="b"/>
                      <a:r>
                        <a:rPr lang="en-US" sz="1100" b="0" i="0" u="none" strike="noStrike" dirty="0">
                          <a:solidFill>
                            <a:srgbClr val="000000"/>
                          </a:solidFill>
                          <a:effectLst/>
                          <a:latin typeface="Lato" panose="020F0502020204030203" pitchFamily="34" charset="0"/>
                        </a:rPr>
                        <a:t>MIAX Sapphire</a:t>
                      </a:r>
                      <a:r>
                        <a:rPr lang="en-US" sz="1100" b="0" i="0" u="none" strike="noStrike" baseline="30000" dirty="0">
                          <a:solidFill>
                            <a:srgbClr val="000000"/>
                          </a:solidFill>
                          <a:effectLst/>
                          <a:latin typeface="Lato" panose="020F0502020204030203" pitchFamily="34" charset="0"/>
                        </a:rPr>
                        <a:t> 1 2</a:t>
                      </a:r>
                      <a:endParaRPr lang="en-US" sz="1100" b="0" i="0" u="none" strike="noStrike" dirty="0">
                        <a:solidFill>
                          <a:srgbClr val="000000"/>
                        </a:solidFill>
                        <a:effectLst/>
                        <a:latin typeface="Lato" panose="020F0502020204030203" pitchFamily="34" charset="0"/>
                      </a:endParaRPr>
                    </a:p>
                  </a:txBody>
                  <a:tcPr marL="114300" marR="9525" marT="9525" marB="0" anchor="ctr"/>
                </a:tc>
                <a:tc>
                  <a:txBody>
                    <a:bodyPr/>
                    <a:lstStyle/>
                    <a:p>
                      <a:pPr algn="r" fontAlgn="ctr"/>
                      <a:r>
                        <a:rPr lang="en-US" sz="1100" b="0" i="0" u="none" strike="noStrike">
                          <a:solidFill>
                            <a:srgbClr val="000000"/>
                          </a:solidFill>
                          <a:effectLst/>
                          <a:latin typeface="Lato" panose="020F0502020204030203" pitchFamily="34" charset="0"/>
                        </a:rPr>
                        <a:t>               170,617,468 </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n/a</a:t>
                      </a:r>
                    </a:p>
                  </a:txBody>
                  <a:tcPr marL="9525" marR="9525" marT="9525" marB="0" anchor="ctr"/>
                </a:tc>
                <a:tc>
                  <a:txBody>
                    <a:bodyPr/>
                    <a:lstStyle/>
                    <a:p>
                      <a:pPr algn="r" fontAlgn="ctr"/>
                      <a:r>
                        <a:rPr lang="en-US" sz="1100" b="0" i="0" u="none" strike="noStrike">
                          <a:solidFill>
                            <a:srgbClr val="000000"/>
                          </a:solidFill>
                          <a:effectLst/>
                          <a:latin typeface="Lato" panose="020F0502020204030203" pitchFamily="34" charset="0"/>
                        </a:rPr>
                        <a:t>n/a</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n/a</a:t>
                      </a:r>
                    </a:p>
                  </a:txBody>
                  <a:tcPr marL="9525" marR="9525" marT="9525" marB="0" anchor="ctr"/>
                </a:tc>
                <a:extLst>
                  <a:ext uri="{0D108BD9-81ED-4DB2-BD59-A6C34878D82A}">
                    <a16:rowId xmlns:a16="http://schemas.microsoft.com/office/drawing/2014/main" val="3177906882"/>
                  </a:ext>
                </a:extLst>
              </a:tr>
              <a:tr h="251063">
                <a:tc>
                  <a:txBody>
                    <a:bodyPr/>
                    <a:lstStyle/>
                    <a:p>
                      <a:pPr algn="ctr" fontAlgn="ctr"/>
                      <a:endParaRPr lang="en-US" sz="1100" b="1" i="0" u="none" strike="noStrike">
                        <a:solidFill>
                          <a:srgbClr val="000000"/>
                        </a:solidFill>
                        <a:effectLst/>
                        <a:latin typeface="Lato" panose="020F0502020204030203" pitchFamily="34" charset="0"/>
                      </a:endParaRPr>
                    </a:p>
                  </a:txBody>
                  <a:tcPr marL="9525" marR="9525" marT="9525" marB="0" anchor="ctr"/>
                </a:tc>
                <a:tc>
                  <a:txBody>
                    <a:bodyPr/>
                    <a:lstStyle/>
                    <a:p>
                      <a:pPr algn="l" fontAlgn="b"/>
                      <a:r>
                        <a:rPr lang="en-US" sz="1100" b="0" i="0" u="none" strike="noStrike" dirty="0">
                          <a:solidFill>
                            <a:srgbClr val="000000"/>
                          </a:solidFill>
                          <a:effectLst/>
                          <a:latin typeface="Lato" panose="020F0502020204030203" pitchFamily="34" charset="0"/>
                        </a:rPr>
                        <a:t>MIAX Futures</a:t>
                      </a:r>
                      <a:r>
                        <a:rPr lang="en-US" sz="1100" b="0" i="0" u="none" strike="noStrike" baseline="30000" dirty="0">
                          <a:solidFill>
                            <a:srgbClr val="000000"/>
                          </a:solidFill>
                          <a:effectLst/>
                          <a:latin typeface="Lato" panose="020F0502020204030203" pitchFamily="34" charset="0"/>
                        </a:rPr>
                        <a:t> 3</a:t>
                      </a:r>
                      <a:endParaRPr lang="en-US" sz="1100" b="0" i="0" u="none" strike="noStrike" dirty="0">
                        <a:solidFill>
                          <a:srgbClr val="000000"/>
                        </a:solidFill>
                        <a:effectLst/>
                        <a:latin typeface="Lato" panose="020F0502020204030203" pitchFamily="34" charset="0"/>
                      </a:endParaRPr>
                    </a:p>
                  </a:txBody>
                  <a:tcPr marL="114300" marR="9525" marT="9525" marB="0" anchor="ctr"/>
                </a:tc>
                <a:tc>
                  <a:txBody>
                    <a:bodyPr/>
                    <a:lstStyle/>
                    <a:p>
                      <a:pPr algn="r" fontAlgn="ctr"/>
                      <a:r>
                        <a:rPr lang="en-US" sz="1100" b="0" i="0" u="none" strike="noStrike">
                          <a:solidFill>
                            <a:srgbClr val="000000"/>
                          </a:solidFill>
                          <a:effectLst/>
                          <a:latin typeface="Lato" panose="020F0502020204030203" pitchFamily="34" charset="0"/>
                        </a:rPr>
                        <a:t>                     2,222,907 </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36.6%</a:t>
                      </a:r>
                    </a:p>
                  </a:txBody>
                  <a:tcPr marL="9525" marR="9525" marT="9525" marB="0" anchor="ctr"/>
                </a:tc>
                <a:tc>
                  <a:txBody>
                    <a:bodyPr/>
                    <a:lstStyle/>
                    <a:p>
                      <a:pPr algn="r" fontAlgn="ctr"/>
                      <a:r>
                        <a:rPr lang="en-US" sz="1100" b="0" i="0" u="none" strike="noStrike">
                          <a:solidFill>
                            <a:srgbClr val="000000"/>
                          </a:solidFill>
                          <a:effectLst/>
                          <a:latin typeface="Lato" panose="020F0502020204030203" pitchFamily="34" charset="0"/>
                        </a:rPr>
                        <a:t>                            63,880 </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-20.1%</a:t>
                      </a:r>
                    </a:p>
                  </a:txBody>
                  <a:tcPr marL="9525" marR="9525" marT="9525" marB="0" anchor="ctr"/>
                </a:tc>
                <a:extLst>
                  <a:ext uri="{0D108BD9-81ED-4DB2-BD59-A6C34878D82A}">
                    <a16:rowId xmlns:a16="http://schemas.microsoft.com/office/drawing/2014/main" val="3415330010"/>
                  </a:ext>
                </a:extLst>
              </a:tr>
              <a:tr h="251063">
                <a:tc>
                  <a:txBody>
                    <a:bodyPr/>
                    <a:lstStyle/>
                    <a:p>
                      <a:pPr algn="ctr" fontAlgn="ctr"/>
                      <a:r>
                        <a:rPr lang="en-US" sz="1100" b="1" i="0" u="none" strike="noStrike">
                          <a:solidFill>
                            <a:srgbClr val="000000"/>
                          </a:solidFill>
                          <a:effectLst/>
                          <a:latin typeface="Lato" panose="020F0502020204030203" pitchFamily="34" charset="0"/>
                        </a:rPr>
                        <a:t>15</a:t>
                      </a:r>
                    </a:p>
                  </a:txBody>
                  <a:tcPr marL="9525" marR="9525" marT="9525" marB="0" anchor="ctr"/>
                </a:tc>
                <a:tc>
                  <a:txBody>
                    <a:bodyPr/>
                    <a:lstStyle/>
                    <a:p>
                      <a:pPr algn="l" fontAlgn="b"/>
                      <a:r>
                        <a:rPr lang="en-US" sz="1100" b="1" i="0" u="none" strike="noStrike" dirty="0">
                          <a:solidFill>
                            <a:srgbClr val="000000"/>
                          </a:solidFill>
                          <a:effectLst/>
                          <a:latin typeface="Lato" panose="020F0502020204030203" pitchFamily="34" charset="0"/>
                        </a:rPr>
                        <a:t>TMX Group</a:t>
                      </a:r>
                    </a:p>
                  </a:txBody>
                  <a:tcPr marL="9525" marR="9525" marT="9525" marB="0" anchor="ctr"/>
                </a:tc>
                <a:tc>
                  <a:txBody>
                    <a:bodyPr/>
                    <a:lstStyle/>
                    <a:p>
                      <a:pPr algn="r" fontAlgn="ctr"/>
                      <a:r>
                        <a:rPr lang="en-US" sz="1100" b="1" i="0" u="none" strike="noStrike">
                          <a:solidFill>
                            <a:srgbClr val="000000"/>
                          </a:solidFill>
                          <a:effectLst/>
                          <a:latin typeface="Lato" panose="020F0502020204030203" pitchFamily="34" charset="0"/>
                        </a:rPr>
                        <a:t>604,775,373 </a:t>
                      </a:r>
                    </a:p>
                  </a:txBody>
                  <a:tcPr marL="9525" marR="9525" marT="9525" marB="0" anchor="ctr"/>
                </a:tc>
                <a:tc>
                  <a:txBody>
                    <a:bodyPr/>
                    <a:lstStyle/>
                    <a:p>
                      <a:pPr algn="ctr" fontAlgn="ctr"/>
                      <a:r>
                        <a:rPr lang="en-US" sz="1100" b="1" i="1" u="none" strike="noStrike" dirty="0">
                          <a:solidFill>
                            <a:srgbClr val="000000"/>
                          </a:solidFill>
                          <a:effectLst/>
                          <a:latin typeface="Lato" panose="020F0502020204030203" pitchFamily="34" charset="0"/>
                        </a:rPr>
                        <a:t>32.0%</a:t>
                      </a:r>
                    </a:p>
                  </a:txBody>
                  <a:tcPr marL="9525" marR="9525" marT="9525" marB="0" anchor="ctr"/>
                </a:tc>
                <a:tc>
                  <a:txBody>
                    <a:bodyPr/>
                    <a:lstStyle/>
                    <a:p>
                      <a:pPr algn="r" fontAlgn="ctr"/>
                      <a:r>
                        <a:rPr lang="en-US" sz="1100" b="1" i="0" u="none" strike="noStrike">
                          <a:solidFill>
                            <a:srgbClr val="000000"/>
                          </a:solidFill>
                          <a:effectLst/>
                          <a:latin typeface="Lato" panose="020F0502020204030203" pitchFamily="34" charset="0"/>
                        </a:rPr>
                        <a:t>                 27,526,784 </a:t>
                      </a:r>
                    </a:p>
                  </a:txBody>
                  <a:tcPr marL="9525" marR="9525" marT="9525" marB="0" anchor="ctr"/>
                </a:tc>
                <a:tc>
                  <a:txBody>
                    <a:bodyPr/>
                    <a:lstStyle/>
                    <a:p>
                      <a:pPr algn="ctr" fontAlgn="ctr"/>
                      <a:r>
                        <a:rPr lang="en-US" sz="1100" b="1" i="1" u="none" strike="noStrike" dirty="0">
                          <a:solidFill>
                            <a:srgbClr val="000000"/>
                          </a:solidFill>
                          <a:effectLst/>
                          <a:latin typeface="Lato" panose="020F0502020204030203" pitchFamily="34" charset="0"/>
                        </a:rPr>
                        <a:t>59.7%</a:t>
                      </a:r>
                    </a:p>
                  </a:txBody>
                  <a:tcPr marL="9525" marR="9525" marT="9525" marB="0" anchor="ctr"/>
                </a:tc>
                <a:extLst>
                  <a:ext uri="{0D108BD9-81ED-4DB2-BD59-A6C34878D82A}">
                    <a16:rowId xmlns:a16="http://schemas.microsoft.com/office/drawing/2014/main" val="1602027973"/>
                  </a:ext>
                </a:extLst>
              </a:tr>
              <a:tr h="251063">
                <a:tc>
                  <a:txBody>
                    <a:bodyPr/>
                    <a:lstStyle/>
                    <a:p>
                      <a:pPr algn="ctr" fontAlgn="ctr"/>
                      <a:endParaRPr lang="en-US" sz="1100" b="1" i="0" u="none" strike="noStrike">
                        <a:solidFill>
                          <a:srgbClr val="000000"/>
                        </a:solidFill>
                        <a:effectLst/>
                        <a:latin typeface="Lato" panose="020F0502020204030203" pitchFamily="34" charset="0"/>
                      </a:endParaRPr>
                    </a:p>
                  </a:txBody>
                  <a:tcPr marL="9525" marR="9525" marT="9525" marB="0" anchor="ctr"/>
                </a:tc>
                <a:tc>
                  <a:txBody>
                    <a:bodyPr/>
                    <a:lstStyle/>
                    <a:p>
                      <a:pPr algn="l" fontAlgn="b"/>
                      <a:r>
                        <a:rPr lang="en-US" sz="1100" b="0" i="0" u="none" strike="noStrike">
                          <a:solidFill>
                            <a:srgbClr val="000000"/>
                          </a:solidFill>
                          <a:effectLst/>
                          <a:latin typeface="Lato" panose="020F0502020204030203" pitchFamily="34" charset="0"/>
                        </a:rPr>
                        <a:t>Boston Options Exchange</a:t>
                      </a:r>
                      <a:r>
                        <a:rPr lang="en-US" sz="1100" b="0" i="0" u="none" strike="noStrike" baseline="30000">
                          <a:solidFill>
                            <a:srgbClr val="000000"/>
                          </a:solidFill>
                          <a:effectLst/>
                          <a:latin typeface="Lato" panose="020F0502020204030203" pitchFamily="34" charset="0"/>
                        </a:rPr>
                        <a:t> 1</a:t>
                      </a:r>
                      <a:endParaRPr lang="en-US" sz="1100" b="0" i="0" u="none" strike="noStrike">
                        <a:solidFill>
                          <a:srgbClr val="000000"/>
                        </a:solidFill>
                        <a:effectLst/>
                        <a:latin typeface="Lato" panose="020F0502020204030203" pitchFamily="34" charset="0"/>
                      </a:endParaRPr>
                    </a:p>
                  </a:txBody>
                  <a:tcPr marL="114300" marR="9525" marT="9525" marB="0" anchor="ctr"/>
                </a:tc>
                <a:tc>
                  <a:txBody>
                    <a:bodyPr/>
                    <a:lstStyle/>
                    <a:p>
                      <a:pPr algn="r" fontAlgn="ctr"/>
                      <a:r>
                        <a:rPr lang="en-US" sz="1100" b="0" i="0" u="none" strike="noStrike">
                          <a:solidFill>
                            <a:srgbClr val="000000"/>
                          </a:solidFill>
                          <a:effectLst/>
                          <a:latin typeface="Lato" panose="020F0502020204030203" pitchFamily="34" charset="0"/>
                        </a:rPr>
                        <a:t>               486,159,552 </a:t>
                      </a:r>
                    </a:p>
                  </a:txBody>
                  <a:tcPr marL="9525" marR="9525" marT="9525" marB="0" anchor="ctr"/>
                </a:tc>
                <a:tc>
                  <a:txBody>
                    <a:bodyPr/>
                    <a:lstStyle/>
                    <a:p>
                      <a:pPr algn="ctr" fontAlgn="ctr"/>
                      <a:r>
                        <a:rPr lang="en-US" sz="1100" b="0" i="1" u="none" strike="noStrike">
                          <a:solidFill>
                            <a:srgbClr val="000000"/>
                          </a:solidFill>
                          <a:effectLst/>
                          <a:latin typeface="Lato" panose="020F0502020204030203" pitchFamily="34" charset="0"/>
                        </a:rPr>
                        <a:t>33.0%</a:t>
                      </a:r>
                    </a:p>
                  </a:txBody>
                  <a:tcPr marL="9525" marR="9525" marT="9525" marB="0" anchor="ctr"/>
                </a:tc>
                <a:tc>
                  <a:txBody>
                    <a:bodyPr/>
                    <a:lstStyle/>
                    <a:p>
                      <a:pPr algn="r" fontAlgn="ctr"/>
                      <a:r>
                        <a:rPr lang="en-US" sz="1100" b="0" i="0" u="none" strike="noStrike">
                          <a:solidFill>
                            <a:srgbClr val="000000"/>
                          </a:solidFill>
                          <a:effectLst/>
                          <a:latin typeface="Lato" panose="020F0502020204030203" pitchFamily="34" charset="0"/>
                        </a:rPr>
                        <a:t>n/a</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n/a</a:t>
                      </a:r>
                    </a:p>
                  </a:txBody>
                  <a:tcPr marL="9525" marR="9525" marT="9525" marB="0" anchor="ctr"/>
                </a:tc>
                <a:extLst>
                  <a:ext uri="{0D108BD9-81ED-4DB2-BD59-A6C34878D82A}">
                    <a16:rowId xmlns:a16="http://schemas.microsoft.com/office/drawing/2014/main" val="3623142099"/>
                  </a:ext>
                </a:extLst>
              </a:tr>
              <a:tr h="251063">
                <a:tc>
                  <a:txBody>
                    <a:bodyPr/>
                    <a:lstStyle/>
                    <a:p>
                      <a:pPr algn="ctr" fontAlgn="ctr"/>
                      <a:endParaRPr lang="en-US" sz="1100" b="1" i="0" u="none" strike="noStrike">
                        <a:solidFill>
                          <a:srgbClr val="000000"/>
                        </a:solidFill>
                        <a:effectLst/>
                        <a:latin typeface="Lato" panose="020F0502020204030203" pitchFamily="34" charset="0"/>
                      </a:endParaRPr>
                    </a:p>
                  </a:txBody>
                  <a:tcPr marL="9525" marR="9525" marT="9525" marB="0" anchor="ctr"/>
                </a:tc>
                <a:tc>
                  <a:txBody>
                    <a:bodyPr/>
                    <a:lstStyle/>
                    <a:p>
                      <a:pPr algn="l" fontAlgn="b"/>
                      <a:r>
                        <a:rPr lang="en-US" sz="1100" b="0" i="0" u="none" strike="noStrike" dirty="0">
                          <a:solidFill>
                            <a:srgbClr val="000000"/>
                          </a:solidFill>
                          <a:effectLst/>
                          <a:latin typeface="Lato" panose="020F0502020204030203" pitchFamily="34" charset="0"/>
                        </a:rPr>
                        <a:t>Montreal Exchange</a:t>
                      </a:r>
                    </a:p>
                  </a:txBody>
                  <a:tcPr marL="114300" marR="9525" marT="9525" marB="0" anchor="ctr"/>
                </a:tc>
                <a:tc>
                  <a:txBody>
                    <a:bodyPr/>
                    <a:lstStyle/>
                    <a:p>
                      <a:pPr algn="r" fontAlgn="ctr"/>
                      <a:r>
                        <a:rPr lang="en-US" sz="1100" b="0" i="0" u="none" strike="noStrike">
                          <a:solidFill>
                            <a:srgbClr val="000000"/>
                          </a:solidFill>
                          <a:effectLst/>
                          <a:latin typeface="Lato" panose="020F0502020204030203" pitchFamily="34" charset="0"/>
                        </a:rPr>
                        <a:t>               118,615,821 </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28.3%</a:t>
                      </a:r>
                    </a:p>
                  </a:txBody>
                  <a:tcPr marL="9525" marR="9525" marT="9525" marB="0" anchor="ctr"/>
                </a:tc>
                <a:tc>
                  <a:txBody>
                    <a:bodyPr/>
                    <a:lstStyle/>
                    <a:p>
                      <a:pPr algn="r" fontAlgn="ctr"/>
                      <a:r>
                        <a:rPr lang="en-US" sz="1100" b="0" i="0" u="none" strike="noStrike">
                          <a:solidFill>
                            <a:srgbClr val="000000"/>
                          </a:solidFill>
                          <a:effectLst/>
                          <a:latin typeface="Lato" panose="020F0502020204030203" pitchFamily="34" charset="0"/>
                        </a:rPr>
                        <a:t>                 27,526,784 </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59.7%</a:t>
                      </a:r>
                    </a:p>
                  </a:txBody>
                  <a:tcPr marL="9525" marR="9525" marT="9525" marB="0" anchor="ctr"/>
                </a:tc>
                <a:extLst>
                  <a:ext uri="{0D108BD9-81ED-4DB2-BD59-A6C34878D82A}">
                    <a16:rowId xmlns:a16="http://schemas.microsoft.com/office/drawing/2014/main" val="2188078845"/>
                  </a:ext>
                </a:extLst>
              </a:tr>
              <a:tr h="251063">
                <a:tc>
                  <a:txBody>
                    <a:bodyPr/>
                    <a:lstStyle/>
                    <a:p>
                      <a:pPr algn="ctr" fontAlgn="ctr"/>
                      <a:r>
                        <a:rPr lang="en-US" sz="1100" b="1" i="0" u="none" strike="noStrike">
                          <a:solidFill>
                            <a:srgbClr val="000000"/>
                          </a:solidFill>
                          <a:effectLst/>
                          <a:latin typeface="Lato" panose="020F0502020204030203" pitchFamily="34" charset="0"/>
                        </a:rPr>
                        <a:t>16</a:t>
                      </a:r>
                    </a:p>
                  </a:txBody>
                  <a:tcPr marL="9525" marR="9525" marT="9525" marB="0" anchor="ctr"/>
                </a:tc>
                <a:tc>
                  <a:txBody>
                    <a:bodyPr/>
                    <a:lstStyle/>
                    <a:p>
                      <a:pPr algn="l" fontAlgn="b"/>
                      <a:r>
                        <a:rPr lang="en-US" sz="1100" b="1" i="0" u="none" strike="noStrike">
                          <a:solidFill>
                            <a:srgbClr val="000000"/>
                          </a:solidFill>
                          <a:effectLst/>
                          <a:latin typeface="Lato" panose="020F0502020204030203" pitchFamily="34" charset="0"/>
                        </a:rPr>
                        <a:t>Multi Commodity Exchange of India</a:t>
                      </a:r>
                    </a:p>
                  </a:txBody>
                  <a:tcPr marL="9525" marR="9525" marT="9525" marB="0" anchor="ctr"/>
                </a:tc>
                <a:tc>
                  <a:txBody>
                    <a:bodyPr/>
                    <a:lstStyle/>
                    <a:p>
                      <a:pPr algn="r" fontAlgn="ctr"/>
                      <a:r>
                        <a:rPr lang="en-US" sz="1100" b="1" i="0" u="none" strike="noStrike">
                          <a:solidFill>
                            <a:srgbClr val="000000"/>
                          </a:solidFill>
                          <a:effectLst/>
                          <a:latin typeface="Lato" panose="020F0502020204030203" pitchFamily="34" charset="0"/>
                        </a:rPr>
                        <a:t>562,425,152 </a:t>
                      </a:r>
                    </a:p>
                  </a:txBody>
                  <a:tcPr marL="9525" marR="9525" marT="9525" marB="0" anchor="ctr"/>
                </a:tc>
                <a:tc>
                  <a:txBody>
                    <a:bodyPr/>
                    <a:lstStyle/>
                    <a:p>
                      <a:pPr algn="ctr" fontAlgn="ctr"/>
                      <a:r>
                        <a:rPr lang="en-US" sz="1100" b="1" i="1" u="none" strike="noStrike" dirty="0">
                          <a:solidFill>
                            <a:srgbClr val="000000"/>
                          </a:solidFill>
                          <a:effectLst/>
                          <a:latin typeface="Lato" panose="020F0502020204030203" pitchFamily="34" charset="0"/>
                        </a:rPr>
                        <a:t>62.0%</a:t>
                      </a:r>
                    </a:p>
                  </a:txBody>
                  <a:tcPr marL="9525" marR="9525" marT="9525" marB="0" anchor="ctr"/>
                </a:tc>
                <a:tc>
                  <a:txBody>
                    <a:bodyPr/>
                    <a:lstStyle/>
                    <a:p>
                      <a:pPr algn="r" fontAlgn="ctr"/>
                      <a:r>
                        <a:rPr lang="en-US" sz="1100" b="1" i="0" u="none" strike="noStrike">
                          <a:solidFill>
                            <a:srgbClr val="000000"/>
                          </a:solidFill>
                          <a:effectLst/>
                          <a:latin typeface="Lato" panose="020F0502020204030203" pitchFamily="34" charset="0"/>
                        </a:rPr>
                        <a:t>                         909,004 </a:t>
                      </a:r>
                    </a:p>
                  </a:txBody>
                  <a:tcPr marL="9525" marR="9525" marT="9525" marB="0" anchor="ctr"/>
                </a:tc>
                <a:tc>
                  <a:txBody>
                    <a:bodyPr/>
                    <a:lstStyle/>
                    <a:p>
                      <a:pPr algn="ctr" fontAlgn="ctr"/>
                      <a:r>
                        <a:rPr lang="en-US" sz="1100" b="1" i="1" u="none" strike="noStrike" dirty="0">
                          <a:solidFill>
                            <a:srgbClr val="000000"/>
                          </a:solidFill>
                          <a:effectLst/>
                          <a:latin typeface="Lato" panose="020F0502020204030203" pitchFamily="34" charset="0"/>
                        </a:rPr>
                        <a:t>38.6%</a:t>
                      </a:r>
                    </a:p>
                  </a:txBody>
                  <a:tcPr marL="9525" marR="9525" marT="9525" marB="0" anchor="ctr"/>
                </a:tc>
                <a:extLst>
                  <a:ext uri="{0D108BD9-81ED-4DB2-BD59-A6C34878D82A}">
                    <a16:rowId xmlns:a16="http://schemas.microsoft.com/office/drawing/2014/main" val="3794199077"/>
                  </a:ext>
                </a:extLst>
              </a:tr>
              <a:tr h="251063">
                <a:tc>
                  <a:txBody>
                    <a:bodyPr/>
                    <a:lstStyle/>
                    <a:p>
                      <a:pPr algn="ctr" fontAlgn="ctr"/>
                      <a:r>
                        <a:rPr lang="en-US" sz="1100" b="1" i="0" u="none" strike="noStrike">
                          <a:solidFill>
                            <a:srgbClr val="000000"/>
                          </a:solidFill>
                          <a:effectLst/>
                          <a:latin typeface="Lato" panose="020F0502020204030203" pitchFamily="34" charset="0"/>
                        </a:rPr>
                        <a:t>17</a:t>
                      </a:r>
                    </a:p>
                  </a:txBody>
                  <a:tcPr marL="9525" marR="9525" marT="9525" marB="0" anchor="ctr"/>
                </a:tc>
                <a:tc>
                  <a:txBody>
                    <a:bodyPr/>
                    <a:lstStyle/>
                    <a:p>
                      <a:pPr algn="l" fontAlgn="b"/>
                      <a:r>
                        <a:rPr lang="en-US" sz="1100" b="1" i="0" u="none" strike="noStrike" dirty="0">
                          <a:solidFill>
                            <a:srgbClr val="000000"/>
                          </a:solidFill>
                          <a:effectLst/>
                          <a:latin typeface="Lato" panose="020F0502020204030203" pitchFamily="34" charset="0"/>
                        </a:rPr>
                        <a:t>Shanghai Stock Exchange</a:t>
                      </a:r>
                    </a:p>
                  </a:txBody>
                  <a:tcPr marL="9525" marR="9525" marT="9525" marB="0" anchor="ctr"/>
                </a:tc>
                <a:tc>
                  <a:txBody>
                    <a:bodyPr/>
                    <a:lstStyle/>
                    <a:p>
                      <a:pPr algn="r" fontAlgn="ctr"/>
                      <a:r>
                        <a:rPr lang="en-US" sz="1100" b="1" i="0" u="none" strike="noStrike">
                          <a:solidFill>
                            <a:srgbClr val="000000"/>
                          </a:solidFill>
                          <a:effectLst/>
                          <a:latin typeface="Lato" panose="020F0502020204030203" pitchFamily="34" charset="0"/>
                        </a:rPr>
                        <a:t>529,541,765 </a:t>
                      </a:r>
                    </a:p>
                  </a:txBody>
                  <a:tcPr marL="9525" marR="9525" marT="9525" marB="0" anchor="ctr"/>
                </a:tc>
                <a:tc>
                  <a:txBody>
                    <a:bodyPr/>
                    <a:lstStyle/>
                    <a:p>
                      <a:pPr algn="ctr" fontAlgn="ctr"/>
                      <a:r>
                        <a:rPr lang="en-US" sz="1100" b="1" i="1" u="none" strike="noStrike" dirty="0">
                          <a:solidFill>
                            <a:srgbClr val="000000"/>
                          </a:solidFill>
                          <a:effectLst/>
                          <a:latin typeface="Lato" panose="020F0502020204030203" pitchFamily="34" charset="0"/>
                        </a:rPr>
                        <a:t>-4.1%</a:t>
                      </a:r>
                    </a:p>
                  </a:txBody>
                  <a:tcPr marL="9525" marR="9525" marT="9525" marB="0" anchor="ctr"/>
                </a:tc>
                <a:tc>
                  <a:txBody>
                    <a:bodyPr/>
                    <a:lstStyle/>
                    <a:p>
                      <a:pPr algn="r" fontAlgn="ctr"/>
                      <a:r>
                        <a:rPr lang="en-US" sz="1100" b="1" i="0" u="none" strike="noStrike">
                          <a:solidFill>
                            <a:srgbClr val="000000"/>
                          </a:solidFill>
                          <a:effectLst/>
                          <a:latin typeface="Lato" panose="020F0502020204030203" pitchFamily="34" charset="0"/>
                        </a:rPr>
                        <a:t>                     4,926,755 </a:t>
                      </a:r>
                    </a:p>
                  </a:txBody>
                  <a:tcPr marL="9525" marR="9525" marT="9525" marB="0" anchor="ctr"/>
                </a:tc>
                <a:tc>
                  <a:txBody>
                    <a:bodyPr/>
                    <a:lstStyle/>
                    <a:p>
                      <a:pPr algn="ctr" fontAlgn="ctr"/>
                      <a:r>
                        <a:rPr lang="en-US" sz="1100" b="1" i="1" u="none" strike="noStrike" dirty="0">
                          <a:solidFill>
                            <a:srgbClr val="000000"/>
                          </a:solidFill>
                          <a:effectLst/>
                          <a:latin typeface="Lato" panose="020F0502020204030203" pitchFamily="34" charset="0"/>
                        </a:rPr>
                        <a:t>3.8%</a:t>
                      </a:r>
                    </a:p>
                  </a:txBody>
                  <a:tcPr marL="9525" marR="9525" marT="9525" marB="0" anchor="ctr"/>
                </a:tc>
                <a:extLst>
                  <a:ext uri="{0D108BD9-81ED-4DB2-BD59-A6C34878D82A}">
                    <a16:rowId xmlns:a16="http://schemas.microsoft.com/office/drawing/2014/main" val="1232177699"/>
                  </a:ext>
                </a:extLst>
              </a:tr>
              <a:tr h="251063">
                <a:tc>
                  <a:txBody>
                    <a:bodyPr/>
                    <a:lstStyle/>
                    <a:p>
                      <a:pPr algn="ctr" fontAlgn="ctr"/>
                      <a:r>
                        <a:rPr lang="en-US" sz="1100" b="1" i="0" u="none" strike="noStrike">
                          <a:solidFill>
                            <a:srgbClr val="000000"/>
                          </a:solidFill>
                          <a:effectLst/>
                          <a:latin typeface="Lato" panose="020F0502020204030203" pitchFamily="34" charset="0"/>
                        </a:rPr>
                        <a:t>18</a:t>
                      </a:r>
                    </a:p>
                  </a:txBody>
                  <a:tcPr marL="9525" marR="9525" marT="9525" marB="0" anchor="ctr"/>
                </a:tc>
                <a:tc>
                  <a:txBody>
                    <a:bodyPr/>
                    <a:lstStyle/>
                    <a:p>
                      <a:pPr algn="l" fontAlgn="b"/>
                      <a:r>
                        <a:rPr lang="en-US" sz="1100" b="1" i="0" u="none" strike="noStrike">
                          <a:solidFill>
                            <a:srgbClr val="000000"/>
                          </a:solidFill>
                          <a:effectLst/>
                          <a:latin typeface="Lato" panose="020F0502020204030203" pitchFamily="34" charset="0"/>
                        </a:rPr>
                        <a:t>Hong Kong Exchanges and Clearing</a:t>
                      </a:r>
                    </a:p>
                  </a:txBody>
                  <a:tcPr marL="9525" marR="9525" marT="9525" marB="0" anchor="ctr"/>
                </a:tc>
                <a:tc>
                  <a:txBody>
                    <a:bodyPr/>
                    <a:lstStyle/>
                    <a:p>
                      <a:pPr algn="r" fontAlgn="ctr"/>
                      <a:r>
                        <a:rPr lang="en-US" sz="1100" b="1" i="0" u="none" strike="noStrike">
                          <a:solidFill>
                            <a:srgbClr val="000000"/>
                          </a:solidFill>
                          <a:effectLst/>
                          <a:latin typeface="Lato" panose="020F0502020204030203" pitchFamily="34" charset="0"/>
                        </a:rPr>
                        <a:t>299,298,772 </a:t>
                      </a:r>
                    </a:p>
                  </a:txBody>
                  <a:tcPr marL="9525" marR="9525" marT="9525" marB="0" anchor="ctr"/>
                </a:tc>
                <a:tc>
                  <a:txBody>
                    <a:bodyPr/>
                    <a:lstStyle/>
                    <a:p>
                      <a:pPr algn="ctr" fontAlgn="ctr"/>
                      <a:r>
                        <a:rPr lang="en-US" sz="1100" b="1" i="1" u="none" strike="noStrike" dirty="0">
                          <a:solidFill>
                            <a:srgbClr val="000000"/>
                          </a:solidFill>
                          <a:effectLst/>
                          <a:latin typeface="Lato" panose="020F0502020204030203" pitchFamily="34" charset="0"/>
                        </a:rPr>
                        <a:t>7.8%</a:t>
                      </a:r>
                    </a:p>
                  </a:txBody>
                  <a:tcPr marL="9525" marR="9525" marT="9525" marB="0" anchor="ctr"/>
                </a:tc>
                <a:tc>
                  <a:txBody>
                    <a:bodyPr/>
                    <a:lstStyle/>
                    <a:p>
                      <a:pPr algn="r" fontAlgn="ctr"/>
                      <a:r>
                        <a:rPr lang="en-US" sz="1100" b="1" i="0" u="none" strike="noStrike">
                          <a:solidFill>
                            <a:srgbClr val="000000"/>
                          </a:solidFill>
                          <a:effectLst/>
                          <a:latin typeface="Lato" panose="020F0502020204030203" pitchFamily="34" charset="0"/>
                        </a:rPr>
                        <a:t>                 17,543,850 </a:t>
                      </a:r>
                    </a:p>
                  </a:txBody>
                  <a:tcPr marL="9525" marR="9525" marT="9525" marB="0" anchor="ctr"/>
                </a:tc>
                <a:tc>
                  <a:txBody>
                    <a:bodyPr/>
                    <a:lstStyle/>
                    <a:p>
                      <a:pPr algn="ctr" fontAlgn="ctr"/>
                      <a:r>
                        <a:rPr lang="en-US" sz="1100" b="1" i="1" u="none" strike="noStrike" dirty="0">
                          <a:solidFill>
                            <a:srgbClr val="000000"/>
                          </a:solidFill>
                          <a:effectLst/>
                          <a:latin typeface="Lato" panose="020F0502020204030203" pitchFamily="34" charset="0"/>
                        </a:rPr>
                        <a:t>11.6%</a:t>
                      </a:r>
                    </a:p>
                  </a:txBody>
                  <a:tcPr marL="9525" marR="9525" marT="9525" marB="0" anchor="ctr"/>
                </a:tc>
                <a:extLst>
                  <a:ext uri="{0D108BD9-81ED-4DB2-BD59-A6C34878D82A}">
                    <a16:rowId xmlns:a16="http://schemas.microsoft.com/office/drawing/2014/main" val="3606769478"/>
                  </a:ext>
                </a:extLst>
              </a:tr>
              <a:tr h="251063">
                <a:tc>
                  <a:txBody>
                    <a:bodyPr/>
                    <a:lstStyle/>
                    <a:p>
                      <a:pPr algn="ctr" fontAlgn="ctr"/>
                      <a:endParaRPr lang="en-US" sz="1100" b="1" i="0" u="none" strike="noStrike">
                        <a:solidFill>
                          <a:srgbClr val="000000"/>
                        </a:solidFill>
                        <a:effectLst/>
                        <a:latin typeface="Lato" panose="020F0502020204030203" pitchFamily="34" charset="0"/>
                      </a:endParaRPr>
                    </a:p>
                  </a:txBody>
                  <a:tcPr marL="9525" marR="9525" marT="9525" marB="0" anchor="ctr"/>
                </a:tc>
                <a:tc>
                  <a:txBody>
                    <a:bodyPr/>
                    <a:lstStyle/>
                    <a:p>
                      <a:pPr algn="l" fontAlgn="b"/>
                      <a:r>
                        <a:rPr lang="en-US" sz="1100" b="0" i="0" u="none" strike="noStrike" dirty="0">
                          <a:solidFill>
                            <a:srgbClr val="000000"/>
                          </a:solidFill>
                          <a:effectLst/>
                          <a:latin typeface="Lato" panose="020F0502020204030203" pitchFamily="34" charset="0"/>
                        </a:rPr>
                        <a:t>Hong Kong Exchanges and Clearing</a:t>
                      </a:r>
                    </a:p>
                  </a:txBody>
                  <a:tcPr marL="114300" marR="9525" marT="9525" marB="0" anchor="ctr"/>
                </a:tc>
                <a:tc>
                  <a:txBody>
                    <a:bodyPr/>
                    <a:lstStyle/>
                    <a:p>
                      <a:pPr algn="r" fontAlgn="ctr"/>
                      <a:r>
                        <a:rPr lang="en-US" sz="1100" b="0" i="0" u="none" strike="noStrike">
                          <a:solidFill>
                            <a:srgbClr val="000000"/>
                          </a:solidFill>
                          <a:effectLst/>
                          <a:latin typeface="Lato" panose="020F0502020204030203" pitchFamily="34" charset="0"/>
                        </a:rPr>
                        <a:t>               205,129,376 </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10.2%</a:t>
                      </a:r>
                    </a:p>
                  </a:txBody>
                  <a:tcPr marL="9525" marR="9525" marT="9525" marB="0" anchor="ctr"/>
                </a:tc>
                <a:tc>
                  <a:txBody>
                    <a:bodyPr/>
                    <a:lstStyle/>
                    <a:p>
                      <a:pPr algn="r" fontAlgn="ctr"/>
                      <a:r>
                        <a:rPr lang="en-US" sz="1100" b="0" i="0" u="none" strike="noStrike">
                          <a:solidFill>
                            <a:srgbClr val="000000"/>
                          </a:solidFill>
                          <a:effectLst/>
                          <a:latin typeface="Lato" panose="020F0502020204030203" pitchFamily="34" charset="0"/>
                        </a:rPr>
                        <a:t>                 15,152,416 </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15.1%</a:t>
                      </a:r>
                    </a:p>
                  </a:txBody>
                  <a:tcPr marL="9525" marR="9525" marT="9525" marB="0" anchor="ctr"/>
                </a:tc>
                <a:extLst>
                  <a:ext uri="{0D108BD9-81ED-4DB2-BD59-A6C34878D82A}">
                    <a16:rowId xmlns:a16="http://schemas.microsoft.com/office/drawing/2014/main" val="1430544097"/>
                  </a:ext>
                </a:extLst>
              </a:tr>
              <a:tr h="251063">
                <a:tc>
                  <a:txBody>
                    <a:bodyPr/>
                    <a:lstStyle/>
                    <a:p>
                      <a:pPr algn="ctr" fontAlgn="ctr"/>
                      <a:endParaRPr lang="en-US" sz="1100" b="1" i="0" u="none" strike="noStrike">
                        <a:solidFill>
                          <a:srgbClr val="000000"/>
                        </a:solidFill>
                        <a:effectLst/>
                        <a:latin typeface="Lato" panose="020F0502020204030203" pitchFamily="34" charset="0"/>
                      </a:endParaRPr>
                    </a:p>
                  </a:txBody>
                  <a:tcPr marL="9525" marR="9525" marT="9525" marB="0" anchor="ctr"/>
                </a:tc>
                <a:tc>
                  <a:txBody>
                    <a:bodyPr/>
                    <a:lstStyle/>
                    <a:p>
                      <a:pPr algn="l" fontAlgn="b"/>
                      <a:r>
                        <a:rPr lang="en-US" sz="1100" b="0" i="0" u="none" strike="noStrike" dirty="0">
                          <a:solidFill>
                            <a:srgbClr val="000000"/>
                          </a:solidFill>
                          <a:effectLst/>
                          <a:latin typeface="Lato" panose="020F0502020204030203" pitchFamily="34" charset="0"/>
                        </a:rPr>
                        <a:t>London Metal Exchange</a:t>
                      </a:r>
                    </a:p>
                  </a:txBody>
                  <a:tcPr marL="114300" marR="9525" marT="9525" marB="0" anchor="ctr"/>
                </a:tc>
                <a:tc>
                  <a:txBody>
                    <a:bodyPr/>
                    <a:lstStyle/>
                    <a:p>
                      <a:pPr algn="r" fontAlgn="ctr"/>
                      <a:r>
                        <a:rPr lang="en-US" sz="1100" b="0" i="0" u="none" strike="noStrike">
                          <a:solidFill>
                            <a:srgbClr val="000000"/>
                          </a:solidFill>
                          <a:effectLst/>
                          <a:latin typeface="Lato" panose="020F0502020204030203" pitchFamily="34" charset="0"/>
                        </a:rPr>
                        <a:t>                  94,169,396 </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2.9%</a:t>
                      </a:r>
                    </a:p>
                  </a:txBody>
                  <a:tcPr marL="9525" marR="9525" marT="9525" marB="0" anchor="ctr"/>
                </a:tc>
                <a:tc>
                  <a:txBody>
                    <a:bodyPr/>
                    <a:lstStyle/>
                    <a:p>
                      <a:pPr algn="r" fontAlgn="ctr"/>
                      <a:r>
                        <a:rPr lang="en-US" sz="1100" b="0" i="0" u="none" strike="noStrike">
                          <a:solidFill>
                            <a:srgbClr val="000000"/>
                          </a:solidFill>
                          <a:effectLst/>
                          <a:latin typeface="Lato" panose="020F0502020204030203" pitchFamily="34" charset="0"/>
                        </a:rPr>
                        <a:t>                     2,391,434 </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-6.7%</a:t>
                      </a:r>
                    </a:p>
                  </a:txBody>
                  <a:tcPr marL="9525" marR="9525" marT="9525" marB="0" anchor="ctr"/>
                </a:tc>
                <a:extLst>
                  <a:ext uri="{0D108BD9-81ED-4DB2-BD59-A6C34878D82A}">
                    <a16:rowId xmlns:a16="http://schemas.microsoft.com/office/drawing/2014/main" val="3848471000"/>
                  </a:ext>
                </a:extLst>
              </a:tr>
              <a:tr h="251063">
                <a:tc>
                  <a:txBody>
                    <a:bodyPr/>
                    <a:lstStyle/>
                    <a:p>
                      <a:pPr algn="ctr" fontAlgn="ctr"/>
                      <a:r>
                        <a:rPr lang="en-US" sz="1100" b="1" i="0" u="none" strike="noStrike">
                          <a:solidFill>
                            <a:srgbClr val="000000"/>
                          </a:solidFill>
                          <a:effectLst/>
                          <a:latin typeface="Lato" panose="020F0502020204030203" pitchFamily="34" charset="0"/>
                        </a:rPr>
                        <a:t>19</a:t>
                      </a:r>
                    </a:p>
                  </a:txBody>
                  <a:tcPr marL="9525" marR="9525" marT="9525" marB="0" anchor="ctr"/>
                </a:tc>
                <a:tc>
                  <a:txBody>
                    <a:bodyPr/>
                    <a:lstStyle/>
                    <a:p>
                      <a:pPr algn="l" fontAlgn="b"/>
                      <a:r>
                        <a:rPr lang="en-US" sz="1100" b="1" i="0" u="none" strike="noStrike" dirty="0">
                          <a:solidFill>
                            <a:srgbClr val="000000"/>
                          </a:solidFill>
                          <a:effectLst/>
                          <a:latin typeface="Lato" panose="020F0502020204030203" pitchFamily="34" charset="0"/>
                        </a:rPr>
                        <a:t>Members Exchange</a:t>
                      </a:r>
                      <a:r>
                        <a:rPr lang="en-US" sz="1100" b="1" i="0" u="none" strike="noStrike" baseline="30000" dirty="0">
                          <a:solidFill>
                            <a:srgbClr val="000000"/>
                          </a:solidFill>
                          <a:effectLst/>
                          <a:latin typeface="Lato" panose="020F0502020204030203" pitchFamily="34" charset="0"/>
                        </a:rPr>
                        <a:t> 1</a:t>
                      </a:r>
                      <a:endParaRPr lang="en-US" sz="1100" b="1" i="0" u="none" strike="noStrike" dirty="0">
                        <a:solidFill>
                          <a:srgbClr val="000000"/>
                        </a:solidFill>
                        <a:effectLst/>
                        <a:latin typeface="Lato" panose="020F0502020204030203" pitchFamily="34" charset="0"/>
                      </a:endParaRPr>
                    </a:p>
                  </a:txBody>
                  <a:tcPr marL="9525" marR="9525" marT="9525" marB="0" anchor="ctr"/>
                </a:tc>
                <a:tc>
                  <a:txBody>
                    <a:bodyPr/>
                    <a:lstStyle/>
                    <a:p>
                      <a:pPr algn="r" fontAlgn="ctr"/>
                      <a:r>
                        <a:rPr lang="en-US" sz="1100" b="1" i="0" u="none" strike="noStrike">
                          <a:solidFill>
                            <a:srgbClr val="000000"/>
                          </a:solidFill>
                          <a:effectLst/>
                          <a:latin typeface="Lato" panose="020F0502020204030203" pitchFamily="34" charset="0"/>
                        </a:rPr>
                        <a:t>230,563,625 </a:t>
                      </a:r>
                    </a:p>
                  </a:txBody>
                  <a:tcPr marL="9525" marR="9525" marT="9525" marB="0" anchor="ctr"/>
                </a:tc>
                <a:tc>
                  <a:txBody>
                    <a:bodyPr/>
                    <a:lstStyle/>
                    <a:p>
                      <a:pPr algn="ctr" fontAlgn="ctr"/>
                      <a:r>
                        <a:rPr lang="en-US" sz="1100" b="1" i="1" u="none" strike="noStrike" dirty="0">
                          <a:solidFill>
                            <a:srgbClr val="000000"/>
                          </a:solidFill>
                          <a:effectLst/>
                          <a:latin typeface="Lato" panose="020F0502020204030203" pitchFamily="34" charset="0"/>
                        </a:rPr>
                        <a:t>137.9%</a:t>
                      </a:r>
                    </a:p>
                  </a:txBody>
                  <a:tcPr marL="9525" marR="9525" marT="9525" marB="0" anchor="ctr"/>
                </a:tc>
                <a:tc>
                  <a:txBody>
                    <a:bodyPr/>
                    <a:lstStyle/>
                    <a:p>
                      <a:pPr algn="r" fontAlgn="ctr"/>
                      <a:r>
                        <a:rPr lang="en-US" sz="1100" b="1" i="0" u="none" strike="noStrike">
                          <a:solidFill>
                            <a:srgbClr val="000000"/>
                          </a:solidFill>
                          <a:effectLst/>
                          <a:latin typeface="Lato" panose="020F0502020204030203" pitchFamily="34" charset="0"/>
                        </a:rPr>
                        <a:t>n/a</a:t>
                      </a:r>
                    </a:p>
                  </a:txBody>
                  <a:tcPr marL="9525" marR="9525" marT="9525" marB="0" anchor="ctr"/>
                </a:tc>
                <a:tc>
                  <a:txBody>
                    <a:bodyPr/>
                    <a:lstStyle/>
                    <a:p>
                      <a:pPr algn="ctr" fontAlgn="ctr"/>
                      <a:r>
                        <a:rPr lang="en-US" sz="1100" b="1" i="1" u="none" strike="noStrike" dirty="0">
                          <a:solidFill>
                            <a:srgbClr val="000000"/>
                          </a:solidFill>
                          <a:effectLst/>
                          <a:latin typeface="Lato" panose="020F0502020204030203" pitchFamily="34" charset="0"/>
                        </a:rPr>
                        <a:t>n/a</a:t>
                      </a:r>
                    </a:p>
                  </a:txBody>
                  <a:tcPr marL="9525" marR="9525" marT="9525" marB="0" anchor="ctr"/>
                </a:tc>
                <a:extLst>
                  <a:ext uri="{0D108BD9-81ED-4DB2-BD59-A6C34878D82A}">
                    <a16:rowId xmlns:a16="http://schemas.microsoft.com/office/drawing/2014/main" val="3414925466"/>
                  </a:ext>
                </a:extLst>
              </a:tr>
            </a:tbl>
          </a:graphicData>
        </a:graphic>
      </p:graphicFrame>
      <p:sp>
        <p:nvSpPr>
          <p:cNvPr id="3" name="TextBox 2">
            <a:extLst>
              <a:ext uri="{FF2B5EF4-FFF2-40B4-BE49-F238E27FC236}">
                <a16:creationId xmlns:a16="http://schemas.microsoft.com/office/drawing/2014/main" id="{FC927D10-6E6A-8D89-8EB7-FF1CD8A4FFB0}"/>
              </a:ext>
            </a:extLst>
          </p:cNvPr>
          <p:cNvSpPr txBox="1"/>
          <p:nvPr/>
        </p:nvSpPr>
        <p:spPr>
          <a:xfrm>
            <a:off x="2399370" y="6290471"/>
            <a:ext cx="7393259" cy="430887"/>
          </a:xfrm>
          <a:prstGeom prst="rect">
            <a:avLst/>
          </a:prstGeom>
          <a:noFill/>
        </p:spPr>
        <p:txBody>
          <a:bodyPr wrap="square" rtlCol="0">
            <a:spAutoFit/>
          </a:bodyPr>
          <a:lstStyle/>
          <a:p>
            <a:pPr algn="ctr"/>
            <a:r>
              <a:rPr lang="en-US" sz="1100" b="0" i="0" u="none" strike="noStrike" baseline="30000" dirty="0">
                <a:solidFill>
                  <a:srgbClr val="000000"/>
                </a:solidFill>
                <a:effectLst/>
                <a:latin typeface="Lato" panose="020F0502020204030203" pitchFamily="34" charset="0"/>
              </a:rPr>
              <a:t>1 </a:t>
            </a:r>
            <a:r>
              <a:rPr lang="en-US" sz="1100" b="0" i="0" u="none" strike="noStrike" dirty="0">
                <a:solidFill>
                  <a:srgbClr val="000000"/>
                </a:solidFill>
                <a:effectLst/>
                <a:latin typeface="Lato" panose="020F0502020204030203" pitchFamily="34" charset="0"/>
              </a:rPr>
              <a:t>US equity options are cleared through the Options Clearing Corp. </a:t>
            </a:r>
            <a:r>
              <a:rPr lang="en-US" sz="1100" b="0" i="0" u="none" strike="noStrike" baseline="30000" dirty="0">
                <a:solidFill>
                  <a:srgbClr val="000000"/>
                </a:solidFill>
                <a:effectLst/>
                <a:latin typeface="Lato" panose="020F0502020204030203" pitchFamily="34" charset="0"/>
              </a:rPr>
              <a:t>2</a:t>
            </a:r>
            <a:r>
              <a:rPr lang="en-US" sz="1100" baseline="30000" dirty="0">
                <a:solidFill>
                  <a:srgbClr val="000000"/>
                </a:solidFill>
                <a:latin typeface="Lato" panose="020F0502020204030203" pitchFamily="34" charset="0"/>
              </a:rPr>
              <a:t> </a:t>
            </a:r>
            <a:r>
              <a:rPr lang="en-US" sz="1100" dirty="0">
                <a:solidFill>
                  <a:srgbClr val="000000"/>
                </a:solidFill>
                <a:latin typeface="Lato" panose="020F0502020204030203" pitchFamily="34" charset="0"/>
              </a:rPr>
              <a:t>MIAX Sapphire began trading Aug 2024.  </a:t>
            </a:r>
            <a:r>
              <a:rPr lang="en-US" sz="1100" baseline="30000" dirty="0">
                <a:solidFill>
                  <a:srgbClr val="000000"/>
                </a:solidFill>
                <a:latin typeface="Lato" panose="020F0502020204030203" pitchFamily="34" charset="0"/>
              </a:rPr>
              <a:t>3 </a:t>
            </a:r>
            <a:r>
              <a:rPr lang="en-US" sz="1100" dirty="0">
                <a:solidFill>
                  <a:srgbClr val="000000"/>
                </a:solidFill>
                <a:latin typeface="Lato" panose="020F0502020204030203" pitchFamily="34" charset="0"/>
              </a:rPr>
              <a:t>Minneapolis Grain Exchange was renamed MIAX Futures in Sep 2024.</a:t>
            </a:r>
            <a:endParaRPr lang="en-US" sz="1100" dirty="0"/>
          </a:p>
        </p:txBody>
      </p:sp>
    </p:spTree>
    <p:extLst>
      <p:ext uri="{BB962C8B-B14F-4D97-AF65-F5344CB8AC3E}">
        <p14:creationId xmlns:p14="http://schemas.microsoft.com/office/powerpoint/2010/main" val="4153985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A6AA118-7B41-491D-8A4C-DBCD026F0A3B}"/>
              </a:ext>
            </a:extLst>
          </p:cNvPr>
          <p:cNvSpPr>
            <a:spLocks noGrp="1"/>
          </p:cNvSpPr>
          <p:nvPr>
            <p:ph type="title"/>
          </p:nvPr>
        </p:nvSpPr>
        <p:spPr/>
        <p:txBody>
          <a:bodyPr>
            <a:normAutofit/>
          </a:bodyPr>
          <a:lstStyle/>
          <a:p>
            <a:r>
              <a:rPr lang="en-US" sz="3200" dirty="0">
                <a:solidFill>
                  <a:schemeClr val="tx1"/>
                </a:solidFill>
              </a:rPr>
              <a:t>Overview: Global Volume and Open Interest in Q2 2025</a:t>
            </a:r>
          </a:p>
        </p:txBody>
      </p:sp>
      <p:graphicFrame>
        <p:nvGraphicFramePr>
          <p:cNvPr id="2" name="Table 2">
            <a:extLst>
              <a:ext uri="{FF2B5EF4-FFF2-40B4-BE49-F238E27FC236}">
                <a16:creationId xmlns:a16="http://schemas.microsoft.com/office/drawing/2014/main" id="{926D88CA-A61B-3BAD-B2D7-50D94C3B9F8B}"/>
              </a:ext>
            </a:extLst>
          </p:cNvPr>
          <p:cNvGraphicFramePr>
            <a:graphicFrameLocks noGrp="1"/>
          </p:cNvGraphicFramePr>
          <p:nvPr>
            <p:ph idx="4294967295"/>
            <p:extLst>
              <p:ext uri="{D42A27DB-BD31-4B8C-83A1-F6EECF244321}">
                <p14:modId xmlns:p14="http://schemas.microsoft.com/office/powerpoint/2010/main" val="1290698053"/>
              </p:ext>
            </p:extLst>
          </p:nvPr>
        </p:nvGraphicFramePr>
        <p:xfrm>
          <a:off x="838200" y="1530047"/>
          <a:ext cx="10515600" cy="1483360"/>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1105295108"/>
                    </a:ext>
                  </a:extLst>
                </a:gridCol>
                <a:gridCol w="2103120">
                  <a:extLst>
                    <a:ext uri="{9D8B030D-6E8A-4147-A177-3AD203B41FA5}">
                      <a16:colId xmlns:a16="http://schemas.microsoft.com/office/drawing/2014/main" val="1451560166"/>
                    </a:ext>
                  </a:extLst>
                </a:gridCol>
                <a:gridCol w="2103120">
                  <a:extLst>
                    <a:ext uri="{9D8B030D-6E8A-4147-A177-3AD203B41FA5}">
                      <a16:colId xmlns:a16="http://schemas.microsoft.com/office/drawing/2014/main" val="3070957636"/>
                    </a:ext>
                  </a:extLst>
                </a:gridCol>
                <a:gridCol w="2103120">
                  <a:extLst>
                    <a:ext uri="{9D8B030D-6E8A-4147-A177-3AD203B41FA5}">
                      <a16:colId xmlns:a16="http://schemas.microsoft.com/office/drawing/2014/main" val="1338329781"/>
                    </a:ext>
                  </a:extLst>
                </a:gridCol>
                <a:gridCol w="2103120">
                  <a:extLst>
                    <a:ext uri="{9D8B030D-6E8A-4147-A177-3AD203B41FA5}">
                      <a16:colId xmlns:a16="http://schemas.microsoft.com/office/drawing/2014/main" val="3193378822"/>
                    </a:ext>
                  </a:extLst>
                </a:gridCol>
              </a:tblGrid>
              <a:tr h="370840">
                <a:tc>
                  <a:txBody>
                    <a:bodyPr/>
                    <a:lstStyle/>
                    <a:p>
                      <a:pPr algn="l" fontAlgn="ctr"/>
                      <a:r>
                        <a:rPr lang="en-US" sz="1400" b="1" i="0" u="none" strike="noStrike" dirty="0">
                          <a:solidFill>
                            <a:schemeClr val="bg1"/>
                          </a:solidFill>
                          <a:effectLst/>
                          <a:latin typeface="Lato" panose="020F0502020204030203" pitchFamily="34" charset="0"/>
                        </a:rPr>
                        <a:t>Type</a:t>
                      </a:r>
                    </a:p>
                  </a:txBody>
                  <a:tcPr marL="9525" marR="9525" marT="9525" marB="0" anchor="ctr"/>
                </a:tc>
                <a:tc>
                  <a:txBody>
                    <a:bodyPr/>
                    <a:lstStyle/>
                    <a:p>
                      <a:pPr algn="ctr" fontAlgn="ctr"/>
                      <a:r>
                        <a:rPr lang="en-US" sz="1400" b="1" i="0" u="none" strike="noStrike" dirty="0">
                          <a:solidFill>
                            <a:schemeClr val="bg1"/>
                          </a:solidFill>
                          <a:effectLst/>
                          <a:latin typeface="Lato" panose="020F0502020204030203" pitchFamily="34" charset="0"/>
                        </a:rPr>
                        <a:t>Jan-Jun 2025 Volume</a:t>
                      </a:r>
                    </a:p>
                  </a:txBody>
                  <a:tcPr marL="9525" marR="9525" marT="9525" marB="0" anchor="ctr"/>
                </a:tc>
                <a:tc>
                  <a:txBody>
                    <a:bodyPr/>
                    <a:lstStyle/>
                    <a:p>
                      <a:pPr algn="ctr" fontAlgn="ctr"/>
                      <a:r>
                        <a:rPr lang="en-US" sz="1400" b="1" i="0" u="none" strike="noStrike" dirty="0">
                          <a:solidFill>
                            <a:schemeClr val="bg1"/>
                          </a:solidFill>
                          <a:effectLst/>
                          <a:latin typeface="Lato" panose="020F0502020204030203" pitchFamily="34" charset="0"/>
                        </a:rPr>
                        <a:t>Change vs. Last Year</a:t>
                      </a:r>
                    </a:p>
                  </a:txBody>
                  <a:tcPr marL="9525" marR="9525" marT="9525" marB="0" anchor="ctr"/>
                </a:tc>
                <a:tc>
                  <a:txBody>
                    <a:bodyPr/>
                    <a:lstStyle/>
                    <a:p>
                      <a:pPr algn="ctr" fontAlgn="ctr"/>
                      <a:r>
                        <a:rPr lang="en-US" sz="1400" b="1" i="0" u="none" strike="noStrike" dirty="0">
                          <a:solidFill>
                            <a:schemeClr val="bg1"/>
                          </a:solidFill>
                          <a:effectLst/>
                          <a:latin typeface="Lato" panose="020F0502020204030203" pitchFamily="34" charset="0"/>
                        </a:rPr>
                        <a:t>Jun 2025 Open Interest</a:t>
                      </a:r>
                    </a:p>
                  </a:txBody>
                  <a:tcPr marL="9525" marR="9525" marT="9525" marB="0" anchor="ctr"/>
                </a:tc>
                <a:tc>
                  <a:txBody>
                    <a:bodyPr/>
                    <a:lstStyle/>
                    <a:p>
                      <a:pPr algn="ctr" fontAlgn="ctr"/>
                      <a:r>
                        <a:rPr lang="en-US" sz="1400" b="1" i="0" u="none" strike="noStrike" dirty="0">
                          <a:solidFill>
                            <a:schemeClr val="bg1"/>
                          </a:solidFill>
                          <a:effectLst/>
                          <a:latin typeface="Lato" panose="020F0502020204030203" pitchFamily="34" charset="0"/>
                        </a:rPr>
                        <a:t>Change vs. Last Year</a:t>
                      </a:r>
                    </a:p>
                  </a:txBody>
                  <a:tcPr marL="9525" marR="9525" marT="9525" marB="0" anchor="ctr"/>
                </a:tc>
                <a:extLst>
                  <a:ext uri="{0D108BD9-81ED-4DB2-BD59-A6C34878D82A}">
                    <a16:rowId xmlns:a16="http://schemas.microsoft.com/office/drawing/2014/main" val="2332594800"/>
                  </a:ext>
                </a:extLst>
              </a:tr>
              <a:tr h="370840">
                <a:tc>
                  <a:txBody>
                    <a:bodyPr/>
                    <a:lstStyle/>
                    <a:p>
                      <a:pPr algn="l" fontAlgn="ctr"/>
                      <a:r>
                        <a:rPr lang="en-US" sz="1400" b="0" i="0" u="none" strike="noStrike" dirty="0">
                          <a:solidFill>
                            <a:srgbClr val="000000"/>
                          </a:solidFill>
                          <a:effectLst/>
                          <a:latin typeface="Lato" panose="020F0502020204030203" pitchFamily="34" charset="0"/>
                        </a:rPr>
                        <a:t>Options</a:t>
                      </a:r>
                    </a:p>
                  </a:txBody>
                  <a:tcPr marL="9525" marR="9525" marT="9525" marB="0" anchor="ctr"/>
                </a:tc>
                <a:tc>
                  <a:txBody>
                    <a:bodyPr/>
                    <a:lstStyle/>
                    <a:p>
                      <a:pPr algn="r" fontAlgn="b"/>
                      <a:r>
                        <a:rPr lang="en-US" sz="1400" b="0" i="0" u="none" strike="noStrike" dirty="0">
                          <a:solidFill>
                            <a:srgbClr val="000000"/>
                          </a:solidFill>
                          <a:effectLst/>
                          <a:latin typeface="Lato" panose="020F0502020204030203" pitchFamily="34" charset="0"/>
                        </a:rPr>
                        <a:t>    40,021,910,846 </a:t>
                      </a:r>
                    </a:p>
                  </a:txBody>
                  <a:tcPr marL="6350" marR="6350" marT="6350" marB="0" anchor="ctr"/>
                </a:tc>
                <a:tc>
                  <a:txBody>
                    <a:bodyPr/>
                    <a:lstStyle/>
                    <a:p>
                      <a:pPr algn="ctr" fontAlgn="ctr"/>
                      <a:r>
                        <a:rPr lang="en-US" sz="1400" b="0" i="1" u="none" strike="noStrike" dirty="0">
                          <a:solidFill>
                            <a:srgbClr val="000000"/>
                          </a:solidFill>
                          <a:effectLst/>
                          <a:latin typeface="Lato" panose="020F0502020204030203" pitchFamily="34" charset="0"/>
                        </a:rPr>
                        <a:t>-52.5%</a:t>
                      </a:r>
                    </a:p>
                  </a:txBody>
                  <a:tcPr marL="9525" marR="9525" marT="9525" marB="0" anchor="ctr"/>
                </a:tc>
                <a:tc>
                  <a:txBody>
                    <a:bodyPr/>
                    <a:lstStyle/>
                    <a:p>
                      <a:pPr algn="r" fontAlgn="ctr"/>
                      <a:r>
                        <a:rPr lang="en-US" sz="1400" b="0" i="0" u="none" strike="noStrike">
                          <a:solidFill>
                            <a:srgbClr val="000000"/>
                          </a:solidFill>
                          <a:effectLst/>
                          <a:latin typeface="Lato" panose="020F0502020204030203" pitchFamily="34" charset="0"/>
                        </a:rPr>
                        <a:t>           1,038,526,906 </a:t>
                      </a:r>
                    </a:p>
                  </a:txBody>
                  <a:tcPr marL="9525" marR="9525" marT="9525" marB="0" anchor="ctr"/>
                </a:tc>
                <a:tc>
                  <a:txBody>
                    <a:bodyPr/>
                    <a:lstStyle/>
                    <a:p>
                      <a:pPr algn="ctr" fontAlgn="ctr"/>
                      <a:r>
                        <a:rPr lang="en-US" sz="1400" b="0" i="1" u="none" strike="noStrike" dirty="0">
                          <a:solidFill>
                            <a:srgbClr val="000000"/>
                          </a:solidFill>
                          <a:effectLst/>
                          <a:latin typeface="Lato" panose="020F0502020204030203" pitchFamily="34" charset="0"/>
                        </a:rPr>
                        <a:t>7.0%</a:t>
                      </a:r>
                    </a:p>
                  </a:txBody>
                  <a:tcPr marL="9525" marR="9525" marT="9525" marB="0" anchor="ctr"/>
                </a:tc>
                <a:extLst>
                  <a:ext uri="{0D108BD9-81ED-4DB2-BD59-A6C34878D82A}">
                    <a16:rowId xmlns:a16="http://schemas.microsoft.com/office/drawing/2014/main" val="3313624819"/>
                  </a:ext>
                </a:extLst>
              </a:tr>
              <a:tr h="370840">
                <a:tc>
                  <a:txBody>
                    <a:bodyPr/>
                    <a:lstStyle/>
                    <a:p>
                      <a:pPr algn="l" fontAlgn="ctr"/>
                      <a:r>
                        <a:rPr lang="en-US" sz="1400" b="0" i="0" u="none" strike="noStrike" dirty="0">
                          <a:solidFill>
                            <a:srgbClr val="000000"/>
                          </a:solidFill>
                          <a:effectLst/>
                          <a:latin typeface="Lato" panose="020F0502020204030203" pitchFamily="34" charset="0"/>
                        </a:rPr>
                        <a:t>Futures</a:t>
                      </a:r>
                    </a:p>
                  </a:txBody>
                  <a:tcPr marL="9525" marR="9525" marT="9525" marB="0" anchor="ctr"/>
                </a:tc>
                <a:tc>
                  <a:txBody>
                    <a:bodyPr/>
                    <a:lstStyle/>
                    <a:p>
                      <a:pPr algn="r" fontAlgn="ctr"/>
                      <a:r>
                        <a:rPr lang="en-US" sz="1400" b="0" i="0" u="none" strike="noStrike" dirty="0">
                          <a:solidFill>
                            <a:srgbClr val="000000"/>
                          </a:solidFill>
                          <a:effectLst/>
                          <a:latin typeface="Lato" panose="020F0502020204030203" pitchFamily="34" charset="0"/>
                        </a:rPr>
                        <a:t>     14,774,758,392 </a:t>
                      </a:r>
                    </a:p>
                  </a:txBody>
                  <a:tcPr marL="9525" marR="9525" marT="9525" marB="0" anchor="ctr"/>
                </a:tc>
                <a:tc>
                  <a:txBody>
                    <a:bodyPr/>
                    <a:lstStyle/>
                    <a:p>
                      <a:pPr algn="ctr" fontAlgn="ctr"/>
                      <a:r>
                        <a:rPr lang="en-US" sz="1400" b="0" i="1" u="none" strike="noStrike" dirty="0">
                          <a:solidFill>
                            <a:srgbClr val="000000"/>
                          </a:solidFill>
                          <a:effectLst/>
                          <a:latin typeface="Lato" panose="020F0502020204030203" pitchFamily="34" charset="0"/>
                        </a:rPr>
                        <a:t>9.0%</a:t>
                      </a:r>
                    </a:p>
                  </a:txBody>
                  <a:tcPr marL="9525" marR="9525" marT="9525" marB="0" anchor="ctr"/>
                </a:tc>
                <a:tc>
                  <a:txBody>
                    <a:bodyPr/>
                    <a:lstStyle/>
                    <a:p>
                      <a:pPr algn="r" fontAlgn="ctr"/>
                      <a:r>
                        <a:rPr lang="en-US" sz="1400" b="0" i="0" u="none" strike="noStrike" dirty="0">
                          <a:solidFill>
                            <a:srgbClr val="000000"/>
                          </a:solidFill>
                          <a:effectLst/>
                          <a:latin typeface="Lato" panose="020F0502020204030203" pitchFamily="34" charset="0"/>
                        </a:rPr>
                        <a:t>                321,828,893 </a:t>
                      </a:r>
                    </a:p>
                  </a:txBody>
                  <a:tcPr marL="9525" marR="9525" marT="9525" marB="0" anchor="ctr"/>
                </a:tc>
                <a:tc>
                  <a:txBody>
                    <a:bodyPr/>
                    <a:lstStyle/>
                    <a:p>
                      <a:pPr algn="ctr" fontAlgn="ctr"/>
                      <a:r>
                        <a:rPr lang="en-US" sz="1400" b="0" i="1" u="none" strike="noStrike" dirty="0">
                          <a:solidFill>
                            <a:srgbClr val="000000"/>
                          </a:solidFill>
                          <a:effectLst/>
                          <a:latin typeface="Lato" panose="020F0502020204030203" pitchFamily="34" charset="0"/>
                        </a:rPr>
                        <a:t>7.7%</a:t>
                      </a:r>
                    </a:p>
                  </a:txBody>
                  <a:tcPr marL="9525" marR="9525" marT="9525" marB="0" anchor="ctr"/>
                </a:tc>
                <a:extLst>
                  <a:ext uri="{0D108BD9-81ED-4DB2-BD59-A6C34878D82A}">
                    <a16:rowId xmlns:a16="http://schemas.microsoft.com/office/drawing/2014/main" val="2029670684"/>
                  </a:ext>
                </a:extLst>
              </a:tr>
              <a:tr h="370840">
                <a:tc>
                  <a:txBody>
                    <a:bodyPr/>
                    <a:lstStyle/>
                    <a:p>
                      <a:pPr algn="l" fontAlgn="ctr"/>
                      <a:r>
                        <a:rPr lang="en-US" sz="1400" b="0" i="0" u="none" strike="noStrike">
                          <a:solidFill>
                            <a:srgbClr val="000000"/>
                          </a:solidFill>
                          <a:effectLst/>
                          <a:latin typeface="Lato" panose="020F0502020204030203" pitchFamily="34" charset="0"/>
                        </a:rPr>
                        <a:t>Total</a:t>
                      </a:r>
                    </a:p>
                  </a:txBody>
                  <a:tcPr marL="9525" marR="9525" marT="9525" marB="0" anchor="ctr"/>
                </a:tc>
                <a:tc>
                  <a:txBody>
                    <a:bodyPr/>
                    <a:lstStyle/>
                    <a:p>
                      <a:pPr algn="r" fontAlgn="b"/>
                      <a:r>
                        <a:rPr lang="en-US" sz="1400" b="0" i="0" u="none" strike="noStrike" dirty="0">
                          <a:solidFill>
                            <a:srgbClr val="000000"/>
                          </a:solidFill>
                          <a:effectLst/>
                          <a:latin typeface="Lato" panose="020F0502020204030203" pitchFamily="34" charset="0"/>
                        </a:rPr>
                        <a:t>54,796,669,238</a:t>
                      </a:r>
                    </a:p>
                  </a:txBody>
                  <a:tcPr marL="9525" marR="9525" marT="9525" marB="0" anchor="ctr"/>
                </a:tc>
                <a:tc>
                  <a:txBody>
                    <a:bodyPr/>
                    <a:lstStyle/>
                    <a:p>
                      <a:pPr algn="ctr" fontAlgn="ctr"/>
                      <a:r>
                        <a:rPr lang="en-US" sz="1400" b="0" i="1" u="none" strike="noStrike" dirty="0">
                          <a:solidFill>
                            <a:srgbClr val="000000"/>
                          </a:solidFill>
                          <a:effectLst/>
                          <a:latin typeface="Lato" panose="020F0502020204030203" pitchFamily="34" charset="0"/>
                        </a:rPr>
                        <a:t>-43.9%</a:t>
                      </a:r>
                    </a:p>
                  </a:txBody>
                  <a:tcPr marL="9525" marR="9525" marT="9525" marB="0" anchor="ctr"/>
                </a:tc>
                <a:tc>
                  <a:txBody>
                    <a:bodyPr/>
                    <a:lstStyle/>
                    <a:p>
                      <a:pPr algn="r" fontAlgn="ctr"/>
                      <a:r>
                        <a:rPr lang="en-US" sz="1400" b="0" i="0" u="none" strike="noStrike" dirty="0">
                          <a:solidFill>
                            <a:srgbClr val="000000"/>
                          </a:solidFill>
                          <a:effectLst/>
                          <a:latin typeface="Lato" panose="020F0502020204030203" pitchFamily="34" charset="0"/>
                        </a:rPr>
                        <a:t>           1,360,355,799 </a:t>
                      </a:r>
                    </a:p>
                  </a:txBody>
                  <a:tcPr marL="9525" marR="9525" marT="9525" marB="0" anchor="ctr"/>
                </a:tc>
                <a:tc>
                  <a:txBody>
                    <a:bodyPr/>
                    <a:lstStyle/>
                    <a:p>
                      <a:pPr algn="ctr" fontAlgn="ctr"/>
                      <a:r>
                        <a:rPr lang="en-US" sz="1400" b="0" i="1" u="none" strike="noStrike" dirty="0">
                          <a:solidFill>
                            <a:srgbClr val="000000"/>
                          </a:solidFill>
                          <a:effectLst/>
                          <a:latin typeface="Lato" panose="020F0502020204030203" pitchFamily="34" charset="0"/>
                        </a:rPr>
                        <a:t>7.2%</a:t>
                      </a:r>
                    </a:p>
                  </a:txBody>
                  <a:tcPr marL="9525" marR="9525" marT="9525" marB="0" anchor="ctr"/>
                </a:tc>
                <a:extLst>
                  <a:ext uri="{0D108BD9-81ED-4DB2-BD59-A6C34878D82A}">
                    <a16:rowId xmlns:a16="http://schemas.microsoft.com/office/drawing/2014/main" val="3804525199"/>
                  </a:ext>
                </a:extLst>
              </a:tr>
            </a:tbl>
          </a:graphicData>
        </a:graphic>
      </p:graphicFrame>
      <p:graphicFrame>
        <p:nvGraphicFramePr>
          <p:cNvPr id="3" name="Table 2">
            <a:extLst>
              <a:ext uri="{FF2B5EF4-FFF2-40B4-BE49-F238E27FC236}">
                <a16:creationId xmlns:a16="http://schemas.microsoft.com/office/drawing/2014/main" id="{8AC714AF-DC4E-5B35-4147-7375CFD833CE}"/>
              </a:ext>
            </a:extLst>
          </p:cNvPr>
          <p:cNvGraphicFramePr>
            <a:graphicFrameLocks/>
          </p:cNvGraphicFramePr>
          <p:nvPr>
            <p:extLst>
              <p:ext uri="{D42A27DB-BD31-4B8C-83A1-F6EECF244321}">
                <p14:modId xmlns:p14="http://schemas.microsoft.com/office/powerpoint/2010/main" val="767967420"/>
              </p:ext>
            </p:extLst>
          </p:nvPr>
        </p:nvGraphicFramePr>
        <p:xfrm>
          <a:off x="838200" y="3290265"/>
          <a:ext cx="10515600" cy="2595880"/>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1105295108"/>
                    </a:ext>
                  </a:extLst>
                </a:gridCol>
                <a:gridCol w="2103120">
                  <a:extLst>
                    <a:ext uri="{9D8B030D-6E8A-4147-A177-3AD203B41FA5}">
                      <a16:colId xmlns:a16="http://schemas.microsoft.com/office/drawing/2014/main" val="1451560166"/>
                    </a:ext>
                  </a:extLst>
                </a:gridCol>
                <a:gridCol w="2103120">
                  <a:extLst>
                    <a:ext uri="{9D8B030D-6E8A-4147-A177-3AD203B41FA5}">
                      <a16:colId xmlns:a16="http://schemas.microsoft.com/office/drawing/2014/main" val="3070957636"/>
                    </a:ext>
                  </a:extLst>
                </a:gridCol>
                <a:gridCol w="2103120">
                  <a:extLst>
                    <a:ext uri="{9D8B030D-6E8A-4147-A177-3AD203B41FA5}">
                      <a16:colId xmlns:a16="http://schemas.microsoft.com/office/drawing/2014/main" val="1338329781"/>
                    </a:ext>
                  </a:extLst>
                </a:gridCol>
                <a:gridCol w="2103120">
                  <a:extLst>
                    <a:ext uri="{9D8B030D-6E8A-4147-A177-3AD203B41FA5}">
                      <a16:colId xmlns:a16="http://schemas.microsoft.com/office/drawing/2014/main" val="3193378822"/>
                    </a:ext>
                  </a:extLst>
                </a:gridCol>
              </a:tblGrid>
              <a:tr h="370840">
                <a:tc>
                  <a:txBody>
                    <a:bodyPr/>
                    <a:lstStyle/>
                    <a:p>
                      <a:pPr algn="l" fontAlgn="ctr"/>
                      <a:r>
                        <a:rPr lang="en-US" sz="1400" b="1" i="0" u="none" strike="noStrike" dirty="0">
                          <a:solidFill>
                            <a:schemeClr val="bg1"/>
                          </a:solidFill>
                          <a:effectLst/>
                          <a:latin typeface="Lato" panose="020F0502020204030203" pitchFamily="34" charset="0"/>
                        </a:rPr>
                        <a:t>Region</a:t>
                      </a:r>
                    </a:p>
                  </a:txBody>
                  <a:tcPr marL="9525" marR="9525" marT="9525" marB="0" anchor="ctr"/>
                </a:tc>
                <a:tc>
                  <a:txBody>
                    <a:bodyPr/>
                    <a:lstStyle/>
                    <a:p>
                      <a:pPr algn="ctr" fontAlgn="ctr"/>
                      <a:r>
                        <a:rPr lang="en-US" sz="1400" b="1" i="0" u="none" strike="noStrike" dirty="0">
                          <a:solidFill>
                            <a:schemeClr val="bg1"/>
                          </a:solidFill>
                          <a:effectLst/>
                          <a:latin typeface="Lato" panose="020F0502020204030203" pitchFamily="34" charset="0"/>
                        </a:rPr>
                        <a:t>Jan-Jun 2025 Volume</a:t>
                      </a:r>
                    </a:p>
                  </a:txBody>
                  <a:tcPr marL="9525" marR="9525" marT="9525" marB="0" anchor="ctr"/>
                </a:tc>
                <a:tc>
                  <a:txBody>
                    <a:bodyPr/>
                    <a:lstStyle/>
                    <a:p>
                      <a:pPr algn="ctr" fontAlgn="ctr"/>
                      <a:r>
                        <a:rPr lang="en-US" sz="1400" b="1" i="0" u="none" strike="noStrike" dirty="0">
                          <a:solidFill>
                            <a:schemeClr val="bg1"/>
                          </a:solidFill>
                          <a:effectLst/>
                          <a:latin typeface="Lato" panose="020F0502020204030203" pitchFamily="34" charset="0"/>
                        </a:rPr>
                        <a:t>Change vs. Last Year</a:t>
                      </a:r>
                    </a:p>
                  </a:txBody>
                  <a:tcPr marL="9525" marR="9525" marT="9525" marB="0" anchor="ctr"/>
                </a:tc>
                <a:tc>
                  <a:txBody>
                    <a:bodyPr/>
                    <a:lstStyle/>
                    <a:p>
                      <a:pPr algn="ctr" fontAlgn="ctr"/>
                      <a:r>
                        <a:rPr lang="en-US" sz="1400" b="1" i="0" u="none" strike="noStrike" dirty="0">
                          <a:solidFill>
                            <a:schemeClr val="bg1"/>
                          </a:solidFill>
                          <a:effectLst/>
                          <a:latin typeface="Lato" panose="020F0502020204030203" pitchFamily="34" charset="0"/>
                        </a:rPr>
                        <a:t>Jun 2025 Open Interest</a:t>
                      </a:r>
                    </a:p>
                  </a:txBody>
                  <a:tcPr marL="9525" marR="9525" marT="9525" marB="0" anchor="ctr"/>
                </a:tc>
                <a:tc>
                  <a:txBody>
                    <a:bodyPr/>
                    <a:lstStyle/>
                    <a:p>
                      <a:pPr algn="ctr" fontAlgn="ctr"/>
                      <a:r>
                        <a:rPr lang="en-US" sz="1400" b="1" i="0" u="none" strike="noStrike" dirty="0">
                          <a:solidFill>
                            <a:schemeClr val="bg1"/>
                          </a:solidFill>
                          <a:effectLst/>
                          <a:latin typeface="Lato" panose="020F0502020204030203" pitchFamily="34" charset="0"/>
                        </a:rPr>
                        <a:t>Change vs. Last Year</a:t>
                      </a:r>
                    </a:p>
                  </a:txBody>
                  <a:tcPr marL="9525" marR="9525" marT="9525" marB="0" anchor="ctr"/>
                </a:tc>
                <a:extLst>
                  <a:ext uri="{0D108BD9-81ED-4DB2-BD59-A6C34878D82A}">
                    <a16:rowId xmlns:a16="http://schemas.microsoft.com/office/drawing/2014/main" val="2332594800"/>
                  </a:ext>
                </a:extLst>
              </a:tr>
              <a:tr h="370840">
                <a:tc>
                  <a:txBody>
                    <a:bodyPr/>
                    <a:lstStyle/>
                    <a:p>
                      <a:pPr algn="l" fontAlgn="ctr"/>
                      <a:r>
                        <a:rPr lang="en-US" sz="1400" b="0" i="0" u="none" strike="noStrike" dirty="0">
                          <a:solidFill>
                            <a:srgbClr val="000000"/>
                          </a:solidFill>
                          <a:effectLst/>
                          <a:latin typeface="Lato" panose="020F0502020204030203" pitchFamily="34" charset="0"/>
                        </a:rPr>
                        <a:t>Asia-Pacific</a:t>
                      </a:r>
                    </a:p>
                  </a:txBody>
                  <a:tcPr marL="9525" marR="9525" marT="9525" marB="0" anchor="ctr"/>
                </a:tc>
                <a:tc>
                  <a:txBody>
                    <a:bodyPr/>
                    <a:lstStyle/>
                    <a:p>
                      <a:pPr algn="r" fontAlgn="ctr"/>
                      <a:r>
                        <a:rPr lang="en-US" sz="1400" b="0" i="0" u="none" strike="noStrike">
                          <a:solidFill>
                            <a:srgbClr val="000000"/>
                          </a:solidFill>
                          <a:effectLst/>
                          <a:latin typeface="Lato" panose="020F0502020204030203" pitchFamily="34" charset="0"/>
                        </a:rPr>
                        <a:t>34,522,473,080</a:t>
                      </a:r>
                    </a:p>
                  </a:txBody>
                  <a:tcPr marL="9525" marR="9525" marT="9525" marB="0" anchor="ctr"/>
                </a:tc>
                <a:tc>
                  <a:txBody>
                    <a:bodyPr/>
                    <a:lstStyle/>
                    <a:p>
                      <a:pPr algn="ctr" fontAlgn="ctr"/>
                      <a:r>
                        <a:rPr lang="en-US" sz="1400" b="0" i="1" u="none" strike="noStrike" dirty="0">
                          <a:solidFill>
                            <a:srgbClr val="000000"/>
                          </a:solidFill>
                          <a:effectLst/>
                          <a:latin typeface="Lato" panose="020F0502020204030203" pitchFamily="34" charset="0"/>
                        </a:rPr>
                        <a:t>-57.1%</a:t>
                      </a:r>
                    </a:p>
                  </a:txBody>
                  <a:tcPr marL="9525" marR="9525" marT="9525" marB="0" anchor="ctr"/>
                </a:tc>
                <a:tc>
                  <a:txBody>
                    <a:bodyPr/>
                    <a:lstStyle/>
                    <a:p>
                      <a:pPr algn="r" fontAlgn="ctr"/>
                      <a:r>
                        <a:rPr lang="en-US" sz="1400" b="0" i="0" u="none" strike="noStrike">
                          <a:solidFill>
                            <a:srgbClr val="000000"/>
                          </a:solidFill>
                          <a:effectLst/>
                          <a:latin typeface="Lato" panose="020F0502020204030203" pitchFamily="34" charset="0"/>
                        </a:rPr>
                        <a:t>130,556,820</a:t>
                      </a:r>
                    </a:p>
                  </a:txBody>
                  <a:tcPr marL="9525" marR="9525" marT="9525" marB="0" anchor="ctr"/>
                </a:tc>
                <a:tc>
                  <a:txBody>
                    <a:bodyPr/>
                    <a:lstStyle/>
                    <a:p>
                      <a:pPr algn="ctr" fontAlgn="ctr"/>
                      <a:r>
                        <a:rPr lang="en-US" sz="1400" b="0" i="1" u="none" strike="noStrike" dirty="0">
                          <a:solidFill>
                            <a:srgbClr val="000000"/>
                          </a:solidFill>
                          <a:effectLst/>
                          <a:latin typeface="Lato" panose="020F0502020204030203" pitchFamily="34" charset="0"/>
                        </a:rPr>
                        <a:t>-1.7%</a:t>
                      </a:r>
                    </a:p>
                  </a:txBody>
                  <a:tcPr marL="9525" marR="9525" marT="9525" marB="0" anchor="ctr"/>
                </a:tc>
                <a:extLst>
                  <a:ext uri="{0D108BD9-81ED-4DB2-BD59-A6C34878D82A}">
                    <a16:rowId xmlns:a16="http://schemas.microsoft.com/office/drawing/2014/main" val="1350617727"/>
                  </a:ext>
                </a:extLst>
              </a:tr>
              <a:tr h="370840">
                <a:tc>
                  <a:txBody>
                    <a:bodyPr/>
                    <a:lstStyle/>
                    <a:p>
                      <a:pPr algn="l" fontAlgn="ctr"/>
                      <a:r>
                        <a:rPr lang="en-US" sz="1400" b="0" i="0" u="none" strike="noStrike">
                          <a:solidFill>
                            <a:srgbClr val="000000"/>
                          </a:solidFill>
                          <a:effectLst/>
                          <a:latin typeface="Lato" panose="020F0502020204030203" pitchFamily="34" charset="0"/>
                        </a:rPr>
                        <a:t>North America</a:t>
                      </a:r>
                    </a:p>
                  </a:txBody>
                  <a:tcPr marL="9525" marR="9525" marT="9525" marB="0" anchor="ctr"/>
                </a:tc>
                <a:tc>
                  <a:txBody>
                    <a:bodyPr/>
                    <a:lstStyle/>
                    <a:p>
                      <a:pPr algn="r" fontAlgn="ctr"/>
                      <a:r>
                        <a:rPr lang="en-US" sz="1400" b="0" i="0" u="none" strike="noStrike">
                          <a:solidFill>
                            <a:srgbClr val="000000"/>
                          </a:solidFill>
                          <a:effectLst/>
                          <a:latin typeface="Lato" panose="020F0502020204030203" pitchFamily="34" charset="0"/>
                        </a:rPr>
                        <a:t>11,248,570,385</a:t>
                      </a:r>
                    </a:p>
                  </a:txBody>
                  <a:tcPr marL="9525" marR="9525" marT="9525" marB="0" anchor="ctr"/>
                </a:tc>
                <a:tc>
                  <a:txBody>
                    <a:bodyPr/>
                    <a:lstStyle/>
                    <a:p>
                      <a:pPr algn="ctr" fontAlgn="ctr"/>
                      <a:r>
                        <a:rPr lang="en-US" sz="1400" b="0" i="1" u="none" strike="noStrike" dirty="0">
                          <a:solidFill>
                            <a:srgbClr val="000000"/>
                          </a:solidFill>
                          <a:effectLst/>
                          <a:latin typeface="Lato" panose="020F0502020204030203" pitchFamily="34" charset="0"/>
                        </a:rPr>
                        <a:t>19.0%</a:t>
                      </a:r>
                    </a:p>
                  </a:txBody>
                  <a:tcPr marL="9525" marR="9525" marT="9525" marB="0" anchor="ctr"/>
                </a:tc>
                <a:tc>
                  <a:txBody>
                    <a:bodyPr/>
                    <a:lstStyle/>
                    <a:p>
                      <a:pPr algn="r" fontAlgn="ctr"/>
                      <a:r>
                        <a:rPr lang="en-US" sz="1400" b="0" i="0" u="none" strike="noStrike">
                          <a:solidFill>
                            <a:srgbClr val="000000"/>
                          </a:solidFill>
                          <a:effectLst/>
                          <a:latin typeface="Lato" panose="020F0502020204030203" pitchFamily="34" charset="0"/>
                        </a:rPr>
                        <a:t>695,909,361</a:t>
                      </a:r>
                    </a:p>
                  </a:txBody>
                  <a:tcPr marL="9525" marR="9525" marT="9525" marB="0" anchor="ctr"/>
                </a:tc>
                <a:tc>
                  <a:txBody>
                    <a:bodyPr/>
                    <a:lstStyle/>
                    <a:p>
                      <a:pPr algn="ctr" fontAlgn="ctr"/>
                      <a:r>
                        <a:rPr lang="en-US" sz="1400" b="0" i="1" u="none" strike="noStrike" dirty="0">
                          <a:solidFill>
                            <a:srgbClr val="000000"/>
                          </a:solidFill>
                          <a:effectLst/>
                          <a:latin typeface="Lato" panose="020F0502020204030203" pitchFamily="34" charset="0"/>
                        </a:rPr>
                        <a:t>7.6%</a:t>
                      </a:r>
                    </a:p>
                  </a:txBody>
                  <a:tcPr marL="9525" marR="9525" marT="9525" marB="0" anchor="ctr"/>
                </a:tc>
                <a:extLst>
                  <a:ext uri="{0D108BD9-81ED-4DB2-BD59-A6C34878D82A}">
                    <a16:rowId xmlns:a16="http://schemas.microsoft.com/office/drawing/2014/main" val="2799449554"/>
                  </a:ext>
                </a:extLst>
              </a:tr>
              <a:tr h="370840">
                <a:tc>
                  <a:txBody>
                    <a:bodyPr/>
                    <a:lstStyle/>
                    <a:p>
                      <a:pPr algn="l" fontAlgn="ctr"/>
                      <a:r>
                        <a:rPr lang="en-US" sz="1400" b="0" i="0" u="none" strike="noStrike">
                          <a:solidFill>
                            <a:srgbClr val="000000"/>
                          </a:solidFill>
                          <a:effectLst/>
                          <a:latin typeface="Lato" panose="020F0502020204030203" pitchFamily="34" charset="0"/>
                        </a:rPr>
                        <a:t>Latin America</a:t>
                      </a:r>
                    </a:p>
                  </a:txBody>
                  <a:tcPr marL="9525" marR="9525" marT="9525" marB="0" anchor="ctr"/>
                </a:tc>
                <a:tc>
                  <a:txBody>
                    <a:bodyPr/>
                    <a:lstStyle/>
                    <a:p>
                      <a:pPr algn="r" fontAlgn="ctr"/>
                      <a:r>
                        <a:rPr lang="en-US" sz="1400" b="0" i="0" u="none" strike="noStrike" dirty="0">
                          <a:solidFill>
                            <a:srgbClr val="000000"/>
                          </a:solidFill>
                          <a:effectLst/>
                          <a:latin typeface="Lato" panose="020F0502020204030203" pitchFamily="34" charset="0"/>
                        </a:rPr>
                        <a:t>5,197,761,303</a:t>
                      </a:r>
                    </a:p>
                  </a:txBody>
                  <a:tcPr marL="9525" marR="9525" marT="9525" marB="0" anchor="ctr"/>
                </a:tc>
                <a:tc>
                  <a:txBody>
                    <a:bodyPr/>
                    <a:lstStyle/>
                    <a:p>
                      <a:pPr algn="ctr" fontAlgn="ctr"/>
                      <a:r>
                        <a:rPr lang="en-US" sz="1400" b="0" i="1" u="none" strike="noStrike" dirty="0">
                          <a:solidFill>
                            <a:srgbClr val="000000"/>
                          </a:solidFill>
                          <a:effectLst/>
                          <a:latin typeface="Lato" panose="020F0502020204030203" pitchFamily="34" charset="0"/>
                        </a:rPr>
                        <a:t>9.8%</a:t>
                      </a:r>
                    </a:p>
                  </a:txBody>
                  <a:tcPr marL="9525" marR="9525" marT="9525" marB="0" anchor="ctr"/>
                </a:tc>
                <a:tc>
                  <a:txBody>
                    <a:bodyPr/>
                    <a:lstStyle/>
                    <a:p>
                      <a:pPr algn="r" fontAlgn="ctr"/>
                      <a:r>
                        <a:rPr lang="en-US" sz="1400" b="0" i="0" u="none" strike="noStrike" dirty="0">
                          <a:solidFill>
                            <a:srgbClr val="000000"/>
                          </a:solidFill>
                          <a:effectLst/>
                          <a:latin typeface="Lato" panose="020F0502020204030203" pitchFamily="34" charset="0"/>
                        </a:rPr>
                        <a:t>267,003,537</a:t>
                      </a:r>
                    </a:p>
                  </a:txBody>
                  <a:tcPr marL="9525" marR="9525" marT="9525" marB="0" anchor="ctr"/>
                </a:tc>
                <a:tc>
                  <a:txBody>
                    <a:bodyPr/>
                    <a:lstStyle/>
                    <a:p>
                      <a:pPr algn="ctr" fontAlgn="ctr"/>
                      <a:r>
                        <a:rPr lang="en-US" sz="1400" b="0" i="1" u="none" strike="noStrike" dirty="0">
                          <a:solidFill>
                            <a:srgbClr val="000000"/>
                          </a:solidFill>
                          <a:effectLst/>
                          <a:latin typeface="Lato" panose="020F0502020204030203" pitchFamily="34" charset="0"/>
                        </a:rPr>
                        <a:t>17.6%</a:t>
                      </a:r>
                    </a:p>
                  </a:txBody>
                  <a:tcPr marL="9525" marR="9525" marT="9525" marB="0" anchor="ctr"/>
                </a:tc>
                <a:extLst>
                  <a:ext uri="{0D108BD9-81ED-4DB2-BD59-A6C34878D82A}">
                    <a16:rowId xmlns:a16="http://schemas.microsoft.com/office/drawing/2014/main" val="2268029459"/>
                  </a:ext>
                </a:extLst>
              </a:tr>
              <a:tr h="370840">
                <a:tc>
                  <a:txBody>
                    <a:bodyPr/>
                    <a:lstStyle/>
                    <a:p>
                      <a:pPr algn="l" fontAlgn="ctr"/>
                      <a:r>
                        <a:rPr lang="en-US" sz="1400" b="0" i="0" u="none" strike="noStrike">
                          <a:solidFill>
                            <a:srgbClr val="000000"/>
                          </a:solidFill>
                          <a:effectLst/>
                          <a:latin typeface="Lato" panose="020F0502020204030203" pitchFamily="34" charset="0"/>
                        </a:rPr>
                        <a:t>Europe</a:t>
                      </a:r>
                    </a:p>
                  </a:txBody>
                  <a:tcPr marL="9525" marR="9525" marT="9525" marB="0" anchor="ctr"/>
                </a:tc>
                <a:tc>
                  <a:txBody>
                    <a:bodyPr/>
                    <a:lstStyle/>
                    <a:p>
                      <a:pPr algn="r" fontAlgn="ctr"/>
                      <a:r>
                        <a:rPr lang="en-US" sz="1400" b="0" i="0" u="none" strike="noStrike" dirty="0">
                          <a:solidFill>
                            <a:srgbClr val="000000"/>
                          </a:solidFill>
                          <a:effectLst/>
                          <a:latin typeface="Lato" panose="020F0502020204030203" pitchFamily="34" charset="0"/>
                        </a:rPr>
                        <a:t>2,351,055,425</a:t>
                      </a:r>
                    </a:p>
                  </a:txBody>
                  <a:tcPr marL="9525" marR="9525" marT="9525" marB="0" anchor="ctr"/>
                </a:tc>
                <a:tc>
                  <a:txBody>
                    <a:bodyPr/>
                    <a:lstStyle/>
                    <a:p>
                      <a:pPr algn="ctr" fontAlgn="ctr"/>
                      <a:r>
                        <a:rPr lang="en-US" sz="1400" b="0" i="1" u="none" strike="noStrike" dirty="0">
                          <a:solidFill>
                            <a:srgbClr val="000000"/>
                          </a:solidFill>
                          <a:effectLst/>
                          <a:latin typeface="Lato" panose="020F0502020204030203" pitchFamily="34" charset="0"/>
                        </a:rPr>
                        <a:t>13.3%</a:t>
                      </a:r>
                    </a:p>
                  </a:txBody>
                  <a:tcPr marL="9525" marR="9525" marT="9525" marB="0" anchor="ctr"/>
                </a:tc>
                <a:tc>
                  <a:txBody>
                    <a:bodyPr/>
                    <a:lstStyle/>
                    <a:p>
                      <a:pPr algn="r" fontAlgn="ctr"/>
                      <a:r>
                        <a:rPr lang="en-US" sz="1400" b="0" i="0" u="none" strike="noStrike">
                          <a:solidFill>
                            <a:srgbClr val="000000"/>
                          </a:solidFill>
                          <a:effectLst/>
                          <a:latin typeface="Lato" panose="020F0502020204030203" pitchFamily="34" charset="0"/>
                        </a:rPr>
                        <a:t>230,352,422</a:t>
                      </a:r>
                    </a:p>
                  </a:txBody>
                  <a:tcPr marL="9525" marR="9525" marT="9525" marB="0" anchor="ctr"/>
                </a:tc>
                <a:tc>
                  <a:txBody>
                    <a:bodyPr/>
                    <a:lstStyle/>
                    <a:p>
                      <a:pPr algn="ctr" fontAlgn="ctr"/>
                      <a:r>
                        <a:rPr lang="en-US" sz="1400" b="0" i="1" u="none" strike="noStrike" dirty="0">
                          <a:solidFill>
                            <a:srgbClr val="000000"/>
                          </a:solidFill>
                          <a:effectLst/>
                          <a:latin typeface="Lato" panose="020F0502020204030203" pitchFamily="34" charset="0"/>
                        </a:rPr>
                        <a:t>2.7%</a:t>
                      </a:r>
                    </a:p>
                  </a:txBody>
                  <a:tcPr marL="9525" marR="9525" marT="9525" marB="0" anchor="ctr"/>
                </a:tc>
                <a:extLst>
                  <a:ext uri="{0D108BD9-81ED-4DB2-BD59-A6C34878D82A}">
                    <a16:rowId xmlns:a16="http://schemas.microsoft.com/office/drawing/2014/main" val="3313624819"/>
                  </a:ext>
                </a:extLst>
              </a:tr>
              <a:tr h="370840">
                <a:tc>
                  <a:txBody>
                    <a:bodyPr/>
                    <a:lstStyle/>
                    <a:p>
                      <a:pPr algn="l" fontAlgn="ctr"/>
                      <a:r>
                        <a:rPr lang="en-US" sz="1400" b="0" i="0" u="none" strike="noStrike">
                          <a:solidFill>
                            <a:srgbClr val="000000"/>
                          </a:solidFill>
                          <a:effectLst/>
                          <a:latin typeface="Lato" panose="020F0502020204030203" pitchFamily="34" charset="0"/>
                        </a:rPr>
                        <a:t>Other</a:t>
                      </a:r>
                    </a:p>
                  </a:txBody>
                  <a:tcPr marL="9525" marR="9525" marT="9525" marB="0" anchor="ctr"/>
                </a:tc>
                <a:tc>
                  <a:txBody>
                    <a:bodyPr/>
                    <a:lstStyle/>
                    <a:p>
                      <a:pPr algn="r" fontAlgn="ctr"/>
                      <a:r>
                        <a:rPr lang="en-US" sz="1400" b="0" i="0" u="none" strike="noStrike" dirty="0">
                          <a:solidFill>
                            <a:srgbClr val="000000"/>
                          </a:solidFill>
                          <a:effectLst/>
                          <a:latin typeface="Lato" panose="020F0502020204030203" pitchFamily="34" charset="0"/>
                        </a:rPr>
                        <a:t>1,476,809,045</a:t>
                      </a:r>
                    </a:p>
                  </a:txBody>
                  <a:tcPr marL="9525" marR="9525" marT="9525" marB="0" anchor="ctr"/>
                </a:tc>
                <a:tc>
                  <a:txBody>
                    <a:bodyPr/>
                    <a:lstStyle/>
                    <a:p>
                      <a:pPr algn="ctr" fontAlgn="ctr"/>
                      <a:r>
                        <a:rPr lang="en-US" sz="1400" b="0" i="1" u="none" strike="noStrike" dirty="0">
                          <a:solidFill>
                            <a:srgbClr val="000000"/>
                          </a:solidFill>
                          <a:effectLst/>
                          <a:latin typeface="Lato" panose="020F0502020204030203" pitchFamily="34" charset="0"/>
                        </a:rPr>
                        <a:t>36.8%</a:t>
                      </a:r>
                    </a:p>
                  </a:txBody>
                  <a:tcPr marL="9525" marR="9525" marT="9525" marB="0" anchor="ctr"/>
                </a:tc>
                <a:tc>
                  <a:txBody>
                    <a:bodyPr/>
                    <a:lstStyle/>
                    <a:p>
                      <a:pPr algn="r" fontAlgn="ctr"/>
                      <a:r>
                        <a:rPr lang="en-US" sz="1400" b="0" i="0" u="none" strike="noStrike">
                          <a:solidFill>
                            <a:srgbClr val="000000"/>
                          </a:solidFill>
                          <a:effectLst/>
                          <a:latin typeface="Lato" panose="020F0502020204030203" pitchFamily="34" charset="0"/>
                        </a:rPr>
                        <a:t>36,533,659</a:t>
                      </a:r>
                    </a:p>
                  </a:txBody>
                  <a:tcPr marL="9525" marR="9525" marT="9525" marB="0" anchor="ctr"/>
                </a:tc>
                <a:tc>
                  <a:txBody>
                    <a:bodyPr/>
                    <a:lstStyle/>
                    <a:p>
                      <a:pPr algn="ctr" fontAlgn="ctr"/>
                      <a:r>
                        <a:rPr lang="en-US" sz="1400" b="0" i="1" u="none" strike="noStrike" dirty="0">
                          <a:solidFill>
                            <a:srgbClr val="000000"/>
                          </a:solidFill>
                          <a:effectLst/>
                          <a:latin typeface="Lato" panose="020F0502020204030203" pitchFamily="34" charset="0"/>
                        </a:rPr>
                        <a:t>-4.3%</a:t>
                      </a:r>
                    </a:p>
                  </a:txBody>
                  <a:tcPr marL="9525" marR="9525" marT="9525" marB="0" anchor="ctr"/>
                </a:tc>
                <a:extLst>
                  <a:ext uri="{0D108BD9-81ED-4DB2-BD59-A6C34878D82A}">
                    <a16:rowId xmlns:a16="http://schemas.microsoft.com/office/drawing/2014/main" val="2029670684"/>
                  </a:ext>
                </a:extLst>
              </a:tr>
              <a:tr h="370840">
                <a:tc>
                  <a:txBody>
                    <a:bodyPr/>
                    <a:lstStyle/>
                    <a:p>
                      <a:pPr algn="l" fontAlgn="ctr"/>
                      <a:r>
                        <a:rPr lang="en-US" sz="1400" b="0" i="0" u="none" strike="noStrike">
                          <a:solidFill>
                            <a:srgbClr val="000000"/>
                          </a:solidFill>
                          <a:effectLst/>
                          <a:latin typeface="Lato" panose="020F0502020204030203" pitchFamily="34" charset="0"/>
                        </a:rPr>
                        <a:t>Total</a:t>
                      </a:r>
                    </a:p>
                  </a:txBody>
                  <a:tcPr marL="9525" marR="9525" marT="9525" marB="0" anchor="ctr"/>
                </a:tc>
                <a:tc>
                  <a:txBody>
                    <a:bodyPr/>
                    <a:lstStyle/>
                    <a:p>
                      <a:pPr algn="r" fontAlgn="b"/>
                      <a:r>
                        <a:rPr lang="en-US" sz="1400" b="0" i="0" u="none" strike="noStrike" dirty="0">
                          <a:solidFill>
                            <a:srgbClr val="000000"/>
                          </a:solidFill>
                          <a:effectLst/>
                          <a:latin typeface="Lato" panose="020F0502020204030203" pitchFamily="34" charset="0"/>
                        </a:rPr>
                        <a:t>54,796,669,238</a:t>
                      </a:r>
                    </a:p>
                  </a:txBody>
                  <a:tcPr marL="6350" marR="6350" marT="6350" marB="0" anchor="ctr"/>
                </a:tc>
                <a:tc>
                  <a:txBody>
                    <a:bodyPr/>
                    <a:lstStyle/>
                    <a:p>
                      <a:pPr algn="ctr" fontAlgn="ctr"/>
                      <a:r>
                        <a:rPr lang="en-US" sz="1400" b="0" i="1" u="none" strike="noStrike" dirty="0">
                          <a:solidFill>
                            <a:srgbClr val="000000"/>
                          </a:solidFill>
                          <a:effectLst/>
                          <a:latin typeface="Lato" panose="020F0502020204030203" pitchFamily="34" charset="0"/>
                        </a:rPr>
                        <a:t>-43.9%</a:t>
                      </a:r>
                    </a:p>
                  </a:txBody>
                  <a:tcPr marL="9525" marR="9525" marT="9525" marB="0" anchor="ctr"/>
                </a:tc>
                <a:tc>
                  <a:txBody>
                    <a:bodyPr/>
                    <a:lstStyle/>
                    <a:p>
                      <a:pPr algn="r" fontAlgn="ctr"/>
                      <a:r>
                        <a:rPr lang="en-US" sz="1400" b="0" i="0" u="none" strike="noStrike">
                          <a:solidFill>
                            <a:srgbClr val="000000"/>
                          </a:solidFill>
                          <a:effectLst/>
                          <a:latin typeface="Lato" panose="020F0502020204030203" pitchFamily="34" charset="0"/>
                        </a:rPr>
                        <a:t>1,360,355,799</a:t>
                      </a:r>
                    </a:p>
                  </a:txBody>
                  <a:tcPr marL="9525" marR="9525" marT="9525" marB="0" anchor="ctr"/>
                </a:tc>
                <a:tc>
                  <a:txBody>
                    <a:bodyPr/>
                    <a:lstStyle/>
                    <a:p>
                      <a:pPr algn="ctr" fontAlgn="ctr"/>
                      <a:r>
                        <a:rPr lang="en-US" sz="1400" b="0" i="1" u="none" strike="noStrike" dirty="0">
                          <a:solidFill>
                            <a:srgbClr val="000000"/>
                          </a:solidFill>
                          <a:effectLst/>
                          <a:latin typeface="Lato" panose="020F0502020204030203" pitchFamily="34" charset="0"/>
                        </a:rPr>
                        <a:t>7.2%</a:t>
                      </a:r>
                    </a:p>
                  </a:txBody>
                  <a:tcPr marL="9525" marR="9525" marT="9525" marB="0" anchor="ctr"/>
                </a:tc>
                <a:extLst>
                  <a:ext uri="{0D108BD9-81ED-4DB2-BD59-A6C34878D82A}">
                    <a16:rowId xmlns:a16="http://schemas.microsoft.com/office/drawing/2014/main" val="3804525199"/>
                  </a:ext>
                </a:extLst>
              </a:tr>
            </a:tbl>
          </a:graphicData>
        </a:graphic>
      </p:graphicFrame>
      <p:sp>
        <p:nvSpPr>
          <p:cNvPr id="4" name="TextBox 3">
            <a:extLst>
              <a:ext uri="{FF2B5EF4-FFF2-40B4-BE49-F238E27FC236}">
                <a16:creationId xmlns:a16="http://schemas.microsoft.com/office/drawing/2014/main" id="{71648E6E-2027-3184-24AA-021D450D7876}"/>
              </a:ext>
            </a:extLst>
          </p:cNvPr>
          <p:cNvSpPr txBox="1"/>
          <p:nvPr/>
        </p:nvSpPr>
        <p:spPr>
          <a:xfrm>
            <a:off x="3901040" y="6086457"/>
            <a:ext cx="4389920" cy="276999"/>
          </a:xfrm>
          <a:prstGeom prst="rect">
            <a:avLst/>
          </a:prstGeom>
          <a:noFill/>
        </p:spPr>
        <p:txBody>
          <a:bodyPr wrap="none" rtlCol="0">
            <a:spAutoFit/>
          </a:bodyPr>
          <a:lstStyle/>
          <a:p>
            <a:r>
              <a:rPr lang="en-US" sz="1200" dirty="0">
                <a:latin typeface="Lato" panose="020F0502020204030203" pitchFamily="34" charset="0"/>
              </a:rPr>
              <a:t>Note: Other consists of Greece, Israel, South Africa and Turkey </a:t>
            </a:r>
          </a:p>
        </p:txBody>
      </p:sp>
    </p:spTree>
    <p:extLst>
      <p:ext uri="{BB962C8B-B14F-4D97-AF65-F5344CB8AC3E}">
        <p14:creationId xmlns:p14="http://schemas.microsoft.com/office/powerpoint/2010/main" val="24991725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31598B-7B63-82C6-7DED-CEC0DC5FC1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A30ABB-09ED-0A8F-9865-B8EFA088ABE3}"/>
              </a:ext>
            </a:extLst>
          </p:cNvPr>
          <p:cNvSpPr>
            <a:spLocks noGrp="1"/>
          </p:cNvSpPr>
          <p:nvPr>
            <p:ph type="title"/>
          </p:nvPr>
        </p:nvSpPr>
        <p:spPr>
          <a:xfrm>
            <a:off x="838200" y="-80652"/>
            <a:ext cx="10515600" cy="1325563"/>
          </a:xfrm>
        </p:spPr>
        <p:txBody>
          <a:bodyPr>
            <a:normAutofit/>
          </a:bodyPr>
          <a:lstStyle/>
          <a:p>
            <a:r>
              <a:rPr lang="en-US" sz="3200" dirty="0">
                <a:solidFill>
                  <a:schemeClr val="tx1"/>
                </a:solidFill>
              </a:rPr>
              <a:t>Exchange Ranking – Part Four</a:t>
            </a:r>
          </a:p>
        </p:txBody>
      </p:sp>
      <p:graphicFrame>
        <p:nvGraphicFramePr>
          <p:cNvPr id="4" name="Table 4">
            <a:extLst>
              <a:ext uri="{FF2B5EF4-FFF2-40B4-BE49-F238E27FC236}">
                <a16:creationId xmlns:a16="http://schemas.microsoft.com/office/drawing/2014/main" id="{A43F8CC6-BB12-FAFE-4083-A2379FBD8B63}"/>
              </a:ext>
            </a:extLst>
          </p:cNvPr>
          <p:cNvGraphicFramePr>
            <a:graphicFrameLocks noGrp="1"/>
          </p:cNvGraphicFramePr>
          <p:nvPr>
            <p:ph idx="1"/>
            <p:extLst>
              <p:ext uri="{D42A27DB-BD31-4B8C-83A1-F6EECF244321}">
                <p14:modId xmlns:p14="http://schemas.microsoft.com/office/powerpoint/2010/main" val="3965305265"/>
              </p:ext>
            </p:extLst>
          </p:nvPr>
        </p:nvGraphicFramePr>
        <p:xfrm>
          <a:off x="838200" y="924233"/>
          <a:ext cx="9974802" cy="5272323"/>
        </p:xfrm>
        <a:graphic>
          <a:graphicData uri="http://schemas.openxmlformats.org/drawingml/2006/table">
            <a:tbl>
              <a:tblPr firstRow="1" bandRow="1">
                <a:tableStyleId>{5C22544A-7EE6-4342-B048-85BDC9FD1C3A}</a:tableStyleId>
              </a:tblPr>
              <a:tblGrid>
                <a:gridCol w="695706">
                  <a:extLst>
                    <a:ext uri="{9D8B030D-6E8A-4147-A177-3AD203B41FA5}">
                      <a16:colId xmlns:a16="http://schemas.microsoft.com/office/drawing/2014/main" val="2859424830"/>
                    </a:ext>
                  </a:extLst>
                </a:gridCol>
                <a:gridCol w="2905019">
                  <a:extLst>
                    <a:ext uri="{9D8B030D-6E8A-4147-A177-3AD203B41FA5}">
                      <a16:colId xmlns:a16="http://schemas.microsoft.com/office/drawing/2014/main" val="1811664149"/>
                    </a:ext>
                  </a:extLst>
                </a:gridCol>
                <a:gridCol w="1897220">
                  <a:extLst>
                    <a:ext uri="{9D8B030D-6E8A-4147-A177-3AD203B41FA5}">
                      <a16:colId xmlns:a16="http://schemas.microsoft.com/office/drawing/2014/main" val="1374436050"/>
                    </a:ext>
                  </a:extLst>
                </a:gridCol>
                <a:gridCol w="1357746">
                  <a:extLst>
                    <a:ext uri="{9D8B030D-6E8A-4147-A177-3AD203B41FA5}">
                      <a16:colId xmlns:a16="http://schemas.microsoft.com/office/drawing/2014/main" val="907083899"/>
                    </a:ext>
                  </a:extLst>
                </a:gridCol>
                <a:gridCol w="1690254">
                  <a:extLst>
                    <a:ext uri="{9D8B030D-6E8A-4147-A177-3AD203B41FA5}">
                      <a16:colId xmlns:a16="http://schemas.microsoft.com/office/drawing/2014/main" val="1827312195"/>
                    </a:ext>
                  </a:extLst>
                </a:gridCol>
                <a:gridCol w="1428857">
                  <a:extLst>
                    <a:ext uri="{9D8B030D-6E8A-4147-A177-3AD203B41FA5}">
                      <a16:colId xmlns:a16="http://schemas.microsoft.com/office/drawing/2014/main" val="4175262852"/>
                    </a:ext>
                  </a:extLst>
                </a:gridCol>
              </a:tblGrid>
              <a:tr h="251063">
                <a:tc>
                  <a:txBody>
                    <a:bodyPr/>
                    <a:lstStyle/>
                    <a:p>
                      <a:pPr algn="ctr" fontAlgn="ctr"/>
                      <a:r>
                        <a:rPr lang="en-US" sz="1100" b="1" i="0" u="none" strike="noStrike" dirty="0">
                          <a:solidFill>
                            <a:schemeClr val="bg1"/>
                          </a:solidFill>
                          <a:effectLst/>
                          <a:latin typeface="Lato" panose="020F0502020204030203" pitchFamily="34" charset="0"/>
                        </a:rPr>
                        <a:t>Rank</a:t>
                      </a:r>
                    </a:p>
                  </a:txBody>
                  <a:tcPr marL="9525" marR="9525" marT="9525" marB="0" anchor="ctr"/>
                </a:tc>
                <a:tc>
                  <a:txBody>
                    <a:bodyPr/>
                    <a:lstStyle/>
                    <a:p>
                      <a:pPr algn="l" fontAlgn="ctr"/>
                      <a:r>
                        <a:rPr lang="en-US" sz="1100" b="1" i="0" u="none" strike="noStrike" dirty="0">
                          <a:solidFill>
                            <a:schemeClr val="bg1"/>
                          </a:solidFill>
                          <a:effectLst/>
                          <a:latin typeface="Lato" panose="020F0502020204030203" pitchFamily="34" charset="0"/>
                        </a:rPr>
                        <a:t>Exchange</a:t>
                      </a:r>
                    </a:p>
                  </a:txBody>
                  <a:tcPr marL="9525" marR="9525" marT="9525" marB="0" anchor="ctr"/>
                </a:tc>
                <a:tc>
                  <a:txBody>
                    <a:bodyPr/>
                    <a:lstStyle/>
                    <a:p>
                      <a:pPr algn="r" fontAlgn="ctr"/>
                      <a:r>
                        <a:rPr lang="en-US" sz="1100" b="1" i="0" u="none" strike="noStrike" dirty="0">
                          <a:solidFill>
                            <a:schemeClr val="bg1"/>
                          </a:solidFill>
                          <a:effectLst/>
                          <a:latin typeface="Lato" panose="020F0502020204030203" pitchFamily="34" charset="0"/>
                        </a:rPr>
                        <a:t>Jan-Jun 2025 Volume</a:t>
                      </a:r>
                    </a:p>
                  </a:txBody>
                  <a:tcPr marL="9525" marR="9525" marT="9525" marB="0" anchor="ctr"/>
                </a:tc>
                <a:tc>
                  <a:txBody>
                    <a:bodyPr/>
                    <a:lstStyle/>
                    <a:p>
                      <a:pPr algn="ctr" fontAlgn="ctr"/>
                      <a:r>
                        <a:rPr lang="en-US" sz="1100" b="1" i="0" u="none" strike="noStrike" dirty="0">
                          <a:solidFill>
                            <a:schemeClr val="bg1"/>
                          </a:solidFill>
                          <a:effectLst/>
                          <a:latin typeface="Lato" panose="020F0502020204030203" pitchFamily="34" charset="0"/>
                        </a:rPr>
                        <a:t>YoY % Change</a:t>
                      </a:r>
                    </a:p>
                  </a:txBody>
                  <a:tcPr marL="9525" marR="9525" marT="9525" marB="0" anchor="ctr"/>
                </a:tc>
                <a:tc>
                  <a:txBody>
                    <a:bodyPr/>
                    <a:lstStyle/>
                    <a:p>
                      <a:pPr algn="r" fontAlgn="ctr"/>
                      <a:r>
                        <a:rPr lang="en-US" sz="1100" b="1" i="0" u="none" strike="noStrike" dirty="0">
                          <a:solidFill>
                            <a:schemeClr val="bg1"/>
                          </a:solidFill>
                          <a:effectLst/>
                          <a:latin typeface="Lato" panose="020F0502020204030203" pitchFamily="34" charset="0"/>
                        </a:rPr>
                        <a:t>Jun 2025 Open Interest</a:t>
                      </a:r>
                    </a:p>
                  </a:txBody>
                  <a:tcPr marL="9525" marR="9525" marT="9525" marB="0" anchor="ctr"/>
                </a:tc>
                <a:tc>
                  <a:txBody>
                    <a:bodyPr/>
                    <a:lstStyle/>
                    <a:p>
                      <a:pPr algn="ctr" fontAlgn="ctr"/>
                      <a:r>
                        <a:rPr lang="en-US" sz="1100" b="1" i="0" u="none" strike="noStrike" dirty="0">
                          <a:solidFill>
                            <a:schemeClr val="bg1"/>
                          </a:solidFill>
                          <a:effectLst/>
                          <a:latin typeface="Lato" panose="020F0502020204030203" pitchFamily="34" charset="0"/>
                        </a:rPr>
                        <a:t>YoY % Change</a:t>
                      </a:r>
                    </a:p>
                  </a:txBody>
                  <a:tcPr marL="9525" marR="9525" marT="9525" marB="0" anchor="ctr"/>
                </a:tc>
                <a:extLst>
                  <a:ext uri="{0D108BD9-81ED-4DB2-BD59-A6C34878D82A}">
                    <a16:rowId xmlns:a16="http://schemas.microsoft.com/office/drawing/2014/main" val="372574726"/>
                  </a:ext>
                </a:extLst>
              </a:tr>
              <a:tr h="251063">
                <a:tc>
                  <a:txBody>
                    <a:bodyPr/>
                    <a:lstStyle/>
                    <a:p>
                      <a:pPr algn="ctr" fontAlgn="ctr"/>
                      <a:r>
                        <a:rPr lang="en-US" sz="1100" b="1" i="0" u="none" strike="noStrike" dirty="0">
                          <a:solidFill>
                            <a:srgbClr val="000000"/>
                          </a:solidFill>
                          <a:effectLst/>
                          <a:latin typeface="Lato" panose="020F0502020204030203" pitchFamily="34" charset="0"/>
                        </a:rPr>
                        <a:t>20</a:t>
                      </a:r>
                    </a:p>
                  </a:txBody>
                  <a:tcPr marL="9525" marR="9525" marT="9525" marB="0" anchor="ctr"/>
                </a:tc>
                <a:tc>
                  <a:txBody>
                    <a:bodyPr/>
                    <a:lstStyle/>
                    <a:p>
                      <a:pPr algn="l" fontAlgn="b"/>
                      <a:r>
                        <a:rPr lang="en-US" sz="1100" b="1" i="0" u="none" strike="noStrike" dirty="0">
                          <a:solidFill>
                            <a:srgbClr val="000000"/>
                          </a:solidFill>
                          <a:effectLst/>
                          <a:latin typeface="Lato" panose="020F0502020204030203" pitchFamily="34" charset="0"/>
                        </a:rPr>
                        <a:t>Japan Exchange Group</a:t>
                      </a:r>
                    </a:p>
                  </a:txBody>
                  <a:tcPr marL="9525" marR="9525" marT="9525" marB="0" anchor="ctr"/>
                </a:tc>
                <a:tc>
                  <a:txBody>
                    <a:bodyPr/>
                    <a:lstStyle/>
                    <a:p>
                      <a:pPr algn="r" fontAlgn="ctr"/>
                      <a:r>
                        <a:rPr lang="en-US" sz="1100" b="1" i="0" u="none" strike="noStrike">
                          <a:solidFill>
                            <a:srgbClr val="000000"/>
                          </a:solidFill>
                          <a:effectLst/>
                          <a:latin typeface="Lato" panose="020F0502020204030203" pitchFamily="34" charset="0"/>
                        </a:rPr>
                        <a:t>215,771,801 </a:t>
                      </a:r>
                    </a:p>
                  </a:txBody>
                  <a:tcPr marL="9525" marR="9525" marT="9525" marB="0" anchor="ctr"/>
                </a:tc>
                <a:tc>
                  <a:txBody>
                    <a:bodyPr/>
                    <a:lstStyle/>
                    <a:p>
                      <a:pPr algn="ctr" fontAlgn="ctr"/>
                      <a:r>
                        <a:rPr lang="en-US" sz="1100" b="1" i="1" u="none" strike="noStrike" dirty="0">
                          <a:solidFill>
                            <a:srgbClr val="000000"/>
                          </a:solidFill>
                          <a:effectLst/>
                          <a:latin typeface="Lato" panose="020F0502020204030203" pitchFamily="34" charset="0"/>
                        </a:rPr>
                        <a:t>-7.7%</a:t>
                      </a:r>
                    </a:p>
                  </a:txBody>
                  <a:tcPr marL="9525" marR="9525" marT="9525" marB="0" anchor="ctr"/>
                </a:tc>
                <a:tc>
                  <a:txBody>
                    <a:bodyPr/>
                    <a:lstStyle/>
                    <a:p>
                      <a:pPr algn="r" fontAlgn="ctr"/>
                      <a:r>
                        <a:rPr lang="en-US" sz="1100" b="1" i="0" u="none" strike="noStrike">
                          <a:solidFill>
                            <a:srgbClr val="000000"/>
                          </a:solidFill>
                          <a:effectLst/>
                          <a:latin typeface="Lato" panose="020F0502020204030203" pitchFamily="34" charset="0"/>
                        </a:rPr>
                        <a:t>                     2,733,968 </a:t>
                      </a:r>
                    </a:p>
                  </a:txBody>
                  <a:tcPr marL="9525" marR="9525" marT="9525" marB="0" anchor="ctr"/>
                </a:tc>
                <a:tc>
                  <a:txBody>
                    <a:bodyPr/>
                    <a:lstStyle/>
                    <a:p>
                      <a:pPr algn="ctr" fontAlgn="ctr"/>
                      <a:r>
                        <a:rPr lang="en-US" sz="1100" b="1" i="1" u="none" strike="noStrike" dirty="0">
                          <a:solidFill>
                            <a:srgbClr val="000000"/>
                          </a:solidFill>
                          <a:effectLst/>
                          <a:latin typeface="Lato" panose="020F0502020204030203" pitchFamily="34" charset="0"/>
                        </a:rPr>
                        <a:t>-15.9%</a:t>
                      </a:r>
                    </a:p>
                  </a:txBody>
                  <a:tcPr marL="9525" marR="9525" marT="9525" marB="0" anchor="ctr"/>
                </a:tc>
                <a:extLst>
                  <a:ext uri="{0D108BD9-81ED-4DB2-BD59-A6C34878D82A}">
                    <a16:rowId xmlns:a16="http://schemas.microsoft.com/office/drawing/2014/main" val="3681305653"/>
                  </a:ext>
                </a:extLst>
              </a:tr>
              <a:tr h="251063">
                <a:tc>
                  <a:txBody>
                    <a:bodyPr/>
                    <a:lstStyle/>
                    <a:p>
                      <a:pPr algn="ctr" fontAlgn="ctr"/>
                      <a:endParaRPr lang="en-US" sz="1100" b="1" i="0" u="none" strike="noStrike">
                        <a:solidFill>
                          <a:srgbClr val="000000"/>
                        </a:solidFill>
                        <a:effectLst/>
                        <a:latin typeface="Lato" panose="020F0502020204030203" pitchFamily="34" charset="0"/>
                      </a:endParaRPr>
                    </a:p>
                  </a:txBody>
                  <a:tcPr marL="9525" marR="9525" marT="9525" marB="0" anchor="ctr"/>
                </a:tc>
                <a:tc>
                  <a:txBody>
                    <a:bodyPr/>
                    <a:lstStyle/>
                    <a:p>
                      <a:pPr algn="l" fontAlgn="b"/>
                      <a:r>
                        <a:rPr lang="en-US" sz="1100" b="0" i="0" u="none" strike="noStrike" dirty="0">
                          <a:solidFill>
                            <a:srgbClr val="000000"/>
                          </a:solidFill>
                          <a:effectLst/>
                          <a:latin typeface="Lato" panose="020F0502020204030203" pitchFamily="34" charset="0"/>
                        </a:rPr>
                        <a:t>Osaka Exchange</a:t>
                      </a:r>
                    </a:p>
                  </a:txBody>
                  <a:tcPr marL="114300" marR="9525" marT="9525" marB="0" anchor="ctr"/>
                </a:tc>
                <a:tc>
                  <a:txBody>
                    <a:bodyPr/>
                    <a:lstStyle/>
                    <a:p>
                      <a:pPr algn="r" fontAlgn="ctr"/>
                      <a:r>
                        <a:rPr lang="en-US" sz="1100" b="0" i="0" u="none" strike="noStrike">
                          <a:solidFill>
                            <a:srgbClr val="000000"/>
                          </a:solidFill>
                          <a:effectLst/>
                          <a:latin typeface="Lato" panose="020F0502020204030203" pitchFamily="34" charset="0"/>
                        </a:rPr>
                        <a:t>               215,136,377 </a:t>
                      </a:r>
                    </a:p>
                  </a:txBody>
                  <a:tcPr marL="9525" marR="9525" marT="9525" marB="0" anchor="ctr"/>
                </a:tc>
                <a:tc>
                  <a:txBody>
                    <a:bodyPr/>
                    <a:lstStyle/>
                    <a:p>
                      <a:pPr algn="ctr" fontAlgn="ctr"/>
                      <a:r>
                        <a:rPr lang="en-US" sz="1100" b="0" i="1" u="none" strike="noStrike">
                          <a:solidFill>
                            <a:srgbClr val="000000"/>
                          </a:solidFill>
                          <a:effectLst/>
                          <a:latin typeface="Lato" panose="020F0502020204030203" pitchFamily="34" charset="0"/>
                        </a:rPr>
                        <a:t>-7.6%</a:t>
                      </a:r>
                    </a:p>
                  </a:txBody>
                  <a:tcPr marL="9525" marR="9525" marT="9525" marB="0" anchor="ctr"/>
                </a:tc>
                <a:tc>
                  <a:txBody>
                    <a:bodyPr/>
                    <a:lstStyle/>
                    <a:p>
                      <a:pPr algn="r" fontAlgn="ctr"/>
                      <a:r>
                        <a:rPr lang="en-US" sz="1100" b="0" i="0" u="none" strike="noStrike">
                          <a:solidFill>
                            <a:srgbClr val="000000"/>
                          </a:solidFill>
                          <a:effectLst/>
                          <a:latin typeface="Lato" panose="020F0502020204030203" pitchFamily="34" charset="0"/>
                        </a:rPr>
                        <a:t>                     2,698,317 </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-15.8%</a:t>
                      </a:r>
                    </a:p>
                  </a:txBody>
                  <a:tcPr marL="9525" marR="9525" marT="9525" marB="0" anchor="ctr"/>
                </a:tc>
                <a:extLst>
                  <a:ext uri="{0D108BD9-81ED-4DB2-BD59-A6C34878D82A}">
                    <a16:rowId xmlns:a16="http://schemas.microsoft.com/office/drawing/2014/main" val="2103037002"/>
                  </a:ext>
                </a:extLst>
              </a:tr>
              <a:tr h="251063">
                <a:tc>
                  <a:txBody>
                    <a:bodyPr/>
                    <a:lstStyle/>
                    <a:p>
                      <a:pPr algn="ctr" fontAlgn="ctr"/>
                      <a:endParaRPr lang="en-US" sz="1100" b="1" i="0" u="none" strike="noStrike">
                        <a:solidFill>
                          <a:srgbClr val="000000"/>
                        </a:solidFill>
                        <a:effectLst/>
                        <a:latin typeface="Lato" panose="020F0502020204030203" pitchFamily="34" charset="0"/>
                      </a:endParaRPr>
                    </a:p>
                  </a:txBody>
                  <a:tcPr marL="9525" marR="9525" marT="9525" marB="0" anchor="ctr"/>
                </a:tc>
                <a:tc>
                  <a:txBody>
                    <a:bodyPr/>
                    <a:lstStyle/>
                    <a:p>
                      <a:pPr algn="l" fontAlgn="b"/>
                      <a:r>
                        <a:rPr lang="en-US" sz="1100" b="0" i="0" u="none" strike="noStrike" dirty="0">
                          <a:solidFill>
                            <a:srgbClr val="000000"/>
                          </a:solidFill>
                          <a:effectLst/>
                          <a:latin typeface="Lato" panose="020F0502020204030203" pitchFamily="34" charset="0"/>
                        </a:rPr>
                        <a:t>Tokyo Commodity Exchange</a:t>
                      </a:r>
                    </a:p>
                  </a:txBody>
                  <a:tcPr marL="114300" marR="9525" marT="9525" marB="0" anchor="ctr"/>
                </a:tc>
                <a:tc>
                  <a:txBody>
                    <a:bodyPr/>
                    <a:lstStyle/>
                    <a:p>
                      <a:pPr algn="r" fontAlgn="ctr"/>
                      <a:r>
                        <a:rPr lang="en-US" sz="1100" b="0" i="0" u="none" strike="noStrike">
                          <a:solidFill>
                            <a:srgbClr val="000000"/>
                          </a:solidFill>
                          <a:effectLst/>
                          <a:latin typeface="Lato" panose="020F0502020204030203" pitchFamily="34" charset="0"/>
                        </a:rPr>
                        <a:t>                          635,424 </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-16.0%</a:t>
                      </a:r>
                    </a:p>
                  </a:txBody>
                  <a:tcPr marL="9525" marR="9525" marT="9525" marB="0" anchor="ctr"/>
                </a:tc>
                <a:tc>
                  <a:txBody>
                    <a:bodyPr/>
                    <a:lstStyle/>
                    <a:p>
                      <a:pPr algn="r" fontAlgn="ctr"/>
                      <a:r>
                        <a:rPr lang="en-US" sz="1100" b="0" i="0" u="none" strike="noStrike">
                          <a:solidFill>
                            <a:srgbClr val="000000"/>
                          </a:solidFill>
                          <a:effectLst/>
                          <a:latin typeface="Lato" panose="020F0502020204030203" pitchFamily="34" charset="0"/>
                        </a:rPr>
                        <a:t>                            35,651 </a:t>
                      </a:r>
                    </a:p>
                  </a:txBody>
                  <a:tcPr marL="9525" marR="9525" marT="9525" marB="0" anchor="ctr"/>
                </a:tc>
                <a:tc>
                  <a:txBody>
                    <a:bodyPr/>
                    <a:lstStyle/>
                    <a:p>
                      <a:pPr algn="ctr" fontAlgn="ctr"/>
                      <a:r>
                        <a:rPr lang="en-US" sz="1100" b="0" i="1" u="none" strike="noStrike">
                          <a:solidFill>
                            <a:srgbClr val="000000"/>
                          </a:solidFill>
                          <a:effectLst/>
                          <a:latin typeface="Lato" panose="020F0502020204030203" pitchFamily="34" charset="0"/>
                        </a:rPr>
                        <a:t>-19.5%</a:t>
                      </a:r>
                    </a:p>
                  </a:txBody>
                  <a:tcPr marL="9525" marR="9525" marT="9525" marB="0" anchor="ctr"/>
                </a:tc>
                <a:extLst>
                  <a:ext uri="{0D108BD9-81ED-4DB2-BD59-A6C34878D82A}">
                    <a16:rowId xmlns:a16="http://schemas.microsoft.com/office/drawing/2014/main" val="3630953390"/>
                  </a:ext>
                </a:extLst>
              </a:tr>
              <a:tr h="251063">
                <a:tc>
                  <a:txBody>
                    <a:bodyPr/>
                    <a:lstStyle/>
                    <a:p>
                      <a:pPr algn="ctr" fontAlgn="ctr"/>
                      <a:r>
                        <a:rPr lang="en-US" sz="1100" b="1" i="0" u="none" strike="noStrike">
                          <a:solidFill>
                            <a:srgbClr val="000000"/>
                          </a:solidFill>
                          <a:effectLst/>
                          <a:latin typeface="Lato" panose="020F0502020204030203" pitchFamily="34" charset="0"/>
                        </a:rPr>
                        <a:t>21</a:t>
                      </a:r>
                    </a:p>
                  </a:txBody>
                  <a:tcPr marL="9525" marR="9525" marT="9525" marB="0" anchor="ctr"/>
                </a:tc>
                <a:tc>
                  <a:txBody>
                    <a:bodyPr/>
                    <a:lstStyle/>
                    <a:p>
                      <a:pPr algn="l" fontAlgn="b"/>
                      <a:r>
                        <a:rPr lang="en-US" sz="1100" b="1" i="0" u="none" strike="noStrike">
                          <a:solidFill>
                            <a:srgbClr val="000000"/>
                          </a:solidFill>
                          <a:effectLst/>
                          <a:latin typeface="Lato" panose="020F0502020204030203" pitchFamily="34" charset="0"/>
                        </a:rPr>
                        <a:t>Taiwan Futures Exchange</a:t>
                      </a:r>
                    </a:p>
                  </a:txBody>
                  <a:tcPr marL="9525" marR="9525" marT="9525" marB="0" anchor="ctr"/>
                </a:tc>
                <a:tc>
                  <a:txBody>
                    <a:bodyPr/>
                    <a:lstStyle/>
                    <a:p>
                      <a:pPr algn="r" fontAlgn="ctr"/>
                      <a:r>
                        <a:rPr lang="en-US" sz="1100" b="1" i="0" u="none" strike="noStrike">
                          <a:solidFill>
                            <a:srgbClr val="000000"/>
                          </a:solidFill>
                          <a:effectLst/>
                          <a:latin typeface="Lato" panose="020F0502020204030203" pitchFamily="34" charset="0"/>
                        </a:rPr>
                        <a:t>168,920,929 </a:t>
                      </a:r>
                    </a:p>
                  </a:txBody>
                  <a:tcPr marL="9525" marR="9525" marT="9525" marB="0" anchor="ctr"/>
                </a:tc>
                <a:tc>
                  <a:txBody>
                    <a:bodyPr/>
                    <a:lstStyle/>
                    <a:p>
                      <a:pPr algn="ctr" fontAlgn="ctr"/>
                      <a:r>
                        <a:rPr lang="en-US" sz="1100" b="1" i="1" u="none" strike="noStrike" dirty="0">
                          <a:solidFill>
                            <a:srgbClr val="000000"/>
                          </a:solidFill>
                          <a:effectLst/>
                          <a:latin typeface="Lato" panose="020F0502020204030203" pitchFamily="34" charset="0"/>
                        </a:rPr>
                        <a:t>-12.8%</a:t>
                      </a:r>
                    </a:p>
                  </a:txBody>
                  <a:tcPr marL="9525" marR="9525" marT="9525" marB="0" anchor="ctr"/>
                </a:tc>
                <a:tc>
                  <a:txBody>
                    <a:bodyPr/>
                    <a:lstStyle/>
                    <a:p>
                      <a:pPr algn="r" fontAlgn="ctr"/>
                      <a:r>
                        <a:rPr lang="en-US" sz="1100" b="1" i="0" u="none" strike="noStrike">
                          <a:solidFill>
                            <a:srgbClr val="000000"/>
                          </a:solidFill>
                          <a:effectLst/>
                          <a:latin typeface="Lato" panose="020F0502020204030203" pitchFamily="34" charset="0"/>
                        </a:rPr>
                        <a:t>                     1,222,198 </a:t>
                      </a:r>
                    </a:p>
                  </a:txBody>
                  <a:tcPr marL="9525" marR="9525" marT="9525" marB="0" anchor="ctr"/>
                </a:tc>
                <a:tc>
                  <a:txBody>
                    <a:bodyPr/>
                    <a:lstStyle/>
                    <a:p>
                      <a:pPr algn="ctr" fontAlgn="ctr"/>
                      <a:r>
                        <a:rPr lang="en-US" sz="1100" b="1" i="1" u="none" strike="noStrike" dirty="0">
                          <a:solidFill>
                            <a:srgbClr val="000000"/>
                          </a:solidFill>
                          <a:effectLst/>
                          <a:latin typeface="Lato" panose="020F0502020204030203" pitchFamily="34" charset="0"/>
                        </a:rPr>
                        <a:t>-4.5%</a:t>
                      </a:r>
                    </a:p>
                  </a:txBody>
                  <a:tcPr marL="9525" marR="9525" marT="9525" marB="0" anchor="ctr"/>
                </a:tc>
                <a:extLst>
                  <a:ext uri="{0D108BD9-81ED-4DB2-BD59-A6C34878D82A}">
                    <a16:rowId xmlns:a16="http://schemas.microsoft.com/office/drawing/2014/main" val="370854687"/>
                  </a:ext>
                </a:extLst>
              </a:tr>
              <a:tr h="251063">
                <a:tc>
                  <a:txBody>
                    <a:bodyPr/>
                    <a:lstStyle/>
                    <a:p>
                      <a:pPr algn="ctr" fontAlgn="ctr"/>
                      <a:r>
                        <a:rPr lang="en-US" sz="1100" b="1" i="0" u="none" strike="noStrike">
                          <a:solidFill>
                            <a:srgbClr val="000000"/>
                          </a:solidFill>
                          <a:effectLst/>
                          <a:latin typeface="Lato" panose="020F0502020204030203" pitchFamily="34" charset="0"/>
                        </a:rPr>
                        <a:t>22</a:t>
                      </a:r>
                    </a:p>
                  </a:txBody>
                  <a:tcPr marL="9525" marR="9525" marT="9525" marB="0" anchor="ctr"/>
                </a:tc>
                <a:tc>
                  <a:txBody>
                    <a:bodyPr/>
                    <a:lstStyle/>
                    <a:p>
                      <a:pPr algn="l" fontAlgn="b"/>
                      <a:r>
                        <a:rPr lang="en-US" sz="1100" b="1" i="0" u="none" strike="noStrike" dirty="0">
                          <a:solidFill>
                            <a:srgbClr val="000000"/>
                          </a:solidFill>
                          <a:effectLst/>
                          <a:latin typeface="Lato" panose="020F0502020204030203" pitchFamily="34" charset="0"/>
                        </a:rPr>
                        <a:t>Singapore Exchange</a:t>
                      </a:r>
                    </a:p>
                  </a:txBody>
                  <a:tcPr marL="9525" marR="9525" marT="9525" marB="0" anchor="ctr"/>
                </a:tc>
                <a:tc>
                  <a:txBody>
                    <a:bodyPr/>
                    <a:lstStyle/>
                    <a:p>
                      <a:pPr algn="r" fontAlgn="ctr"/>
                      <a:r>
                        <a:rPr lang="en-US" sz="1100" b="1" i="0" u="none" strike="noStrike">
                          <a:solidFill>
                            <a:srgbClr val="000000"/>
                          </a:solidFill>
                          <a:effectLst/>
                          <a:latin typeface="Lato" panose="020F0502020204030203" pitchFamily="34" charset="0"/>
                        </a:rPr>
                        <a:t>147,943,608 </a:t>
                      </a:r>
                    </a:p>
                  </a:txBody>
                  <a:tcPr marL="9525" marR="9525" marT="9525" marB="0" anchor="ctr"/>
                </a:tc>
                <a:tc>
                  <a:txBody>
                    <a:bodyPr/>
                    <a:lstStyle/>
                    <a:p>
                      <a:pPr algn="ctr" fontAlgn="ctr"/>
                      <a:r>
                        <a:rPr lang="en-US" sz="1100" b="1" i="1" u="none" strike="noStrike" dirty="0">
                          <a:solidFill>
                            <a:srgbClr val="000000"/>
                          </a:solidFill>
                          <a:effectLst/>
                          <a:latin typeface="Lato" panose="020F0502020204030203" pitchFamily="34" charset="0"/>
                        </a:rPr>
                        <a:t>13.1%</a:t>
                      </a:r>
                    </a:p>
                  </a:txBody>
                  <a:tcPr marL="9525" marR="9525" marT="9525" marB="0" anchor="ctr"/>
                </a:tc>
                <a:tc>
                  <a:txBody>
                    <a:bodyPr/>
                    <a:lstStyle/>
                    <a:p>
                      <a:pPr algn="r" fontAlgn="ctr"/>
                      <a:r>
                        <a:rPr lang="en-US" sz="1100" b="1" i="0" u="none" strike="noStrike">
                          <a:solidFill>
                            <a:srgbClr val="000000"/>
                          </a:solidFill>
                          <a:effectLst/>
                          <a:latin typeface="Lato" panose="020F0502020204030203" pitchFamily="34" charset="0"/>
                        </a:rPr>
                        <a:t>                     5,478,799 </a:t>
                      </a:r>
                    </a:p>
                  </a:txBody>
                  <a:tcPr marL="9525" marR="9525" marT="9525" marB="0" anchor="ctr"/>
                </a:tc>
                <a:tc>
                  <a:txBody>
                    <a:bodyPr/>
                    <a:lstStyle/>
                    <a:p>
                      <a:pPr algn="ctr" fontAlgn="ctr"/>
                      <a:r>
                        <a:rPr lang="en-US" sz="1100" b="1" i="1" u="none" strike="noStrike">
                          <a:solidFill>
                            <a:srgbClr val="000000"/>
                          </a:solidFill>
                          <a:effectLst/>
                          <a:latin typeface="Lato" panose="020F0502020204030203" pitchFamily="34" charset="0"/>
                        </a:rPr>
                        <a:t>0.1%</a:t>
                      </a:r>
                    </a:p>
                  </a:txBody>
                  <a:tcPr marL="9525" marR="9525" marT="9525" marB="0" anchor="ctr"/>
                </a:tc>
                <a:extLst>
                  <a:ext uri="{0D108BD9-81ED-4DB2-BD59-A6C34878D82A}">
                    <a16:rowId xmlns:a16="http://schemas.microsoft.com/office/drawing/2014/main" val="2298599739"/>
                  </a:ext>
                </a:extLst>
              </a:tr>
              <a:tr h="251063">
                <a:tc>
                  <a:txBody>
                    <a:bodyPr/>
                    <a:lstStyle/>
                    <a:p>
                      <a:pPr algn="ctr" fontAlgn="ctr"/>
                      <a:r>
                        <a:rPr lang="en-US" sz="1100" b="1" i="0" u="none" strike="noStrike">
                          <a:solidFill>
                            <a:srgbClr val="000000"/>
                          </a:solidFill>
                          <a:effectLst/>
                          <a:latin typeface="Lato" panose="020F0502020204030203" pitchFamily="34" charset="0"/>
                        </a:rPr>
                        <a:t>23</a:t>
                      </a:r>
                    </a:p>
                  </a:txBody>
                  <a:tcPr marL="9525" marR="9525" marT="9525" marB="0" anchor="ctr"/>
                </a:tc>
                <a:tc>
                  <a:txBody>
                    <a:bodyPr/>
                    <a:lstStyle/>
                    <a:p>
                      <a:pPr algn="l" fontAlgn="b"/>
                      <a:r>
                        <a:rPr lang="en-US" sz="1100" b="1" i="0" u="none" strike="noStrike" dirty="0">
                          <a:solidFill>
                            <a:srgbClr val="000000"/>
                          </a:solidFill>
                          <a:effectLst/>
                          <a:latin typeface="Lato" panose="020F0502020204030203" pitchFamily="34" charset="0"/>
                        </a:rPr>
                        <a:t>ASX</a:t>
                      </a:r>
                    </a:p>
                  </a:txBody>
                  <a:tcPr marL="9525" marR="9525" marT="9525" marB="0" anchor="ctr"/>
                </a:tc>
                <a:tc>
                  <a:txBody>
                    <a:bodyPr/>
                    <a:lstStyle/>
                    <a:p>
                      <a:pPr algn="r" fontAlgn="ctr"/>
                      <a:r>
                        <a:rPr lang="en-US" sz="1100" b="1" i="0" u="none" strike="noStrike">
                          <a:solidFill>
                            <a:srgbClr val="000000"/>
                          </a:solidFill>
                          <a:effectLst/>
                          <a:latin typeface="Lato" panose="020F0502020204030203" pitchFamily="34" charset="0"/>
                        </a:rPr>
                        <a:t>137,867,595 </a:t>
                      </a:r>
                    </a:p>
                  </a:txBody>
                  <a:tcPr marL="9525" marR="9525" marT="9525" marB="0" anchor="ctr"/>
                </a:tc>
                <a:tc>
                  <a:txBody>
                    <a:bodyPr/>
                    <a:lstStyle/>
                    <a:p>
                      <a:pPr algn="ctr" fontAlgn="ctr"/>
                      <a:r>
                        <a:rPr lang="en-US" sz="1100" b="1" i="1" u="none" strike="noStrike">
                          <a:solidFill>
                            <a:srgbClr val="000000"/>
                          </a:solidFill>
                          <a:effectLst/>
                          <a:latin typeface="Lato" panose="020F0502020204030203" pitchFamily="34" charset="0"/>
                        </a:rPr>
                        <a:t>15.0%</a:t>
                      </a:r>
                    </a:p>
                  </a:txBody>
                  <a:tcPr marL="9525" marR="9525" marT="9525" marB="0" anchor="ctr"/>
                </a:tc>
                <a:tc>
                  <a:txBody>
                    <a:bodyPr/>
                    <a:lstStyle/>
                    <a:p>
                      <a:pPr algn="r" fontAlgn="ctr"/>
                      <a:r>
                        <a:rPr lang="en-US" sz="1100" b="1" i="0" u="none" strike="noStrike">
                          <a:solidFill>
                            <a:srgbClr val="000000"/>
                          </a:solidFill>
                          <a:effectLst/>
                          <a:latin typeface="Lato" panose="020F0502020204030203" pitchFamily="34" charset="0"/>
                        </a:rPr>
                        <a:t>                     9,819,479 </a:t>
                      </a:r>
                    </a:p>
                  </a:txBody>
                  <a:tcPr marL="9525" marR="9525" marT="9525" marB="0" anchor="ctr"/>
                </a:tc>
                <a:tc>
                  <a:txBody>
                    <a:bodyPr/>
                    <a:lstStyle/>
                    <a:p>
                      <a:pPr algn="ctr" fontAlgn="ctr"/>
                      <a:r>
                        <a:rPr lang="en-US" sz="1100" b="1" i="1" u="none" strike="noStrike" dirty="0">
                          <a:solidFill>
                            <a:srgbClr val="000000"/>
                          </a:solidFill>
                          <a:effectLst/>
                          <a:latin typeface="Lato" panose="020F0502020204030203" pitchFamily="34" charset="0"/>
                        </a:rPr>
                        <a:t>-4.6%</a:t>
                      </a:r>
                    </a:p>
                  </a:txBody>
                  <a:tcPr marL="9525" marR="9525" marT="9525" marB="0" anchor="ctr"/>
                </a:tc>
                <a:extLst>
                  <a:ext uri="{0D108BD9-81ED-4DB2-BD59-A6C34878D82A}">
                    <a16:rowId xmlns:a16="http://schemas.microsoft.com/office/drawing/2014/main" val="359186367"/>
                  </a:ext>
                </a:extLst>
              </a:tr>
              <a:tr h="251063">
                <a:tc>
                  <a:txBody>
                    <a:bodyPr/>
                    <a:lstStyle/>
                    <a:p>
                      <a:pPr algn="ctr" fontAlgn="ctr"/>
                      <a:endParaRPr lang="en-US" sz="1100" b="1" i="0" u="none" strike="noStrike">
                        <a:solidFill>
                          <a:srgbClr val="000000"/>
                        </a:solidFill>
                        <a:effectLst/>
                        <a:latin typeface="Lato" panose="020F0502020204030203" pitchFamily="34" charset="0"/>
                      </a:endParaRPr>
                    </a:p>
                  </a:txBody>
                  <a:tcPr marL="9525" marR="9525" marT="9525" marB="0" anchor="ctr"/>
                </a:tc>
                <a:tc>
                  <a:txBody>
                    <a:bodyPr/>
                    <a:lstStyle/>
                    <a:p>
                      <a:pPr algn="l" fontAlgn="b"/>
                      <a:r>
                        <a:rPr lang="en-US" sz="1100" b="0" i="0" u="none" strike="noStrike" dirty="0">
                          <a:solidFill>
                            <a:srgbClr val="000000"/>
                          </a:solidFill>
                          <a:effectLst/>
                          <a:latin typeface="Lato" panose="020F0502020204030203" pitchFamily="34" charset="0"/>
                        </a:rPr>
                        <a:t>ASX 24</a:t>
                      </a:r>
                    </a:p>
                  </a:txBody>
                  <a:tcPr marL="114300" marR="9525" marT="9525" marB="0" anchor="ctr"/>
                </a:tc>
                <a:tc>
                  <a:txBody>
                    <a:bodyPr/>
                    <a:lstStyle/>
                    <a:p>
                      <a:pPr algn="r" fontAlgn="ctr"/>
                      <a:r>
                        <a:rPr lang="en-US" sz="1100" b="0" i="0" u="none" strike="noStrike">
                          <a:solidFill>
                            <a:srgbClr val="000000"/>
                          </a:solidFill>
                          <a:effectLst/>
                          <a:latin typeface="Lato" panose="020F0502020204030203" pitchFamily="34" charset="0"/>
                        </a:rPr>
                        <a:t>               102,808,890 </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19.2%</a:t>
                      </a:r>
                    </a:p>
                  </a:txBody>
                  <a:tcPr marL="9525" marR="9525" marT="9525" marB="0" anchor="ctr"/>
                </a:tc>
                <a:tc>
                  <a:txBody>
                    <a:bodyPr/>
                    <a:lstStyle/>
                    <a:p>
                      <a:pPr algn="r" fontAlgn="ctr"/>
                      <a:r>
                        <a:rPr lang="en-US" sz="1100" b="0" i="0" u="none" strike="noStrike">
                          <a:solidFill>
                            <a:srgbClr val="000000"/>
                          </a:solidFill>
                          <a:effectLst/>
                          <a:latin typeface="Lato" panose="020F0502020204030203" pitchFamily="34" charset="0"/>
                        </a:rPr>
                        <a:t>                     4,350,615 </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10.4%</a:t>
                      </a:r>
                    </a:p>
                  </a:txBody>
                  <a:tcPr marL="9525" marR="9525" marT="9525" marB="0" anchor="ctr"/>
                </a:tc>
                <a:extLst>
                  <a:ext uri="{0D108BD9-81ED-4DB2-BD59-A6C34878D82A}">
                    <a16:rowId xmlns:a16="http://schemas.microsoft.com/office/drawing/2014/main" val="1603859168"/>
                  </a:ext>
                </a:extLst>
              </a:tr>
              <a:tr h="251063">
                <a:tc>
                  <a:txBody>
                    <a:bodyPr/>
                    <a:lstStyle/>
                    <a:p>
                      <a:pPr algn="ctr" fontAlgn="ctr"/>
                      <a:endParaRPr lang="en-US" sz="1100" b="1" i="0" u="none" strike="noStrike">
                        <a:solidFill>
                          <a:srgbClr val="000000"/>
                        </a:solidFill>
                        <a:effectLst/>
                        <a:latin typeface="Lato" panose="020F0502020204030203" pitchFamily="34" charset="0"/>
                      </a:endParaRPr>
                    </a:p>
                  </a:txBody>
                  <a:tcPr marL="9525" marR="9525" marT="9525" marB="0" anchor="ctr"/>
                </a:tc>
                <a:tc>
                  <a:txBody>
                    <a:bodyPr/>
                    <a:lstStyle/>
                    <a:p>
                      <a:pPr algn="l" fontAlgn="b"/>
                      <a:r>
                        <a:rPr lang="en-US" sz="1100" b="0" i="0" u="none" strike="noStrike">
                          <a:solidFill>
                            <a:srgbClr val="000000"/>
                          </a:solidFill>
                          <a:effectLst/>
                          <a:latin typeface="Lato" panose="020F0502020204030203" pitchFamily="34" charset="0"/>
                        </a:rPr>
                        <a:t>ASX</a:t>
                      </a:r>
                    </a:p>
                  </a:txBody>
                  <a:tcPr marL="114300" marR="9525" marT="9525" marB="0" anchor="ctr"/>
                </a:tc>
                <a:tc>
                  <a:txBody>
                    <a:bodyPr/>
                    <a:lstStyle/>
                    <a:p>
                      <a:pPr algn="r" fontAlgn="ctr"/>
                      <a:r>
                        <a:rPr lang="en-US" sz="1100" b="0" i="0" u="none" strike="noStrike">
                          <a:solidFill>
                            <a:srgbClr val="000000"/>
                          </a:solidFill>
                          <a:effectLst/>
                          <a:latin typeface="Lato" panose="020F0502020204030203" pitchFamily="34" charset="0"/>
                        </a:rPr>
                        <a:t>                  35,058,705 </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4.3%</a:t>
                      </a:r>
                    </a:p>
                  </a:txBody>
                  <a:tcPr marL="9525" marR="9525" marT="9525" marB="0" anchor="ctr"/>
                </a:tc>
                <a:tc>
                  <a:txBody>
                    <a:bodyPr/>
                    <a:lstStyle/>
                    <a:p>
                      <a:pPr algn="r" fontAlgn="ctr"/>
                      <a:r>
                        <a:rPr lang="en-US" sz="1100" b="0" i="0" u="none" strike="noStrike">
                          <a:solidFill>
                            <a:srgbClr val="000000"/>
                          </a:solidFill>
                          <a:effectLst/>
                          <a:latin typeface="Lato" panose="020F0502020204030203" pitchFamily="34" charset="0"/>
                        </a:rPr>
                        <a:t>                     5,468,864 </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-14.0%</a:t>
                      </a:r>
                    </a:p>
                  </a:txBody>
                  <a:tcPr marL="9525" marR="9525" marT="9525" marB="0" anchor="ctr"/>
                </a:tc>
                <a:extLst>
                  <a:ext uri="{0D108BD9-81ED-4DB2-BD59-A6C34878D82A}">
                    <a16:rowId xmlns:a16="http://schemas.microsoft.com/office/drawing/2014/main" val="3398070723"/>
                  </a:ext>
                </a:extLst>
              </a:tr>
              <a:tr h="251063">
                <a:tc>
                  <a:txBody>
                    <a:bodyPr/>
                    <a:lstStyle/>
                    <a:p>
                      <a:pPr algn="ctr" fontAlgn="ctr"/>
                      <a:r>
                        <a:rPr lang="en-US" sz="1100" b="1" i="0" u="none" strike="noStrike">
                          <a:solidFill>
                            <a:srgbClr val="000000"/>
                          </a:solidFill>
                          <a:effectLst/>
                          <a:latin typeface="Lato" panose="020F0502020204030203" pitchFamily="34" charset="0"/>
                        </a:rPr>
                        <a:t>24</a:t>
                      </a:r>
                    </a:p>
                  </a:txBody>
                  <a:tcPr marL="9525" marR="9525" marT="9525" marB="0" anchor="ctr"/>
                </a:tc>
                <a:tc>
                  <a:txBody>
                    <a:bodyPr/>
                    <a:lstStyle/>
                    <a:p>
                      <a:pPr algn="l" fontAlgn="b"/>
                      <a:r>
                        <a:rPr lang="en-US" sz="1100" b="1" i="0" u="none" strike="noStrike">
                          <a:solidFill>
                            <a:srgbClr val="000000"/>
                          </a:solidFill>
                          <a:effectLst/>
                          <a:latin typeface="Lato" panose="020F0502020204030203" pitchFamily="34" charset="0"/>
                        </a:rPr>
                        <a:t>China Financial Futures Exchange</a:t>
                      </a:r>
                    </a:p>
                  </a:txBody>
                  <a:tcPr marL="9525" marR="9525" marT="9525" marB="0" anchor="ctr"/>
                </a:tc>
                <a:tc>
                  <a:txBody>
                    <a:bodyPr/>
                    <a:lstStyle/>
                    <a:p>
                      <a:pPr algn="r" fontAlgn="ctr"/>
                      <a:r>
                        <a:rPr lang="en-US" sz="1100" b="1" i="0" u="none" strike="noStrike">
                          <a:solidFill>
                            <a:srgbClr val="000000"/>
                          </a:solidFill>
                          <a:effectLst/>
                          <a:latin typeface="Lato" panose="020F0502020204030203" pitchFamily="34" charset="0"/>
                        </a:rPr>
                        <a:t>135,861,536 </a:t>
                      </a:r>
                    </a:p>
                  </a:txBody>
                  <a:tcPr marL="9525" marR="9525" marT="9525" marB="0" anchor="ctr"/>
                </a:tc>
                <a:tc>
                  <a:txBody>
                    <a:bodyPr/>
                    <a:lstStyle/>
                    <a:p>
                      <a:pPr algn="ctr" fontAlgn="ctr"/>
                      <a:r>
                        <a:rPr lang="en-US" sz="1100" b="1" i="1" u="none" strike="noStrike">
                          <a:solidFill>
                            <a:srgbClr val="000000"/>
                          </a:solidFill>
                          <a:effectLst/>
                          <a:latin typeface="Lato" panose="020F0502020204030203" pitchFamily="34" charset="0"/>
                        </a:rPr>
                        <a:t>22.0%</a:t>
                      </a:r>
                    </a:p>
                  </a:txBody>
                  <a:tcPr marL="9525" marR="9525" marT="9525" marB="0" anchor="ctr"/>
                </a:tc>
                <a:tc>
                  <a:txBody>
                    <a:bodyPr/>
                    <a:lstStyle/>
                    <a:p>
                      <a:pPr algn="r" fontAlgn="ctr"/>
                      <a:r>
                        <a:rPr lang="en-US" sz="1100" b="1" i="0" u="none" strike="noStrike">
                          <a:solidFill>
                            <a:srgbClr val="000000"/>
                          </a:solidFill>
                          <a:effectLst/>
                          <a:latin typeface="Lato" panose="020F0502020204030203" pitchFamily="34" charset="0"/>
                        </a:rPr>
                        <a:t>                     2,027,714 </a:t>
                      </a:r>
                    </a:p>
                  </a:txBody>
                  <a:tcPr marL="9525" marR="9525" marT="9525" marB="0" anchor="ctr"/>
                </a:tc>
                <a:tc>
                  <a:txBody>
                    <a:bodyPr/>
                    <a:lstStyle/>
                    <a:p>
                      <a:pPr algn="ctr" fontAlgn="ctr"/>
                      <a:r>
                        <a:rPr lang="en-US" sz="1100" b="1" i="1" u="none" strike="noStrike">
                          <a:solidFill>
                            <a:srgbClr val="000000"/>
                          </a:solidFill>
                          <a:effectLst/>
                          <a:latin typeface="Lato" panose="020F0502020204030203" pitchFamily="34" charset="0"/>
                        </a:rPr>
                        <a:t>15.0%</a:t>
                      </a:r>
                    </a:p>
                  </a:txBody>
                  <a:tcPr marL="9525" marR="9525" marT="9525" marB="0" anchor="ctr"/>
                </a:tc>
                <a:extLst>
                  <a:ext uri="{0D108BD9-81ED-4DB2-BD59-A6C34878D82A}">
                    <a16:rowId xmlns:a16="http://schemas.microsoft.com/office/drawing/2014/main" val="3350472236"/>
                  </a:ext>
                </a:extLst>
              </a:tr>
              <a:tr h="251063">
                <a:tc>
                  <a:txBody>
                    <a:bodyPr/>
                    <a:lstStyle/>
                    <a:p>
                      <a:pPr algn="ctr" fontAlgn="ctr"/>
                      <a:r>
                        <a:rPr lang="en-US" sz="1100" b="1" i="0" u="none" strike="noStrike">
                          <a:solidFill>
                            <a:srgbClr val="000000"/>
                          </a:solidFill>
                          <a:effectLst/>
                          <a:latin typeface="Lato" panose="020F0502020204030203" pitchFamily="34" charset="0"/>
                        </a:rPr>
                        <a:t>25</a:t>
                      </a:r>
                    </a:p>
                  </a:txBody>
                  <a:tcPr marL="9525" marR="9525" marT="9525" marB="0" anchor="ctr"/>
                </a:tc>
                <a:tc>
                  <a:txBody>
                    <a:bodyPr/>
                    <a:lstStyle/>
                    <a:p>
                      <a:pPr algn="l" fontAlgn="b"/>
                      <a:r>
                        <a:rPr lang="en-US" sz="1100" b="1" i="0" u="none" strike="noStrike" dirty="0">
                          <a:solidFill>
                            <a:srgbClr val="000000"/>
                          </a:solidFill>
                          <a:effectLst/>
                          <a:latin typeface="Lato" panose="020F0502020204030203" pitchFamily="34" charset="0"/>
                        </a:rPr>
                        <a:t>Guangzhou Futures Exchange</a:t>
                      </a:r>
                    </a:p>
                  </a:txBody>
                  <a:tcPr marL="9525" marR="9525" marT="9525" marB="0" anchor="ctr"/>
                </a:tc>
                <a:tc>
                  <a:txBody>
                    <a:bodyPr/>
                    <a:lstStyle/>
                    <a:p>
                      <a:pPr algn="r" fontAlgn="ctr"/>
                      <a:r>
                        <a:rPr lang="en-US" sz="1100" b="1" i="0" u="none" strike="noStrike">
                          <a:solidFill>
                            <a:srgbClr val="000000"/>
                          </a:solidFill>
                          <a:effectLst/>
                          <a:latin typeface="Lato" panose="020F0502020204030203" pitchFamily="34" charset="0"/>
                        </a:rPr>
                        <a:t>133,524,322 </a:t>
                      </a:r>
                    </a:p>
                  </a:txBody>
                  <a:tcPr marL="9525" marR="9525" marT="9525" marB="0" anchor="ctr"/>
                </a:tc>
                <a:tc>
                  <a:txBody>
                    <a:bodyPr/>
                    <a:lstStyle/>
                    <a:p>
                      <a:pPr algn="ctr" fontAlgn="ctr"/>
                      <a:r>
                        <a:rPr lang="en-US" sz="1100" b="1" i="1" u="none" strike="noStrike" dirty="0">
                          <a:solidFill>
                            <a:srgbClr val="000000"/>
                          </a:solidFill>
                          <a:effectLst/>
                          <a:latin typeface="Lato" panose="020F0502020204030203" pitchFamily="34" charset="0"/>
                        </a:rPr>
                        <a:t>71.0%</a:t>
                      </a:r>
                    </a:p>
                  </a:txBody>
                  <a:tcPr marL="9525" marR="9525" marT="9525" marB="0" anchor="ctr"/>
                </a:tc>
                <a:tc>
                  <a:txBody>
                    <a:bodyPr/>
                    <a:lstStyle/>
                    <a:p>
                      <a:pPr algn="r" fontAlgn="ctr"/>
                      <a:r>
                        <a:rPr lang="en-US" sz="1100" b="1" i="0" u="none" strike="noStrike">
                          <a:solidFill>
                            <a:srgbClr val="000000"/>
                          </a:solidFill>
                          <a:effectLst/>
                          <a:latin typeface="Lato" panose="020F0502020204030203" pitchFamily="34" charset="0"/>
                        </a:rPr>
                        <a:t>                     2,052,731 </a:t>
                      </a:r>
                    </a:p>
                  </a:txBody>
                  <a:tcPr marL="9525" marR="9525" marT="9525" marB="0" anchor="ctr"/>
                </a:tc>
                <a:tc>
                  <a:txBody>
                    <a:bodyPr/>
                    <a:lstStyle/>
                    <a:p>
                      <a:pPr algn="ctr" fontAlgn="ctr"/>
                      <a:r>
                        <a:rPr lang="en-US" sz="1100" b="1" i="1" u="none" strike="noStrike">
                          <a:solidFill>
                            <a:srgbClr val="000000"/>
                          </a:solidFill>
                          <a:effectLst/>
                          <a:latin typeface="Lato" panose="020F0502020204030203" pitchFamily="34" charset="0"/>
                        </a:rPr>
                        <a:t>85.0%</a:t>
                      </a:r>
                    </a:p>
                  </a:txBody>
                  <a:tcPr marL="9525" marR="9525" marT="9525" marB="0" anchor="ctr"/>
                </a:tc>
                <a:extLst>
                  <a:ext uri="{0D108BD9-81ED-4DB2-BD59-A6C34878D82A}">
                    <a16:rowId xmlns:a16="http://schemas.microsoft.com/office/drawing/2014/main" val="3177906882"/>
                  </a:ext>
                </a:extLst>
              </a:tr>
              <a:tr h="251063">
                <a:tc>
                  <a:txBody>
                    <a:bodyPr/>
                    <a:lstStyle/>
                    <a:p>
                      <a:pPr algn="ctr" fontAlgn="ctr"/>
                      <a:r>
                        <a:rPr lang="en-US" sz="1100" b="1" i="0" u="none" strike="noStrike">
                          <a:solidFill>
                            <a:srgbClr val="000000"/>
                          </a:solidFill>
                          <a:effectLst/>
                          <a:latin typeface="Lato" panose="020F0502020204030203" pitchFamily="34" charset="0"/>
                        </a:rPr>
                        <a:t>26</a:t>
                      </a:r>
                    </a:p>
                  </a:txBody>
                  <a:tcPr marL="9525" marR="9525" marT="9525" marB="0" anchor="ctr"/>
                </a:tc>
                <a:tc>
                  <a:txBody>
                    <a:bodyPr/>
                    <a:lstStyle/>
                    <a:p>
                      <a:pPr algn="l" fontAlgn="b"/>
                      <a:r>
                        <a:rPr lang="en-US" sz="1100" b="1" i="0" u="none" strike="noStrike">
                          <a:solidFill>
                            <a:srgbClr val="000000"/>
                          </a:solidFill>
                          <a:effectLst/>
                          <a:latin typeface="Lato" panose="020F0502020204030203" pitchFamily="34" charset="0"/>
                        </a:rPr>
                        <a:t>A3</a:t>
                      </a:r>
                      <a:r>
                        <a:rPr lang="en-US" sz="1100" b="1" i="0" u="none" strike="noStrike" baseline="30000">
                          <a:solidFill>
                            <a:srgbClr val="000000"/>
                          </a:solidFill>
                          <a:effectLst/>
                          <a:latin typeface="Lato" panose="020F0502020204030203" pitchFamily="34" charset="0"/>
                        </a:rPr>
                        <a:t> 4</a:t>
                      </a:r>
                      <a:endParaRPr lang="en-US" sz="1100" b="1" i="0" u="none" strike="noStrike">
                        <a:solidFill>
                          <a:srgbClr val="000000"/>
                        </a:solidFill>
                        <a:effectLst/>
                        <a:latin typeface="Lato" panose="020F0502020204030203" pitchFamily="34" charset="0"/>
                      </a:endParaRPr>
                    </a:p>
                  </a:txBody>
                  <a:tcPr marL="9525" marR="9525" marT="9525" marB="0" anchor="ctr"/>
                </a:tc>
                <a:tc>
                  <a:txBody>
                    <a:bodyPr/>
                    <a:lstStyle/>
                    <a:p>
                      <a:pPr algn="r" fontAlgn="ctr"/>
                      <a:r>
                        <a:rPr lang="en-US" sz="1100" b="1" i="0" u="none" strike="noStrike">
                          <a:solidFill>
                            <a:srgbClr val="000000"/>
                          </a:solidFill>
                          <a:effectLst/>
                          <a:latin typeface="Lato" panose="020F0502020204030203" pitchFamily="34" charset="0"/>
                        </a:rPr>
                        <a:t>123,229,152 </a:t>
                      </a:r>
                    </a:p>
                  </a:txBody>
                  <a:tcPr marL="9525" marR="9525" marT="9525" marB="0" anchor="ctr"/>
                </a:tc>
                <a:tc>
                  <a:txBody>
                    <a:bodyPr/>
                    <a:lstStyle/>
                    <a:p>
                      <a:pPr algn="ctr" fontAlgn="ctr"/>
                      <a:r>
                        <a:rPr lang="en-US" sz="1100" b="1" i="1" u="none" strike="noStrike" dirty="0">
                          <a:solidFill>
                            <a:srgbClr val="000000"/>
                          </a:solidFill>
                          <a:effectLst/>
                          <a:latin typeface="Lato" panose="020F0502020204030203" pitchFamily="34" charset="0"/>
                        </a:rPr>
                        <a:t>89.5%</a:t>
                      </a:r>
                    </a:p>
                  </a:txBody>
                  <a:tcPr marL="9525" marR="9525" marT="9525" marB="0" anchor="ctr"/>
                </a:tc>
                <a:tc>
                  <a:txBody>
                    <a:bodyPr/>
                    <a:lstStyle/>
                    <a:p>
                      <a:pPr algn="r" fontAlgn="ctr"/>
                      <a:r>
                        <a:rPr lang="en-US" sz="1100" b="1" i="0" u="none" strike="noStrike">
                          <a:solidFill>
                            <a:srgbClr val="000000"/>
                          </a:solidFill>
                          <a:effectLst/>
                          <a:latin typeface="Lato" panose="020F0502020204030203" pitchFamily="34" charset="0"/>
                        </a:rPr>
                        <a:t>                     3,867,152 </a:t>
                      </a:r>
                    </a:p>
                  </a:txBody>
                  <a:tcPr marL="9525" marR="9525" marT="9525" marB="0" anchor="ctr"/>
                </a:tc>
                <a:tc>
                  <a:txBody>
                    <a:bodyPr/>
                    <a:lstStyle/>
                    <a:p>
                      <a:pPr algn="ctr" fontAlgn="ctr"/>
                      <a:r>
                        <a:rPr lang="en-US" sz="1100" b="1" i="1" u="none" strike="noStrike" dirty="0">
                          <a:solidFill>
                            <a:srgbClr val="000000"/>
                          </a:solidFill>
                          <a:effectLst/>
                          <a:latin typeface="Lato" panose="020F0502020204030203" pitchFamily="34" charset="0"/>
                        </a:rPr>
                        <a:t>114.6%</a:t>
                      </a:r>
                    </a:p>
                  </a:txBody>
                  <a:tcPr marL="9525" marR="9525" marT="9525" marB="0" anchor="ctr"/>
                </a:tc>
                <a:extLst>
                  <a:ext uri="{0D108BD9-81ED-4DB2-BD59-A6C34878D82A}">
                    <a16:rowId xmlns:a16="http://schemas.microsoft.com/office/drawing/2014/main" val="3415330010"/>
                  </a:ext>
                </a:extLst>
              </a:tr>
              <a:tr h="251063">
                <a:tc>
                  <a:txBody>
                    <a:bodyPr/>
                    <a:lstStyle/>
                    <a:p>
                      <a:pPr algn="ctr" fontAlgn="ctr"/>
                      <a:endParaRPr lang="en-US" sz="1100" b="1" i="0" u="none" strike="noStrike">
                        <a:solidFill>
                          <a:srgbClr val="000000"/>
                        </a:solidFill>
                        <a:effectLst/>
                        <a:latin typeface="Lato" panose="020F0502020204030203" pitchFamily="34" charset="0"/>
                      </a:endParaRPr>
                    </a:p>
                  </a:txBody>
                  <a:tcPr marL="9525" marR="9525" marT="9525" marB="0" anchor="ctr"/>
                </a:tc>
                <a:tc>
                  <a:txBody>
                    <a:bodyPr/>
                    <a:lstStyle/>
                    <a:p>
                      <a:pPr algn="l" fontAlgn="b"/>
                      <a:r>
                        <a:rPr lang="en-US" sz="1100" b="0" i="0" u="none" strike="noStrike">
                          <a:solidFill>
                            <a:srgbClr val="000000"/>
                          </a:solidFill>
                          <a:effectLst/>
                          <a:latin typeface="Lato" panose="020F0502020204030203" pitchFamily="34" charset="0"/>
                        </a:rPr>
                        <a:t>A3</a:t>
                      </a:r>
                    </a:p>
                  </a:txBody>
                  <a:tcPr marL="114300" marR="9525" marT="9525" marB="0" anchor="ctr"/>
                </a:tc>
                <a:tc>
                  <a:txBody>
                    <a:bodyPr/>
                    <a:lstStyle/>
                    <a:p>
                      <a:pPr algn="r" fontAlgn="ctr"/>
                      <a:r>
                        <a:rPr lang="en-US" sz="1100" b="0" i="0" u="none" strike="noStrike">
                          <a:solidFill>
                            <a:srgbClr val="000000"/>
                          </a:solidFill>
                          <a:effectLst/>
                          <a:latin typeface="Lato" panose="020F0502020204030203" pitchFamily="34" charset="0"/>
                        </a:rPr>
                        <a:t>               123,229,036 </a:t>
                      </a:r>
                    </a:p>
                  </a:txBody>
                  <a:tcPr marL="9525" marR="9525" marT="9525" marB="0" anchor="ctr"/>
                </a:tc>
                <a:tc>
                  <a:txBody>
                    <a:bodyPr/>
                    <a:lstStyle/>
                    <a:p>
                      <a:pPr algn="ctr" fontAlgn="ctr"/>
                      <a:r>
                        <a:rPr lang="en-US" sz="1100" b="0" i="1" u="none" strike="noStrike">
                          <a:solidFill>
                            <a:srgbClr val="000000"/>
                          </a:solidFill>
                          <a:effectLst/>
                          <a:latin typeface="Lato" panose="020F0502020204030203" pitchFamily="34" charset="0"/>
                        </a:rPr>
                        <a:t>89.5%</a:t>
                      </a:r>
                    </a:p>
                  </a:txBody>
                  <a:tcPr marL="9525" marR="9525" marT="9525" marB="0" anchor="ctr"/>
                </a:tc>
                <a:tc>
                  <a:txBody>
                    <a:bodyPr/>
                    <a:lstStyle/>
                    <a:p>
                      <a:pPr algn="r" fontAlgn="ctr"/>
                      <a:r>
                        <a:rPr lang="en-US" sz="1100" b="0" i="0" u="none" strike="noStrike">
                          <a:solidFill>
                            <a:srgbClr val="000000"/>
                          </a:solidFill>
                          <a:effectLst/>
                          <a:latin typeface="Lato" panose="020F0502020204030203" pitchFamily="34" charset="0"/>
                        </a:rPr>
                        <a:t>                     3,867,132 </a:t>
                      </a:r>
                    </a:p>
                  </a:txBody>
                  <a:tcPr marL="9525" marR="9525" marT="9525" marB="0" anchor="ctr"/>
                </a:tc>
                <a:tc>
                  <a:txBody>
                    <a:bodyPr/>
                    <a:lstStyle/>
                    <a:p>
                      <a:pPr algn="ctr" fontAlgn="ctr"/>
                      <a:r>
                        <a:rPr lang="en-US" sz="1100" b="0" i="1" u="none" strike="noStrike">
                          <a:solidFill>
                            <a:srgbClr val="000000"/>
                          </a:solidFill>
                          <a:effectLst/>
                          <a:latin typeface="Lato" panose="020F0502020204030203" pitchFamily="34" charset="0"/>
                        </a:rPr>
                        <a:t>114.6%</a:t>
                      </a:r>
                    </a:p>
                  </a:txBody>
                  <a:tcPr marL="9525" marR="9525" marT="9525" marB="0" anchor="ctr"/>
                </a:tc>
                <a:extLst>
                  <a:ext uri="{0D108BD9-81ED-4DB2-BD59-A6C34878D82A}">
                    <a16:rowId xmlns:a16="http://schemas.microsoft.com/office/drawing/2014/main" val="1602027973"/>
                  </a:ext>
                </a:extLst>
              </a:tr>
              <a:tr h="251063">
                <a:tc>
                  <a:txBody>
                    <a:bodyPr/>
                    <a:lstStyle/>
                    <a:p>
                      <a:pPr algn="ctr" fontAlgn="ctr"/>
                      <a:endParaRPr lang="en-US" sz="1100" b="1" i="0" u="none" strike="noStrike">
                        <a:solidFill>
                          <a:srgbClr val="000000"/>
                        </a:solidFill>
                        <a:effectLst/>
                        <a:latin typeface="Lato" panose="020F0502020204030203" pitchFamily="34" charset="0"/>
                      </a:endParaRPr>
                    </a:p>
                  </a:txBody>
                  <a:tcPr marL="9525" marR="9525" marT="9525" marB="0" anchor="ctr"/>
                </a:tc>
                <a:tc>
                  <a:txBody>
                    <a:bodyPr/>
                    <a:lstStyle/>
                    <a:p>
                      <a:pPr algn="l" fontAlgn="b"/>
                      <a:r>
                        <a:rPr lang="en-US" sz="1100" b="0" i="0" u="none" strike="noStrike" dirty="0">
                          <a:solidFill>
                            <a:srgbClr val="000000"/>
                          </a:solidFill>
                          <a:effectLst/>
                          <a:latin typeface="Lato" panose="020F0502020204030203" pitchFamily="34" charset="0"/>
                        </a:rPr>
                        <a:t>Uruguay Futures Exchange</a:t>
                      </a:r>
                    </a:p>
                  </a:txBody>
                  <a:tcPr marL="114300" marR="9525" marT="9525" marB="0" anchor="ctr"/>
                </a:tc>
                <a:tc>
                  <a:txBody>
                    <a:bodyPr/>
                    <a:lstStyle/>
                    <a:p>
                      <a:pPr algn="r" fontAlgn="ctr"/>
                      <a:r>
                        <a:rPr lang="en-US" sz="1100" b="0" i="0" u="none" strike="noStrike">
                          <a:solidFill>
                            <a:srgbClr val="000000"/>
                          </a:solidFill>
                          <a:effectLst/>
                          <a:latin typeface="Lato" panose="020F0502020204030203" pitchFamily="34" charset="0"/>
                        </a:rPr>
                        <a:t>                                     116 </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-99.4%</a:t>
                      </a:r>
                    </a:p>
                  </a:txBody>
                  <a:tcPr marL="9525" marR="9525" marT="9525" marB="0" anchor="ctr"/>
                </a:tc>
                <a:tc>
                  <a:txBody>
                    <a:bodyPr/>
                    <a:lstStyle/>
                    <a:p>
                      <a:pPr algn="r" fontAlgn="ctr"/>
                      <a:r>
                        <a:rPr lang="en-US" sz="1100" b="0" i="0" u="none" strike="noStrike">
                          <a:solidFill>
                            <a:srgbClr val="000000"/>
                          </a:solidFill>
                          <a:effectLst/>
                          <a:latin typeface="Lato" panose="020F0502020204030203" pitchFamily="34" charset="0"/>
                        </a:rPr>
                        <a:t>                                       20 </a:t>
                      </a:r>
                    </a:p>
                  </a:txBody>
                  <a:tcPr marL="9525" marR="9525" marT="9525" marB="0" anchor="ctr"/>
                </a:tc>
                <a:tc>
                  <a:txBody>
                    <a:bodyPr/>
                    <a:lstStyle/>
                    <a:p>
                      <a:pPr algn="ctr" fontAlgn="ctr"/>
                      <a:r>
                        <a:rPr lang="en-US" sz="1100" b="0" i="1" u="none" strike="noStrike">
                          <a:solidFill>
                            <a:srgbClr val="000000"/>
                          </a:solidFill>
                          <a:effectLst/>
                          <a:latin typeface="Lato" panose="020F0502020204030203" pitchFamily="34" charset="0"/>
                        </a:rPr>
                        <a:t>-80.0%</a:t>
                      </a:r>
                    </a:p>
                  </a:txBody>
                  <a:tcPr marL="9525" marR="9525" marT="9525" marB="0" anchor="ctr"/>
                </a:tc>
                <a:extLst>
                  <a:ext uri="{0D108BD9-81ED-4DB2-BD59-A6C34878D82A}">
                    <a16:rowId xmlns:a16="http://schemas.microsoft.com/office/drawing/2014/main" val="3623142099"/>
                  </a:ext>
                </a:extLst>
              </a:tr>
              <a:tr h="251063">
                <a:tc>
                  <a:txBody>
                    <a:bodyPr/>
                    <a:lstStyle/>
                    <a:p>
                      <a:pPr algn="ctr" fontAlgn="ctr"/>
                      <a:r>
                        <a:rPr lang="en-US" sz="1100" b="1" i="0" u="none" strike="noStrike">
                          <a:solidFill>
                            <a:srgbClr val="000000"/>
                          </a:solidFill>
                          <a:effectLst/>
                          <a:latin typeface="Lato" panose="020F0502020204030203" pitchFamily="34" charset="0"/>
                        </a:rPr>
                        <a:t>27</a:t>
                      </a:r>
                    </a:p>
                  </a:txBody>
                  <a:tcPr marL="9525" marR="9525" marT="9525" marB="0" anchor="ctr"/>
                </a:tc>
                <a:tc>
                  <a:txBody>
                    <a:bodyPr/>
                    <a:lstStyle/>
                    <a:p>
                      <a:pPr algn="l" fontAlgn="b"/>
                      <a:r>
                        <a:rPr lang="en-US" sz="1100" b="1" i="0" u="none" strike="noStrike" dirty="0">
                          <a:solidFill>
                            <a:srgbClr val="000000"/>
                          </a:solidFill>
                          <a:effectLst/>
                          <a:latin typeface="Lato" panose="020F0502020204030203" pitchFamily="34" charset="0"/>
                        </a:rPr>
                        <a:t>JSE Securities Exchange</a:t>
                      </a:r>
                    </a:p>
                  </a:txBody>
                  <a:tcPr marL="9525" marR="9525" marT="9525" marB="0" anchor="ctr"/>
                </a:tc>
                <a:tc>
                  <a:txBody>
                    <a:bodyPr/>
                    <a:lstStyle/>
                    <a:p>
                      <a:pPr algn="r" fontAlgn="ctr"/>
                      <a:r>
                        <a:rPr lang="en-US" sz="1100" b="1" i="0" u="none" strike="noStrike">
                          <a:solidFill>
                            <a:srgbClr val="000000"/>
                          </a:solidFill>
                          <a:effectLst/>
                          <a:latin typeface="Lato" panose="020F0502020204030203" pitchFamily="34" charset="0"/>
                        </a:rPr>
                        <a:t>100,787,638 </a:t>
                      </a:r>
                    </a:p>
                  </a:txBody>
                  <a:tcPr marL="9525" marR="9525" marT="9525" marB="0" anchor="ctr"/>
                </a:tc>
                <a:tc>
                  <a:txBody>
                    <a:bodyPr/>
                    <a:lstStyle/>
                    <a:p>
                      <a:pPr algn="ctr" fontAlgn="ctr"/>
                      <a:r>
                        <a:rPr lang="en-US" sz="1100" b="1" i="1" u="none" strike="noStrike" dirty="0">
                          <a:solidFill>
                            <a:srgbClr val="000000"/>
                          </a:solidFill>
                          <a:effectLst/>
                          <a:latin typeface="Lato" panose="020F0502020204030203" pitchFamily="34" charset="0"/>
                        </a:rPr>
                        <a:t>-18.9%</a:t>
                      </a:r>
                    </a:p>
                  </a:txBody>
                  <a:tcPr marL="9525" marR="9525" marT="9525" marB="0" anchor="ctr"/>
                </a:tc>
                <a:tc>
                  <a:txBody>
                    <a:bodyPr/>
                    <a:lstStyle/>
                    <a:p>
                      <a:pPr algn="r" fontAlgn="ctr"/>
                      <a:r>
                        <a:rPr lang="en-US" sz="1100" b="1" i="0" u="none" strike="noStrike">
                          <a:solidFill>
                            <a:srgbClr val="000000"/>
                          </a:solidFill>
                          <a:effectLst/>
                          <a:latin typeface="Lato" panose="020F0502020204030203" pitchFamily="34" charset="0"/>
                        </a:rPr>
                        <a:t>                 11,891,469 </a:t>
                      </a:r>
                    </a:p>
                  </a:txBody>
                  <a:tcPr marL="9525" marR="9525" marT="9525" marB="0" anchor="ctr"/>
                </a:tc>
                <a:tc>
                  <a:txBody>
                    <a:bodyPr/>
                    <a:lstStyle/>
                    <a:p>
                      <a:pPr algn="ctr" fontAlgn="ctr"/>
                      <a:r>
                        <a:rPr lang="en-US" sz="1100" b="1" i="1" u="none" strike="noStrike">
                          <a:solidFill>
                            <a:srgbClr val="000000"/>
                          </a:solidFill>
                          <a:effectLst/>
                          <a:latin typeface="Lato" panose="020F0502020204030203" pitchFamily="34" charset="0"/>
                        </a:rPr>
                        <a:t>-34.8%</a:t>
                      </a:r>
                    </a:p>
                  </a:txBody>
                  <a:tcPr marL="9525" marR="9525" marT="9525" marB="0" anchor="ctr"/>
                </a:tc>
                <a:extLst>
                  <a:ext uri="{0D108BD9-81ED-4DB2-BD59-A6C34878D82A}">
                    <a16:rowId xmlns:a16="http://schemas.microsoft.com/office/drawing/2014/main" val="2188078845"/>
                  </a:ext>
                </a:extLst>
              </a:tr>
              <a:tr h="251063">
                <a:tc>
                  <a:txBody>
                    <a:bodyPr/>
                    <a:lstStyle/>
                    <a:p>
                      <a:pPr algn="ctr" fontAlgn="ctr"/>
                      <a:r>
                        <a:rPr lang="en-US" sz="1100" b="1" i="0" u="none" strike="noStrike">
                          <a:solidFill>
                            <a:srgbClr val="000000"/>
                          </a:solidFill>
                          <a:effectLst/>
                          <a:latin typeface="Lato" panose="020F0502020204030203" pitchFamily="34" charset="0"/>
                        </a:rPr>
                        <a:t>28</a:t>
                      </a:r>
                    </a:p>
                  </a:txBody>
                  <a:tcPr marL="9525" marR="9525" marT="9525" marB="0" anchor="ctr"/>
                </a:tc>
                <a:tc>
                  <a:txBody>
                    <a:bodyPr/>
                    <a:lstStyle/>
                    <a:p>
                      <a:pPr algn="l" fontAlgn="b"/>
                      <a:r>
                        <a:rPr lang="en-US" sz="1100" b="1" i="0" u="none" strike="noStrike">
                          <a:solidFill>
                            <a:srgbClr val="000000"/>
                          </a:solidFill>
                          <a:effectLst/>
                          <a:latin typeface="Lato" panose="020F0502020204030203" pitchFamily="34" charset="0"/>
                        </a:rPr>
                        <a:t>Euronext</a:t>
                      </a:r>
                    </a:p>
                  </a:txBody>
                  <a:tcPr marL="9525" marR="9525" marT="9525" marB="0" anchor="ctr"/>
                </a:tc>
                <a:tc>
                  <a:txBody>
                    <a:bodyPr/>
                    <a:lstStyle/>
                    <a:p>
                      <a:pPr algn="r" fontAlgn="ctr"/>
                      <a:r>
                        <a:rPr lang="en-US" sz="1100" b="1" i="0" u="none" strike="noStrike">
                          <a:solidFill>
                            <a:srgbClr val="000000"/>
                          </a:solidFill>
                          <a:effectLst/>
                          <a:latin typeface="Lato" panose="020F0502020204030203" pitchFamily="34" charset="0"/>
                        </a:rPr>
                        <a:t>79,152,736 </a:t>
                      </a:r>
                    </a:p>
                  </a:txBody>
                  <a:tcPr marL="9525" marR="9525" marT="9525" marB="0" anchor="ctr"/>
                </a:tc>
                <a:tc>
                  <a:txBody>
                    <a:bodyPr/>
                    <a:lstStyle/>
                    <a:p>
                      <a:pPr algn="ctr" fontAlgn="ctr"/>
                      <a:r>
                        <a:rPr lang="en-US" sz="1100" b="1" i="1" u="none" strike="noStrike" dirty="0">
                          <a:solidFill>
                            <a:srgbClr val="000000"/>
                          </a:solidFill>
                          <a:effectLst/>
                          <a:latin typeface="Lato" panose="020F0502020204030203" pitchFamily="34" charset="0"/>
                        </a:rPr>
                        <a:t>-4.9%</a:t>
                      </a:r>
                    </a:p>
                  </a:txBody>
                  <a:tcPr marL="9525" marR="9525" marT="9525" marB="0" anchor="ctr"/>
                </a:tc>
                <a:tc>
                  <a:txBody>
                    <a:bodyPr/>
                    <a:lstStyle/>
                    <a:p>
                      <a:pPr algn="r" fontAlgn="ctr"/>
                      <a:r>
                        <a:rPr lang="en-US" sz="1100" b="1" i="0" u="none" strike="noStrike">
                          <a:solidFill>
                            <a:srgbClr val="000000"/>
                          </a:solidFill>
                          <a:effectLst/>
                          <a:latin typeface="Lato" panose="020F0502020204030203" pitchFamily="34" charset="0"/>
                        </a:rPr>
                        <a:t>                 22,320,637 </a:t>
                      </a:r>
                    </a:p>
                  </a:txBody>
                  <a:tcPr marL="9525" marR="9525" marT="9525" marB="0" anchor="ctr"/>
                </a:tc>
                <a:tc>
                  <a:txBody>
                    <a:bodyPr/>
                    <a:lstStyle/>
                    <a:p>
                      <a:pPr algn="ctr" fontAlgn="ctr"/>
                      <a:r>
                        <a:rPr lang="en-US" sz="1100" b="1" i="1" u="none" strike="noStrike">
                          <a:solidFill>
                            <a:srgbClr val="000000"/>
                          </a:solidFill>
                          <a:effectLst/>
                          <a:latin typeface="Lato" panose="020F0502020204030203" pitchFamily="34" charset="0"/>
                        </a:rPr>
                        <a:t>-0.1%</a:t>
                      </a:r>
                    </a:p>
                  </a:txBody>
                  <a:tcPr marL="9525" marR="9525" marT="9525" marB="0" anchor="ctr"/>
                </a:tc>
                <a:extLst>
                  <a:ext uri="{0D108BD9-81ED-4DB2-BD59-A6C34878D82A}">
                    <a16:rowId xmlns:a16="http://schemas.microsoft.com/office/drawing/2014/main" val="3794199077"/>
                  </a:ext>
                </a:extLst>
              </a:tr>
              <a:tr h="251063">
                <a:tc>
                  <a:txBody>
                    <a:bodyPr/>
                    <a:lstStyle/>
                    <a:p>
                      <a:pPr algn="ctr" fontAlgn="ctr"/>
                      <a:r>
                        <a:rPr lang="en-US" sz="1100" b="1" i="0" u="none" strike="noStrike">
                          <a:solidFill>
                            <a:srgbClr val="000000"/>
                          </a:solidFill>
                          <a:effectLst/>
                          <a:latin typeface="Lato" panose="020F0502020204030203" pitchFamily="34" charset="0"/>
                        </a:rPr>
                        <a:t>29</a:t>
                      </a:r>
                    </a:p>
                  </a:txBody>
                  <a:tcPr marL="9525" marR="9525" marT="9525" marB="0" anchor="ctr"/>
                </a:tc>
                <a:tc>
                  <a:txBody>
                    <a:bodyPr/>
                    <a:lstStyle/>
                    <a:p>
                      <a:pPr algn="l" fontAlgn="b"/>
                      <a:r>
                        <a:rPr lang="en-US" sz="1100" b="1" i="0" u="none" strike="noStrike" dirty="0">
                          <a:solidFill>
                            <a:srgbClr val="000000"/>
                          </a:solidFill>
                          <a:effectLst/>
                          <a:latin typeface="Lato" panose="020F0502020204030203" pitchFamily="34" charset="0"/>
                        </a:rPr>
                        <a:t>Coinbase Derivatives Exchange</a:t>
                      </a:r>
                    </a:p>
                  </a:txBody>
                  <a:tcPr marL="9525" marR="9525" marT="9525" marB="0" anchor="ctr"/>
                </a:tc>
                <a:tc>
                  <a:txBody>
                    <a:bodyPr/>
                    <a:lstStyle/>
                    <a:p>
                      <a:pPr algn="r" fontAlgn="ctr"/>
                      <a:r>
                        <a:rPr lang="en-US" sz="1100" b="1" i="0" u="none" strike="noStrike">
                          <a:solidFill>
                            <a:srgbClr val="000000"/>
                          </a:solidFill>
                          <a:effectLst/>
                          <a:latin typeface="Lato" panose="020F0502020204030203" pitchFamily="34" charset="0"/>
                        </a:rPr>
                        <a:t>57,170,513 </a:t>
                      </a:r>
                    </a:p>
                  </a:txBody>
                  <a:tcPr marL="9525" marR="9525" marT="9525" marB="0" anchor="ctr"/>
                </a:tc>
                <a:tc>
                  <a:txBody>
                    <a:bodyPr/>
                    <a:lstStyle/>
                    <a:p>
                      <a:pPr algn="ctr" fontAlgn="ctr"/>
                      <a:r>
                        <a:rPr lang="en-US" sz="1100" b="1" i="1" u="none" strike="noStrike" dirty="0">
                          <a:solidFill>
                            <a:srgbClr val="000000"/>
                          </a:solidFill>
                          <a:effectLst/>
                          <a:latin typeface="Lato" panose="020F0502020204030203" pitchFamily="34" charset="0"/>
                        </a:rPr>
                        <a:t>206.9%</a:t>
                      </a:r>
                    </a:p>
                  </a:txBody>
                  <a:tcPr marL="9525" marR="9525" marT="9525" marB="0" anchor="ctr"/>
                </a:tc>
                <a:tc>
                  <a:txBody>
                    <a:bodyPr/>
                    <a:lstStyle/>
                    <a:p>
                      <a:pPr algn="r" fontAlgn="ctr"/>
                      <a:r>
                        <a:rPr lang="en-US" sz="1100" b="1" i="0" u="none" strike="noStrike">
                          <a:solidFill>
                            <a:srgbClr val="000000"/>
                          </a:solidFill>
                          <a:effectLst/>
                          <a:latin typeface="Lato" panose="020F0502020204030203" pitchFamily="34" charset="0"/>
                        </a:rPr>
                        <a:t>                         225,839 </a:t>
                      </a:r>
                    </a:p>
                  </a:txBody>
                  <a:tcPr marL="9525" marR="9525" marT="9525" marB="0" anchor="ctr"/>
                </a:tc>
                <a:tc>
                  <a:txBody>
                    <a:bodyPr/>
                    <a:lstStyle/>
                    <a:p>
                      <a:pPr algn="ctr" fontAlgn="ctr"/>
                      <a:r>
                        <a:rPr lang="en-US" sz="1100" b="1" i="1" u="none" strike="noStrike" dirty="0">
                          <a:solidFill>
                            <a:srgbClr val="000000"/>
                          </a:solidFill>
                          <a:effectLst/>
                          <a:latin typeface="Lato" panose="020F0502020204030203" pitchFamily="34" charset="0"/>
                        </a:rPr>
                        <a:t>180.1%</a:t>
                      </a:r>
                    </a:p>
                  </a:txBody>
                  <a:tcPr marL="9525" marR="9525" marT="9525" marB="0" anchor="ctr"/>
                </a:tc>
                <a:extLst>
                  <a:ext uri="{0D108BD9-81ED-4DB2-BD59-A6C34878D82A}">
                    <a16:rowId xmlns:a16="http://schemas.microsoft.com/office/drawing/2014/main" val="1232177699"/>
                  </a:ext>
                </a:extLst>
              </a:tr>
              <a:tr h="251063">
                <a:tc>
                  <a:txBody>
                    <a:bodyPr/>
                    <a:lstStyle/>
                    <a:p>
                      <a:pPr algn="ctr" fontAlgn="ctr"/>
                      <a:r>
                        <a:rPr lang="en-US" sz="1100" b="1" i="0" u="none" strike="noStrike">
                          <a:solidFill>
                            <a:srgbClr val="000000"/>
                          </a:solidFill>
                          <a:effectLst/>
                          <a:latin typeface="Lato" panose="020F0502020204030203" pitchFamily="34" charset="0"/>
                        </a:rPr>
                        <a:t>30</a:t>
                      </a:r>
                    </a:p>
                  </a:txBody>
                  <a:tcPr marL="9525" marR="9525" marT="9525" marB="0" anchor="ctr"/>
                </a:tc>
                <a:tc>
                  <a:txBody>
                    <a:bodyPr/>
                    <a:lstStyle/>
                    <a:p>
                      <a:pPr algn="l" fontAlgn="b"/>
                      <a:r>
                        <a:rPr lang="en-US" sz="1100" b="1" i="0" u="none" strike="noStrike">
                          <a:solidFill>
                            <a:srgbClr val="000000"/>
                          </a:solidFill>
                          <a:effectLst/>
                          <a:latin typeface="Lato" panose="020F0502020204030203" pitchFamily="34" charset="0"/>
                        </a:rPr>
                        <a:t>Thailand Futures Exchange</a:t>
                      </a:r>
                    </a:p>
                  </a:txBody>
                  <a:tcPr marL="9525" marR="9525" marT="9525" marB="0" anchor="ctr"/>
                </a:tc>
                <a:tc>
                  <a:txBody>
                    <a:bodyPr/>
                    <a:lstStyle/>
                    <a:p>
                      <a:pPr algn="r" fontAlgn="ctr"/>
                      <a:r>
                        <a:rPr lang="en-US" sz="1100" b="1" i="0" u="none" strike="noStrike">
                          <a:solidFill>
                            <a:srgbClr val="000000"/>
                          </a:solidFill>
                          <a:effectLst/>
                          <a:latin typeface="Lato" panose="020F0502020204030203" pitchFamily="34" charset="0"/>
                        </a:rPr>
                        <a:t>52,176,656 </a:t>
                      </a:r>
                    </a:p>
                  </a:txBody>
                  <a:tcPr marL="9525" marR="9525" marT="9525" marB="0" anchor="ctr"/>
                </a:tc>
                <a:tc>
                  <a:txBody>
                    <a:bodyPr/>
                    <a:lstStyle/>
                    <a:p>
                      <a:pPr algn="ctr" fontAlgn="ctr"/>
                      <a:r>
                        <a:rPr lang="en-US" sz="1100" b="1" i="1" u="none" strike="noStrike" dirty="0">
                          <a:solidFill>
                            <a:srgbClr val="000000"/>
                          </a:solidFill>
                          <a:effectLst/>
                          <a:latin typeface="Lato" panose="020F0502020204030203" pitchFamily="34" charset="0"/>
                        </a:rPr>
                        <a:t>-3.0%</a:t>
                      </a:r>
                    </a:p>
                  </a:txBody>
                  <a:tcPr marL="9525" marR="9525" marT="9525" marB="0" anchor="ctr"/>
                </a:tc>
                <a:tc>
                  <a:txBody>
                    <a:bodyPr/>
                    <a:lstStyle/>
                    <a:p>
                      <a:pPr algn="r" fontAlgn="ctr"/>
                      <a:r>
                        <a:rPr lang="en-US" sz="1100" b="1" i="0" u="none" strike="noStrike">
                          <a:solidFill>
                            <a:srgbClr val="000000"/>
                          </a:solidFill>
                          <a:effectLst/>
                          <a:latin typeface="Lato" panose="020F0502020204030203" pitchFamily="34" charset="0"/>
                        </a:rPr>
                        <a:t>                     1,644,917 </a:t>
                      </a:r>
                    </a:p>
                  </a:txBody>
                  <a:tcPr marL="9525" marR="9525" marT="9525" marB="0" anchor="ctr"/>
                </a:tc>
                <a:tc>
                  <a:txBody>
                    <a:bodyPr/>
                    <a:lstStyle/>
                    <a:p>
                      <a:pPr algn="ctr" fontAlgn="ctr"/>
                      <a:r>
                        <a:rPr lang="en-US" sz="1100" b="1" i="1" u="none" strike="noStrike" dirty="0">
                          <a:solidFill>
                            <a:srgbClr val="000000"/>
                          </a:solidFill>
                          <a:effectLst/>
                          <a:latin typeface="Lato" panose="020F0502020204030203" pitchFamily="34" charset="0"/>
                        </a:rPr>
                        <a:t>-42.1%</a:t>
                      </a:r>
                    </a:p>
                  </a:txBody>
                  <a:tcPr marL="9525" marR="9525" marT="9525" marB="0" anchor="ctr"/>
                </a:tc>
                <a:extLst>
                  <a:ext uri="{0D108BD9-81ED-4DB2-BD59-A6C34878D82A}">
                    <a16:rowId xmlns:a16="http://schemas.microsoft.com/office/drawing/2014/main" val="3606769478"/>
                  </a:ext>
                </a:extLst>
              </a:tr>
              <a:tr h="251063">
                <a:tc>
                  <a:txBody>
                    <a:bodyPr/>
                    <a:lstStyle/>
                    <a:p>
                      <a:pPr algn="ctr" fontAlgn="ctr"/>
                      <a:r>
                        <a:rPr lang="en-US" sz="1100" b="1" i="0" u="none" strike="noStrike">
                          <a:solidFill>
                            <a:srgbClr val="000000"/>
                          </a:solidFill>
                          <a:effectLst/>
                          <a:latin typeface="Lato" panose="020F0502020204030203" pitchFamily="34" charset="0"/>
                        </a:rPr>
                        <a:t>31</a:t>
                      </a:r>
                    </a:p>
                  </a:txBody>
                  <a:tcPr marL="9525" marR="9525" marT="9525" marB="0" anchor="ctr"/>
                </a:tc>
                <a:tc>
                  <a:txBody>
                    <a:bodyPr/>
                    <a:lstStyle/>
                    <a:p>
                      <a:pPr algn="l" fontAlgn="b"/>
                      <a:r>
                        <a:rPr lang="en-US" sz="1100" b="1" i="0" u="none" strike="noStrike" dirty="0">
                          <a:solidFill>
                            <a:srgbClr val="000000"/>
                          </a:solidFill>
                          <a:effectLst/>
                          <a:latin typeface="Lato" panose="020F0502020204030203" pitchFamily="34" charset="0"/>
                        </a:rPr>
                        <a:t>Tokyo Financial Exchange</a:t>
                      </a:r>
                    </a:p>
                  </a:txBody>
                  <a:tcPr marL="9525" marR="9525" marT="9525" marB="0" anchor="ctr"/>
                </a:tc>
                <a:tc>
                  <a:txBody>
                    <a:bodyPr/>
                    <a:lstStyle/>
                    <a:p>
                      <a:pPr algn="r" fontAlgn="ctr"/>
                      <a:r>
                        <a:rPr lang="en-US" sz="1100" b="1" i="0" u="none" strike="noStrike">
                          <a:solidFill>
                            <a:srgbClr val="000000"/>
                          </a:solidFill>
                          <a:effectLst/>
                          <a:latin typeface="Lato" panose="020F0502020204030203" pitchFamily="34" charset="0"/>
                        </a:rPr>
                        <a:t>41,410,665 </a:t>
                      </a:r>
                    </a:p>
                  </a:txBody>
                  <a:tcPr marL="9525" marR="9525" marT="9525" marB="0" anchor="ctr"/>
                </a:tc>
                <a:tc>
                  <a:txBody>
                    <a:bodyPr/>
                    <a:lstStyle/>
                    <a:p>
                      <a:pPr algn="ctr" fontAlgn="ctr"/>
                      <a:r>
                        <a:rPr lang="en-US" sz="1100" b="1" i="1" u="none" strike="noStrike" dirty="0">
                          <a:solidFill>
                            <a:srgbClr val="000000"/>
                          </a:solidFill>
                          <a:effectLst/>
                          <a:latin typeface="Lato" panose="020F0502020204030203" pitchFamily="34" charset="0"/>
                        </a:rPr>
                        <a:t>11.6%</a:t>
                      </a:r>
                    </a:p>
                  </a:txBody>
                  <a:tcPr marL="9525" marR="9525" marT="9525" marB="0" anchor="ctr"/>
                </a:tc>
                <a:tc>
                  <a:txBody>
                    <a:bodyPr/>
                    <a:lstStyle/>
                    <a:p>
                      <a:pPr algn="r" fontAlgn="ctr"/>
                      <a:r>
                        <a:rPr lang="en-US" sz="1100" b="1" i="0" u="none" strike="noStrike">
                          <a:solidFill>
                            <a:srgbClr val="000000"/>
                          </a:solidFill>
                          <a:effectLst/>
                          <a:latin typeface="Lato" panose="020F0502020204030203" pitchFamily="34" charset="0"/>
                        </a:rPr>
                        <a:t>                     1,866,314 </a:t>
                      </a:r>
                    </a:p>
                  </a:txBody>
                  <a:tcPr marL="9525" marR="9525" marT="9525" marB="0" anchor="ctr"/>
                </a:tc>
                <a:tc>
                  <a:txBody>
                    <a:bodyPr/>
                    <a:lstStyle/>
                    <a:p>
                      <a:pPr algn="ctr" fontAlgn="ctr"/>
                      <a:r>
                        <a:rPr lang="en-US" sz="1100" b="1" i="1" u="none" strike="noStrike" dirty="0">
                          <a:solidFill>
                            <a:srgbClr val="000000"/>
                          </a:solidFill>
                          <a:effectLst/>
                          <a:latin typeface="Lato" panose="020F0502020204030203" pitchFamily="34" charset="0"/>
                        </a:rPr>
                        <a:t>-2.1%</a:t>
                      </a:r>
                    </a:p>
                  </a:txBody>
                  <a:tcPr marL="9525" marR="9525" marT="9525" marB="0" anchor="ctr"/>
                </a:tc>
                <a:extLst>
                  <a:ext uri="{0D108BD9-81ED-4DB2-BD59-A6C34878D82A}">
                    <a16:rowId xmlns:a16="http://schemas.microsoft.com/office/drawing/2014/main" val="1430544097"/>
                  </a:ext>
                </a:extLst>
              </a:tr>
              <a:tr h="251063">
                <a:tc>
                  <a:txBody>
                    <a:bodyPr/>
                    <a:lstStyle/>
                    <a:p>
                      <a:pPr algn="ctr" fontAlgn="ctr"/>
                      <a:r>
                        <a:rPr lang="en-US" sz="1100" b="1" i="0" u="none" strike="noStrike">
                          <a:solidFill>
                            <a:srgbClr val="000000"/>
                          </a:solidFill>
                          <a:effectLst/>
                          <a:latin typeface="Lato" panose="020F0502020204030203" pitchFamily="34" charset="0"/>
                        </a:rPr>
                        <a:t>32</a:t>
                      </a:r>
                    </a:p>
                  </a:txBody>
                  <a:tcPr marL="9525" marR="9525" marT="9525" marB="0" anchor="ctr"/>
                </a:tc>
                <a:tc>
                  <a:txBody>
                    <a:bodyPr/>
                    <a:lstStyle/>
                    <a:p>
                      <a:pPr algn="l" fontAlgn="b"/>
                      <a:r>
                        <a:rPr lang="en-US" sz="1100" b="1" i="0" u="none" strike="noStrike" dirty="0">
                          <a:solidFill>
                            <a:srgbClr val="000000"/>
                          </a:solidFill>
                          <a:effectLst/>
                          <a:latin typeface="Lato" panose="020F0502020204030203" pitchFamily="34" charset="0"/>
                        </a:rPr>
                        <a:t>Tel-Aviv Stock Exchange</a:t>
                      </a:r>
                    </a:p>
                  </a:txBody>
                  <a:tcPr marL="9525" marR="9525" marT="9525" marB="0" anchor="ctr"/>
                </a:tc>
                <a:tc>
                  <a:txBody>
                    <a:bodyPr/>
                    <a:lstStyle/>
                    <a:p>
                      <a:pPr algn="r" fontAlgn="ctr"/>
                      <a:r>
                        <a:rPr lang="en-US" sz="1100" b="1" i="0" u="none" strike="noStrike">
                          <a:solidFill>
                            <a:srgbClr val="000000"/>
                          </a:solidFill>
                          <a:effectLst/>
                          <a:latin typeface="Lato" panose="020F0502020204030203" pitchFamily="34" charset="0"/>
                        </a:rPr>
                        <a:t>25,921,954 </a:t>
                      </a:r>
                    </a:p>
                  </a:txBody>
                  <a:tcPr marL="9525" marR="9525" marT="9525" marB="0" anchor="ctr"/>
                </a:tc>
                <a:tc>
                  <a:txBody>
                    <a:bodyPr/>
                    <a:lstStyle/>
                    <a:p>
                      <a:pPr algn="ctr" fontAlgn="ctr"/>
                      <a:r>
                        <a:rPr lang="en-US" sz="1100" b="1" i="1" u="none" strike="noStrike" dirty="0">
                          <a:solidFill>
                            <a:srgbClr val="000000"/>
                          </a:solidFill>
                          <a:effectLst/>
                          <a:latin typeface="Lato" panose="020F0502020204030203" pitchFamily="34" charset="0"/>
                        </a:rPr>
                        <a:t>35.0%</a:t>
                      </a:r>
                    </a:p>
                  </a:txBody>
                  <a:tcPr marL="9525" marR="9525" marT="9525" marB="0" anchor="ctr"/>
                </a:tc>
                <a:tc>
                  <a:txBody>
                    <a:bodyPr/>
                    <a:lstStyle/>
                    <a:p>
                      <a:pPr algn="r" fontAlgn="ctr"/>
                      <a:r>
                        <a:rPr lang="en-US" sz="1100" b="1" i="0" u="none" strike="noStrike">
                          <a:solidFill>
                            <a:srgbClr val="000000"/>
                          </a:solidFill>
                          <a:effectLst/>
                          <a:latin typeface="Lato" panose="020F0502020204030203" pitchFamily="34" charset="0"/>
                        </a:rPr>
                        <a:t>                     1,527,129 </a:t>
                      </a:r>
                    </a:p>
                  </a:txBody>
                  <a:tcPr marL="9525" marR="9525" marT="9525" marB="0" anchor="ctr"/>
                </a:tc>
                <a:tc>
                  <a:txBody>
                    <a:bodyPr/>
                    <a:lstStyle/>
                    <a:p>
                      <a:pPr algn="ctr" fontAlgn="ctr"/>
                      <a:r>
                        <a:rPr lang="en-US" sz="1100" b="1" i="1" u="none" strike="noStrike" dirty="0">
                          <a:solidFill>
                            <a:srgbClr val="000000"/>
                          </a:solidFill>
                          <a:effectLst/>
                          <a:latin typeface="Lato" panose="020F0502020204030203" pitchFamily="34" charset="0"/>
                        </a:rPr>
                        <a:t>15.7%</a:t>
                      </a:r>
                    </a:p>
                  </a:txBody>
                  <a:tcPr marL="9525" marR="9525" marT="9525" marB="0" anchor="ctr"/>
                </a:tc>
                <a:extLst>
                  <a:ext uri="{0D108BD9-81ED-4DB2-BD59-A6C34878D82A}">
                    <a16:rowId xmlns:a16="http://schemas.microsoft.com/office/drawing/2014/main" val="3848471000"/>
                  </a:ext>
                </a:extLst>
              </a:tr>
              <a:tr h="251063">
                <a:tc>
                  <a:txBody>
                    <a:bodyPr/>
                    <a:lstStyle/>
                    <a:p>
                      <a:pPr algn="ctr" fontAlgn="ctr"/>
                      <a:r>
                        <a:rPr lang="en-US" sz="1100" b="1" i="0" u="none" strike="noStrike">
                          <a:solidFill>
                            <a:srgbClr val="000000"/>
                          </a:solidFill>
                          <a:effectLst/>
                          <a:latin typeface="Lato" panose="020F0502020204030203" pitchFamily="34" charset="0"/>
                        </a:rPr>
                        <a:t>33</a:t>
                      </a:r>
                    </a:p>
                  </a:txBody>
                  <a:tcPr marL="9525" marR="9525" marT="9525" marB="0" anchor="ctr"/>
                </a:tc>
                <a:tc>
                  <a:txBody>
                    <a:bodyPr/>
                    <a:lstStyle/>
                    <a:p>
                      <a:pPr algn="l" fontAlgn="b"/>
                      <a:r>
                        <a:rPr lang="en-US" sz="1100" b="1" i="0" u="none" strike="noStrike" dirty="0">
                          <a:solidFill>
                            <a:srgbClr val="000000"/>
                          </a:solidFill>
                          <a:effectLst/>
                          <a:latin typeface="Lato" panose="020F0502020204030203" pitchFamily="34" charset="0"/>
                        </a:rPr>
                        <a:t>MEFF</a:t>
                      </a:r>
                    </a:p>
                  </a:txBody>
                  <a:tcPr marL="9525" marR="9525" marT="9525" marB="0" anchor="ctr"/>
                </a:tc>
                <a:tc>
                  <a:txBody>
                    <a:bodyPr/>
                    <a:lstStyle/>
                    <a:p>
                      <a:pPr algn="r" fontAlgn="ctr"/>
                      <a:r>
                        <a:rPr lang="en-US" sz="1100" b="1" i="0" u="none" strike="noStrike">
                          <a:solidFill>
                            <a:srgbClr val="000000"/>
                          </a:solidFill>
                          <a:effectLst/>
                          <a:latin typeface="Lato" panose="020F0502020204030203" pitchFamily="34" charset="0"/>
                        </a:rPr>
                        <a:t>18,166,780 </a:t>
                      </a:r>
                    </a:p>
                  </a:txBody>
                  <a:tcPr marL="9525" marR="9525" marT="9525" marB="0" anchor="ctr"/>
                </a:tc>
                <a:tc>
                  <a:txBody>
                    <a:bodyPr/>
                    <a:lstStyle/>
                    <a:p>
                      <a:pPr algn="ctr" fontAlgn="ctr"/>
                      <a:r>
                        <a:rPr lang="en-US" sz="1100" b="1" i="1" u="none" strike="noStrike" dirty="0">
                          <a:solidFill>
                            <a:srgbClr val="000000"/>
                          </a:solidFill>
                          <a:effectLst/>
                          <a:latin typeface="Lato" panose="020F0502020204030203" pitchFamily="34" charset="0"/>
                        </a:rPr>
                        <a:t>19.7%</a:t>
                      </a:r>
                    </a:p>
                  </a:txBody>
                  <a:tcPr marL="9525" marR="9525" marT="9525" marB="0" anchor="ctr"/>
                </a:tc>
                <a:tc>
                  <a:txBody>
                    <a:bodyPr/>
                    <a:lstStyle/>
                    <a:p>
                      <a:pPr algn="r" fontAlgn="ctr"/>
                      <a:r>
                        <a:rPr lang="en-US" sz="1100" b="1" i="0" u="none" strike="noStrike">
                          <a:solidFill>
                            <a:srgbClr val="000000"/>
                          </a:solidFill>
                          <a:effectLst/>
                          <a:latin typeface="Lato" panose="020F0502020204030203" pitchFamily="34" charset="0"/>
                        </a:rPr>
                        <a:t>                     7,361,268 </a:t>
                      </a:r>
                    </a:p>
                  </a:txBody>
                  <a:tcPr marL="9525" marR="9525" marT="9525" marB="0" anchor="ctr"/>
                </a:tc>
                <a:tc>
                  <a:txBody>
                    <a:bodyPr/>
                    <a:lstStyle/>
                    <a:p>
                      <a:pPr algn="ctr" fontAlgn="ctr"/>
                      <a:r>
                        <a:rPr lang="en-US" sz="1100" b="1" i="1" u="none" strike="noStrike" dirty="0">
                          <a:solidFill>
                            <a:srgbClr val="000000"/>
                          </a:solidFill>
                          <a:effectLst/>
                          <a:latin typeface="Lato" panose="020F0502020204030203" pitchFamily="34" charset="0"/>
                        </a:rPr>
                        <a:t>19.4%</a:t>
                      </a:r>
                    </a:p>
                  </a:txBody>
                  <a:tcPr marL="9525" marR="9525" marT="9525" marB="0" anchor="ctr"/>
                </a:tc>
                <a:extLst>
                  <a:ext uri="{0D108BD9-81ED-4DB2-BD59-A6C34878D82A}">
                    <a16:rowId xmlns:a16="http://schemas.microsoft.com/office/drawing/2014/main" val="3414925466"/>
                  </a:ext>
                </a:extLst>
              </a:tr>
            </a:tbl>
          </a:graphicData>
        </a:graphic>
      </p:graphicFrame>
      <p:sp>
        <p:nvSpPr>
          <p:cNvPr id="3" name="TextBox 2">
            <a:extLst>
              <a:ext uri="{FF2B5EF4-FFF2-40B4-BE49-F238E27FC236}">
                <a16:creationId xmlns:a16="http://schemas.microsoft.com/office/drawing/2014/main" id="{CF62C56F-F243-66A8-6DDF-A5B81AAD6CF2}"/>
              </a:ext>
            </a:extLst>
          </p:cNvPr>
          <p:cNvSpPr txBox="1"/>
          <p:nvPr/>
        </p:nvSpPr>
        <p:spPr>
          <a:xfrm>
            <a:off x="2399370" y="6290471"/>
            <a:ext cx="7393259" cy="261610"/>
          </a:xfrm>
          <a:prstGeom prst="rect">
            <a:avLst/>
          </a:prstGeom>
          <a:noFill/>
        </p:spPr>
        <p:txBody>
          <a:bodyPr wrap="square" rtlCol="0">
            <a:spAutoFit/>
          </a:bodyPr>
          <a:lstStyle/>
          <a:p>
            <a:pPr algn="ctr"/>
            <a:r>
              <a:rPr lang="en-US" sz="1100" baseline="30000" dirty="0">
                <a:solidFill>
                  <a:srgbClr val="000000"/>
                </a:solidFill>
                <a:latin typeface="Lato" panose="020F0502020204030203" pitchFamily="34" charset="0"/>
              </a:rPr>
              <a:t>4</a:t>
            </a:r>
            <a:r>
              <a:rPr lang="en-US" sz="1100" b="0" i="0" u="none" strike="noStrike" baseline="30000" dirty="0">
                <a:solidFill>
                  <a:srgbClr val="000000"/>
                </a:solidFill>
                <a:effectLst/>
                <a:latin typeface="Lato" panose="020F0502020204030203" pitchFamily="34" charset="0"/>
              </a:rPr>
              <a:t> </a:t>
            </a:r>
            <a:r>
              <a:rPr lang="en-US" sz="1100" dirty="0">
                <a:solidFill>
                  <a:srgbClr val="000000"/>
                </a:solidFill>
                <a:latin typeface="Lato" panose="020F0502020204030203" pitchFamily="34" charset="0"/>
              </a:rPr>
              <a:t>MATba ROFEX was renamed A3 in March 2025</a:t>
            </a:r>
            <a:endParaRPr lang="en-US" sz="1100" dirty="0"/>
          </a:p>
        </p:txBody>
      </p:sp>
    </p:spTree>
    <p:extLst>
      <p:ext uri="{BB962C8B-B14F-4D97-AF65-F5344CB8AC3E}">
        <p14:creationId xmlns:p14="http://schemas.microsoft.com/office/powerpoint/2010/main" val="20615205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B53D02-6C6F-7649-9F49-D49CE034DA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55AAA0-ADFE-9821-AB88-49B8B40AED81}"/>
              </a:ext>
            </a:extLst>
          </p:cNvPr>
          <p:cNvSpPr>
            <a:spLocks noGrp="1"/>
          </p:cNvSpPr>
          <p:nvPr>
            <p:ph type="title"/>
          </p:nvPr>
        </p:nvSpPr>
        <p:spPr>
          <a:xfrm>
            <a:off x="838200" y="-80652"/>
            <a:ext cx="10515600" cy="1325563"/>
          </a:xfrm>
        </p:spPr>
        <p:txBody>
          <a:bodyPr>
            <a:normAutofit/>
          </a:bodyPr>
          <a:lstStyle/>
          <a:p>
            <a:r>
              <a:rPr lang="en-US" sz="3200" dirty="0">
                <a:solidFill>
                  <a:schemeClr val="tx1"/>
                </a:solidFill>
              </a:rPr>
              <a:t>Exchange Ranking – Part Five</a:t>
            </a:r>
          </a:p>
        </p:txBody>
      </p:sp>
      <p:graphicFrame>
        <p:nvGraphicFramePr>
          <p:cNvPr id="4" name="Table 4">
            <a:extLst>
              <a:ext uri="{FF2B5EF4-FFF2-40B4-BE49-F238E27FC236}">
                <a16:creationId xmlns:a16="http://schemas.microsoft.com/office/drawing/2014/main" id="{F0DB8868-67D9-0FB0-8DC3-5849877AA0EC}"/>
              </a:ext>
            </a:extLst>
          </p:cNvPr>
          <p:cNvGraphicFramePr>
            <a:graphicFrameLocks noGrp="1"/>
          </p:cNvGraphicFramePr>
          <p:nvPr>
            <p:ph idx="1"/>
            <p:extLst>
              <p:ext uri="{D42A27DB-BD31-4B8C-83A1-F6EECF244321}">
                <p14:modId xmlns:p14="http://schemas.microsoft.com/office/powerpoint/2010/main" val="1881978153"/>
              </p:ext>
            </p:extLst>
          </p:nvPr>
        </p:nvGraphicFramePr>
        <p:xfrm>
          <a:off x="838200" y="924233"/>
          <a:ext cx="9974802" cy="5021260"/>
        </p:xfrm>
        <a:graphic>
          <a:graphicData uri="http://schemas.openxmlformats.org/drawingml/2006/table">
            <a:tbl>
              <a:tblPr firstRow="1" bandRow="1">
                <a:tableStyleId>{5C22544A-7EE6-4342-B048-85BDC9FD1C3A}</a:tableStyleId>
              </a:tblPr>
              <a:tblGrid>
                <a:gridCol w="695706">
                  <a:extLst>
                    <a:ext uri="{9D8B030D-6E8A-4147-A177-3AD203B41FA5}">
                      <a16:colId xmlns:a16="http://schemas.microsoft.com/office/drawing/2014/main" val="2859424830"/>
                    </a:ext>
                  </a:extLst>
                </a:gridCol>
                <a:gridCol w="2905019">
                  <a:extLst>
                    <a:ext uri="{9D8B030D-6E8A-4147-A177-3AD203B41FA5}">
                      <a16:colId xmlns:a16="http://schemas.microsoft.com/office/drawing/2014/main" val="1811664149"/>
                    </a:ext>
                  </a:extLst>
                </a:gridCol>
                <a:gridCol w="1897220">
                  <a:extLst>
                    <a:ext uri="{9D8B030D-6E8A-4147-A177-3AD203B41FA5}">
                      <a16:colId xmlns:a16="http://schemas.microsoft.com/office/drawing/2014/main" val="1374436050"/>
                    </a:ext>
                  </a:extLst>
                </a:gridCol>
                <a:gridCol w="1403928">
                  <a:extLst>
                    <a:ext uri="{9D8B030D-6E8A-4147-A177-3AD203B41FA5}">
                      <a16:colId xmlns:a16="http://schemas.microsoft.com/office/drawing/2014/main" val="907083899"/>
                    </a:ext>
                  </a:extLst>
                </a:gridCol>
                <a:gridCol w="1644072">
                  <a:extLst>
                    <a:ext uri="{9D8B030D-6E8A-4147-A177-3AD203B41FA5}">
                      <a16:colId xmlns:a16="http://schemas.microsoft.com/office/drawing/2014/main" val="1827312195"/>
                    </a:ext>
                  </a:extLst>
                </a:gridCol>
                <a:gridCol w="1428857">
                  <a:extLst>
                    <a:ext uri="{9D8B030D-6E8A-4147-A177-3AD203B41FA5}">
                      <a16:colId xmlns:a16="http://schemas.microsoft.com/office/drawing/2014/main" val="4175262852"/>
                    </a:ext>
                  </a:extLst>
                </a:gridCol>
              </a:tblGrid>
              <a:tr h="251063">
                <a:tc>
                  <a:txBody>
                    <a:bodyPr/>
                    <a:lstStyle/>
                    <a:p>
                      <a:pPr algn="ctr" fontAlgn="ctr"/>
                      <a:r>
                        <a:rPr lang="en-US" sz="1100" b="1" i="0" u="none" strike="noStrike" dirty="0">
                          <a:solidFill>
                            <a:schemeClr val="bg1"/>
                          </a:solidFill>
                          <a:effectLst/>
                          <a:latin typeface="Lato" panose="020F0502020204030203" pitchFamily="34" charset="0"/>
                        </a:rPr>
                        <a:t>Rank</a:t>
                      </a:r>
                    </a:p>
                  </a:txBody>
                  <a:tcPr marL="9525" marR="9525" marT="9525" marB="0" anchor="ctr"/>
                </a:tc>
                <a:tc>
                  <a:txBody>
                    <a:bodyPr/>
                    <a:lstStyle/>
                    <a:p>
                      <a:pPr algn="l" fontAlgn="ctr"/>
                      <a:r>
                        <a:rPr lang="en-US" sz="1100" b="1" i="0" u="none" strike="noStrike" dirty="0">
                          <a:solidFill>
                            <a:schemeClr val="bg1"/>
                          </a:solidFill>
                          <a:effectLst/>
                          <a:latin typeface="Lato" panose="020F0502020204030203" pitchFamily="34" charset="0"/>
                        </a:rPr>
                        <a:t>Exchange</a:t>
                      </a:r>
                    </a:p>
                  </a:txBody>
                  <a:tcPr marL="9525" marR="9525" marT="9525" marB="0" anchor="ctr"/>
                </a:tc>
                <a:tc>
                  <a:txBody>
                    <a:bodyPr/>
                    <a:lstStyle/>
                    <a:p>
                      <a:pPr algn="r" fontAlgn="ctr"/>
                      <a:r>
                        <a:rPr lang="en-US" sz="1100" b="1" i="0" u="none" strike="noStrike" dirty="0">
                          <a:solidFill>
                            <a:schemeClr val="bg1"/>
                          </a:solidFill>
                          <a:effectLst/>
                          <a:latin typeface="Lato" panose="020F0502020204030203" pitchFamily="34" charset="0"/>
                        </a:rPr>
                        <a:t>Jan-Jun 2025 Volume</a:t>
                      </a:r>
                    </a:p>
                  </a:txBody>
                  <a:tcPr marL="9525" marR="9525" marT="9525" marB="0" anchor="ctr"/>
                </a:tc>
                <a:tc>
                  <a:txBody>
                    <a:bodyPr/>
                    <a:lstStyle/>
                    <a:p>
                      <a:pPr algn="ctr" fontAlgn="ctr"/>
                      <a:r>
                        <a:rPr lang="en-US" sz="1100" b="1" i="0" u="none" strike="noStrike" dirty="0">
                          <a:solidFill>
                            <a:schemeClr val="bg1"/>
                          </a:solidFill>
                          <a:effectLst/>
                          <a:latin typeface="Lato" panose="020F0502020204030203" pitchFamily="34" charset="0"/>
                        </a:rPr>
                        <a:t>YoY % Change</a:t>
                      </a:r>
                    </a:p>
                  </a:txBody>
                  <a:tcPr marL="9525" marR="9525" marT="9525" marB="0" anchor="ctr"/>
                </a:tc>
                <a:tc>
                  <a:txBody>
                    <a:bodyPr/>
                    <a:lstStyle/>
                    <a:p>
                      <a:pPr algn="r" fontAlgn="ctr"/>
                      <a:r>
                        <a:rPr lang="en-US" sz="1100" b="1" i="0" u="none" strike="noStrike" dirty="0">
                          <a:solidFill>
                            <a:schemeClr val="bg1"/>
                          </a:solidFill>
                          <a:effectLst/>
                          <a:latin typeface="Lato" panose="020F0502020204030203" pitchFamily="34" charset="0"/>
                        </a:rPr>
                        <a:t>Jun 2025 Open Interest</a:t>
                      </a:r>
                    </a:p>
                  </a:txBody>
                  <a:tcPr marL="9525" marR="9525" marT="9525" marB="0" anchor="ctr"/>
                </a:tc>
                <a:tc>
                  <a:txBody>
                    <a:bodyPr/>
                    <a:lstStyle/>
                    <a:p>
                      <a:pPr algn="ctr" fontAlgn="ctr"/>
                      <a:r>
                        <a:rPr lang="en-US" sz="1100" b="1" i="0" u="none" strike="noStrike" dirty="0">
                          <a:solidFill>
                            <a:schemeClr val="bg1"/>
                          </a:solidFill>
                          <a:effectLst/>
                          <a:latin typeface="Lato" panose="020F0502020204030203" pitchFamily="34" charset="0"/>
                        </a:rPr>
                        <a:t>YoY % Change</a:t>
                      </a:r>
                    </a:p>
                  </a:txBody>
                  <a:tcPr marL="9525" marR="9525" marT="9525" marB="0" anchor="ctr"/>
                </a:tc>
                <a:extLst>
                  <a:ext uri="{0D108BD9-81ED-4DB2-BD59-A6C34878D82A}">
                    <a16:rowId xmlns:a16="http://schemas.microsoft.com/office/drawing/2014/main" val="372574726"/>
                  </a:ext>
                </a:extLst>
              </a:tr>
              <a:tr h="251063">
                <a:tc>
                  <a:txBody>
                    <a:bodyPr/>
                    <a:lstStyle/>
                    <a:p>
                      <a:pPr algn="ctr" fontAlgn="ctr"/>
                      <a:r>
                        <a:rPr lang="en-US" sz="1100" b="1" i="0" u="none" strike="noStrike" dirty="0">
                          <a:solidFill>
                            <a:srgbClr val="000000"/>
                          </a:solidFill>
                          <a:effectLst/>
                          <a:latin typeface="Lato" panose="020F0502020204030203" pitchFamily="34" charset="0"/>
                        </a:rPr>
                        <a:t>34</a:t>
                      </a:r>
                    </a:p>
                  </a:txBody>
                  <a:tcPr marL="9525" marR="9525" marT="9525" marB="0" anchor="ctr"/>
                </a:tc>
                <a:tc>
                  <a:txBody>
                    <a:bodyPr/>
                    <a:lstStyle/>
                    <a:p>
                      <a:pPr algn="l" fontAlgn="b"/>
                      <a:r>
                        <a:rPr lang="en-US" sz="1100" b="1" i="0" u="none" strike="noStrike" dirty="0">
                          <a:solidFill>
                            <a:srgbClr val="000000"/>
                          </a:solidFill>
                          <a:effectLst/>
                          <a:latin typeface="Lato" panose="020F0502020204030203" pitchFamily="34" charset="0"/>
                        </a:rPr>
                        <a:t>EEX Group</a:t>
                      </a:r>
                    </a:p>
                  </a:txBody>
                  <a:tcPr marL="9525" marR="9525" marT="9525" marB="0" anchor="ctr"/>
                </a:tc>
                <a:tc>
                  <a:txBody>
                    <a:bodyPr/>
                    <a:lstStyle/>
                    <a:p>
                      <a:pPr algn="r" fontAlgn="ctr"/>
                      <a:r>
                        <a:rPr lang="en-US" sz="1100" b="1" i="0" u="none" strike="noStrike">
                          <a:solidFill>
                            <a:srgbClr val="000000"/>
                          </a:solidFill>
                          <a:effectLst/>
                          <a:latin typeface="Lato" panose="020F0502020204030203" pitchFamily="34" charset="0"/>
                        </a:rPr>
                        <a:t>16,660,318 </a:t>
                      </a:r>
                    </a:p>
                  </a:txBody>
                  <a:tcPr marL="9525" marR="9525" marT="9525" marB="0" anchor="ctr"/>
                </a:tc>
                <a:tc>
                  <a:txBody>
                    <a:bodyPr/>
                    <a:lstStyle/>
                    <a:p>
                      <a:pPr algn="ctr" fontAlgn="ctr"/>
                      <a:r>
                        <a:rPr lang="en-US" sz="1100" b="1" i="1" u="none" strike="noStrike" dirty="0">
                          <a:solidFill>
                            <a:srgbClr val="000000"/>
                          </a:solidFill>
                          <a:effectLst/>
                          <a:latin typeface="Lato" panose="020F0502020204030203" pitchFamily="34" charset="0"/>
                        </a:rPr>
                        <a:t>8.9%</a:t>
                      </a:r>
                    </a:p>
                  </a:txBody>
                  <a:tcPr marL="9525" marR="9525" marT="9525" marB="0" anchor="ctr"/>
                </a:tc>
                <a:tc>
                  <a:txBody>
                    <a:bodyPr/>
                    <a:lstStyle/>
                    <a:p>
                      <a:pPr algn="r" fontAlgn="ctr"/>
                      <a:r>
                        <a:rPr lang="en-US" sz="1100" b="1" i="0" u="none" strike="noStrike">
                          <a:solidFill>
                            <a:srgbClr val="000000"/>
                          </a:solidFill>
                          <a:effectLst/>
                          <a:latin typeface="Lato" panose="020F0502020204030203" pitchFamily="34" charset="0"/>
                        </a:rPr>
                        <a:t>                 11,662,934 </a:t>
                      </a:r>
                    </a:p>
                  </a:txBody>
                  <a:tcPr marL="9525" marR="9525" marT="9525" marB="0" anchor="ctr"/>
                </a:tc>
                <a:tc>
                  <a:txBody>
                    <a:bodyPr/>
                    <a:lstStyle/>
                    <a:p>
                      <a:pPr algn="ctr" fontAlgn="ctr"/>
                      <a:r>
                        <a:rPr lang="en-US" sz="1100" b="1" i="1" u="none" strike="noStrike" dirty="0">
                          <a:solidFill>
                            <a:srgbClr val="000000"/>
                          </a:solidFill>
                          <a:effectLst/>
                          <a:latin typeface="Lato" panose="020F0502020204030203" pitchFamily="34" charset="0"/>
                        </a:rPr>
                        <a:t>0.5%</a:t>
                      </a:r>
                    </a:p>
                  </a:txBody>
                  <a:tcPr marL="9525" marR="9525" marT="9525" marB="0" anchor="ctr"/>
                </a:tc>
                <a:extLst>
                  <a:ext uri="{0D108BD9-81ED-4DB2-BD59-A6C34878D82A}">
                    <a16:rowId xmlns:a16="http://schemas.microsoft.com/office/drawing/2014/main" val="3681305653"/>
                  </a:ext>
                </a:extLst>
              </a:tr>
              <a:tr h="251063">
                <a:tc>
                  <a:txBody>
                    <a:bodyPr/>
                    <a:lstStyle/>
                    <a:p>
                      <a:pPr algn="ctr" fontAlgn="ctr"/>
                      <a:endParaRPr lang="en-US" sz="1100" b="1" i="0" u="none" strike="noStrike">
                        <a:solidFill>
                          <a:srgbClr val="000000"/>
                        </a:solidFill>
                        <a:effectLst/>
                        <a:latin typeface="Lato" panose="020F0502020204030203" pitchFamily="34" charset="0"/>
                      </a:endParaRPr>
                    </a:p>
                  </a:txBody>
                  <a:tcPr marL="9525" marR="9525" marT="9525" marB="0" anchor="ctr"/>
                </a:tc>
                <a:tc>
                  <a:txBody>
                    <a:bodyPr/>
                    <a:lstStyle/>
                    <a:p>
                      <a:pPr algn="l" fontAlgn="b"/>
                      <a:r>
                        <a:rPr lang="en-US" sz="1100" b="0" i="0" u="none" strike="noStrike" dirty="0">
                          <a:solidFill>
                            <a:srgbClr val="000000"/>
                          </a:solidFill>
                          <a:effectLst/>
                          <a:latin typeface="Lato" panose="020F0502020204030203" pitchFamily="34" charset="0"/>
                        </a:rPr>
                        <a:t>European Energy Exchange (EEX)</a:t>
                      </a:r>
                    </a:p>
                  </a:txBody>
                  <a:tcPr marL="114300" marR="9525" marT="9525" marB="0" anchor="ctr"/>
                </a:tc>
                <a:tc>
                  <a:txBody>
                    <a:bodyPr/>
                    <a:lstStyle/>
                    <a:p>
                      <a:pPr algn="r" fontAlgn="ctr"/>
                      <a:r>
                        <a:rPr lang="en-US" sz="1100" b="0" i="0" u="none" strike="noStrike">
                          <a:solidFill>
                            <a:srgbClr val="000000"/>
                          </a:solidFill>
                          <a:effectLst/>
                          <a:latin typeface="Lato" panose="020F0502020204030203" pitchFamily="34" charset="0"/>
                        </a:rPr>
                        <a:t>                  11,745,170 </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12.1%</a:t>
                      </a:r>
                    </a:p>
                  </a:txBody>
                  <a:tcPr marL="9525" marR="9525" marT="9525" marB="0" anchor="ctr"/>
                </a:tc>
                <a:tc>
                  <a:txBody>
                    <a:bodyPr/>
                    <a:lstStyle/>
                    <a:p>
                      <a:pPr algn="r" fontAlgn="ctr"/>
                      <a:r>
                        <a:rPr lang="en-US" sz="1100" b="0" i="0" u="none" strike="noStrike">
                          <a:solidFill>
                            <a:srgbClr val="000000"/>
                          </a:solidFill>
                          <a:effectLst/>
                          <a:latin typeface="Lato" panose="020F0502020204030203" pitchFamily="34" charset="0"/>
                        </a:rPr>
                        <a:t>                     7,151,767 </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-3.6%</a:t>
                      </a:r>
                    </a:p>
                  </a:txBody>
                  <a:tcPr marL="9525" marR="9525" marT="9525" marB="0" anchor="ctr"/>
                </a:tc>
                <a:extLst>
                  <a:ext uri="{0D108BD9-81ED-4DB2-BD59-A6C34878D82A}">
                    <a16:rowId xmlns:a16="http://schemas.microsoft.com/office/drawing/2014/main" val="2103037002"/>
                  </a:ext>
                </a:extLst>
              </a:tr>
              <a:tr h="251063">
                <a:tc>
                  <a:txBody>
                    <a:bodyPr/>
                    <a:lstStyle/>
                    <a:p>
                      <a:pPr algn="ctr" fontAlgn="ctr"/>
                      <a:endParaRPr lang="en-US" sz="1100" b="1" i="0" u="none" strike="noStrike">
                        <a:solidFill>
                          <a:srgbClr val="000000"/>
                        </a:solidFill>
                        <a:effectLst/>
                        <a:latin typeface="Lato" panose="020F0502020204030203" pitchFamily="34" charset="0"/>
                      </a:endParaRPr>
                    </a:p>
                  </a:txBody>
                  <a:tcPr marL="9525" marR="9525" marT="9525" marB="0" anchor="ctr"/>
                </a:tc>
                <a:tc>
                  <a:txBody>
                    <a:bodyPr/>
                    <a:lstStyle/>
                    <a:p>
                      <a:pPr algn="l" fontAlgn="b"/>
                      <a:r>
                        <a:rPr lang="en-US" sz="1100" b="0" i="0" u="none" strike="noStrike" dirty="0">
                          <a:solidFill>
                            <a:srgbClr val="000000"/>
                          </a:solidFill>
                          <a:effectLst/>
                          <a:latin typeface="Lato" panose="020F0502020204030203" pitchFamily="34" charset="0"/>
                        </a:rPr>
                        <a:t>Nodal Exchange</a:t>
                      </a:r>
                    </a:p>
                  </a:txBody>
                  <a:tcPr marL="114300" marR="9525" marT="9525" marB="0" anchor="ctr"/>
                </a:tc>
                <a:tc>
                  <a:txBody>
                    <a:bodyPr/>
                    <a:lstStyle/>
                    <a:p>
                      <a:pPr algn="r" fontAlgn="ctr"/>
                      <a:r>
                        <a:rPr lang="en-US" sz="1100" b="0" i="0" u="none" strike="noStrike">
                          <a:solidFill>
                            <a:srgbClr val="000000"/>
                          </a:solidFill>
                          <a:effectLst/>
                          <a:latin typeface="Lato" panose="020F0502020204030203" pitchFamily="34" charset="0"/>
                        </a:rPr>
                        <a:t>                     4,915,148 </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2.1%</a:t>
                      </a:r>
                    </a:p>
                  </a:txBody>
                  <a:tcPr marL="9525" marR="9525" marT="9525" marB="0" anchor="ctr"/>
                </a:tc>
                <a:tc>
                  <a:txBody>
                    <a:bodyPr/>
                    <a:lstStyle/>
                    <a:p>
                      <a:pPr algn="r" fontAlgn="ctr"/>
                      <a:r>
                        <a:rPr lang="en-US" sz="1100" b="0" i="0" u="none" strike="noStrike">
                          <a:solidFill>
                            <a:srgbClr val="000000"/>
                          </a:solidFill>
                          <a:effectLst/>
                          <a:latin typeface="Lato" panose="020F0502020204030203" pitchFamily="34" charset="0"/>
                        </a:rPr>
                        <a:t>                     4,511,167 </a:t>
                      </a:r>
                    </a:p>
                  </a:txBody>
                  <a:tcPr marL="9525" marR="9525" marT="9525" marB="0" anchor="ctr"/>
                </a:tc>
                <a:tc>
                  <a:txBody>
                    <a:bodyPr/>
                    <a:lstStyle/>
                    <a:p>
                      <a:pPr algn="ctr" fontAlgn="ctr"/>
                      <a:r>
                        <a:rPr lang="en-US" sz="1100" b="0" i="1" u="none" strike="noStrike" dirty="0">
                          <a:solidFill>
                            <a:srgbClr val="000000"/>
                          </a:solidFill>
                          <a:effectLst/>
                          <a:latin typeface="Lato" panose="020F0502020204030203" pitchFamily="34" charset="0"/>
                        </a:rPr>
                        <a:t>7.6%</a:t>
                      </a:r>
                    </a:p>
                  </a:txBody>
                  <a:tcPr marL="9525" marR="9525" marT="9525" marB="0" anchor="ctr"/>
                </a:tc>
                <a:extLst>
                  <a:ext uri="{0D108BD9-81ED-4DB2-BD59-A6C34878D82A}">
                    <a16:rowId xmlns:a16="http://schemas.microsoft.com/office/drawing/2014/main" val="3630953390"/>
                  </a:ext>
                </a:extLst>
              </a:tr>
              <a:tr h="251063">
                <a:tc>
                  <a:txBody>
                    <a:bodyPr/>
                    <a:lstStyle/>
                    <a:p>
                      <a:pPr algn="ctr" fontAlgn="ctr"/>
                      <a:r>
                        <a:rPr lang="en-US" sz="1100" b="1" i="0" u="none" strike="noStrike">
                          <a:solidFill>
                            <a:srgbClr val="000000"/>
                          </a:solidFill>
                          <a:effectLst/>
                          <a:latin typeface="Lato" panose="020F0502020204030203" pitchFamily="34" charset="0"/>
                        </a:rPr>
                        <a:t>35</a:t>
                      </a:r>
                    </a:p>
                  </a:txBody>
                  <a:tcPr marL="9525" marR="9525" marT="9525" marB="0" anchor="ctr"/>
                </a:tc>
                <a:tc>
                  <a:txBody>
                    <a:bodyPr/>
                    <a:lstStyle/>
                    <a:p>
                      <a:pPr algn="l" fontAlgn="b"/>
                      <a:r>
                        <a:rPr lang="en-US" sz="1100" b="1" i="0" u="none" strike="noStrike" dirty="0">
                          <a:solidFill>
                            <a:srgbClr val="000000"/>
                          </a:solidFill>
                          <a:effectLst/>
                          <a:latin typeface="Lato" panose="020F0502020204030203" pitchFamily="34" charset="0"/>
                        </a:rPr>
                        <a:t>North American Derivative Exchange</a:t>
                      </a:r>
                    </a:p>
                  </a:txBody>
                  <a:tcPr marL="9525" marR="9525" marT="9525" marB="0" anchor="ctr"/>
                </a:tc>
                <a:tc>
                  <a:txBody>
                    <a:bodyPr/>
                    <a:lstStyle/>
                    <a:p>
                      <a:pPr algn="r" fontAlgn="ctr"/>
                      <a:r>
                        <a:rPr lang="en-US" sz="1100" b="1" i="0" u="none" strike="noStrike" dirty="0">
                          <a:solidFill>
                            <a:srgbClr val="000000"/>
                          </a:solidFill>
                          <a:effectLst/>
                          <a:latin typeface="Lato" panose="020F0502020204030203" pitchFamily="34" charset="0"/>
                        </a:rPr>
                        <a:t>14,789,204 </a:t>
                      </a:r>
                    </a:p>
                  </a:txBody>
                  <a:tcPr marL="9525" marR="9525" marT="9525" marB="0" anchor="ctr"/>
                </a:tc>
                <a:tc>
                  <a:txBody>
                    <a:bodyPr/>
                    <a:lstStyle/>
                    <a:p>
                      <a:pPr algn="ctr" fontAlgn="ctr"/>
                      <a:r>
                        <a:rPr lang="en-US" sz="1100" b="1" i="1" u="none" strike="noStrike" dirty="0">
                          <a:solidFill>
                            <a:srgbClr val="000000"/>
                          </a:solidFill>
                          <a:effectLst/>
                          <a:latin typeface="Lato" panose="020F0502020204030203" pitchFamily="34" charset="0"/>
                        </a:rPr>
                        <a:t>-14.7%</a:t>
                      </a:r>
                    </a:p>
                  </a:txBody>
                  <a:tcPr marL="9525" marR="9525" marT="9525" marB="0" anchor="ctr"/>
                </a:tc>
                <a:tc>
                  <a:txBody>
                    <a:bodyPr/>
                    <a:lstStyle/>
                    <a:p>
                      <a:pPr algn="r" fontAlgn="ctr"/>
                      <a:r>
                        <a:rPr lang="en-US" sz="1100" b="1" i="0" u="none" strike="noStrike">
                          <a:solidFill>
                            <a:srgbClr val="000000"/>
                          </a:solidFill>
                          <a:effectLst/>
                          <a:latin typeface="Lato" panose="020F0502020204030203" pitchFamily="34" charset="0"/>
                        </a:rPr>
                        <a:t>n/a</a:t>
                      </a:r>
                    </a:p>
                  </a:txBody>
                  <a:tcPr marL="9525" marR="9525" marT="9525" marB="0" anchor="ctr"/>
                </a:tc>
                <a:tc>
                  <a:txBody>
                    <a:bodyPr/>
                    <a:lstStyle/>
                    <a:p>
                      <a:pPr algn="ctr" fontAlgn="ctr"/>
                      <a:r>
                        <a:rPr lang="en-US" sz="1100" b="1" i="1" u="none" strike="noStrike" dirty="0">
                          <a:solidFill>
                            <a:srgbClr val="000000"/>
                          </a:solidFill>
                          <a:effectLst/>
                          <a:latin typeface="Lato" panose="020F0502020204030203" pitchFamily="34" charset="0"/>
                        </a:rPr>
                        <a:t>n/a</a:t>
                      </a:r>
                    </a:p>
                  </a:txBody>
                  <a:tcPr marL="9525" marR="9525" marT="9525" marB="0" anchor="ctr"/>
                </a:tc>
                <a:extLst>
                  <a:ext uri="{0D108BD9-81ED-4DB2-BD59-A6C34878D82A}">
                    <a16:rowId xmlns:a16="http://schemas.microsoft.com/office/drawing/2014/main" val="370854687"/>
                  </a:ext>
                </a:extLst>
              </a:tr>
              <a:tr h="251063">
                <a:tc>
                  <a:txBody>
                    <a:bodyPr/>
                    <a:lstStyle/>
                    <a:p>
                      <a:pPr algn="ctr" fontAlgn="ctr"/>
                      <a:r>
                        <a:rPr lang="en-US" sz="1100" b="1" i="0" u="none" strike="noStrike">
                          <a:solidFill>
                            <a:srgbClr val="000000"/>
                          </a:solidFill>
                          <a:effectLst/>
                          <a:latin typeface="Lato" panose="020F0502020204030203" pitchFamily="34" charset="0"/>
                        </a:rPr>
                        <a:t>36</a:t>
                      </a:r>
                    </a:p>
                  </a:txBody>
                  <a:tcPr marL="9525" marR="9525" marT="9525" marB="0" anchor="ctr"/>
                </a:tc>
                <a:tc>
                  <a:txBody>
                    <a:bodyPr/>
                    <a:lstStyle/>
                    <a:p>
                      <a:pPr algn="l" fontAlgn="b"/>
                      <a:r>
                        <a:rPr lang="en-US" sz="1100" b="1" i="0" u="none" strike="noStrike" dirty="0">
                          <a:solidFill>
                            <a:srgbClr val="000000"/>
                          </a:solidFill>
                          <a:effectLst/>
                          <a:latin typeface="Lato" panose="020F0502020204030203" pitchFamily="34" charset="0"/>
                        </a:rPr>
                        <a:t>Malaysia Derivatives Exchange</a:t>
                      </a:r>
                    </a:p>
                  </a:txBody>
                  <a:tcPr marL="9525" marR="9525" marT="9525" marB="0" anchor="ctr"/>
                </a:tc>
                <a:tc>
                  <a:txBody>
                    <a:bodyPr/>
                    <a:lstStyle/>
                    <a:p>
                      <a:pPr algn="r" fontAlgn="ctr"/>
                      <a:r>
                        <a:rPr lang="en-US" sz="1100" b="1" i="0" u="none" strike="noStrike">
                          <a:solidFill>
                            <a:srgbClr val="000000"/>
                          </a:solidFill>
                          <a:effectLst/>
                          <a:latin typeface="Lato" panose="020F0502020204030203" pitchFamily="34" charset="0"/>
                        </a:rPr>
                        <a:t>11,435,776 </a:t>
                      </a:r>
                    </a:p>
                  </a:txBody>
                  <a:tcPr marL="9525" marR="9525" marT="9525" marB="0" anchor="ctr"/>
                </a:tc>
                <a:tc>
                  <a:txBody>
                    <a:bodyPr/>
                    <a:lstStyle/>
                    <a:p>
                      <a:pPr algn="ctr" fontAlgn="ctr"/>
                      <a:r>
                        <a:rPr lang="en-US" sz="1100" b="1" i="1" u="none" strike="noStrike" dirty="0">
                          <a:solidFill>
                            <a:srgbClr val="000000"/>
                          </a:solidFill>
                          <a:effectLst/>
                          <a:latin typeface="Lato" panose="020F0502020204030203" pitchFamily="34" charset="0"/>
                        </a:rPr>
                        <a:t>13.2%</a:t>
                      </a:r>
                    </a:p>
                  </a:txBody>
                  <a:tcPr marL="9525" marR="9525" marT="9525" marB="0" anchor="ctr"/>
                </a:tc>
                <a:tc>
                  <a:txBody>
                    <a:bodyPr/>
                    <a:lstStyle/>
                    <a:p>
                      <a:pPr algn="r" fontAlgn="ctr"/>
                      <a:r>
                        <a:rPr lang="en-US" sz="1100" b="1" i="0" u="none" strike="noStrike">
                          <a:solidFill>
                            <a:srgbClr val="000000"/>
                          </a:solidFill>
                          <a:effectLst/>
                          <a:latin typeface="Lato" panose="020F0502020204030203" pitchFamily="34" charset="0"/>
                        </a:rPr>
                        <a:t>                         262,120 </a:t>
                      </a:r>
                    </a:p>
                  </a:txBody>
                  <a:tcPr marL="9525" marR="9525" marT="9525" marB="0" anchor="ctr"/>
                </a:tc>
                <a:tc>
                  <a:txBody>
                    <a:bodyPr/>
                    <a:lstStyle/>
                    <a:p>
                      <a:pPr algn="ctr" fontAlgn="ctr"/>
                      <a:r>
                        <a:rPr lang="en-US" sz="1100" b="1" i="1" u="none" strike="noStrike">
                          <a:solidFill>
                            <a:srgbClr val="000000"/>
                          </a:solidFill>
                          <a:effectLst/>
                          <a:latin typeface="Lato" panose="020F0502020204030203" pitchFamily="34" charset="0"/>
                        </a:rPr>
                        <a:t>5.3%</a:t>
                      </a:r>
                    </a:p>
                  </a:txBody>
                  <a:tcPr marL="9525" marR="9525" marT="9525" marB="0" anchor="ctr"/>
                </a:tc>
                <a:extLst>
                  <a:ext uri="{0D108BD9-81ED-4DB2-BD59-A6C34878D82A}">
                    <a16:rowId xmlns:a16="http://schemas.microsoft.com/office/drawing/2014/main" val="2298599739"/>
                  </a:ext>
                </a:extLst>
              </a:tr>
              <a:tr h="251063">
                <a:tc>
                  <a:txBody>
                    <a:bodyPr/>
                    <a:lstStyle/>
                    <a:p>
                      <a:pPr algn="ctr" fontAlgn="ctr"/>
                      <a:r>
                        <a:rPr lang="en-US" sz="1100" b="1" i="0" u="none" strike="noStrike">
                          <a:solidFill>
                            <a:srgbClr val="000000"/>
                          </a:solidFill>
                          <a:effectLst/>
                          <a:latin typeface="Lato" panose="020F0502020204030203" pitchFamily="34" charset="0"/>
                        </a:rPr>
                        <a:t>37</a:t>
                      </a:r>
                    </a:p>
                  </a:txBody>
                  <a:tcPr marL="9525" marR="9525" marT="9525" marB="0" anchor="ctr"/>
                </a:tc>
                <a:tc>
                  <a:txBody>
                    <a:bodyPr/>
                    <a:lstStyle/>
                    <a:p>
                      <a:pPr algn="l" fontAlgn="b"/>
                      <a:r>
                        <a:rPr lang="en-US" sz="1100" b="1" i="0" u="none" strike="noStrike" dirty="0">
                          <a:solidFill>
                            <a:srgbClr val="000000"/>
                          </a:solidFill>
                          <a:effectLst/>
                          <a:latin typeface="Lato" panose="020F0502020204030203" pitchFamily="34" charset="0"/>
                        </a:rPr>
                        <a:t>BMV Group</a:t>
                      </a:r>
                    </a:p>
                  </a:txBody>
                  <a:tcPr marL="9525" marR="9525" marT="9525" marB="0" anchor="ctr"/>
                </a:tc>
                <a:tc>
                  <a:txBody>
                    <a:bodyPr/>
                    <a:lstStyle/>
                    <a:p>
                      <a:pPr algn="r" fontAlgn="ctr"/>
                      <a:r>
                        <a:rPr lang="en-US" sz="1100" b="1" i="0" u="none" strike="noStrike">
                          <a:solidFill>
                            <a:srgbClr val="000000"/>
                          </a:solidFill>
                          <a:effectLst/>
                          <a:latin typeface="Lato" panose="020F0502020204030203" pitchFamily="34" charset="0"/>
                        </a:rPr>
                        <a:t>6,980,949 </a:t>
                      </a:r>
                    </a:p>
                  </a:txBody>
                  <a:tcPr marL="9525" marR="9525" marT="9525" marB="0" anchor="ctr"/>
                </a:tc>
                <a:tc>
                  <a:txBody>
                    <a:bodyPr/>
                    <a:lstStyle/>
                    <a:p>
                      <a:pPr algn="ctr" fontAlgn="ctr"/>
                      <a:r>
                        <a:rPr lang="en-US" sz="1100" b="1" i="1" u="none" strike="noStrike">
                          <a:solidFill>
                            <a:srgbClr val="000000"/>
                          </a:solidFill>
                          <a:effectLst/>
                          <a:latin typeface="Lato" panose="020F0502020204030203" pitchFamily="34" charset="0"/>
                        </a:rPr>
                        <a:t>73.0%</a:t>
                      </a:r>
                    </a:p>
                  </a:txBody>
                  <a:tcPr marL="9525" marR="9525" marT="9525" marB="0" anchor="ctr"/>
                </a:tc>
                <a:tc>
                  <a:txBody>
                    <a:bodyPr/>
                    <a:lstStyle/>
                    <a:p>
                      <a:pPr algn="r" fontAlgn="ctr"/>
                      <a:r>
                        <a:rPr lang="en-US" sz="1100" b="1" i="0" u="none" strike="noStrike">
                          <a:solidFill>
                            <a:srgbClr val="000000"/>
                          </a:solidFill>
                          <a:effectLst/>
                          <a:latin typeface="Lato" panose="020F0502020204030203" pitchFamily="34" charset="0"/>
                        </a:rPr>
                        <a:t>                     1,742,015 </a:t>
                      </a:r>
                    </a:p>
                  </a:txBody>
                  <a:tcPr marL="9525" marR="9525" marT="9525" marB="0" anchor="ctr"/>
                </a:tc>
                <a:tc>
                  <a:txBody>
                    <a:bodyPr/>
                    <a:lstStyle/>
                    <a:p>
                      <a:pPr algn="ctr" fontAlgn="ctr"/>
                      <a:r>
                        <a:rPr lang="en-US" sz="1100" b="1" i="1" u="none" strike="noStrike" dirty="0">
                          <a:solidFill>
                            <a:srgbClr val="000000"/>
                          </a:solidFill>
                          <a:effectLst/>
                          <a:latin typeface="Lato" panose="020F0502020204030203" pitchFamily="34" charset="0"/>
                        </a:rPr>
                        <a:t>143.2%</a:t>
                      </a:r>
                    </a:p>
                  </a:txBody>
                  <a:tcPr marL="9525" marR="9525" marT="9525" marB="0" anchor="ctr"/>
                </a:tc>
                <a:extLst>
                  <a:ext uri="{0D108BD9-81ED-4DB2-BD59-A6C34878D82A}">
                    <a16:rowId xmlns:a16="http://schemas.microsoft.com/office/drawing/2014/main" val="359186367"/>
                  </a:ext>
                </a:extLst>
              </a:tr>
              <a:tr h="251063">
                <a:tc>
                  <a:txBody>
                    <a:bodyPr/>
                    <a:lstStyle/>
                    <a:p>
                      <a:pPr algn="ctr" fontAlgn="ctr"/>
                      <a:r>
                        <a:rPr lang="en-US" sz="1100" b="1" i="0" u="none" strike="noStrike">
                          <a:solidFill>
                            <a:srgbClr val="000000"/>
                          </a:solidFill>
                          <a:effectLst/>
                          <a:latin typeface="Lato" panose="020F0502020204030203" pitchFamily="34" charset="0"/>
                        </a:rPr>
                        <a:t>38</a:t>
                      </a:r>
                    </a:p>
                  </a:txBody>
                  <a:tcPr marL="9525" marR="9525" marT="9525" marB="0" anchor="ctr"/>
                </a:tc>
                <a:tc>
                  <a:txBody>
                    <a:bodyPr/>
                    <a:lstStyle/>
                    <a:p>
                      <a:pPr algn="l" fontAlgn="b"/>
                      <a:r>
                        <a:rPr lang="en-US" sz="1100" b="1" i="0" u="none" strike="noStrike">
                          <a:solidFill>
                            <a:srgbClr val="000000"/>
                          </a:solidFill>
                          <a:effectLst/>
                          <a:latin typeface="Lato" panose="020F0502020204030203" pitchFamily="34" charset="0"/>
                        </a:rPr>
                        <a:t>Warsaw Stock Exchange</a:t>
                      </a:r>
                    </a:p>
                  </a:txBody>
                  <a:tcPr marL="9525" marR="9525" marT="9525" marB="0" anchor="ctr"/>
                </a:tc>
                <a:tc>
                  <a:txBody>
                    <a:bodyPr/>
                    <a:lstStyle/>
                    <a:p>
                      <a:pPr algn="r" fontAlgn="ctr"/>
                      <a:r>
                        <a:rPr lang="en-US" sz="1100" b="1" i="0" u="none" strike="noStrike">
                          <a:solidFill>
                            <a:srgbClr val="000000"/>
                          </a:solidFill>
                          <a:effectLst/>
                          <a:latin typeface="Lato" panose="020F0502020204030203" pitchFamily="34" charset="0"/>
                        </a:rPr>
                        <a:t>6,698,970 </a:t>
                      </a:r>
                    </a:p>
                  </a:txBody>
                  <a:tcPr marL="9525" marR="9525" marT="9525" marB="0" anchor="ctr"/>
                </a:tc>
                <a:tc>
                  <a:txBody>
                    <a:bodyPr/>
                    <a:lstStyle/>
                    <a:p>
                      <a:pPr algn="ctr" fontAlgn="ctr"/>
                      <a:r>
                        <a:rPr lang="en-US" sz="1100" b="1" i="1" u="none" strike="noStrike" dirty="0">
                          <a:solidFill>
                            <a:srgbClr val="000000"/>
                          </a:solidFill>
                          <a:effectLst/>
                          <a:latin typeface="Lato" panose="020F0502020204030203" pitchFamily="34" charset="0"/>
                        </a:rPr>
                        <a:t>-8.9%</a:t>
                      </a:r>
                    </a:p>
                  </a:txBody>
                  <a:tcPr marL="9525" marR="9525" marT="9525" marB="0" anchor="ctr"/>
                </a:tc>
                <a:tc>
                  <a:txBody>
                    <a:bodyPr/>
                    <a:lstStyle/>
                    <a:p>
                      <a:pPr algn="r" fontAlgn="ctr"/>
                      <a:r>
                        <a:rPr lang="en-US" sz="1100" b="1" i="0" u="none" strike="noStrike">
                          <a:solidFill>
                            <a:srgbClr val="000000"/>
                          </a:solidFill>
                          <a:effectLst/>
                          <a:latin typeface="Lato" panose="020F0502020204030203" pitchFamily="34" charset="0"/>
                        </a:rPr>
                        <a:t>                         497,167 </a:t>
                      </a:r>
                    </a:p>
                  </a:txBody>
                  <a:tcPr marL="9525" marR="9525" marT="9525" marB="0" anchor="ctr"/>
                </a:tc>
                <a:tc>
                  <a:txBody>
                    <a:bodyPr/>
                    <a:lstStyle/>
                    <a:p>
                      <a:pPr algn="ctr" fontAlgn="ctr"/>
                      <a:r>
                        <a:rPr lang="en-US" sz="1100" b="1" i="1" u="none" strike="noStrike" dirty="0">
                          <a:solidFill>
                            <a:srgbClr val="000000"/>
                          </a:solidFill>
                          <a:effectLst/>
                          <a:latin typeface="Lato" panose="020F0502020204030203" pitchFamily="34" charset="0"/>
                        </a:rPr>
                        <a:t>14.6%</a:t>
                      </a:r>
                    </a:p>
                  </a:txBody>
                  <a:tcPr marL="9525" marR="9525" marT="9525" marB="0" anchor="ctr"/>
                </a:tc>
                <a:extLst>
                  <a:ext uri="{0D108BD9-81ED-4DB2-BD59-A6C34878D82A}">
                    <a16:rowId xmlns:a16="http://schemas.microsoft.com/office/drawing/2014/main" val="1603859168"/>
                  </a:ext>
                </a:extLst>
              </a:tr>
              <a:tr h="251063">
                <a:tc>
                  <a:txBody>
                    <a:bodyPr/>
                    <a:lstStyle/>
                    <a:p>
                      <a:pPr algn="ctr" fontAlgn="ctr"/>
                      <a:r>
                        <a:rPr lang="en-US" sz="1100" b="1" i="0" u="none" strike="noStrike">
                          <a:solidFill>
                            <a:srgbClr val="000000"/>
                          </a:solidFill>
                          <a:effectLst/>
                          <a:latin typeface="Lato" panose="020F0502020204030203" pitchFamily="34" charset="0"/>
                        </a:rPr>
                        <a:t>39</a:t>
                      </a:r>
                    </a:p>
                  </a:txBody>
                  <a:tcPr marL="9525" marR="9525" marT="9525" marB="0" anchor="ctr"/>
                </a:tc>
                <a:tc>
                  <a:txBody>
                    <a:bodyPr/>
                    <a:lstStyle/>
                    <a:p>
                      <a:pPr algn="l" fontAlgn="b"/>
                      <a:r>
                        <a:rPr lang="en-US" sz="1100" b="1" i="0" u="none" strike="noStrike" dirty="0">
                          <a:solidFill>
                            <a:srgbClr val="000000"/>
                          </a:solidFill>
                          <a:effectLst/>
                          <a:latin typeface="Lato" panose="020F0502020204030203" pitchFamily="34" charset="0"/>
                        </a:rPr>
                        <a:t>Athens Derivatives Exchange</a:t>
                      </a:r>
                    </a:p>
                  </a:txBody>
                  <a:tcPr marL="9525" marR="9525" marT="9525" marB="0" anchor="ctr"/>
                </a:tc>
                <a:tc>
                  <a:txBody>
                    <a:bodyPr/>
                    <a:lstStyle/>
                    <a:p>
                      <a:pPr algn="r" fontAlgn="ctr"/>
                      <a:r>
                        <a:rPr lang="en-US" sz="1100" b="1" i="0" u="none" strike="noStrike">
                          <a:solidFill>
                            <a:srgbClr val="000000"/>
                          </a:solidFill>
                          <a:effectLst/>
                          <a:latin typeface="Lato" panose="020F0502020204030203" pitchFamily="34" charset="0"/>
                        </a:rPr>
                        <a:t>6,158,675 </a:t>
                      </a:r>
                    </a:p>
                  </a:txBody>
                  <a:tcPr marL="9525" marR="9525" marT="9525" marB="0" anchor="ctr"/>
                </a:tc>
                <a:tc>
                  <a:txBody>
                    <a:bodyPr/>
                    <a:lstStyle/>
                    <a:p>
                      <a:pPr algn="ctr" fontAlgn="ctr"/>
                      <a:r>
                        <a:rPr lang="en-US" sz="1100" b="1" i="1" u="none" strike="noStrike">
                          <a:solidFill>
                            <a:srgbClr val="000000"/>
                          </a:solidFill>
                          <a:effectLst/>
                          <a:latin typeface="Lato" panose="020F0502020204030203" pitchFamily="34" charset="0"/>
                        </a:rPr>
                        <a:t>23.2%</a:t>
                      </a:r>
                    </a:p>
                  </a:txBody>
                  <a:tcPr marL="9525" marR="9525" marT="9525" marB="0" anchor="ctr"/>
                </a:tc>
                <a:tc>
                  <a:txBody>
                    <a:bodyPr/>
                    <a:lstStyle/>
                    <a:p>
                      <a:pPr algn="r" fontAlgn="ctr"/>
                      <a:r>
                        <a:rPr lang="en-US" sz="1100" b="1" i="0" u="none" strike="noStrike">
                          <a:solidFill>
                            <a:srgbClr val="000000"/>
                          </a:solidFill>
                          <a:effectLst/>
                          <a:latin typeface="Lato" panose="020F0502020204030203" pitchFamily="34" charset="0"/>
                        </a:rPr>
                        <a:t>                         515,629 </a:t>
                      </a:r>
                    </a:p>
                  </a:txBody>
                  <a:tcPr marL="9525" marR="9525" marT="9525" marB="0" anchor="ctr"/>
                </a:tc>
                <a:tc>
                  <a:txBody>
                    <a:bodyPr/>
                    <a:lstStyle/>
                    <a:p>
                      <a:pPr algn="ctr" fontAlgn="ctr"/>
                      <a:r>
                        <a:rPr lang="en-US" sz="1100" b="1" i="1" u="none" strike="noStrike">
                          <a:solidFill>
                            <a:srgbClr val="000000"/>
                          </a:solidFill>
                          <a:effectLst/>
                          <a:latin typeface="Lato" panose="020F0502020204030203" pitchFamily="34" charset="0"/>
                        </a:rPr>
                        <a:t>11.9%</a:t>
                      </a:r>
                    </a:p>
                  </a:txBody>
                  <a:tcPr marL="9525" marR="9525" marT="9525" marB="0" anchor="ctr"/>
                </a:tc>
                <a:extLst>
                  <a:ext uri="{0D108BD9-81ED-4DB2-BD59-A6C34878D82A}">
                    <a16:rowId xmlns:a16="http://schemas.microsoft.com/office/drawing/2014/main" val="3398070723"/>
                  </a:ext>
                </a:extLst>
              </a:tr>
              <a:tr h="251063">
                <a:tc>
                  <a:txBody>
                    <a:bodyPr/>
                    <a:lstStyle/>
                    <a:p>
                      <a:pPr algn="ctr" fontAlgn="ctr"/>
                      <a:r>
                        <a:rPr lang="en-US" sz="1100" b="1" i="0" u="none" strike="noStrike">
                          <a:solidFill>
                            <a:srgbClr val="000000"/>
                          </a:solidFill>
                          <a:effectLst/>
                          <a:latin typeface="Lato" panose="020F0502020204030203" pitchFamily="34" charset="0"/>
                        </a:rPr>
                        <a:t>40</a:t>
                      </a:r>
                    </a:p>
                  </a:txBody>
                  <a:tcPr marL="9525" marR="9525" marT="9525" marB="0" anchor="ctr"/>
                </a:tc>
                <a:tc>
                  <a:txBody>
                    <a:bodyPr/>
                    <a:lstStyle/>
                    <a:p>
                      <a:pPr algn="l" fontAlgn="b"/>
                      <a:r>
                        <a:rPr lang="en-US" sz="1100" b="1" i="0" u="none" strike="noStrike" dirty="0">
                          <a:solidFill>
                            <a:srgbClr val="000000"/>
                          </a:solidFill>
                          <a:effectLst/>
                          <a:latin typeface="Lato" panose="020F0502020204030203" pitchFamily="34" charset="0"/>
                        </a:rPr>
                        <a:t>Pakistan Mercantile Exchange</a:t>
                      </a:r>
                    </a:p>
                  </a:txBody>
                  <a:tcPr marL="9525" marR="9525" marT="9525" marB="0" anchor="ctr"/>
                </a:tc>
                <a:tc>
                  <a:txBody>
                    <a:bodyPr/>
                    <a:lstStyle/>
                    <a:p>
                      <a:pPr algn="r" fontAlgn="ctr"/>
                      <a:r>
                        <a:rPr lang="en-US" sz="1100" b="1" i="0" u="none" strike="noStrike">
                          <a:solidFill>
                            <a:srgbClr val="000000"/>
                          </a:solidFill>
                          <a:effectLst/>
                          <a:latin typeface="Lato" panose="020F0502020204030203" pitchFamily="34" charset="0"/>
                        </a:rPr>
                        <a:t>5,209,586 </a:t>
                      </a:r>
                    </a:p>
                  </a:txBody>
                  <a:tcPr marL="9525" marR="9525" marT="9525" marB="0" anchor="ctr"/>
                </a:tc>
                <a:tc>
                  <a:txBody>
                    <a:bodyPr/>
                    <a:lstStyle/>
                    <a:p>
                      <a:pPr algn="ctr" fontAlgn="ctr"/>
                      <a:r>
                        <a:rPr lang="en-US" sz="1100" b="1" i="1" u="none" strike="noStrike" dirty="0">
                          <a:solidFill>
                            <a:srgbClr val="000000"/>
                          </a:solidFill>
                          <a:effectLst/>
                          <a:latin typeface="Lato" panose="020F0502020204030203" pitchFamily="34" charset="0"/>
                        </a:rPr>
                        <a:t>114.5%</a:t>
                      </a:r>
                    </a:p>
                  </a:txBody>
                  <a:tcPr marL="9525" marR="9525" marT="9525" marB="0" anchor="ctr"/>
                </a:tc>
                <a:tc>
                  <a:txBody>
                    <a:bodyPr/>
                    <a:lstStyle/>
                    <a:p>
                      <a:pPr algn="r" fontAlgn="ctr"/>
                      <a:r>
                        <a:rPr lang="en-US" sz="1100" b="1" i="0" u="none" strike="noStrike">
                          <a:solidFill>
                            <a:srgbClr val="000000"/>
                          </a:solidFill>
                          <a:effectLst/>
                          <a:latin typeface="Lato" panose="020F0502020204030203" pitchFamily="34" charset="0"/>
                        </a:rPr>
                        <a:t>                            12,082 </a:t>
                      </a:r>
                    </a:p>
                  </a:txBody>
                  <a:tcPr marL="9525" marR="9525" marT="9525" marB="0" anchor="ctr"/>
                </a:tc>
                <a:tc>
                  <a:txBody>
                    <a:bodyPr/>
                    <a:lstStyle/>
                    <a:p>
                      <a:pPr algn="ctr" fontAlgn="ctr"/>
                      <a:r>
                        <a:rPr lang="en-US" sz="1100" b="1" i="1" u="none" strike="noStrike" dirty="0">
                          <a:solidFill>
                            <a:srgbClr val="000000"/>
                          </a:solidFill>
                          <a:effectLst/>
                          <a:latin typeface="Lato" panose="020F0502020204030203" pitchFamily="34" charset="0"/>
                        </a:rPr>
                        <a:t>242.0%</a:t>
                      </a:r>
                    </a:p>
                  </a:txBody>
                  <a:tcPr marL="9525" marR="9525" marT="9525" marB="0" anchor="ctr"/>
                </a:tc>
                <a:extLst>
                  <a:ext uri="{0D108BD9-81ED-4DB2-BD59-A6C34878D82A}">
                    <a16:rowId xmlns:a16="http://schemas.microsoft.com/office/drawing/2014/main" val="3350472236"/>
                  </a:ext>
                </a:extLst>
              </a:tr>
              <a:tr h="251063">
                <a:tc>
                  <a:txBody>
                    <a:bodyPr/>
                    <a:lstStyle/>
                    <a:p>
                      <a:pPr algn="ctr" fontAlgn="ctr"/>
                      <a:r>
                        <a:rPr lang="en-US" sz="1100" b="1" i="0" u="none" strike="noStrike">
                          <a:solidFill>
                            <a:srgbClr val="000000"/>
                          </a:solidFill>
                          <a:effectLst/>
                          <a:latin typeface="Lato" panose="020F0502020204030203" pitchFamily="34" charset="0"/>
                        </a:rPr>
                        <a:t>41</a:t>
                      </a:r>
                    </a:p>
                  </a:txBody>
                  <a:tcPr marL="9525" marR="9525" marT="9525" marB="0" anchor="ctr"/>
                </a:tc>
                <a:tc>
                  <a:txBody>
                    <a:bodyPr/>
                    <a:lstStyle/>
                    <a:p>
                      <a:pPr algn="l" fontAlgn="b"/>
                      <a:r>
                        <a:rPr lang="en-US" sz="1100" b="1" i="0" u="none" strike="noStrike" dirty="0">
                          <a:solidFill>
                            <a:srgbClr val="000000"/>
                          </a:solidFill>
                          <a:effectLst/>
                          <a:latin typeface="Lato" panose="020F0502020204030203" pitchFamily="34" charset="0"/>
                        </a:rPr>
                        <a:t>Budapest Stock Exchange</a:t>
                      </a:r>
                    </a:p>
                  </a:txBody>
                  <a:tcPr marL="9525" marR="9525" marT="9525" marB="0" anchor="ctr"/>
                </a:tc>
                <a:tc>
                  <a:txBody>
                    <a:bodyPr/>
                    <a:lstStyle/>
                    <a:p>
                      <a:pPr algn="r" fontAlgn="ctr"/>
                      <a:r>
                        <a:rPr lang="en-US" sz="1100" b="1" i="0" u="none" strike="noStrike">
                          <a:solidFill>
                            <a:srgbClr val="000000"/>
                          </a:solidFill>
                          <a:effectLst/>
                          <a:latin typeface="Lato" panose="020F0502020204030203" pitchFamily="34" charset="0"/>
                        </a:rPr>
                        <a:t>3,079,263 </a:t>
                      </a:r>
                    </a:p>
                  </a:txBody>
                  <a:tcPr marL="9525" marR="9525" marT="9525" marB="0" anchor="ctr"/>
                </a:tc>
                <a:tc>
                  <a:txBody>
                    <a:bodyPr/>
                    <a:lstStyle/>
                    <a:p>
                      <a:pPr algn="ctr" fontAlgn="ctr"/>
                      <a:r>
                        <a:rPr lang="en-US" sz="1100" b="1" i="1" u="none" strike="noStrike" dirty="0">
                          <a:solidFill>
                            <a:srgbClr val="000000"/>
                          </a:solidFill>
                          <a:effectLst/>
                          <a:latin typeface="Lato" panose="020F0502020204030203" pitchFamily="34" charset="0"/>
                        </a:rPr>
                        <a:t>57.4%</a:t>
                      </a:r>
                    </a:p>
                  </a:txBody>
                  <a:tcPr marL="9525" marR="9525" marT="9525" marB="0" anchor="ctr"/>
                </a:tc>
                <a:tc>
                  <a:txBody>
                    <a:bodyPr/>
                    <a:lstStyle/>
                    <a:p>
                      <a:pPr algn="r" fontAlgn="ctr"/>
                      <a:r>
                        <a:rPr lang="en-US" sz="1100" b="1" i="0" u="none" strike="noStrike">
                          <a:solidFill>
                            <a:srgbClr val="000000"/>
                          </a:solidFill>
                          <a:effectLst/>
                          <a:latin typeface="Lato" panose="020F0502020204030203" pitchFamily="34" charset="0"/>
                        </a:rPr>
                        <a:t>                         388,232 </a:t>
                      </a:r>
                    </a:p>
                  </a:txBody>
                  <a:tcPr marL="9525" marR="9525" marT="9525" marB="0" anchor="ctr"/>
                </a:tc>
                <a:tc>
                  <a:txBody>
                    <a:bodyPr/>
                    <a:lstStyle/>
                    <a:p>
                      <a:pPr algn="ctr" fontAlgn="ctr"/>
                      <a:r>
                        <a:rPr lang="en-US" sz="1100" b="1" i="1" u="none" strike="noStrike" dirty="0">
                          <a:solidFill>
                            <a:srgbClr val="000000"/>
                          </a:solidFill>
                          <a:effectLst/>
                          <a:latin typeface="Lato" panose="020F0502020204030203" pitchFamily="34" charset="0"/>
                        </a:rPr>
                        <a:t>-3.4%</a:t>
                      </a:r>
                    </a:p>
                  </a:txBody>
                  <a:tcPr marL="9525" marR="9525" marT="9525" marB="0" anchor="ctr"/>
                </a:tc>
                <a:extLst>
                  <a:ext uri="{0D108BD9-81ED-4DB2-BD59-A6C34878D82A}">
                    <a16:rowId xmlns:a16="http://schemas.microsoft.com/office/drawing/2014/main" val="3177906882"/>
                  </a:ext>
                </a:extLst>
              </a:tr>
              <a:tr h="251063">
                <a:tc>
                  <a:txBody>
                    <a:bodyPr/>
                    <a:lstStyle/>
                    <a:p>
                      <a:pPr algn="ctr" fontAlgn="ctr"/>
                      <a:r>
                        <a:rPr lang="en-US" sz="1100" b="1" i="0" u="none" strike="noStrike">
                          <a:solidFill>
                            <a:srgbClr val="000000"/>
                          </a:solidFill>
                          <a:effectLst/>
                          <a:latin typeface="Lato" panose="020F0502020204030203" pitchFamily="34" charset="0"/>
                        </a:rPr>
                        <a:t>42</a:t>
                      </a:r>
                    </a:p>
                  </a:txBody>
                  <a:tcPr marL="9525" marR="9525" marT="9525" marB="0" anchor="ctr"/>
                </a:tc>
                <a:tc>
                  <a:txBody>
                    <a:bodyPr/>
                    <a:lstStyle/>
                    <a:p>
                      <a:pPr algn="l" fontAlgn="b"/>
                      <a:r>
                        <a:rPr lang="en-US" sz="1100" b="1" i="0" u="none" strike="noStrike">
                          <a:solidFill>
                            <a:srgbClr val="000000"/>
                          </a:solidFill>
                          <a:effectLst/>
                          <a:latin typeface="Lato" panose="020F0502020204030203" pitchFamily="34" charset="0"/>
                        </a:rPr>
                        <a:t>Metropolitan Stock Exchange of India</a:t>
                      </a:r>
                    </a:p>
                  </a:txBody>
                  <a:tcPr marL="9525" marR="9525" marT="9525" marB="0" anchor="ctr"/>
                </a:tc>
                <a:tc>
                  <a:txBody>
                    <a:bodyPr/>
                    <a:lstStyle/>
                    <a:p>
                      <a:pPr algn="r" fontAlgn="ctr"/>
                      <a:r>
                        <a:rPr lang="en-US" sz="1100" b="1" i="0" u="none" strike="noStrike">
                          <a:solidFill>
                            <a:srgbClr val="000000"/>
                          </a:solidFill>
                          <a:effectLst/>
                          <a:latin typeface="Lato" panose="020F0502020204030203" pitchFamily="34" charset="0"/>
                        </a:rPr>
                        <a:t>2,846,200 </a:t>
                      </a:r>
                    </a:p>
                  </a:txBody>
                  <a:tcPr marL="9525" marR="9525" marT="9525" marB="0" anchor="ctr"/>
                </a:tc>
                <a:tc>
                  <a:txBody>
                    <a:bodyPr/>
                    <a:lstStyle/>
                    <a:p>
                      <a:pPr algn="ctr" fontAlgn="ctr"/>
                      <a:r>
                        <a:rPr lang="en-US" sz="1100" b="1" i="1" u="none" strike="noStrike" dirty="0">
                          <a:solidFill>
                            <a:srgbClr val="000000"/>
                          </a:solidFill>
                          <a:effectLst/>
                          <a:latin typeface="Lato" panose="020F0502020204030203" pitchFamily="34" charset="0"/>
                        </a:rPr>
                        <a:t>-77.2%</a:t>
                      </a:r>
                    </a:p>
                  </a:txBody>
                  <a:tcPr marL="9525" marR="9525" marT="9525" marB="0" anchor="ctr"/>
                </a:tc>
                <a:tc>
                  <a:txBody>
                    <a:bodyPr/>
                    <a:lstStyle/>
                    <a:p>
                      <a:pPr algn="r" fontAlgn="ctr"/>
                      <a:r>
                        <a:rPr lang="en-US" sz="1100" b="1" i="0" u="none" strike="noStrike">
                          <a:solidFill>
                            <a:srgbClr val="000000"/>
                          </a:solidFill>
                          <a:effectLst/>
                          <a:latin typeface="Lato" panose="020F0502020204030203" pitchFamily="34" charset="0"/>
                        </a:rPr>
                        <a:t>0 </a:t>
                      </a:r>
                    </a:p>
                  </a:txBody>
                  <a:tcPr marL="9525" marR="9525" marT="9525" marB="0" anchor="ctr"/>
                </a:tc>
                <a:tc>
                  <a:txBody>
                    <a:bodyPr/>
                    <a:lstStyle/>
                    <a:p>
                      <a:pPr algn="ctr" fontAlgn="ctr"/>
                      <a:r>
                        <a:rPr lang="en-US" sz="1100" b="1" i="1" u="none" strike="noStrike" dirty="0">
                          <a:solidFill>
                            <a:srgbClr val="000000"/>
                          </a:solidFill>
                          <a:effectLst/>
                          <a:latin typeface="Lato" panose="020F0502020204030203" pitchFamily="34" charset="0"/>
                        </a:rPr>
                        <a:t>-100.0%</a:t>
                      </a:r>
                    </a:p>
                  </a:txBody>
                  <a:tcPr marL="9525" marR="9525" marT="9525" marB="0" anchor="ctr"/>
                </a:tc>
                <a:extLst>
                  <a:ext uri="{0D108BD9-81ED-4DB2-BD59-A6C34878D82A}">
                    <a16:rowId xmlns:a16="http://schemas.microsoft.com/office/drawing/2014/main" val="3415330010"/>
                  </a:ext>
                </a:extLst>
              </a:tr>
              <a:tr h="251063">
                <a:tc>
                  <a:txBody>
                    <a:bodyPr/>
                    <a:lstStyle/>
                    <a:p>
                      <a:pPr algn="ctr" fontAlgn="ctr"/>
                      <a:r>
                        <a:rPr lang="en-US" sz="1100" b="1" i="0" u="none" strike="noStrike">
                          <a:solidFill>
                            <a:srgbClr val="000000"/>
                          </a:solidFill>
                          <a:effectLst/>
                          <a:latin typeface="Lato" panose="020F0502020204030203" pitchFamily="34" charset="0"/>
                        </a:rPr>
                        <a:t>43</a:t>
                      </a:r>
                    </a:p>
                  </a:txBody>
                  <a:tcPr marL="9525" marR="9525" marT="9525" marB="0" anchor="ctr"/>
                </a:tc>
                <a:tc>
                  <a:txBody>
                    <a:bodyPr/>
                    <a:lstStyle/>
                    <a:p>
                      <a:pPr algn="l" fontAlgn="b"/>
                      <a:r>
                        <a:rPr lang="en-US" sz="1100" b="1" i="0" u="none" strike="noStrike" dirty="0">
                          <a:solidFill>
                            <a:srgbClr val="000000"/>
                          </a:solidFill>
                          <a:effectLst/>
                          <a:latin typeface="Lato" panose="020F0502020204030203" pitchFamily="34" charset="0"/>
                        </a:rPr>
                        <a:t>National Commodity &amp; Derivatives Exchange</a:t>
                      </a:r>
                    </a:p>
                  </a:txBody>
                  <a:tcPr marL="9525" marR="9525" marT="9525" marB="0" anchor="ctr"/>
                </a:tc>
                <a:tc>
                  <a:txBody>
                    <a:bodyPr/>
                    <a:lstStyle/>
                    <a:p>
                      <a:pPr algn="r" fontAlgn="ctr"/>
                      <a:r>
                        <a:rPr lang="en-US" sz="1100" b="1" i="0" u="none" strike="noStrike">
                          <a:solidFill>
                            <a:srgbClr val="000000"/>
                          </a:solidFill>
                          <a:effectLst/>
                          <a:latin typeface="Lato" panose="020F0502020204030203" pitchFamily="34" charset="0"/>
                        </a:rPr>
                        <a:t>2,086,497 </a:t>
                      </a:r>
                    </a:p>
                  </a:txBody>
                  <a:tcPr marL="9525" marR="9525" marT="9525" marB="0" anchor="ctr"/>
                </a:tc>
                <a:tc>
                  <a:txBody>
                    <a:bodyPr/>
                    <a:lstStyle/>
                    <a:p>
                      <a:pPr algn="ctr" fontAlgn="ctr"/>
                      <a:r>
                        <a:rPr lang="en-US" sz="1100" b="1" i="1" u="none" strike="noStrike">
                          <a:solidFill>
                            <a:srgbClr val="000000"/>
                          </a:solidFill>
                          <a:effectLst/>
                          <a:latin typeface="Lato" panose="020F0502020204030203" pitchFamily="34" charset="0"/>
                        </a:rPr>
                        <a:t>9.6%</a:t>
                      </a:r>
                    </a:p>
                  </a:txBody>
                  <a:tcPr marL="9525" marR="9525" marT="9525" marB="0" anchor="ctr"/>
                </a:tc>
                <a:tc>
                  <a:txBody>
                    <a:bodyPr/>
                    <a:lstStyle/>
                    <a:p>
                      <a:pPr algn="r" fontAlgn="ctr"/>
                      <a:r>
                        <a:rPr lang="en-US" sz="1100" b="1" i="0" u="none" strike="noStrike">
                          <a:solidFill>
                            <a:srgbClr val="000000"/>
                          </a:solidFill>
                          <a:effectLst/>
                          <a:latin typeface="Lato" panose="020F0502020204030203" pitchFamily="34" charset="0"/>
                        </a:rPr>
                        <a:t>                            52,348 </a:t>
                      </a:r>
                    </a:p>
                  </a:txBody>
                  <a:tcPr marL="9525" marR="9525" marT="9525" marB="0" anchor="ctr"/>
                </a:tc>
                <a:tc>
                  <a:txBody>
                    <a:bodyPr/>
                    <a:lstStyle/>
                    <a:p>
                      <a:pPr algn="ctr" fontAlgn="ctr"/>
                      <a:r>
                        <a:rPr lang="en-US" sz="1100" b="1" i="1" u="none" strike="noStrike">
                          <a:solidFill>
                            <a:srgbClr val="000000"/>
                          </a:solidFill>
                          <a:effectLst/>
                          <a:latin typeface="Lato" panose="020F0502020204030203" pitchFamily="34" charset="0"/>
                        </a:rPr>
                        <a:t>3.2%</a:t>
                      </a:r>
                    </a:p>
                  </a:txBody>
                  <a:tcPr marL="9525" marR="9525" marT="9525" marB="0" anchor="ctr"/>
                </a:tc>
                <a:extLst>
                  <a:ext uri="{0D108BD9-81ED-4DB2-BD59-A6C34878D82A}">
                    <a16:rowId xmlns:a16="http://schemas.microsoft.com/office/drawing/2014/main" val="1602027973"/>
                  </a:ext>
                </a:extLst>
              </a:tr>
              <a:tr h="251063">
                <a:tc>
                  <a:txBody>
                    <a:bodyPr/>
                    <a:lstStyle/>
                    <a:p>
                      <a:pPr algn="ctr" fontAlgn="ctr"/>
                      <a:r>
                        <a:rPr lang="en-US" sz="1100" b="1" i="0" u="none" strike="noStrike">
                          <a:solidFill>
                            <a:srgbClr val="000000"/>
                          </a:solidFill>
                          <a:effectLst/>
                          <a:latin typeface="Lato" panose="020F0502020204030203" pitchFamily="34" charset="0"/>
                        </a:rPr>
                        <a:t>44</a:t>
                      </a:r>
                    </a:p>
                  </a:txBody>
                  <a:tcPr marL="9525" marR="9525" marT="9525" marB="0" anchor="ctr"/>
                </a:tc>
                <a:tc>
                  <a:txBody>
                    <a:bodyPr/>
                    <a:lstStyle/>
                    <a:p>
                      <a:pPr algn="l" fontAlgn="b"/>
                      <a:r>
                        <a:rPr lang="en-US" sz="1100" b="1" i="0" u="none" strike="noStrike">
                          <a:solidFill>
                            <a:srgbClr val="000000"/>
                          </a:solidFill>
                          <a:effectLst/>
                          <a:latin typeface="Lato" panose="020F0502020204030203" pitchFamily="34" charset="0"/>
                        </a:rPr>
                        <a:t>Osaka Dojima Commodity Exchange</a:t>
                      </a:r>
                    </a:p>
                  </a:txBody>
                  <a:tcPr marL="9525" marR="9525" marT="9525" marB="0" anchor="ctr"/>
                </a:tc>
                <a:tc>
                  <a:txBody>
                    <a:bodyPr/>
                    <a:lstStyle/>
                    <a:p>
                      <a:pPr algn="r" fontAlgn="ctr"/>
                      <a:r>
                        <a:rPr lang="en-US" sz="1100" b="1" i="0" u="none" strike="noStrike">
                          <a:solidFill>
                            <a:srgbClr val="000000"/>
                          </a:solidFill>
                          <a:effectLst/>
                          <a:latin typeface="Lato" panose="020F0502020204030203" pitchFamily="34" charset="0"/>
                        </a:rPr>
                        <a:t>1,499,238 </a:t>
                      </a:r>
                    </a:p>
                  </a:txBody>
                  <a:tcPr marL="9525" marR="9525" marT="9525" marB="0" anchor="ctr"/>
                </a:tc>
                <a:tc>
                  <a:txBody>
                    <a:bodyPr/>
                    <a:lstStyle/>
                    <a:p>
                      <a:pPr algn="ctr" fontAlgn="ctr"/>
                      <a:r>
                        <a:rPr lang="en-US" sz="1100" b="1" i="1" u="none" strike="noStrike" dirty="0">
                          <a:solidFill>
                            <a:srgbClr val="000000"/>
                          </a:solidFill>
                          <a:effectLst/>
                          <a:latin typeface="Lato" panose="020F0502020204030203" pitchFamily="34" charset="0"/>
                        </a:rPr>
                        <a:t>26.2%</a:t>
                      </a:r>
                    </a:p>
                  </a:txBody>
                  <a:tcPr marL="9525" marR="9525" marT="9525" marB="0" anchor="ctr"/>
                </a:tc>
                <a:tc>
                  <a:txBody>
                    <a:bodyPr/>
                    <a:lstStyle/>
                    <a:p>
                      <a:pPr algn="r" fontAlgn="ctr"/>
                      <a:r>
                        <a:rPr lang="en-US" sz="1100" b="1" i="0" u="none" strike="noStrike">
                          <a:solidFill>
                            <a:srgbClr val="000000"/>
                          </a:solidFill>
                          <a:effectLst/>
                          <a:latin typeface="Lato" panose="020F0502020204030203" pitchFamily="34" charset="0"/>
                        </a:rPr>
                        <a:t>70,538 </a:t>
                      </a:r>
                    </a:p>
                  </a:txBody>
                  <a:tcPr marL="9525" marR="9525" marT="9525" marB="0" anchor="ctr"/>
                </a:tc>
                <a:tc>
                  <a:txBody>
                    <a:bodyPr/>
                    <a:lstStyle/>
                    <a:p>
                      <a:pPr algn="ctr" fontAlgn="ctr"/>
                      <a:r>
                        <a:rPr lang="en-US" sz="1100" b="1" i="1" u="none" strike="noStrike" dirty="0">
                          <a:solidFill>
                            <a:srgbClr val="000000"/>
                          </a:solidFill>
                          <a:effectLst/>
                          <a:latin typeface="Lato" panose="020F0502020204030203" pitchFamily="34" charset="0"/>
                        </a:rPr>
                        <a:t>86.5%</a:t>
                      </a:r>
                    </a:p>
                  </a:txBody>
                  <a:tcPr marL="9525" marR="9525" marT="9525" marB="0" anchor="ctr"/>
                </a:tc>
                <a:extLst>
                  <a:ext uri="{0D108BD9-81ED-4DB2-BD59-A6C34878D82A}">
                    <a16:rowId xmlns:a16="http://schemas.microsoft.com/office/drawing/2014/main" val="3623142099"/>
                  </a:ext>
                </a:extLst>
              </a:tr>
              <a:tr h="251063">
                <a:tc>
                  <a:txBody>
                    <a:bodyPr/>
                    <a:lstStyle/>
                    <a:p>
                      <a:pPr algn="ctr" fontAlgn="ctr"/>
                      <a:r>
                        <a:rPr lang="en-US" sz="1100" b="1" i="0" u="none" strike="noStrike">
                          <a:solidFill>
                            <a:srgbClr val="000000"/>
                          </a:solidFill>
                          <a:effectLst/>
                          <a:latin typeface="Lato" panose="020F0502020204030203" pitchFamily="34" charset="0"/>
                        </a:rPr>
                        <a:t>45</a:t>
                      </a:r>
                    </a:p>
                  </a:txBody>
                  <a:tcPr marL="9525" marR="9525" marT="9525" marB="0" anchor="ctr"/>
                </a:tc>
                <a:tc>
                  <a:txBody>
                    <a:bodyPr/>
                    <a:lstStyle/>
                    <a:p>
                      <a:pPr algn="l" fontAlgn="b"/>
                      <a:r>
                        <a:rPr lang="en-US" sz="1100" b="1" i="0" u="none" strike="noStrike" dirty="0">
                          <a:solidFill>
                            <a:srgbClr val="000000"/>
                          </a:solidFill>
                          <a:effectLst/>
                          <a:latin typeface="Lato" panose="020F0502020204030203" pitchFamily="34" charset="0"/>
                        </a:rPr>
                        <a:t>Bolsa de Valores de Colombia</a:t>
                      </a:r>
                    </a:p>
                  </a:txBody>
                  <a:tcPr marL="9525" marR="9525" marT="9525" marB="0" anchor="ctr"/>
                </a:tc>
                <a:tc>
                  <a:txBody>
                    <a:bodyPr/>
                    <a:lstStyle/>
                    <a:p>
                      <a:pPr algn="r" fontAlgn="ctr"/>
                      <a:r>
                        <a:rPr lang="en-US" sz="1100" b="1" i="0" u="none" strike="noStrike">
                          <a:solidFill>
                            <a:srgbClr val="000000"/>
                          </a:solidFill>
                          <a:effectLst/>
                          <a:latin typeface="Lato" panose="020F0502020204030203" pitchFamily="34" charset="0"/>
                        </a:rPr>
                        <a:t>1,483,322 </a:t>
                      </a:r>
                    </a:p>
                  </a:txBody>
                  <a:tcPr marL="9525" marR="9525" marT="9525" marB="0" anchor="ctr"/>
                </a:tc>
                <a:tc>
                  <a:txBody>
                    <a:bodyPr/>
                    <a:lstStyle/>
                    <a:p>
                      <a:pPr algn="ctr" fontAlgn="ctr"/>
                      <a:r>
                        <a:rPr lang="en-US" sz="1100" b="1" i="1" u="none" strike="noStrike" dirty="0">
                          <a:solidFill>
                            <a:srgbClr val="000000"/>
                          </a:solidFill>
                          <a:effectLst/>
                          <a:latin typeface="Lato" panose="020F0502020204030203" pitchFamily="34" charset="0"/>
                        </a:rPr>
                        <a:t>-21.4%</a:t>
                      </a:r>
                    </a:p>
                  </a:txBody>
                  <a:tcPr marL="9525" marR="9525" marT="9525" marB="0" anchor="ctr"/>
                </a:tc>
                <a:tc>
                  <a:txBody>
                    <a:bodyPr/>
                    <a:lstStyle/>
                    <a:p>
                      <a:pPr algn="r" fontAlgn="ctr"/>
                      <a:r>
                        <a:rPr lang="en-US" sz="1100" b="1" i="0" u="none" strike="noStrike">
                          <a:solidFill>
                            <a:srgbClr val="000000"/>
                          </a:solidFill>
                          <a:effectLst/>
                          <a:latin typeface="Lato" panose="020F0502020204030203" pitchFamily="34" charset="0"/>
                        </a:rPr>
                        <a:t>                         135,102 </a:t>
                      </a:r>
                    </a:p>
                  </a:txBody>
                  <a:tcPr marL="9525" marR="9525" marT="9525" marB="0" anchor="ctr"/>
                </a:tc>
                <a:tc>
                  <a:txBody>
                    <a:bodyPr/>
                    <a:lstStyle/>
                    <a:p>
                      <a:pPr algn="ctr" fontAlgn="ctr"/>
                      <a:r>
                        <a:rPr lang="en-US" sz="1100" b="1" i="1" u="none" strike="noStrike" dirty="0">
                          <a:solidFill>
                            <a:srgbClr val="000000"/>
                          </a:solidFill>
                          <a:effectLst/>
                          <a:latin typeface="Lato" panose="020F0502020204030203" pitchFamily="34" charset="0"/>
                        </a:rPr>
                        <a:t>-50.6%</a:t>
                      </a:r>
                    </a:p>
                  </a:txBody>
                  <a:tcPr marL="9525" marR="9525" marT="9525" marB="0" anchor="ctr"/>
                </a:tc>
                <a:extLst>
                  <a:ext uri="{0D108BD9-81ED-4DB2-BD59-A6C34878D82A}">
                    <a16:rowId xmlns:a16="http://schemas.microsoft.com/office/drawing/2014/main" val="2188078845"/>
                  </a:ext>
                </a:extLst>
              </a:tr>
              <a:tr h="251063">
                <a:tc>
                  <a:txBody>
                    <a:bodyPr/>
                    <a:lstStyle/>
                    <a:p>
                      <a:pPr algn="ctr" fontAlgn="ctr"/>
                      <a:r>
                        <a:rPr lang="en-US" sz="1100" b="1" i="0" u="none" strike="noStrike">
                          <a:solidFill>
                            <a:srgbClr val="000000"/>
                          </a:solidFill>
                          <a:effectLst/>
                          <a:latin typeface="Lato" panose="020F0502020204030203" pitchFamily="34" charset="0"/>
                        </a:rPr>
                        <a:t>46</a:t>
                      </a:r>
                    </a:p>
                  </a:txBody>
                  <a:tcPr marL="9525" marR="9525" marT="9525" marB="0" anchor="ctr"/>
                </a:tc>
                <a:tc>
                  <a:txBody>
                    <a:bodyPr/>
                    <a:lstStyle/>
                    <a:p>
                      <a:pPr algn="l" fontAlgn="b"/>
                      <a:r>
                        <a:rPr lang="en-US" sz="1100" b="1" i="0" u="none" strike="noStrike" dirty="0">
                          <a:solidFill>
                            <a:srgbClr val="000000"/>
                          </a:solidFill>
                          <a:effectLst/>
                          <a:latin typeface="Lato" panose="020F0502020204030203" pitchFamily="34" charset="0"/>
                        </a:rPr>
                        <a:t>Dubai Gold &amp; Commodities Exchange</a:t>
                      </a:r>
                    </a:p>
                  </a:txBody>
                  <a:tcPr marL="9525" marR="9525" marT="9525" marB="0" anchor="ctr"/>
                </a:tc>
                <a:tc>
                  <a:txBody>
                    <a:bodyPr/>
                    <a:lstStyle/>
                    <a:p>
                      <a:pPr algn="r" fontAlgn="ctr"/>
                      <a:r>
                        <a:rPr lang="en-US" sz="1100" b="1" i="0" u="none" strike="noStrike">
                          <a:solidFill>
                            <a:srgbClr val="000000"/>
                          </a:solidFill>
                          <a:effectLst/>
                          <a:latin typeface="Lato" panose="020F0502020204030203" pitchFamily="34" charset="0"/>
                        </a:rPr>
                        <a:t>1,041,597 </a:t>
                      </a:r>
                    </a:p>
                  </a:txBody>
                  <a:tcPr marL="9525" marR="9525" marT="9525" marB="0" anchor="ctr"/>
                </a:tc>
                <a:tc>
                  <a:txBody>
                    <a:bodyPr/>
                    <a:lstStyle/>
                    <a:p>
                      <a:pPr algn="ctr" fontAlgn="ctr"/>
                      <a:r>
                        <a:rPr lang="en-US" sz="1100" b="1" i="1" u="none" strike="noStrike" dirty="0">
                          <a:solidFill>
                            <a:srgbClr val="000000"/>
                          </a:solidFill>
                          <a:effectLst/>
                          <a:latin typeface="Lato" panose="020F0502020204030203" pitchFamily="34" charset="0"/>
                        </a:rPr>
                        <a:t>37.8%</a:t>
                      </a:r>
                    </a:p>
                  </a:txBody>
                  <a:tcPr marL="9525" marR="9525" marT="9525" marB="0" anchor="ctr"/>
                </a:tc>
                <a:tc>
                  <a:txBody>
                    <a:bodyPr/>
                    <a:lstStyle/>
                    <a:p>
                      <a:pPr algn="r" fontAlgn="ctr"/>
                      <a:r>
                        <a:rPr lang="en-US" sz="1100" b="1" i="0" u="none" strike="noStrike" dirty="0">
                          <a:solidFill>
                            <a:srgbClr val="000000"/>
                          </a:solidFill>
                          <a:effectLst/>
                          <a:latin typeface="Lato" panose="020F0502020204030203" pitchFamily="34" charset="0"/>
                        </a:rPr>
                        <a:t>                                6,634 </a:t>
                      </a:r>
                    </a:p>
                  </a:txBody>
                  <a:tcPr marL="9525" marR="9525" marT="9525" marB="0" anchor="ctr"/>
                </a:tc>
                <a:tc>
                  <a:txBody>
                    <a:bodyPr/>
                    <a:lstStyle/>
                    <a:p>
                      <a:pPr algn="ctr" fontAlgn="ctr"/>
                      <a:r>
                        <a:rPr lang="en-US" sz="1100" b="1" i="1" u="none" strike="noStrike" dirty="0">
                          <a:solidFill>
                            <a:srgbClr val="000000"/>
                          </a:solidFill>
                          <a:effectLst/>
                          <a:latin typeface="Lato" panose="020F0502020204030203" pitchFamily="34" charset="0"/>
                        </a:rPr>
                        <a:t>-5.8%</a:t>
                      </a:r>
                    </a:p>
                  </a:txBody>
                  <a:tcPr marL="9525" marR="9525" marT="9525" marB="0" anchor="ctr"/>
                </a:tc>
                <a:extLst>
                  <a:ext uri="{0D108BD9-81ED-4DB2-BD59-A6C34878D82A}">
                    <a16:rowId xmlns:a16="http://schemas.microsoft.com/office/drawing/2014/main" val="3794199077"/>
                  </a:ext>
                </a:extLst>
              </a:tr>
              <a:tr h="251063">
                <a:tc>
                  <a:txBody>
                    <a:bodyPr/>
                    <a:lstStyle/>
                    <a:p>
                      <a:pPr algn="ctr" fontAlgn="ctr"/>
                      <a:r>
                        <a:rPr lang="en-US" sz="1100" b="1" i="0" u="none" strike="noStrike">
                          <a:solidFill>
                            <a:srgbClr val="000000"/>
                          </a:solidFill>
                          <a:effectLst/>
                          <a:latin typeface="Lato" panose="020F0502020204030203" pitchFamily="34" charset="0"/>
                        </a:rPr>
                        <a:t>47</a:t>
                      </a:r>
                    </a:p>
                  </a:txBody>
                  <a:tcPr marL="9525" marR="9525" marT="9525" marB="0" anchor="ctr"/>
                </a:tc>
                <a:tc>
                  <a:txBody>
                    <a:bodyPr/>
                    <a:lstStyle/>
                    <a:p>
                      <a:pPr algn="l" fontAlgn="b"/>
                      <a:r>
                        <a:rPr lang="en-US" sz="1100" b="1" i="0" u="none" strike="noStrike">
                          <a:solidFill>
                            <a:srgbClr val="000000"/>
                          </a:solidFill>
                          <a:effectLst/>
                          <a:latin typeface="Lato" panose="020F0502020204030203" pitchFamily="34" charset="0"/>
                        </a:rPr>
                        <a:t>Dubai Mercantile Exchange</a:t>
                      </a:r>
                    </a:p>
                  </a:txBody>
                  <a:tcPr marL="9525" marR="9525" marT="9525" marB="0" anchor="ctr"/>
                </a:tc>
                <a:tc>
                  <a:txBody>
                    <a:bodyPr/>
                    <a:lstStyle/>
                    <a:p>
                      <a:pPr algn="r" fontAlgn="ctr"/>
                      <a:r>
                        <a:rPr lang="en-US" sz="1100" b="1" i="0" u="none" strike="noStrike">
                          <a:solidFill>
                            <a:srgbClr val="000000"/>
                          </a:solidFill>
                          <a:effectLst/>
                          <a:latin typeface="Lato" panose="020F0502020204030203" pitchFamily="34" charset="0"/>
                        </a:rPr>
                        <a:t>584,319 </a:t>
                      </a:r>
                    </a:p>
                  </a:txBody>
                  <a:tcPr marL="9525" marR="9525" marT="9525" marB="0" anchor="ctr"/>
                </a:tc>
                <a:tc>
                  <a:txBody>
                    <a:bodyPr/>
                    <a:lstStyle/>
                    <a:p>
                      <a:pPr algn="ctr" fontAlgn="ctr"/>
                      <a:r>
                        <a:rPr lang="en-US" sz="1100" b="1" i="1" u="none" strike="noStrike" dirty="0">
                          <a:solidFill>
                            <a:srgbClr val="000000"/>
                          </a:solidFill>
                          <a:effectLst/>
                          <a:latin typeface="Lato" panose="020F0502020204030203" pitchFamily="34" charset="0"/>
                        </a:rPr>
                        <a:t>-14.0%</a:t>
                      </a:r>
                    </a:p>
                  </a:txBody>
                  <a:tcPr marL="9525" marR="9525" marT="9525" marB="0" anchor="ctr"/>
                </a:tc>
                <a:tc>
                  <a:txBody>
                    <a:bodyPr/>
                    <a:lstStyle/>
                    <a:p>
                      <a:pPr algn="r" fontAlgn="ctr"/>
                      <a:r>
                        <a:rPr lang="en-US" sz="1100" b="1" i="0" u="none" strike="noStrike">
                          <a:solidFill>
                            <a:srgbClr val="000000"/>
                          </a:solidFill>
                          <a:effectLst/>
                          <a:latin typeface="Lato" panose="020F0502020204030203" pitchFamily="34" charset="0"/>
                        </a:rPr>
                        <a:t>                            13,230 </a:t>
                      </a:r>
                    </a:p>
                  </a:txBody>
                  <a:tcPr marL="9525" marR="9525" marT="9525" marB="0" anchor="ctr"/>
                </a:tc>
                <a:tc>
                  <a:txBody>
                    <a:bodyPr/>
                    <a:lstStyle/>
                    <a:p>
                      <a:pPr algn="ctr" fontAlgn="ctr"/>
                      <a:r>
                        <a:rPr lang="en-US" sz="1100" b="1" i="1" u="none" strike="noStrike" dirty="0">
                          <a:solidFill>
                            <a:srgbClr val="000000"/>
                          </a:solidFill>
                          <a:effectLst/>
                          <a:latin typeface="Lato" panose="020F0502020204030203" pitchFamily="34" charset="0"/>
                        </a:rPr>
                        <a:t>-42.4%</a:t>
                      </a:r>
                    </a:p>
                  </a:txBody>
                  <a:tcPr marL="9525" marR="9525" marT="9525" marB="0" anchor="ctr"/>
                </a:tc>
                <a:extLst>
                  <a:ext uri="{0D108BD9-81ED-4DB2-BD59-A6C34878D82A}">
                    <a16:rowId xmlns:a16="http://schemas.microsoft.com/office/drawing/2014/main" val="1232177699"/>
                  </a:ext>
                </a:extLst>
              </a:tr>
              <a:tr h="251063">
                <a:tc>
                  <a:txBody>
                    <a:bodyPr/>
                    <a:lstStyle/>
                    <a:p>
                      <a:pPr algn="ctr" fontAlgn="ctr"/>
                      <a:r>
                        <a:rPr lang="en-US" sz="1100" b="1" i="0" u="none" strike="noStrike">
                          <a:solidFill>
                            <a:srgbClr val="000000"/>
                          </a:solidFill>
                          <a:effectLst/>
                          <a:latin typeface="Lato" panose="020F0502020204030203" pitchFamily="34" charset="0"/>
                        </a:rPr>
                        <a:t>48</a:t>
                      </a:r>
                    </a:p>
                  </a:txBody>
                  <a:tcPr marL="9525" marR="9525" marT="9525" marB="0" anchor="ctr"/>
                </a:tc>
                <a:tc>
                  <a:txBody>
                    <a:bodyPr/>
                    <a:lstStyle/>
                    <a:p>
                      <a:pPr algn="l" fontAlgn="b"/>
                      <a:r>
                        <a:rPr lang="en-US" sz="1100" b="1" i="0" u="none" strike="noStrike" dirty="0">
                          <a:solidFill>
                            <a:srgbClr val="000000"/>
                          </a:solidFill>
                          <a:effectLst/>
                          <a:latin typeface="Lato" panose="020F0502020204030203" pitchFamily="34" charset="0"/>
                        </a:rPr>
                        <a:t>Indonesia Commodity &amp; Derivatives Exchange</a:t>
                      </a:r>
                    </a:p>
                  </a:txBody>
                  <a:tcPr marL="9525" marR="9525" marT="9525" marB="0" anchor="ctr"/>
                </a:tc>
                <a:tc>
                  <a:txBody>
                    <a:bodyPr/>
                    <a:lstStyle/>
                    <a:p>
                      <a:pPr algn="r" fontAlgn="ctr"/>
                      <a:r>
                        <a:rPr lang="en-US" sz="1100" b="1" i="0" u="none" strike="noStrike">
                          <a:solidFill>
                            <a:srgbClr val="000000"/>
                          </a:solidFill>
                          <a:effectLst/>
                          <a:latin typeface="Lato" panose="020F0502020204030203" pitchFamily="34" charset="0"/>
                        </a:rPr>
                        <a:t>461,031 </a:t>
                      </a:r>
                    </a:p>
                  </a:txBody>
                  <a:tcPr marL="9525" marR="9525" marT="9525" marB="0" anchor="ctr"/>
                </a:tc>
                <a:tc>
                  <a:txBody>
                    <a:bodyPr/>
                    <a:lstStyle/>
                    <a:p>
                      <a:pPr algn="ctr" fontAlgn="ctr"/>
                      <a:r>
                        <a:rPr lang="en-US" sz="1100" b="1" i="1" u="none" strike="noStrike" dirty="0">
                          <a:solidFill>
                            <a:srgbClr val="000000"/>
                          </a:solidFill>
                          <a:effectLst/>
                          <a:latin typeface="Lato" panose="020F0502020204030203" pitchFamily="34" charset="0"/>
                        </a:rPr>
                        <a:t>13.8%</a:t>
                      </a:r>
                    </a:p>
                  </a:txBody>
                  <a:tcPr marL="9525" marR="9525" marT="9525" marB="0" anchor="ctr"/>
                </a:tc>
                <a:tc>
                  <a:txBody>
                    <a:bodyPr/>
                    <a:lstStyle/>
                    <a:p>
                      <a:pPr algn="r" fontAlgn="ctr"/>
                      <a:r>
                        <a:rPr lang="en-US" sz="1100" b="1" i="0" u="none" strike="noStrike">
                          <a:solidFill>
                            <a:srgbClr val="000000"/>
                          </a:solidFill>
                          <a:effectLst/>
                          <a:latin typeface="Lato" panose="020F0502020204030203" pitchFamily="34" charset="0"/>
                        </a:rPr>
                        <a:t>                                1,224 </a:t>
                      </a:r>
                    </a:p>
                  </a:txBody>
                  <a:tcPr marL="9525" marR="9525" marT="9525" marB="0" anchor="ctr"/>
                </a:tc>
                <a:tc>
                  <a:txBody>
                    <a:bodyPr/>
                    <a:lstStyle/>
                    <a:p>
                      <a:pPr algn="ctr" fontAlgn="ctr"/>
                      <a:r>
                        <a:rPr lang="en-US" sz="1100" b="1" i="1" u="none" strike="noStrike" dirty="0">
                          <a:solidFill>
                            <a:srgbClr val="000000"/>
                          </a:solidFill>
                          <a:effectLst/>
                          <a:latin typeface="Lato" panose="020F0502020204030203" pitchFamily="34" charset="0"/>
                        </a:rPr>
                        <a:t>-56.6%</a:t>
                      </a:r>
                    </a:p>
                  </a:txBody>
                  <a:tcPr marL="9525" marR="9525" marT="9525" marB="0" anchor="ctr"/>
                </a:tc>
                <a:extLst>
                  <a:ext uri="{0D108BD9-81ED-4DB2-BD59-A6C34878D82A}">
                    <a16:rowId xmlns:a16="http://schemas.microsoft.com/office/drawing/2014/main" val="3606769478"/>
                  </a:ext>
                </a:extLst>
              </a:tr>
              <a:tr h="251063">
                <a:tc>
                  <a:txBody>
                    <a:bodyPr/>
                    <a:lstStyle/>
                    <a:p>
                      <a:pPr algn="ctr" fontAlgn="ctr"/>
                      <a:r>
                        <a:rPr lang="en-US" sz="1100" b="1" i="0" u="none" strike="noStrike">
                          <a:solidFill>
                            <a:srgbClr val="000000"/>
                          </a:solidFill>
                          <a:effectLst/>
                          <a:latin typeface="Lato" panose="020F0502020204030203" pitchFamily="34" charset="0"/>
                        </a:rPr>
                        <a:t>49</a:t>
                      </a:r>
                    </a:p>
                  </a:txBody>
                  <a:tcPr marL="9525" marR="9525" marT="9525" marB="0" anchor="ctr"/>
                </a:tc>
                <a:tc>
                  <a:txBody>
                    <a:bodyPr/>
                    <a:lstStyle/>
                    <a:p>
                      <a:pPr algn="l" fontAlgn="b"/>
                      <a:r>
                        <a:rPr lang="en-US" sz="1100" b="1" i="0" u="none" strike="noStrike" dirty="0">
                          <a:solidFill>
                            <a:srgbClr val="000000"/>
                          </a:solidFill>
                          <a:effectLst/>
                          <a:latin typeface="Lato" panose="020F0502020204030203" pitchFamily="34" charset="0"/>
                        </a:rPr>
                        <a:t>FMX Futures Exchange</a:t>
                      </a:r>
                      <a:r>
                        <a:rPr lang="en-US" sz="1100" b="1" i="0" u="none" strike="noStrike" baseline="30000" dirty="0">
                          <a:solidFill>
                            <a:srgbClr val="000000"/>
                          </a:solidFill>
                          <a:effectLst/>
                          <a:latin typeface="Lato" panose="020F0502020204030203" pitchFamily="34" charset="0"/>
                        </a:rPr>
                        <a:t> 5</a:t>
                      </a:r>
                      <a:endParaRPr lang="en-US" sz="1100" b="1" i="0" u="none" strike="noStrike" dirty="0">
                        <a:solidFill>
                          <a:srgbClr val="000000"/>
                        </a:solidFill>
                        <a:effectLst/>
                        <a:latin typeface="Lato" panose="020F0502020204030203" pitchFamily="34" charset="0"/>
                      </a:endParaRPr>
                    </a:p>
                  </a:txBody>
                  <a:tcPr marL="9525" marR="9525" marT="9525" marB="0" anchor="ctr"/>
                </a:tc>
                <a:tc>
                  <a:txBody>
                    <a:bodyPr/>
                    <a:lstStyle/>
                    <a:p>
                      <a:pPr algn="r" fontAlgn="ctr"/>
                      <a:r>
                        <a:rPr lang="en-US" sz="1100" b="1" i="0" u="none" strike="noStrike">
                          <a:solidFill>
                            <a:srgbClr val="000000"/>
                          </a:solidFill>
                          <a:effectLst/>
                          <a:latin typeface="Lato" panose="020F0502020204030203" pitchFamily="34" charset="0"/>
                        </a:rPr>
                        <a:t>334,216 </a:t>
                      </a:r>
                    </a:p>
                  </a:txBody>
                  <a:tcPr marL="9525" marR="9525" marT="9525" marB="0" anchor="ctr"/>
                </a:tc>
                <a:tc>
                  <a:txBody>
                    <a:bodyPr/>
                    <a:lstStyle/>
                    <a:p>
                      <a:pPr algn="ctr" fontAlgn="ctr"/>
                      <a:r>
                        <a:rPr lang="en-US" sz="1100" b="1" i="1" u="none" strike="noStrike" dirty="0">
                          <a:solidFill>
                            <a:srgbClr val="000000"/>
                          </a:solidFill>
                          <a:effectLst/>
                          <a:latin typeface="Lato" panose="020F0502020204030203" pitchFamily="34" charset="0"/>
                        </a:rPr>
                        <a:t>n/a</a:t>
                      </a:r>
                    </a:p>
                  </a:txBody>
                  <a:tcPr marL="9525" marR="9525" marT="9525" marB="0" anchor="ctr"/>
                </a:tc>
                <a:tc>
                  <a:txBody>
                    <a:bodyPr/>
                    <a:lstStyle/>
                    <a:p>
                      <a:pPr algn="r" fontAlgn="ctr"/>
                      <a:r>
                        <a:rPr lang="en-US" sz="1100" b="1" i="0" u="none" strike="noStrike">
                          <a:solidFill>
                            <a:srgbClr val="000000"/>
                          </a:solidFill>
                          <a:effectLst/>
                          <a:latin typeface="Lato" panose="020F0502020204030203" pitchFamily="34" charset="0"/>
                        </a:rPr>
                        <a:t>                            21,625 </a:t>
                      </a:r>
                    </a:p>
                  </a:txBody>
                  <a:tcPr marL="9525" marR="9525" marT="9525" marB="0" anchor="ctr"/>
                </a:tc>
                <a:tc>
                  <a:txBody>
                    <a:bodyPr/>
                    <a:lstStyle/>
                    <a:p>
                      <a:pPr algn="ctr" fontAlgn="ctr"/>
                      <a:r>
                        <a:rPr lang="en-US" sz="1100" b="1" i="1" u="none" strike="noStrike" dirty="0">
                          <a:solidFill>
                            <a:srgbClr val="000000"/>
                          </a:solidFill>
                          <a:effectLst/>
                          <a:latin typeface="Lato" panose="020F0502020204030203" pitchFamily="34" charset="0"/>
                        </a:rPr>
                        <a:t>n/a</a:t>
                      </a:r>
                    </a:p>
                  </a:txBody>
                  <a:tcPr marL="9525" marR="9525" marT="9525" marB="0" anchor="ctr"/>
                </a:tc>
                <a:extLst>
                  <a:ext uri="{0D108BD9-81ED-4DB2-BD59-A6C34878D82A}">
                    <a16:rowId xmlns:a16="http://schemas.microsoft.com/office/drawing/2014/main" val="1430544097"/>
                  </a:ext>
                </a:extLst>
              </a:tr>
              <a:tr h="251063">
                <a:tc>
                  <a:txBody>
                    <a:bodyPr/>
                    <a:lstStyle/>
                    <a:p>
                      <a:pPr algn="ctr" fontAlgn="ctr"/>
                      <a:r>
                        <a:rPr lang="en-US" sz="1100" b="1" i="0" u="none" strike="noStrike">
                          <a:solidFill>
                            <a:srgbClr val="000000"/>
                          </a:solidFill>
                          <a:effectLst/>
                          <a:latin typeface="Lato" panose="020F0502020204030203" pitchFamily="34" charset="0"/>
                        </a:rPr>
                        <a:t>50</a:t>
                      </a:r>
                    </a:p>
                  </a:txBody>
                  <a:tcPr marL="9525" marR="9525" marT="9525" marB="0" anchor="ctr"/>
                </a:tc>
                <a:tc>
                  <a:txBody>
                    <a:bodyPr/>
                    <a:lstStyle/>
                    <a:p>
                      <a:pPr algn="l" fontAlgn="b"/>
                      <a:r>
                        <a:rPr lang="en-US" sz="1100" b="1" i="0" u="none" strike="noStrike" dirty="0">
                          <a:solidFill>
                            <a:srgbClr val="000000"/>
                          </a:solidFill>
                          <a:effectLst/>
                          <a:latin typeface="Lato" panose="020F0502020204030203" pitchFamily="34" charset="0"/>
                        </a:rPr>
                        <a:t>Asia Pacific Exchange</a:t>
                      </a:r>
                    </a:p>
                  </a:txBody>
                  <a:tcPr marL="9525" marR="9525" marT="9525" marB="0" anchor="ctr"/>
                </a:tc>
                <a:tc>
                  <a:txBody>
                    <a:bodyPr/>
                    <a:lstStyle/>
                    <a:p>
                      <a:pPr algn="r" fontAlgn="ctr"/>
                      <a:r>
                        <a:rPr lang="en-US" sz="1100" b="1" i="0" u="none" strike="noStrike">
                          <a:solidFill>
                            <a:srgbClr val="000000"/>
                          </a:solidFill>
                          <a:effectLst/>
                          <a:latin typeface="Lato" panose="020F0502020204030203" pitchFamily="34" charset="0"/>
                        </a:rPr>
                        <a:t>1,452 </a:t>
                      </a:r>
                    </a:p>
                  </a:txBody>
                  <a:tcPr marL="9525" marR="9525" marT="9525" marB="0" anchor="ctr"/>
                </a:tc>
                <a:tc>
                  <a:txBody>
                    <a:bodyPr/>
                    <a:lstStyle/>
                    <a:p>
                      <a:pPr algn="ctr" fontAlgn="ctr"/>
                      <a:r>
                        <a:rPr lang="en-US" sz="1100" b="1" i="1" u="none" strike="noStrike" dirty="0">
                          <a:solidFill>
                            <a:srgbClr val="000000"/>
                          </a:solidFill>
                          <a:effectLst/>
                          <a:latin typeface="Lato" panose="020F0502020204030203" pitchFamily="34" charset="0"/>
                        </a:rPr>
                        <a:t>-99.6%</a:t>
                      </a:r>
                    </a:p>
                  </a:txBody>
                  <a:tcPr marL="9525" marR="9525" marT="9525" marB="0" anchor="ctr"/>
                </a:tc>
                <a:tc>
                  <a:txBody>
                    <a:bodyPr/>
                    <a:lstStyle/>
                    <a:p>
                      <a:pPr algn="r" fontAlgn="ctr"/>
                      <a:r>
                        <a:rPr lang="en-US" sz="1100" b="1" i="0" u="none" strike="noStrike">
                          <a:solidFill>
                            <a:srgbClr val="000000"/>
                          </a:solidFill>
                          <a:effectLst/>
                          <a:latin typeface="Lato" panose="020F0502020204030203" pitchFamily="34" charset="0"/>
                        </a:rPr>
                        <a:t>106 </a:t>
                      </a:r>
                    </a:p>
                  </a:txBody>
                  <a:tcPr marL="9525" marR="9525" marT="9525" marB="0" anchor="ctr"/>
                </a:tc>
                <a:tc>
                  <a:txBody>
                    <a:bodyPr/>
                    <a:lstStyle/>
                    <a:p>
                      <a:pPr algn="ctr" fontAlgn="ctr"/>
                      <a:r>
                        <a:rPr lang="en-US" sz="1100" b="1" i="1" u="none" strike="noStrike" dirty="0">
                          <a:solidFill>
                            <a:srgbClr val="000000"/>
                          </a:solidFill>
                          <a:effectLst/>
                          <a:latin typeface="Lato" panose="020F0502020204030203" pitchFamily="34" charset="0"/>
                        </a:rPr>
                        <a:t>-97.3%</a:t>
                      </a:r>
                    </a:p>
                  </a:txBody>
                  <a:tcPr marL="9525" marR="9525" marT="9525" marB="0" anchor="ctr"/>
                </a:tc>
                <a:extLst>
                  <a:ext uri="{0D108BD9-81ED-4DB2-BD59-A6C34878D82A}">
                    <a16:rowId xmlns:a16="http://schemas.microsoft.com/office/drawing/2014/main" val="3848471000"/>
                  </a:ext>
                </a:extLst>
              </a:tr>
            </a:tbl>
          </a:graphicData>
        </a:graphic>
      </p:graphicFrame>
      <p:sp>
        <p:nvSpPr>
          <p:cNvPr id="3" name="TextBox 2">
            <a:extLst>
              <a:ext uri="{FF2B5EF4-FFF2-40B4-BE49-F238E27FC236}">
                <a16:creationId xmlns:a16="http://schemas.microsoft.com/office/drawing/2014/main" id="{646EB42B-1ABD-DD78-0FA0-743D90A2F17D}"/>
              </a:ext>
            </a:extLst>
          </p:cNvPr>
          <p:cNvSpPr txBox="1"/>
          <p:nvPr/>
        </p:nvSpPr>
        <p:spPr>
          <a:xfrm>
            <a:off x="2399370" y="6290471"/>
            <a:ext cx="7393259" cy="261610"/>
          </a:xfrm>
          <a:prstGeom prst="rect">
            <a:avLst/>
          </a:prstGeom>
          <a:noFill/>
        </p:spPr>
        <p:txBody>
          <a:bodyPr wrap="square" rtlCol="0">
            <a:spAutoFit/>
          </a:bodyPr>
          <a:lstStyle/>
          <a:p>
            <a:pPr algn="ctr"/>
            <a:r>
              <a:rPr lang="en-US" sz="1100" b="0" i="0" u="none" strike="noStrike" baseline="30000" dirty="0">
                <a:solidFill>
                  <a:srgbClr val="000000"/>
                </a:solidFill>
                <a:effectLst/>
                <a:latin typeface="Lato" panose="020F0502020204030203" pitchFamily="34" charset="0"/>
              </a:rPr>
              <a:t>5 </a:t>
            </a:r>
            <a:r>
              <a:rPr lang="en-US" sz="1100" dirty="0">
                <a:solidFill>
                  <a:srgbClr val="000000"/>
                </a:solidFill>
                <a:latin typeface="Lato" panose="020F0502020204030203" pitchFamily="34" charset="0"/>
              </a:rPr>
              <a:t>FMX Futures Exchange began trading in September 2024.</a:t>
            </a:r>
            <a:endParaRPr lang="en-US" sz="1100" dirty="0"/>
          </a:p>
        </p:txBody>
      </p:sp>
    </p:spTree>
    <p:extLst>
      <p:ext uri="{BB962C8B-B14F-4D97-AF65-F5344CB8AC3E}">
        <p14:creationId xmlns:p14="http://schemas.microsoft.com/office/powerpoint/2010/main" val="8216370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C439F84A-AA2C-45BA-B1B3-3D21D713E2D4}"/>
              </a:ext>
            </a:extLst>
          </p:cNvPr>
          <p:cNvSpPr>
            <a:spLocks noGrp="1" noChangeArrowheads="1"/>
          </p:cNvSpPr>
          <p:nvPr>
            <p:ph type="title"/>
          </p:nvPr>
        </p:nvSpPr>
        <p:spPr/>
        <p:txBody>
          <a:bodyPr/>
          <a:lstStyle/>
          <a:p>
            <a:pPr eaLnBrk="1" hangingPunct="1"/>
            <a:r>
              <a:rPr lang="en-US" altLang="en-US">
                <a:solidFill>
                  <a:schemeClr val="tx1"/>
                </a:solidFill>
              </a:rPr>
              <a:t>Thank you for joining us today!</a:t>
            </a:r>
          </a:p>
        </p:txBody>
      </p:sp>
      <p:sp>
        <p:nvSpPr>
          <p:cNvPr id="43014" name="Rectangle 5">
            <a:extLst>
              <a:ext uri="{FF2B5EF4-FFF2-40B4-BE49-F238E27FC236}">
                <a16:creationId xmlns:a16="http://schemas.microsoft.com/office/drawing/2014/main" id="{A0204ED4-7436-4DFC-B399-6FFD0CF0F29A}"/>
              </a:ext>
            </a:extLst>
          </p:cNvPr>
          <p:cNvSpPr>
            <a:spLocks noChangeArrowheads="1"/>
          </p:cNvSpPr>
          <p:nvPr/>
        </p:nvSpPr>
        <p:spPr bwMode="auto">
          <a:xfrm>
            <a:off x="836613" y="1441450"/>
            <a:ext cx="30589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400">
                <a:solidFill>
                  <a:schemeClr val="tx1"/>
                </a:solidFill>
                <a:latin typeface="Lato" panose="020F0502020204030203" pitchFamily="34" charset="0"/>
                <a:ea typeface="Lato" panose="020F0502020204030203"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panose="020F0502020204030203" pitchFamily="34" charset="0"/>
                <a:ea typeface="Lato" panose="020F0502020204030203"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Lato" panose="020F0502020204030203" pitchFamily="34" charset="0"/>
                <a:ea typeface="Lato" panose="020F0502020204030203"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2400">
                <a:solidFill>
                  <a:schemeClr val="tx1"/>
                </a:solidFill>
                <a:latin typeface="Lato" panose="020F0502020204030203" pitchFamily="34" charset="0"/>
                <a:ea typeface="Lato" panose="020F0502020204030203"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2400">
                <a:solidFill>
                  <a:schemeClr val="tx1"/>
                </a:solidFill>
                <a:latin typeface="Lato" panose="020F0502020204030203" pitchFamily="34" charset="0"/>
                <a:ea typeface="Lato" panose="020F0502020204030203"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Lato" panose="020F0502020204030203" pitchFamily="34" charset="0"/>
                <a:ea typeface="Lato" panose="020F0502020204030203"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Lato" panose="020F0502020204030203" pitchFamily="34" charset="0"/>
                <a:ea typeface="Lato" panose="020F0502020204030203"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Lato" panose="020F0502020204030203" pitchFamily="34" charset="0"/>
                <a:ea typeface="Lato" panose="020F0502020204030203"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Lato" panose="020F0502020204030203" pitchFamily="34" charset="0"/>
                <a:ea typeface="Lato" panose="020F0502020204030203" pitchFamily="34" charset="0"/>
                <a:cs typeface="Arial" panose="020B0604020202020204" pitchFamily="34" charset="0"/>
              </a:defRPr>
            </a:lvl9pPr>
          </a:lstStyle>
          <a:p>
            <a:pPr eaLnBrk="1" hangingPunct="1">
              <a:lnSpc>
                <a:spcPct val="100000"/>
              </a:lnSpc>
              <a:spcBef>
                <a:spcPct val="0"/>
              </a:spcBef>
              <a:buFontTx/>
              <a:buNone/>
            </a:pPr>
            <a:r>
              <a:rPr lang="en-US" altLang="en-US" b="1">
                <a:solidFill>
                  <a:srgbClr val="204663"/>
                </a:solidFill>
              </a:rPr>
              <a:t>Upcoming Webinars:</a:t>
            </a:r>
          </a:p>
        </p:txBody>
      </p:sp>
      <p:sp>
        <p:nvSpPr>
          <p:cNvPr id="2" name="TextBox 3">
            <a:extLst>
              <a:ext uri="{FF2B5EF4-FFF2-40B4-BE49-F238E27FC236}">
                <a16:creationId xmlns:a16="http://schemas.microsoft.com/office/drawing/2014/main" id="{0AFBF98C-EC64-8314-59C5-077FCF3074AF}"/>
              </a:ext>
            </a:extLst>
          </p:cNvPr>
          <p:cNvSpPr txBox="1">
            <a:spLocks noChangeArrowheads="1"/>
          </p:cNvSpPr>
          <p:nvPr/>
        </p:nvSpPr>
        <p:spPr bwMode="auto">
          <a:xfrm>
            <a:off x="1088036" y="4594130"/>
            <a:ext cx="633802"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400">
                <a:solidFill>
                  <a:schemeClr val="tx1"/>
                </a:solidFill>
                <a:latin typeface="Lato" panose="020F0502020204030203" pitchFamily="34" charset="0"/>
                <a:ea typeface="Lato" panose="020F0502020204030203"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panose="020F0502020204030203" pitchFamily="34" charset="0"/>
                <a:ea typeface="Lato" panose="020F0502020204030203"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Lato" panose="020F0502020204030203" pitchFamily="34" charset="0"/>
                <a:ea typeface="Lato" panose="020F0502020204030203"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2400">
                <a:solidFill>
                  <a:schemeClr val="tx1"/>
                </a:solidFill>
                <a:latin typeface="Lato" panose="020F0502020204030203" pitchFamily="34" charset="0"/>
                <a:ea typeface="Lato" panose="020F0502020204030203"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2400">
                <a:solidFill>
                  <a:schemeClr val="tx1"/>
                </a:solidFill>
                <a:latin typeface="Lato" panose="020F0502020204030203" pitchFamily="34" charset="0"/>
                <a:ea typeface="Lato" panose="020F0502020204030203"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Lato" panose="020F0502020204030203" pitchFamily="34" charset="0"/>
                <a:ea typeface="Lato" panose="020F0502020204030203"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Lato" panose="020F0502020204030203" pitchFamily="34" charset="0"/>
                <a:ea typeface="Lato" panose="020F0502020204030203"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Lato" panose="020F0502020204030203" pitchFamily="34" charset="0"/>
                <a:ea typeface="Lato" panose="020F0502020204030203"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Lato" panose="020F0502020204030203" pitchFamily="34" charset="0"/>
                <a:ea typeface="Lato" panose="020F0502020204030203" pitchFamily="34" charset="0"/>
                <a:cs typeface="Arial" panose="020B0604020202020204" pitchFamily="34" charset="0"/>
              </a:defRPr>
            </a:lvl9pPr>
          </a:lstStyle>
          <a:p>
            <a:pPr algn="ctr" eaLnBrk="1" hangingPunct="1">
              <a:lnSpc>
                <a:spcPct val="100000"/>
              </a:lnSpc>
              <a:spcBef>
                <a:spcPct val="0"/>
              </a:spcBef>
              <a:buFontTx/>
              <a:buNone/>
            </a:pPr>
            <a:r>
              <a:rPr lang="en-US" altLang="en-US" sz="1100" b="1">
                <a:solidFill>
                  <a:srgbClr val="294661"/>
                </a:solidFill>
              </a:rPr>
              <a:t>OCT</a:t>
            </a:r>
          </a:p>
          <a:p>
            <a:pPr algn="ctr" eaLnBrk="1" hangingPunct="1">
              <a:lnSpc>
                <a:spcPct val="100000"/>
              </a:lnSpc>
              <a:spcBef>
                <a:spcPct val="0"/>
              </a:spcBef>
              <a:buFontTx/>
              <a:buNone/>
            </a:pPr>
            <a:r>
              <a:rPr lang="en-US" altLang="en-US" sz="1600" b="1">
                <a:solidFill>
                  <a:srgbClr val="294661"/>
                </a:solidFill>
              </a:rPr>
              <a:t>29</a:t>
            </a:r>
            <a:endParaRPr lang="en-US" altLang="en-US" sz="1800" b="1">
              <a:solidFill>
                <a:srgbClr val="294661"/>
              </a:solidFill>
            </a:endParaRPr>
          </a:p>
        </p:txBody>
      </p:sp>
      <p:pic>
        <p:nvPicPr>
          <p:cNvPr id="3" name="Content Placeholder 2" descr="Flip calendar">
            <a:extLst>
              <a:ext uri="{FF2B5EF4-FFF2-40B4-BE49-F238E27FC236}">
                <a16:creationId xmlns:a16="http://schemas.microsoft.com/office/drawing/2014/main" id="{44C02408-B21A-6195-F836-1896E04C98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7737" y="4269753"/>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4">
            <a:extLst>
              <a:ext uri="{FF2B5EF4-FFF2-40B4-BE49-F238E27FC236}">
                <a16:creationId xmlns:a16="http://schemas.microsoft.com/office/drawing/2014/main" id="{E8591C1C-7E40-3F2E-AE6D-869B1F3EF167}"/>
              </a:ext>
            </a:extLst>
          </p:cNvPr>
          <p:cNvSpPr txBox="1">
            <a:spLocks noChangeArrowheads="1"/>
          </p:cNvSpPr>
          <p:nvPr/>
        </p:nvSpPr>
        <p:spPr bwMode="auto">
          <a:xfrm>
            <a:off x="1800703" y="4403787"/>
            <a:ext cx="788586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400">
                <a:solidFill>
                  <a:schemeClr val="tx1"/>
                </a:solidFill>
                <a:latin typeface="Lato" panose="020F0502020204030203" pitchFamily="34" charset="0"/>
                <a:ea typeface="Lato" panose="020F0502020204030203"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panose="020F0502020204030203" pitchFamily="34" charset="0"/>
                <a:ea typeface="Lato" panose="020F0502020204030203"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Lato" panose="020F0502020204030203" pitchFamily="34" charset="0"/>
                <a:ea typeface="Lato" panose="020F0502020204030203"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2400">
                <a:solidFill>
                  <a:schemeClr val="tx1"/>
                </a:solidFill>
                <a:latin typeface="Lato" panose="020F0502020204030203" pitchFamily="34" charset="0"/>
                <a:ea typeface="Lato" panose="020F0502020204030203"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2400">
                <a:solidFill>
                  <a:schemeClr val="tx1"/>
                </a:solidFill>
                <a:latin typeface="Lato" panose="020F0502020204030203" pitchFamily="34" charset="0"/>
                <a:ea typeface="Lato" panose="020F0502020204030203"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Lato" panose="020F0502020204030203" pitchFamily="34" charset="0"/>
                <a:ea typeface="Lato" panose="020F0502020204030203"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Lato" panose="020F0502020204030203" pitchFamily="34" charset="0"/>
                <a:ea typeface="Lato" panose="020F0502020204030203"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Lato" panose="020F0502020204030203" pitchFamily="34" charset="0"/>
                <a:ea typeface="Lato" panose="020F0502020204030203"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Lato" panose="020F0502020204030203" pitchFamily="34" charset="0"/>
                <a:ea typeface="Lato" panose="020F0502020204030203" pitchFamily="34" charset="0"/>
                <a:cs typeface="Arial" panose="020B0604020202020204" pitchFamily="34" charset="0"/>
              </a:defRPr>
            </a:lvl9pPr>
          </a:lstStyle>
          <a:p>
            <a:pPr lvl="0">
              <a:lnSpc>
                <a:spcPct val="100000"/>
              </a:lnSpc>
              <a:spcBef>
                <a:spcPts val="0"/>
              </a:spcBef>
              <a:buNone/>
              <a:defRPr/>
            </a:pPr>
            <a:r>
              <a:rPr lang="en-US" sz="1800" b="1">
                <a:solidFill>
                  <a:srgbClr val="294661"/>
                </a:solidFill>
                <a:ea typeface="+mn-ea"/>
                <a:cs typeface="+mn-cs"/>
              </a:rPr>
              <a:t>Trends in ETD Trading Q3 2025</a:t>
            </a:r>
            <a:br>
              <a:rPr kumimoji="0" lang="en-US" sz="1800" b="1" i="0" u="none" strike="noStrike" kern="1200" cap="none" spc="0" normalizeH="0" baseline="0" noProof="0">
                <a:ln>
                  <a:noFill/>
                </a:ln>
                <a:solidFill>
                  <a:srgbClr val="294661"/>
                </a:solidFill>
                <a:effectLst/>
                <a:uLnTx/>
                <a:uFillTx/>
                <a:latin typeface="Lato" panose="020F0502020204030203" pitchFamily="34" charset="0"/>
                <a:ea typeface="+mn-ea"/>
                <a:cs typeface="+mn-cs"/>
              </a:rPr>
            </a:br>
            <a:r>
              <a:rPr lang="de-DE" sz="1800">
                <a:solidFill>
                  <a:srgbClr val="294661"/>
                </a:solidFill>
                <a:ea typeface="+mn-ea"/>
                <a:cs typeface="+mn-cs"/>
              </a:rPr>
              <a:t>10:30 AM - 11:30 AM ET</a:t>
            </a:r>
            <a:endParaRPr kumimoji="0" lang="en-US" sz="1800" i="0" u="none" strike="noStrike" kern="1200" cap="none" spc="0" normalizeH="0" baseline="0" noProof="0">
              <a:ln>
                <a:noFill/>
              </a:ln>
              <a:solidFill>
                <a:srgbClr val="294661"/>
              </a:solidFill>
              <a:effectLst/>
              <a:uLnTx/>
              <a:uFillTx/>
              <a:latin typeface="Lato" panose="020F0502020204030203" pitchFamily="34" charset="0"/>
              <a:ea typeface="+mn-ea"/>
              <a:cs typeface="+mn-cs"/>
            </a:endParaRPr>
          </a:p>
        </p:txBody>
      </p:sp>
      <p:pic>
        <p:nvPicPr>
          <p:cNvPr id="8" name="Content Placeholder 2" descr="Flip calendar">
            <a:extLst>
              <a:ext uri="{FF2B5EF4-FFF2-40B4-BE49-F238E27FC236}">
                <a16:creationId xmlns:a16="http://schemas.microsoft.com/office/drawing/2014/main" id="{41A1D323-3D79-495E-AC30-17E231AC70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7737" y="2010921"/>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3">
            <a:extLst>
              <a:ext uri="{FF2B5EF4-FFF2-40B4-BE49-F238E27FC236}">
                <a16:creationId xmlns:a16="http://schemas.microsoft.com/office/drawing/2014/main" id="{D30488E0-FBCE-06DE-DE31-D716E013AD81}"/>
              </a:ext>
            </a:extLst>
          </p:cNvPr>
          <p:cNvSpPr txBox="1">
            <a:spLocks noChangeArrowheads="1"/>
          </p:cNvSpPr>
          <p:nvPr/>
        </p:nvSpPr>
        <p:spPr bwMode="auto">
          <a:xfrm>
            <a:off x="1077912" y="2320169"/>
            <a:ext cx="65405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Lato" panose="020F0502020204030203" pitchFamily="34" charset="0"/>
                <a:ea typeface="Lato" panose="020F0502020204030203"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panose="020F0502020204030203" pitchFamily="34" charset="0"/>
                <a:ea typeface="Lato" panose="020F0502020204030203"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Lato" panose="020F0502020204030203" pitchFamily="34" charset="0"/>
                <a:ea typeface="Lato" panose="020F0502020204030203"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2400">
                <a:solidFill>
                  <a:schemeClr val="tx1"/>
                </a:solidFill>
                <a:latin typeface="Lato" panose="020F0502020204030203" pitchFamily="34" charset="0"/>
                <a:ea typeface="Lato" panose="020F0502020204030203"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2400">
                <a:solidFill>
                  <a:schemeClr val="tx1"/>
                </a:solidFill>
                <a:latin typeface="Lato" panose="020F0502020204030203" pitchFamily="34" charset="0"/>
                <a:ea typeface="Lato" panose="020F0502020204030203"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Lato" panose="020F0502020204030203" pitchFamily="34" charset="0"/>
                <a:ea typeface="Lato" panose="020F0502020204030203"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Lato" panose="020F0502020204030203" pitchFamily="34" charset="0"/>
                <a:ea typeface="Lato" panose="020F0502020204030203"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Lato" panose="020F0502020204030203" pitchFamily="34" charset="0"/>
                <a:ea typeface="Lato" panose="020F0502020204030203"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Lato" panose="020F0502020204030203" pitchFamily="34" charset="0"/>
                <a:ea typeface="Lato" panose="020F0502020204030203" pitchFamily="34" charset="0"/>
                <a:cs typeface="Arial" panose="020B0604020202020204" pitchFamily="34" charset="0"/>
              </a:defRPr>
            </a:lvl9pPr>
          </a:lstStyle>
          <a:p>
            <a:pPr algn="ctr" eaLnBrk="1" hangingPunct="1">
              <a:lnSpc>
                <a:spcPct val="100000"/>
              </a:lnSpc>
              <a:spcBef>
                <a:spcPct val="0"/>
              </a:spcBef>
              <a:buFontTx/>
              <a:buNone/>
            </a:pPr>
            <a:r>
              <a:rPr lang="en-US" altLang="en-US" sz="1100" b="1">
                <a:solidFill>
                  <a:srgbClr val="294661"/>
                </a:solidFill>
              </a:rPr>
              <a:t>AUG</a:t>
            </a:r>
          </a:p>
          <a:p>
            <a:pPr algn="ctr" eaLnBrk="1" hangingPunct="1">
              <a:lnSpc>
                <a:spcPct val="100000"/>
              </a:lnSpc>
              <a:spcBef>
                <a:spcPct val="0"/>
              </a:spcBef>
              <a:buFontTx/>
              <a:buNone/>
            </a:pPr>
            <a:r>
              <a:rPr lang="en-US" altLang="en-US" sz="1600" b="1">
                <a:solidFill>
                  <a:srgbClr val="294661"/>
                </a:solidFill>
              </a:rPr>
              <a:t>28</a:t>
            </a:r>
            <a:endParaRPr lang="en-US" altLang="en-US" sz="1800" b="1">
              <a:solidFill>
                <a:srgbClr val="294661"/>
              </a:solidFill>
            </a:endParaRPr>
          </a:p>
        </p:txBody>
      </p:sp>
      <p:sp>
        <p:nvSpPr>
          <p:cNvPr id="10" name="TextBox 4">
            <a:extLst>
              <a:ext uri="{FF2B5EF4-FFF2-40B4-BE49-F238E27FC236}">
                <a16:creationId xmlns:a16="http://schemas.microsoft.com/office/drawing/2014/main" id="{FC380DE3-4218-1471-C2C3-4DFCDB9FDD5A}"/>
              </a:ext>
            </a:extLst>
          </p:cNvPr>
          <p:cNvSpPr txBox="1">
            <a:spLocks noChangeArrowheads="1"/>
          </p:cNvSpPr>
          <p:nvPr/>
        </p:nvSpPr>
        <p:spPr bwMode="auto">
          <a:xfrm>
            <a:off x="1862137" y="3336041"/>
            <a:ext cx="788586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400">
                <a:solidFill>
                  <a:schemeClr val="tx1"/>
                </a:solidFill>
                <a:latin typeface="Lato" panose="020F0502020204030203" pitchFamily="34" charset="0"/>
                <a:ea typeface="Lato" panose="020F0502020204030203"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panose="020F0502020204030203" pitchFamily="34" charset="0"/>
                <a:ea typeface="Lato" panose="020F0502020204030203"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Lato" panose="020F0502020204030203" pitchFamily="34" charset="0"/>
                <a:ea typeface="Lato" panose="020F0502020204030203"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2400">
                <a:solidFill>
                  <a:schemeClr val="tx1"/>
                </a:solidFill>
                <a:latin typeface="Lato" panose="020F0502020204030203" pitchFamily="34" charset="0"/>
                <a:ea typeface="Lato" panose="020F0502020204030203"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2400">
                <a:solidFill>
                  <a:schemeClr val="tx1"/>
                </a:solidFill>
                <a:latin typeface="Lato" panose="020F0502020204030203" pitchFamily="34" charset="0"/>
                <a:ea typeface="Lato" panose="020F0502020204030203"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Lato" panose="020F0502020204030203" pitchFamily="34" charset="0"/>
                <a:ea typeface="Lato" panose="020F0502020204030203"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Lato" panose="020F0502020204030203" pitchFamily="34" charset="0"/>
                <a:ea typeface="Lato" panose="020F0502020204030203"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Lato" panose="020F0502020204030203" pitchFamily="34" charset="0"/>
                <a:ea typeface="Lato" panose="020F0502020204030203"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Lato" panose="020F0502020204030203" pitchFamily="34" charset="0"/>
                <a:ea typeface="Lato" panose="020F0502020204030203" pitchFamily="34" charset="0"/>
                <a:cs typeface="Arial" panose="020B0604020202020204" pitchFamily="34" charset="0"/>
              </a:defRPr>
            </a:lvl9pPr>
          </a:lstStyle>
          <a:p>
            <a:pPr lvl="0">
              <a:lnSpc>
                <a:spcPct val="100000"/>
              </a:lnSpc>
              <a:spcBef>
                <a:spcPts val="0"/>
              </a:spcBef>
              <a:buNone/>
              <a:defRPr/>
            </a:pPr>
            <a:r>
              <a:rPr lang="en-US" sz="1800" b="1">
                <a:solidFill>
                  <a:srgbClr val="294661"/>
                </a:solidFill>
                <a:ea typeface="+mn-ea"/>
                <a:cs typeface="+mn-cs"/>
              </a:rPr>
              <a:t>State Attorneys General</a:t>
            </a:r>
            <a:br>
              <a:rPr kumimoji="0" lang="en-US" sz="1800" b="1" i="0" u="none" strike="noStrike" kern="1200" cap="none" spc="0" normalizeH="0" baseline="0" noProof="0">
                <a:ln>
                  <a:noFill/>
                </a:ln>
                <a:solidFill>
                  <a:srgbClr val="294661"/>
                </a:solidFill>
                <a:effectLst/>
                <a:uLnTx/>
                <a:uFillTx/>
                <a:latin typeface="Lato" panose="020F0502020204030203" pitchFamily="34" charset="0"/>
                <a:ea typeface="+mn-ea"/>
                <a:cs typeface="+mn-cs"/>
              </a:rPr>
            </a:br>
            <a:r>
              <a:rPr lang="de-DE" sz="1800">
                <a:solidFill>
                  <a:srgbClr val="294661"/>
                </a:solidFill>
                <a:ea typeface="+mn-ea"/>
                <a:cs typeface="+mn-cs"/>
              </a:rPr>
              <a:t>10:00 AM - 11:00 AM ET</a:t>
            </a:r>
            <a:endParaRPr kumimoji="0" lang="en-US" sz="1800" i="0" u="none" strike="noStrike" kern="1200" cap="none" spc="0" normalizeH="0" baseline="0" noProof="0">
              <a:ln>
                <a:noFill/>
              </a:ln>
              <a:solidFill>
                <a:srgbClr val="294661"/>
              </a:solidFill>
              <a:effectLst/>
              <a:uLnTx/>
              <a:uFillTx/>
              <a:latin typeface="Lato" panose="020F0502020204030203" pitchFamily="34" charset="0"/>
              <a:ea typeface="+mn-ea"/>
              <a:cs typeface="+mn-cs"/>
            </a:endParaRPr>
          </a:p>
        </p:txBody>
      </p:sp>
      <p:sp>
        <p:nvSpPr>
          <p:cNvPr id="11" name="TextBox 3">
            <a:extLst>
              <a:ext uri="{FF2B5EF4-FFF2-40B4-BE49-F238E27FC236}">
                <a16:creationId xmlns:a16="http://schemas.microsoft.com/office/drawing/2014/main" id="{C22DB31C-1E2A-AC6A-87B6-D2FF1674E456}"/>
              </a:ext>
            </a:extLst>
          </p:cNvPr>
          <p:cNvSpPr txBox="1">
            <a:spLocks noChangeArrowheads="1"/>
          </p:cNvSpPr>
          <p:nvPr/>
        </p:nvSpPr>
        <p:spPr bwMode="auto">
          <a:xfrm>
            <a:off x="1082236" y="3533557"/>
            <a:ext cx="65405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Lato" panose="020F0502020204030203" pitchFamily="34" charset="0"/>
                <a:ea typeface="Lato" panose="020F0502020204030203"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panose="020F0502020204030203" pitchFamily="34" charset="0"/>
                <a:ea typeface="Lato" panose="020F0502020204030203"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Lato" panose="020F0502020204030203" pitchFamily="34" charset="0"/>
                <a:ea typeface="Lato" panose="020F0502020204030203"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2400">
                <a:solidFill>
                  <a:schemeClr val="tx1"/>
                </a:solidFill>
                <a:latin typeface="Lato" panose="020F0502020204030203" pitchFamily="34" charset="0"/>
                <a:ea typeface="Lato" panose="020F0502020204030203"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2400">
                <a:solidFill>
                  <a:schemeClr val="tx1"/>
                </a:solidFill>
                <a:latin typeface="Lato" panose="020F0502020204030203" pitchFamily="34" charset="0"/>
                <a:ea typeface="Lato" panose="020F0502020204030203"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Lato" panose="020F0502020204030203" pitchFamily="34" charset="0"/>
                <a:ea typeface="Lato" panose="020F0502020204030203"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Lato" panose="020F0502020204030203" pitchFamily="34" charset="0"/>
                <a:ea typeface="Lato" panose="020F0502020204030203"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Lato" panose="020F0502020204030203" pitchFamily="34" charset="0"/>
                <a:ea typeface="Lato" panose="020F0502020204030203"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Lato" panose="020F0502020204030203" pitchFamily="34" charset="0"/>
                <a:ea typeface="Lato" panose="020F0502020204030203" pitchFamily="34" charset="0"/>
                <a:cs typeface="Arial" panose="020B0604020202020204" pitchFamily="34" charset="0"/>
              </a:defRPr>
            </a:lvl9pPr>
          </a:lstStyle>
          <a:p>
            <a:pPr algn="ctr" eaLnBrk="1" hangingPunct="1">
              <a:lnSpc>
                <a:spcPct val="100000"/>
              </a:lnSpc>
              <a:spcBef>
                <a:spcPct val="0"/>
              </a:spcBef>
              <a:buFontTx/>
              <a:buNone/>
            </a:pPr>
            <a:r>
              <a:rPr lang="en-US" altLang="en-US" sz="1100" b="1">
                <a:solidFill>
                  <a:srgbClr val="294661"/>
                </a:solidFill>
              </a:rPr>
              <a:t>SEP</a:t>
            </a:r>
          </a:p>
          <a:p>
            <a:pPr algn="ctr" eaLnBrk="1" hangingPunct="1">
              <a:lnSpc>
                <a:spcPct val="100000"/>
              </a:lnSpc>
              <a:spcBef>
                <a:spcPct val="0"/>
              </a:spcBef>
              <a:buFontTx/>
              <a:buNone/>
            </a:pPr>
            <a:r>
              <a:rPr lang="en-US" altLang="en-US" sz="1600" b="1">
                <a:solidFill>
                  <a:srgbClr val="294661"/>
                </a:solidFill>
              </a:rPr>
              <a:t>25</a:t>
            </a:r>
            <a:endParaRPr lang="en-US" altLang="en-US" sz="1800" b="1">
              <a:solidFill>
                <a:srgbClr val="294661"/>
              </a:solidFill>
            </a:endParaRPr>
          </a:p>
        </p:txBody>
      </p:sp>
      <p:pic>
        <p:nvPicPr>
          <p:cNvPr id="12" name="Content Placeholder 2" descr="Flip calendar">
            <a:extLst>
              <a:ext uri="{FF2B5EF4-FFF2-40B4-BE49-F238E27FC236}">
                <a16:creationId xmlns:a16="http://schemas.microsoft.com/office/drawing/2014/main" id="{276D521F-A3C4-F3FF-FAB8-847E0E523A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7737" y="3202007"/>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4">
            <a:extLst>
              <a:ext uri="{FF2B5EF4-FFF2-40B4-BE49-F238E27FC236}">
                <a16:creationId xmlns:a16="http://schemas.microsoft.com/office/drawing/2014/main" id="{C5BD4092-7E03-E1FB-CDA4-B05AEA0FEBB2}"/>
              </a:ext>
            </a:extLst>
          </p:cNvPr>
          <p:cNvSpPr txBox="1">
            <a:spLocks noChangeArrowheads="1"/>
          </p:cNvSpPr>
          <p:nvPr/>
        </p:nvSpPr>
        <p:spPr bwMode="auto">
          <a:xfrm>
            <a:off x="1800704" y="2250918"/>
            <a:ext cx="788586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400">
                <a:solidFill>
                  <a:schemeClr val="tx1"/>
                </a:solidFill>
                <a:latin typeface="Lato" panose="020F0502020204030203" pitchFamily="34" charset="0"/>
                <a:ea typeface="Lato" panose="020F0502020204030203"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panose="020F0502020204030203" pitchFamily="34" charset="0"/>
                <a:ea typeface="Lato" panose="020F0502020204030203"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Lato" panose="020F0502020204030203" pitchFamily="34" charset="0"/>
                <a:ea typeface="Lato" panose="020F0502020204030203"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2400">
                <a:solidFill>
                  <a:schemeClr val="tx1"/>
                </a:solidFill>
                <a:latin typeface="Lato" panose="020F0502020204030203" pitchFamily="34" charset="0"/>
                <a:ea typeface="Lato" panose="020F0502020204030203"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2400">
                <a:solidFill>
                  <a:schemeClr val="tx1"/>
                </a:solidFill>
                <a:latin typeface="Lato" panose="020F0502020204030203" pitchFamily="34" charset="0"/>
                <a:ea typeface="Lato" panose="020F0502020204030203"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Lato" panose="020F0502020204030203" pitchFamily="34" charset="0"/>
                <a:ea typeface="Lato" panose="020F0502020204030203"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Lato" panose="020F0502020204030203" pitchFamily="34" charset="0"/>
                <a:ea typeface="Lato" panose="020F0502020204030203"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Lato" panose="020F0502020204030203" pitchFamily="34" charset="0"/>
                <a:ea typeface="Lato" panose="020F0502020204030203"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Lato" panose="020F0502020204030203" pitchFamily="34" charset="0"/>
                <a:ea typeface="Lato" panose="020F0502020204030203" pitchFamily="34" charset="0"/>
                <a:cs typeface="Arial" panose="020B0604020202020204" pitchFamily="34" charset="0"/>
              </a:defRPr>
            </a:lvl9pPr>
          </a:lstStyle>
          <a:p>
            <a:pPr lvl="0">
              <a:lnSpc>
                <a:spcPct val="100000"/>
              </a:lnSpc>
              <a:spcBef>
                <a:spcPts val="0"/>
              </a:spcBef>
              <a:buNone/>
              <a:defRPr/>
            </a:pPr>
            <a:r>
              <a:rPr lang="en-US" sz="1800" b="1">
                <a:solidFill>
                  <a:srgbClr val="294661"/>
                </a:solidFill>
                <a:ea typeface="+mn-ea"/>
                <a:cs typeface="+mn-cs"/>
              </a:rPr>
              <a:t>Trends in Extraterritorial Enforcement in Derivatives Markets</a:t>
            </a:r>
            <a:br>
              <a:rPr kumimoji="0" lang="en-US" sz="1800" b="1" i="0" u="none" strike="noStrike" kern="1200" cap="none" spc="0" normalizeH="0" baseline="0" noProof="0">
                <a:ln>
                  <a:noFill/>
                </a:ln>
                <a:solidFill>
                  <a:srgbClr val="294661"/>
                </a:solidFill>
                <a:effectLst/>
                <a:uLnTx/>
                <a:uFillTx/>
                <a:latin typeface="Lato" panose="020F0502020204030203" pitchFamily="34" charset="0"/>
                <a:ea typeface="+mn-ea"/>
                <a:cs typeface="+mn-cs"/>
              </a:rPr>
            </a:br>
            <a:r>
              <a:rPr lang="de-DE" sz="1800">
                <a:solidFill>
                  <a:srgbClr val="294661"/>
                </a:solidFill>
                <a:ea typeface="+mn-ea"/>
                <a:cs typeface="+mn-cs"/>
              </a:rPr>
              <a:t>10:00 AM - 11:00 AM ET</a:t>
            </a:r>
            <a:endParaRPr kumimoji="0" lang="en-US" sz="1800" i="0" u="none" strike="noStrike" kern="1200" cap="none" spc="0" normalizeH="0" baseline="0" noProof="0">
              <a:ln>
                <a:noFill/>
              </a:ln>
              <a:solidFill>
                <a:srgbClr val="294661"/>
              </a:solidFill>
              <a:effectLst/>
              <a:uLnTx/>
              <a:uFillTx/>
              <a:latin typeface="Lato" panose="020F0502020204030203" pitchFamily="34" charset="0"/>
              <a:ea typeface="+mn-ea"/>
              <a:cs typeface="+mn-cs"/>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8399D-54E5-4A8E-846B-A2EFC8A603EB}"/>
              </a:ext>
            </a:extLst>
          </p:cNvPr>
          <p:cNvSpPr>
            <a:spLocks noGrp="1"/>
          </p:cNvSpPr>
          <p:nvPr>
            <p:ph type="title"/>
          </p:nvPr>
        </p:nvSpPr>
        <p:spPr/>
        <p:txBody>
          <a:bodyPr>
            <a:normAutofit/>
          </a:bodyPr>
          <a:lstStyle/>
          <a:p>
            <a:r>
              <a:rPr lang="en-US" sz="3200" dirty="0">
                <a:solidFill>
                  <a:schemeClr val="tx1"/>
                </a:solidFill>
              </a:rPr>
              <a:t>Overview: Global Volume and Open Interest in Q2 2025</a:t>
            </a:r>
          </a:p>
        </p:txBody>
      </p:sp>
      <p:graphicFrame>
        <p:nvGraphicFramePr>
          <p:cNvPr id="3" name="Table 4">
            <a:extLst>
              <a:ext uri="{FF2B5EF4-FFF2-40B4-BE49-F238E27FC236}">
                <a16:creationId xmlns:a16="http://schemas.microsoft.com/office/drawing/2014/main" id="{1D707BE9-4B1C-BF6D-BF72-956C9A3CCAE4}"/>
              </a:ext>
            </a:extLst>
          </p:cNvPr>
          <p:cNvGraphicFramePr>
            <a:graphicFrameLocks noGrp="1"/>
          </p:cNvGraphicFramePr>
          <p:nvPr>
            <p:extLst>
              <p:ext uri="{D42A27DB-BD31-4B8C-83A1-F6EECF244321}">
                <p14:modId xmlns:p14="http://schemas.microsoft.com/office/powerpoint/2010/main" val="3733361283"/>
              </p:ext>
            </p:extLst>
          </p:nvPr>
        </p:nvGraphicFramePr>
        <p:xfrm>
          <a:off x="838200" y="1530047"/>
          <a:ext cx="10515600" cy="3412952"/>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1079575407"/>
                    </a:ext>
                  </a:extLst>
                </a:gridCol>
                <a:gridCol w="2103120">
                  <a:extLst>
                    <a:ext uri="{9D8B030D-6E8A-4147-A177-3AD203B41FA5}">
                      <a16:colId xmlns:a16="http://schemas.microsoft.com/office/drawing/2014/main" val="248311075"/>
                    </a:ext>
                  </a:extLst>
                </a:gridCol>
                <a:gridCol w="2103120">
                  <a:extLst>
                    <a:ext uri="{9D8B030D-6E8A-4147-A177-3AD203B41FA5}">
                      <a16:colId xmlns:a16="http://schemas.microsoft.com/office/drawing/2014/main" val="1894855788"/>
                    </a:ext>
                  </a:extLst>
                </a:gridCol>
                <a:gridCol w="2186221">
                  <a:extLst>
                    <a:ext uri="{9D8B030D-6E8A-4147-A177-3AD203B41FA5}">
                      <a16:colId xmlns:a16="http://schemas.microsoft.com/office/drawing/2014/main" val="1776473013"/>
                    </a:ext>
                  </a:extLst>
                </a:gridCol>
                <a:gridCol w="2020019">
                  <a:extLst>
                    <a:ext uri="{9D8B030D-6E8A-4147-A177-3AD203B41FA5}">
                      <a16:colId xmlns:a16="http://schemas.microsoft.com/office/drawing/2014/main" val="2401769934"/>
                    </a:ext>
                  </a:extLst>
                </a:gridCol>
              </a:tblGrid>
              <a:tr h="370840">
                <a:tc>
                  <a:txBody>
                    <a:bodyPr/>
                    <a:lstStyle/>
                    <a:p>
                      <a:pPr algn="l" fontAlgn="ctr"/>
                      <a:r>
                        <a:rPr lang="en-US" sz="1400" b="1" i="0" u="none" strike="noStrike" dirty="0">
                          <a:solidFill>
                            <a:schemeClr val="bg1"/>
                          </a:solidFill>
                          <a:effectLst/>
                          <a:latin typeface="Lato" panose="020F0502020204030203" pitchFamily="34" charset="0"/>
                        </a:rPr>
                        <a:t>Category</a:t>
                      </a:r>
                    </a:p>
                  </a:txBody>
                  <a:tcPr marL="9525" marR="9525" marT="9525" marB="0" anchor="ctr"/>
                </a:tc>
                <a:tc>
                  <a:txBody>
                    <a:bodyPr/>
                    <a:lstStyle/>
                    <a:p>
                      <a:pPr algn="ctr" fontAlgn="ctr"/>
                      <a:r>
                        <a:rPr lang="en-US" sz="1400" b="1" i="0" u="none" strike="noStrike" dirty="0">
                          <a:solidFill>
                            <a:schemeClr val="bg1"/>
                          </a:solidFill>
                          <a:effectLst/>
                          <a:latin typeface="Lato" panose="020F0502020204030203" pitchFamily="34" charset="0"/>
                        </a:rPr>
                        <a:t>Jan-Jun 2025 Volume</a:t>
                      </a:r>
                    </a:p>
                  </a:txBody>
                  <a:tcPr marL="9525" marR="9525" marT="9525" marB="0" anchor="ctr"/>
                </a:tc>
                <a:tc>
                  <a:txBody>
                    <a:bodyPr/>
                    <a:lstStyle/>
                    <a:p>
                      <a:pPr algn="ctr" fontAlgn="ctr"/>
                      <a:r>
                        <a:rPr lang="en-US" sz="1400" b="1" i="0" u="none" strike="noStrike" dirty="0">
                          <a:solidFill>
                            <a:schemeClr val="bg1"/>
                          </a:solidFill>
                          <a:effectLst/>
                          <a:latin typeface="Lato" panose="020F0502020204030203" pitchFamily="34" charset="0"/>
                        </a:rPr>
                        <a:t>Change vs. Last Year</a:t>
                      </a:r>
                    </a:p>
                  </a:txBody>
                  <a:tcPr marL="9525" marR="9525" marT="9525" marB="0" anchor="ctr"/>
                </a:tc>
                <a:tc>
                  <a:txBody>
                    <a:bodyPr/>
                    <a:lstStyle/>
                    <a:p>
                      <a:pPr algn="ctr" fontAlgn="ctr"/>
                      <a:r>
                        <a:rPr lang="en-US" sz="1400" b="1" i="0" u="none" strike="noStrike" dirty="0">
                          <a:solidFill>
                            <a:schemeClr val="bg1"/>
                          </a:solidFill>
                          <a:effectLst/>
                          <a:latin typeface="Lato" panose="020F0502020204030203" pitchFamily="34" charset="0"/>
                        </a:rPr>
                        <a:t>Jun 2025 Open Interest</a:t>
                      </a:r>
                    </a:p>
                  </a:txBody>
                  <a:tcPr marL="9525" marR="9525" marT="9525" marB="0" anchor="ctr"/>
                </a:tc>
                <a:tc>
                  <a:txBody>
                    <a:bodyPr/>
                    <a:lstStyle/>
                    <a:p>
                      <a:pPr algn="ctr" fontAlgn="ctr"/>
                      <a:r>
                        <a:rPr lang="en-US" sz="1400" b="1" i="0" u="none" strike="noStrike" dirty="0">
                          <a:solidFill>
                            <a:schemeClr val="bg1"/>
                          </a:solidFill>
                          <a:effectLst/>
                          <a:latin typeface="Lato" panose="020F0502020204030203" pitchFamily="34" charset="0"/>
                        </a:rPr>
                        <a:t>Change vs. Last Year</a:t>
                      </a:r>
                    </a:p>
                  </a:txBody>
                  <a:tcPr marL="9525" marR="9525" marT="9525" marB="0" anchor="ctr"/>
                </a:tc>
                <a:extLst>
                  <a:ext uri="{0D108BD9-81ED-4DB2-BD59-A6C34878D82A}">
                    <a16:rowId xmlns:a16="http://schemas.microsoft.com/office/drawing/2014/main" val="2356305912"/>
                  </a:ext>
                </a:extLst>
              </a:tr>
              <a:tr h="380264">
                <a:tc>
                  <a:txBody>
                    <a:bodyPr/>
                    <a:lstStyle/>
                    <a:p>
                      <a:pPr algn="l" fontAlgn="ctr"/>
                      <a:r>
                        <a:rPr lang="en-US" sz="1400" b="0" i="0" u="none" strike="noStrike" dirty="0">
                          <a:solidFill>
                            <a:srgbClr val="000000"/>
                          </a:solidFill>
                          <a:effectLst/>
                          <a:latin typeface="Lato" panose="020F0502020204030203" pitchFamily="34" charset="0"/>
                        </a:rPr>
                        <a:t>Equity</a:t>
                      </a:r>
                    </a:p>
                  </a:txBody>
                  <a:tcPr marL="9525" marR="9525" marT="9525" marB="0" anchor="ctr"/>
                </a:tc>
                <a:tc>
                  <a:txBody>
                    <a:bodyPr/>
                    <a:lstStyle/>
                    <a:p>
                      <a:pPr algn="r" fontAlgn="b"/>
                      <a:r>
                        <a:rPr lang="en-US" sz="1400" b="0" i="0" u="none" strike="noStrike" dirty="0">
                          <a:solidFill>
                            <a:srgbClr val="000000"/>
                          </a:solidFill>
                          <a:effectLst/>
                          <a:latin typeface="Lato" panose="020F0502020204030203" pitchFamily="34" charset="0"/>
                        </a:rPr>
                        <a:t>43,626,435,918</a:t>
                      </a:r>
                    </a:p>
                  </a:txBody>
                  <a:tcPr marL="6350" marR="6350" marT="6350" marB="0" anchor="ctr"/>
                </a:tc>
                <a:tc>
                  <a:txBody>
                    <a:bodyPr/>
                    <a:lstStyle/>
                    <a:p>
                      <a:pPr algn="ctr" fontAlgn="b"/>
                      <a:r>
                        <a:rPr lang="en-US" sz="1400" b="0" i="1" u="none" strike="noStrike" dirty="0">
                          <a:solidFill>
                            <a:srgbClr val="000000"/>
                          </a:solidFill>
                          <a:effectLst/>
                          <a:latin typeface="Lato" panose="020F0502020204030203" pitchFamily="34" charset="0"/>
                        </a:rPr>
                        <a:t>-49.9%</a:t>
                      </a:r>
                    </a:p>
                  </a:txBody>
                  <a:tcPr marL="6350" marR="6350" marT="6350" marB="0" anchor="ctr"/>
                </a:tc>
                <a:tc>
                  <a:txBody>
                    <a:bodyPr/>
                    <a:lstStyle/>
                    <a:p>
                      <a:pPr algn="r" fontAlgn="ctr"/>
                      <a:r>
                        <a:rPr lang="en-US" sz="1400" b="0" i="0" u="none" strike="noStrike">
                          <a:solidFill>
                            <a:srgbClr val="000000"/>
                          </a:solidFill>
                          <a:effectLst/>
                          <a:latin typeface="Lato" panose="020F0502020204030203" pitchFamily="34" charset="0"/>
                        </a:rPr>
                        <a:t>949,081,313</a:t>
                      </a:r>
                    </a:p>
                  </a:txBody>
                  <a:tcPr marL="9525" marR="9525" marT="9525" marB="0" anchor="ctr"/>
                </a:tc>
                <a:tc>
                  <a:txBody>
                    <a:bodyPr/>
                    <a:lstStyle/>
                    <a:p>
                      <a:pPr algn="ctr" fontAlgn="b"/>
                      <a:r>
                        <a:rPr lang="en-US" sz="1400" b="0" i="1" u="none" strike="noStrike" dirty="0">
                          <a:solidFill>
                            <a:srgbClr val="000000"/>
                          </a:solidFill>
                          <a:effectLst/>
                          <a:latin typeface="Lato" panose="020F0502020204030203" pitchFamily="34" charset="0"/>
                        </a:rPr>
                        <a:t>12.9%</a:t>
                      </a:r>
                    </a:p>
                  </a:txBody>
                  <a:tcPr marL="6350" marR="6350" marT="6350" marB="0" anchor="ctr"/>
                </a:tc>
                <a:extLst>
                  <a:ext uri="{0D108BD9-81ED-4DB2-BD59-A6C34878D82A}">
                    <a16:rowId xmlns:a16="http://schemas.microsoft.com/office/drawing/2014/main" val="3050750860"/>
                  </a:ext>
                </a:extLst>
              </a:tr>
              <a:tr h="380264">
                <a:tc>
                  <a:txBody>
                    <a:bodyPr/>
                    <a:lstStyle/>
                    <a:p>
                      <a:pPr algn="l" fontAlgn="ctr"/>
                      <a:r>
                        <a:rPr lang="en-US" sz="1400" b="0" i="0" u="none" strike="noStrike" dirty="0">
                          <a:solidFill>
                            <a:srgbClr val="000000"/>
                          </a:solidFill>
                          <a:effectLst/>
                          <a:latin typeface="Lato" panose="020F0502020204030203" pitchFamily="34" charset="0"/>
                        </a:rPr>
                        <a:t>Interest Rates</a:t>
                      </a:r>
                    </a:p>
                  </a:txBody>
                  <a:tcPr marL="9525" marR="9525" marT="9525" marB="0" anchor="ctr"/>
                </a:tc>
                <a:tc>
                  <a:txBody>
                    <a:bodyPr/>
                    <a:lstStyle/>
                    <a:p>
                      <a:pPr algn="r" fontAlgn="ctr"/>
                      <a:r>
                        <a:rPr lang="en-US" sz="1400" b="0" i="0" u="none" strike="noStrike" dirty="0">
                          <a:solidFill>
                            <a:srgbClr val="000000"/>
                          </a:solidFill>
                          <a:effectLst/>
                          <a:latin typeface="Lato" panose="020F0502020204030203" pitchFamily="34" charset="0"/>
                        </a:rPr>
                        <a:t>3,705,612,902</a:t>
                      </a:r>
                    </a:p>
                  </a:txBody>
                  <a:tcPr marL="9525" marR="9525" marT="9525" marB="0" anchor="ctr"/>
                </a:tc>
                <a:tc>
                  <a:txBody>
                    <a:bodyPr/>
                    <a:lstStyle/>
                    <a:p>
                      <a:pPr algn="ctr" fontAlgn="ctr"/>
                      <a:r>
                        <a:rPr lang="en-US" sz="1400" b="0" i="1" u="none" strike="noStrike" dirty="0">
                          <a:solidFill>
                            <a:srgbClr val="000000"/>
                          </a:solidFill>
                          <a:effectLst/>
                          <a:latin typeface="Lato" panose="020F0502020204030203" pitchFamily="34" charset="0"/>
                        </a:rPr>
                        <a:t>8.0%</a:t>
                      </a:r>
                    </a:p>
                  </a:txBody>
                  <a:tcPr marL="9525" marR="9525" marT="9525" marB="0" anchor="ctr"/>
                </a:tc>
                <a:tc>
                  <a:txBody>
                    <a:bodyPr/>
                    <a:lstStyle/>
                    <a:p>
                      <a:pPr algn="r" fontAlgn="ctr"/>
                      <a:r>
                        <a:rPr lang="en-US" sz="1400" b="0" i="0" u="none" strike="noStrike">
                          <a:solidFill>
                            <a:srgbClr val="000000"/>
                          </a:solidFill>
                          <a:effectLst/>
                          <a:latin typeface="Lato" panose="020F0502020204030203" pitchFamily="34" charset="0"/>
                        </a:rPr>
                        <a:t>204,112,160</a:t>
                      </a:r>
                    </a:p>
                  </a:txBody>
                  <a:tcPr marL="9525" marR="9525" marT="9525" marB="0" anchor="ctr"/>
                </a:tc>
                <a:tc>
                  <a:txBody>
                    <a:bodyPr/>
                    <a:lstStyle/>
                    <a:p>
                      <a:pPr algn="ctr" fontAlgn="ctr"/>
                      <a:r>
                        <a:rPr lang="en-US" sz="1400" b="0" i="1" u="none" strike="noStrike" dirty="0">
                          <a:solidFill>
                            <a:srgbClr val="000000"/>
                          </a:solidFill>
                          <a:effectLst/>
                          <a:latin typeface="Lato" panose="020F0502020204030203" pitchFamily="34" charset="0"/>
                        </a:rPr>
                        <a:t>-12.0%</a:t>
                      </a:r>
                    </a:p>
                  </a:txBody>
                  <a:tcPr marL="9525" marR="9525" marT="9525" marB="0" anchor="ctr"/>
                </a:tc>
                <a:extLst>
                  <a:ext uri="{0D108BD9-81ED-4DB2-BD59-A6C34878D82A}">
                    <a16:rowId xmlns:a16="http://schemas.microsoft.com/office/drawing/2014/main" val="3754937923"/>
                  </a:ext>
                </a:extLst>
              </a:tr>
              <a:tr h="380264">
                <a:tc>
                  <a:txBody>
                    <a:bodyPr/>
                    <a:lstStyle/>
                    <a:p>
                      <a:pPr algn="l" fontAlgn="ctr"/>
                      <a:r>
                        <a:rPr lang="en-US" sz="1400" b="0" i="0" u="none" strike="noStrike">
                          <a:solidFill>
                            <a:srgbClr val="000000"/>
                          </a:solidFill>
                          <a:effectLst/>
                          <a:latin typeface="Lato" panose="020F0502020204030203" pitchFamily="34" charset="0"/>
                        </a:rPr>
                        <a:t>Energy</a:t>
                      </a:r>
                    </a:p>
                  </a:txBody>
                  <a:tcPr marL="9525" marR="9525" marT="9525" marB="0" anchor="ctr"/>
                </a:tc>
                <a:tc>
                  <a:txBody>
                    <a:bodyPr/>
                    <a:lstStyle/>
                    <a:p>
                      <a:pPr algn="r" fontAlgn="ctr"/>
                      <a:r>
                        <a:rPr lang="en-US" sz="1400" b="0" i="0" u="none" strike="noStrike" dirty="0">
                          <a:solidFill>
                            <a:srgbClr val="000000"/>
                          </a:solidFill>
                          <a:effectLst/>
                          <a:latin typeface="Lato" panose="020F0502020204030203" pitchFamily="34" charset="0"/>
                        </a:rPr>
                        <a:t>1,813,515,575</a:t>
                      </a:r>
                    </a:p>
                  </a:txBody>
                  <a:tcPr marL="9525" marR="9525" marT="9525" marB="0" anchor="ctr"/>
                </a:tc>
                <a:tc>
                  <a:txBody>
                    <a:bodyPr/>
                    <a:lstStyle/>
                    <a:p>
                      <a:pPr algn="ctr" fontAlgn="ctr"/>
                      <a:r>
                        <a:rPr lang="en-US" sz="1400" b="0" i="1" u="none" strike="noStrike" dirty="0">
                          <a:solidFill>
                            <a:srgbClr val="000000"/>
                          </a:solidFill>
                          <a:effectLst/>
                          <a:latin typeface="Lato" panose="020F0502020204030203" pitchFamily="34" charset="0"/>
                        </a:rPr>
                        <a:t>35.0%</a:t>
                      </a:r>
                    </a:p>
                  </a:txBody>
                  <a:tcPr marL="9525" marR="9525" marT="9525" marB="0" anchor="ctr"/>
                </a:tc>
                <a:tc>
                  <a:txBody>
                    <a:bodyPr/>
                    <a:lstStyle/>
                    <a:p>
                      <a:pPr algn="r" fontAlgn="ctr"/>
                      <a:r>
                        <a:rPr lang="en-US" sz="1400" b="0" i="0" u="none" strike="noStrike">
                          <a:solidFill>
                            <a:srgbClr val="000000"/>
                          </a:solidFill>
                          <a:effectLst/>
                          <a:latin typeface="Lato" panose="020F0502020204030203" pitchFamily="34" charset="0"/>
                        </a:rPr>
                        <a:t>92,192,983</a:t>
                      </a:r>
                    </a:p>
                  </a:txBody>
                  <a:tcPr marL="9525" marR="9525" marT="9525" marB="0" anchor="ctr"/>
                </a:tc>
                <a:tc>
                  <a:txBody>
                    <a:bodyPr/>
                    <a:lstStyle/>
                    <a:p>
                      <a:pPr algn="ctr" fontAlgn="ctr"/>
                      <a:r>
                        <a:rPr lang="en-US" sz="1400" b="0" i="1" u="none" strike="noStrike" dirty="0">
                          <a:solidFill>
                            <a:srgbClr val="000000"/>
                          </a:solidFill>
                          <a:effectLst/>
                          <a:latin typeface="Lato" panose="020F0502020204030203" pitchFamily="34" charset="0"/>
                        </a:rPr>
                        <a:t>5.4%</a:t>
                      </a:r>
                    </a:p>
                  </a:txBody>
                  <a:tcPr marL="9525" marR="9525" marT="9525" marB="0" anchor="ctr"/>
                </a:tc>
                <a:extLst>
                  <a:ext uri="{0D108BD9-81ED-4DB2-BD59-A6C34878D82A}">
                    <a16:rowId xmlns:a16="http://schemas.microsoft.com/office/drawing/2014/main" val="162544679"/>
                  </a:ext>
                </a:extLst>
              </a:tr>
              <a:tr h="380264">
                <a:tc>
                  <a:txBody>
                    <a:bodyPr/>
                    <a:lstStyle/>
                    <a:p>
                      <a:pPr algn="l" fontAlgn="ctr"/>
                      <a:r>
                        <a:rPr lang="en-US" sz="1400" b="0" i="0" u="none" strike="noStrike">
                          <a:solidFill>
                            <a:srgbClr val="000000"/>
                          </a:solidFill>
                          <a:effectLst/>
                          <a:latin typeface="Lato" panose="020F0502020204030203" pitchFamily="34" charset="0"/>
                        </a:rPr>
                        <a:t>Other</a:t>
                      </a:r>
                    </a:p>
                  </a:txBody>
                  <a:tcPr marL="9525" marR="9525" marT="9525" marB="0" anchor="ctr"/>
                </a:tc>
                <a:tc>
                  <a:txBody>
                    <a:bodyPr/>
                    <a:lstStyle/>
                    <a:p>
                      <a:pPr algn="r" fontAlgn="ctr"/>
                      <a:r>
                        <a:rPr lang="en-US" sz="1400" b="0" i="0" u="none" strike="noStrike" dirty="0">
                          <a:solidFill>
                            <a:srgbClr val="000000"/>
                          </a:solidFill>
                          <a:effectLst/>
                          <a:latin typeface="Lato" panose="020F0502020204030203" pitchFamily="34" charset="0"/>
                        </a:rPr>
                        <a:t>1,616,129,029</a:t>
                      </a:r>
                    </a:p>
                  </a:txBody>
                  <a:tcPr marL="9525" marR="9525" marT="9525" marB="0" anchor="ctr"/>
                </a:tc>
                <a:tc>
                  <a:txBody>
                    <a:bodyPr/>
                    <a:lstStyle/>
                    <a:p>
                      <a:pPr algn="ctr" fontAlgn="ctr"/>
                      <a:r>
                        <a:rPr lang="en-US" sz="1400" b="0" i="1" u="none" strike="noStrike" dirty="0">
                          <a:solidFill>
                            <a:srgbClr val="000000"/>
                          </a:solidFill>
                          <a:effectLst/>
                          <a:latin typeface="Lato" panose="020F0502020204030203" pitchFamily="34" charset="0"/>
                        </a:rPr>
                        <a:t>33.0%</a:t>
                      </a:r>
                    </a:p>
                  </a:txBody>
                  <a:tcPr marL="9525" marR="9525" marT="9525" marB="0" anchor="ctr"/>
                </a:tc>
                <a:tc>
                  <a:txBody>
                    <a:bodyPr/>
                    <a:lstStyle/>
                    <a:p>
                      <a:pPr algn="r" fontAlgn="ctr"/>
                      <a:r>
                        <a:rPr lang="en-US" sz="1400" b="0" i="0" u="none" strike="noStrike">
                          <a:solidFill>
                            <a:srgbClr val="000000"/>
                          </a:solidFill>
                          <a:effectLst/>
                          <a:latin typeface="Lato" panose="020F0502020204030203" pitchFamily="34" charset="0"/>
                        </a:rPr>
                        <a:t>31,098,962</a:t>
                      </a:r>
                    </a:p>
                  </a:txBody>
                  <a:tcPr marL="9525" marR="9525" marT="9525" marB="0" anchor="ctr"/>
                </a:tc>
                <a:tc>
                  <a:txBody>
                    <a:bodyPr/>
                    <a:lstStyle/>
                    <a:p>
                      <a:pPr algn="ctr" fontAlgn="ctr"/>
                      <a:r>
                        <a:rPr lang="en-US" sz="1400" b="0" i="1" u="none" strike="noStrike" dirty="0">
                          <a:solidFill>
                            <a:srgbClr val="000000"/>
                          </a:solidFill>
                          <a:effectLst/>
                          <a:latin typeface="Lato" panose="020F0502020204030203" pitchFamily="34" charset="0"/>
                        </a:rPr>
                        <a:t>7.5%</a:t>
                      </a:r>
                    </a:p>
                  </a:txBody>
                  <a:tcPr marL="9525" marR="9525" marT="9525" marB="0" anchor="ctr"/>
                </a:tc>
                <a:extLst>
                  <a:ext uri="{0D108BD9-81ED-4DB2-BD59-A6C34878D82A}">
                    <a16:rowId xmlns:a16="http://schemas.microsoft.com/office/drawing/2014/main" val="1437172583"/>
                  </a:ext>
                </a:extLst>
              </a:tr>
              <a:tr h="380264">
                <a:tc>
                  <a:txBody>
                    <a:bodyPr/>
                    <a:lstStyle/>
                    <a:p>
                      <a:pPr algn="l" fontAlgn="ctr"/>
                      <a:r>
                        <a:rPr lang="en-US" sz="1400" b="0" i="0" u="none" strike="noStrike">
                          <a:solidFill>
                            <a:srgbClr val="000000"/>
                          </a:solidFill>
                          <a:effectLst/>
                          <a:latin typeface="Lato" panose="020F0502020204030203" pitchFamily="34" charset="0"/>
                        </a:rPr>
                        <a:t>Metals</a:t>
                      </a:r>
                    </a:p>
                  </a:txBody>
                  <a:tcPr marL="9525" marR="9525" marT="9525" marB="0" anchor="ctr"/>
                </a:tc>
                <a:tc>
                  <a:txBody>
                    <a:bodyPr/>
                    <a:lstStyle/>
                    <a:p>
                      <a:pPr algn="r" fontAlgn="ctr"/>
                      <a:r>
                        <a:rPr lang="en-US" sz="1400" b="0" i="0" u="none" strike="noStrike" dirty="0">
                          <a:solidFill>
                            <a:srgbClr val="000000"/>
                          </a:solidFill>
                          <a:effectLst/>
                          <a:latin typeface="Lato" panose="020F0502020204030203" pitchFamily="34" charset="0"/>
                        </a:rPr>
                        <a:t>1,549,647,194</a:t>
                      </a:r>
                    </a:p>
                  </a:txBody>
                  <a:tcPr marL="9525" marR="9525" marT="9525" marB="0" anchor="ctr"/>
                </a:tc>
                <a:tc>
                  <a:txBody>
                    <a:bodyPr/>
                    <a:lstStyle/>
                    <a:p>
                      <a:pPr algn="ctr" fontAlgn="ctr"/>
                      <a:r>
                        <a:rPr lang="en-US" sz="1400" b="0" i="1" u="none" strike="noStrike" dirty="0">
                          <a:solidFill>
                            <a:srgbClr val="000000"/>
                          </a:solidFill>
                          <a:effectLst/>
                          <a:latin typeface="Lato" panose="020F0502020204030203" pitchFamily="34" charset="0"/>
                        </a:rPr>
                        <a:t>11.2%</a:t>
                      </a:r>
                    </a:p>
                  </a:txBody>
                  <a:tcPr marL="9525" marR="9525" marT="9525" marB="0" anchor="ctr"/>
                </a:tc>
                <a:tc>
                  <a:txBody>
                    <a:bodyPr/>
                    <a:lstStyle/>
                    <a:p>
                      <a:pPr algn="r" fontAlgn="ctr"/>
                      <a:r>
                        <a:rPr lang="en-US" sz="1400" b="0" i="0" u="none" strike="noStrike">
                          <a:solidFill>
                            <a:srgbClr val="000000"/>
                          </a:solidFill>
                          <a:effectLst/>
                          <a:latin typeface="Lato" panose="020F0502020204030203" pitchFamily="34" charset="0"/>
                        </a:rPr>
                        <a:t>25,091,781</a:t>
                      </a:r>
                    </a:p>
                  </a:txBody>
                  <a:tcPr marL="9525" marR="9525" marT="9525" marB="0" anchor="ctr"/>
                </a:tc>
                <a:tc>
                  <a:txBody>
                    <a:bodyPr/>
                    <a:lstStyle/>
                    <a:p>
                      <a:pPr algn="ctr" fontAlgn="ctr"/>
                      <a:r>
                        <a:rPr lang="en-US" sz="1400" b="0" i="1" u="none" strike="noStrike" dirty="0">
                          <a:solidFill>
                            <a:srgbClr val="000000"/>
                          </a:solidFill>
                          <a:effectLst/>
                          <a:latin typeface="Lato" panose="020F0502020204030203" pitchFamily="34" charset="0"/>
                        </a:rPr>
                        <a:t>8.5%</a:t>
                      </a:r>
                    </a:p>
                  </a:txBody>
                  <a:tcPr marL="9525" marR="9525" marT="9525" marB="0" anchor="ctr"/>
                </a:tc>
                <a:extLst>
                  <a:ext uri="{0D108BD9-81ED-4DB2-BD59-A6C34878D82A}">
                    <a16:rowId xmlns:a16="http://schemas.microsoft.com/office/drawing/2014/main" val="2093745999"/>
                  </a:ext>
                </a:extLst>
              </a:tr>
              <a:tr h="380264">
                <a:tc>
                  <a:txBody>
                    <a:bodyPr/>
                    <a:lstStyle/>
                    <a:p>
                      <a:pPr algn="l" fontAlgn="ctr"/>
                      <a:r>
                        <a:rPr lang="en-US" sz="1400" b="0" i="0" u="none" strike="noStrike">
                          <a:solidFill>
                            <a:srgbClr val="000000"/>
                          </a:solidFill>
                          <a:effectLst/>
                          <a:latin typeface="Lato" panose="020F0502020204030203" pitchFamily="34" charset="0"/>
                        </a:rPr>
                        <a:t>Agriculture</a:t>
                      </a:r>
                    </a:p>
                  </a:txBody>
                  <a:tcPr marL="9525" marR="9525" marT="9525" marB="0" anchor="ctr"/>
                </a:tc>
                <a:tc>
                  <a:txBody>
                    <a:bodyPr/>
                    <a:lstStyle/>
                    <a:p>
                      <a:pPr algn="r" fontAlgn="ctr"/>
                      <a:r>
                        <a:rPr lang="en-US" sz="1400" b="0" i="0" u="none" strike="noStrike" dirty="0">
                          <a:solidFill>
                            <a:srgbClr val="000000"/>
                          </a:solidFill>
                          <a:effectLst/>
                          <a:latin typeface="Lato" panose="020F0502020204030203" pitchFamily="34" charset="0"/>
                        </a:rPr>
                        <a:t>1,525,034,523</a:t>
                      </a:r>
                    </a:p>
                  </a:txBody>
                  <a:tcPr marL="9525" marR="9525" marT="9525" marB="0" anchor="ctr"/>
                </a:tc>
                <a:tc>
                  <a:txBody>
                    <a:bodyPr/>
                    <a:lstStyle/>
                    <a:p>
                      <a:pPr algn="ctr" fontAlgn="ctr"/>
                      <a:r>
                        <a:rPr lang="en-US" sz="1400" b="0" i="1" u="none" strike="noStrike" dirty="0">
                          <a:solidFill>
                            <a:srgbClr val="000000"/>
                          </a:solidFill>
                          <a:effectLst/>
                          <a:latin typeface="Lato" panose="020F0502020204030203" pitchFamily="34" charset="0"/>
                        </a:rPr>
                        <a:t>9.6%</a:t>
                      </a:r>
                    </a:p>
                  </a:txBody>
                  <a:tcPr marL="9525" marR="9525" marT="9525" marB="0" anchor="ctr"/>
                </a:tc>
                <a:tc>
                  <a:txBody>
                    <a:bodyPr/>
                    <a:lstStyle/>
                    <a:p>
                      <a:pPr algn="r" fontAlgn="ctr"/>
                      <a:r>
                        <a:rPr lang="en-US" sz="1400" b="0" i="0" u="none" strike="noStrike">
                          <a:solidFill>
                            <a:srgbClr val="000000"/>
                          </a:solidFill>
                          <a:effectLst/>
                          <a:latin typeface="Lato" panose="020F0502020204030203" pitchFamily="34" charset="0"/>
                        </a:rPr>
                        <a:t>30,547,504</a:t>
                      </a:r>
                    </a:p>
                  </a:txBody>
                  <a:tcPr marL="9525" marR="9525" marT="9525" marB="0" anchor="ctr"/>
                </a:tc>
                <a:tc>
                  <a:txBody>
                    <a:bodyPr/>
                    <a:lstStyle/>
                    <a:p>
                      <a:pPr algn="ctr" fontAlgn="ctr"/>
                      <a:r>
                        <a:rPr lang="en-US" sz="1400" b="0" i="1" u="none" strike="noStrike" dirty="0">
                          <a:solidFill>
                            <a:srgbClr val="000000"/>
                          </a:solidFill>
                          <a:effectLst/>
                          <a:latin typeface="Lato" panose="020F0502020204030203" pitchFamily="34" charset="0"/>
                        </a:rPr>
                        <a:t>2.6%</a:t>
                      </a:r>
                    </a:p>
                  </a:txBody>
                  <a:tcPr marL="9525" marR="9525" marT="9525" marB="0" anchor="ctr"/>
                </a:tc>
                <a:extLst>
                  <a:ext uri="{0D108BD9-81ED-4DB2-BD59-A6C34878D82A}">
                    <a16:rowId xmlns:a16="http://schemas.microsoft.com/office/drawing/2014/main" val="4242614167"/>
                  </a:ext>
                </a:extLst>
              </a:tr>
              <a:tr h="380264">
                <a:tc>
                  <a:txBody>
                    <a:bodyPr/>
                    <a:lstStyle/>
                    <a:p>
                      <a:pPr algn="l" fontAlgn="ctr"/>
                      <a:r>
                        <a:rPr lang="en-US" sz="1400" b="0" i="0" u="none" strike="noStrike">
                          <a:solidFill>
                            <a:srgbClr val="000000"/>
                          </a:solidFill>
                          <a:effectLst/>
                          <a:latin typeface="Lato" panose="020F0502020204030203" pitchFamily="34" charset="0"/>
                        </a:rPr>
                        <a:t>Currencies</a:t>
                      </a:r>
                    </a:p>
                  </a:txBody>
                  <a:tcPr marL="9525" marR="9525" marT="9525" marB="0" anchor="ctr"/>
                </a:tc>
                <a:tc>
                  <a:txBody>
                    <a:bodyPr/>
                    <a:lstStyle/>
                    <a:p>
                      <a:pPr algn="r" fontAlgn="ctr"/>
                      <a:r>
                        <a:rPr lang="en-US" sz="1400" b="0" i="0" u="none" strike="noStrike" dirty="0">
                          <a:solidFill>
                            <a:srgbClr val="000000"/>
                          </a:solidFill>
                          <a:effectLst/>
                          <a:latin typeface="Lato" panose="020F0502020204030203" pitchFamily="34" charset="0"/>
                        </a:rPr>
                        <a:t>960,294,097</a:t>
                      </a:r>
                    </a:p>
                  </a:txBody>
                  <a:tcPr marL="9525" marR="9525" marT="9525" marB="0" anchor="ctr"/>
                </a:tc>
                <a:tc>
                  <a:txBody>
                    <a:bodyPr/>
                    <a:lstStyle/>
                    <a:p>
                      <a:pPr algn="ctr" fontAlgn="ctr"/>
                      <a:r>
                        <a:rPr lang="en-US" sz="1400" b="0" i="1" u="none" strike="noStrike" dirty="0">
                          <a:solidFill>
                            <a:srgbClr val="000000"/>
                          </a:solidFill>
                          <a:effectLst/>
                          <a:latin typeface="Lato" panose="020F0502020204030203" pitchFamily="34" charset="0"/>
                        </a:rPr>
                        <a:t>-49.0%</a:t>
                      </a:r>
                    </a:p>
                  </a:txBody>
                  <a:tcPr marL="9525" marR="9525" marT="9525" marB="0" anchor="ctr"/>
                </a:tc>
                <a:tc>
                  <a:txBody>
                    <a:bodyPr/>
                    <a:lstStyle/>
                    <a:p>
                      <a:pPr algn="r" fontAlgn="ctr"/>
                      <a:r>
                        <a:rPr lang="en-US" sz="1400" b="0" i="0" u="none" strike="noStrike">
                          <a:solidFill>
                            <a:srgbClr val="000000"/>
                          </a:solidFill>
                          <a:effectLst/>
                          <a:latin typeface="Lato" panose="020F0502020204030203" pitchFamily="34" charset="0"/>
                        </a:rPr>
                        <a:t>28,231,096</a:t>
                      </a:r>
                    </a:p>
                  </a:txBody>
                  <a:tcPr marL="9525" marR="9525" marT="9525" marB="0" anchor="ctr"/>
                </a:tc>
                <a:tc>
                  <a:txBody>
                    <a:bodyPr/>
                    <a:lstStyle/>
                    <a:p>
                      <a:pPr algn="ctr" fontAlgn="ctr"/>
                      <a:r>
                        <a:rPr lang="en-US" sz="1400" b="0" i="1" u="none" strike="noStrike" dirty="0">
                          <a:solidFill>
                            <a:srgbClr val="000000"/>
                          </a:solidFill>
                          <a:effectLst/>
                          <a:latin typeface="Lato" panose="020F0502020204030203" pitchFamily="34" charset="0"/>
                        </a:rPr>
                        <a:t>4.1%</a:t>
                      </a:r>
                    </a:p>
                  </a:txBody>
                  <a:tcPr marL="9525" marR="9525" marT="9525" marB="0" anchor="ctr"/>
                </a:tc>
                <a:extLst>
                  <a:ext uri="{0D108BD9-81ED-4DB2-BD59-A6C34878D82A}">
                    <a16:rowId xmlns:a16="http://schemas.microsoft.com/office/drawing/2014/main" val="1387929119"/>
                  </a:ext>
                </a:extLst>
              </a:tr>
              <a:tr h="380264">
                <a:tc>
                  <a:txBody>
                    <a:bodyPr/>
                    <a:lstStyle/>
                    <a:p>
                      <a:pPr algn="l" fontAlgn="ctr"/>
                      <a:r>
                        <a:rPr lang="en-US" sz="1400" b="0" i="0" u="none" strike="noStrike">
                          <a:solidFill>
                            <a:srgbClr val="000000"/>
                          </a:solidFill>
                          <a:effectLst/>
                          <a:latin typeface="Lato" panose="020F0502020204030203" pitchFamily="34" charset="0"/>
                        </a:rPr>
                        <a:t>Total</a:t>
                      </a:r>
                    </a:p>
                  </a:txBody>
                  <a:tcPr marL="9525" marR="9525" marT="9525" marB="0" anchor="ctr"/>
                </a:tc>
                <a:tc>
                  <a:txBody>
                    <a:bodyPr/>
                    <a:lstStyle/>
                    <a:p>
                      <a:pPr algn="r" fontAlgn="b"/>
                      <a:r>
                        <a:rPr lang="en-US" sz="1400" b="0" i="0" u="none" strike="noStrike" dirty="0">
                          <a:solidFill>
                            <a:srgbClr val="000000"/>
                          </a:solidFill>
                          <a:effectLst/>
                          <a:latin typeface="Lato" panose="020F0502020204030203" pitchFamily="34" charset="0"/>
                        </a:rPr>
                        <a:t>54,796,669,238</a:t>
                      </a:r>
                    </a:p>
                  </a:txBody>
                  <a:tcPr marL="6350" marR="6350" marT="6350" marB="0" anchor="ctr"/>
                </a:tc>
                <a:tc>
                  <a:txBody>
                    <a:bodyPr/>
                    <a:lstStyle/>
                    <a:p>
                      <a:pPr algn="ctr" fontAlgn="ctr"/>
                      <a:r>
                        <a:rPr lang="en-US" sz="1400" b="0" i="1" u="none" strike="noStrike" dirty="0">
                          <a:solidFill>
                            <a:srgbClr val="000000"/>
                          </a:solidFill>
                          <a:effectLst/>
                          <a:latin typeface="Lato" panose="020F0502020204030203" pitchFamily="34" charset="0"/>
                        </a:rPr>
                        <a:t>-43.9</a:t>
                      </a:r>
                    </a:p>
                  </a:txBody>
                  <a:tcPr marL="9525" marR="9525" marT="9525" marB="0" anchor="ctr"/>
                </a:tc>
                <a:tc>
                  <a:txBody>
                    <a:bodyPr/>
                    <a:lstStyle/>
                    <a:p>
                      <a:pPr algn="r" fontAlgn="ctr"/>
                      <a:r>
                        <a:rPr lang="en-US" sz="1400" b="0" i="0" u="none" strike="noStrike">
                          <a:solidFill>
                            <a:srgbClr val="000000"/>
                          </a:solidFill>
                          <a:effectLst/>
                          <a:latin typeface="Lato" panose="020F0502020204030203" pitchFamily="34" charset="0"/>
                        </a:rPr>
                        <a:t>1,360,355,799</a:t>
                      </a:r>
                    </a:p>
                  </a:txBody>
                  <a:tcPr marL="9525" marR="9525" marT="9525" marB="0" anchor="ctr"/>
                </a:tc>
                <a:tc>
                  <a:txBody>
                    <a:bodyPr/>
                    <a:lstStyle/>
                    <a:p>
                      <a:pPr algn="ctr" fontAlgn="ctr"/>
                      <a:r>
                        <a:rPr lang="en-US" sz="1400" b="0" i="1" u="none" strike="noStrike" dirty="0">
                          <a:solidFill>
                            <a:srgbClr val="000000"/>
                          </a:solidFill>
                          <a:effectLst/>
                          <a:latin typeface="Lato" panose="020F0502020204030203" pitchFamily="34" charset="0"/>
                        </a:rPr>
                        <a:t>7.2%</a:t>
                      </a:r>
                    </a:p>
                  </a:txBody>
                  <a:tcPr marL="9525" marR="9525" marT="9525" marB="0" anchor="ctr"/>
                </a:tc>
                <a:extLst>
                  <a:ext uri="{0D108BD9-81ED-4DB2-BD59-A6C34878D82A}">
                    <a16:rowId xmlns:a16="http://schemas.microsoft.com/office/drawing/2014/main" val="43482837"/>
                  </a:ext>
                </a:extLst>
              </a:tr>
            </a:tbl>
          </a:graphicData>
        </a:graphic>
      </p:graphicFrame>
      <p:sp>
        <p:nvSpPr>
          <p:cNvPr id="5" name="TextBox 4">
            <a:extLst>
              <a:ext uri="{FF2B5EF4-FFF2-40B4-BE49-F238E27FC236}">
                <a16:creationId xmlns:a16="http://schemas.microsoft.com/office/drawing/2014/main" id="{81C5B8D5-D096-7399-4296-74EB840C0601}"/>
              </a:ext>
            </a:extLst>
          </p:cNvPr>
          <p:cNvSpPr txBox="1"/>
          <p:nvPr/>
        </p:nvSpPr>
        <p:spPr>
          <a:xfrm>
            <a:off x="1826690" y="5395734"/>
            <a:ext cx="8538620" cy="276999"/>
          </a:xfrm>
          <a:prstGeom prst="rect">
            <a:avLst/>
          </a:prstGeom>
          <a:noFill/>
        </p:spPr>
        <p:txBody>
          <a:bodyPr wrap="none" rtlCol="0">
            <a:spAutoFit/>
          </a:bodyPr>
          <a:lstStyle/>
          <a:p>
            <a:r>
              <a:rPr lang="en-US" sz="1200" dirty="0">
                <a:latin typeface="Lato" panose="020F0502020204030203" pitchFamily="34" charset="0"/>
              </a:rPr>
              <a:t>Note: Other includes futures and options based on chemicals, plastics, cryptocurrencies, emissions, freight, volatility, weather</a:t>
            </a:r>
          </a:p>
        </p:txBody>
      </p:sp>
    </p:spTree>
    <p:extLst>
      <p:ext uri="{BB962C8B-B14F-4D97-AF65-F5344CB8AC3E}">
        <p14:creationId xmlns:p14="http://schemas.microsoft.com/office/powerpoint/2010/main" val="1761864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B0B14-2D99-DEE0-076E-A54BCE42F15B}"/>
              </a:ext>
            </a:extLst>
          </p:cNvPr>
          <p:cNvSpPr>
            <a:spLocks noGrp="1"/>
          </p:cNvSpPr>
          <p:nvPr>
            <p:ph type="title"/>
          </p:nvPr>
        </p:nvSpPr>
        <p:spPr/>
        <p:txBody>
          <a:bodyPr>
            <a:normAutofit/>
          </a:bodyPr>
          <a:lstStyle/>
          <a:p>
            <a:r>
              <a:rPr lang="en-US" sz="3200" dirty="0">
                <a:solidFill>
                  <a:schemeClr val="tx1"/>
                </a:solidFill>
              </a:rPr>
              <a:t>Overview: Volume Falls in APAC</a:t>
            </a:r>
            <a:endParaRPr lang="en-US" sz="3200" dirty="0"/>
          </a:p>
        </p:txBody>
      </p:sp>
      <p:graphicFrame>
        <p:nvGraphicFramePr>
          <p:cNvPr id="5" name="Content Placeholder 4">
            <a:extLst>
              <a:ext uri="{FF2B5EF4-FFF2-40B4-BE49-F238E27FC236}">
                <a16:creationId xmlns:a16="http://schemas.microsoft.com/office/drawing/2014/main" id="{00000000-0008-0000-0100-000002000000}"/>
              </a:ext>
            </a:extLst>
          </p:cNvPr>
          <p:cNvGraphicFramePr>
            <a:graphicFrameLocks noGrp="1"/>
          </p:cNvGraphicFramePr>
          <p:nvPr>
            <p:ph idx="1"/>
            <p:extLst>
              <p:ext uri="{D42A27DB-BD31-4B8C-83A1-F6EECF244321}">
                <p14:modId xmlns:p14="http://schemas.microsoft.com/office/powerpoint/2010/main" val="2518935234"/>
              </p:ext>
            </p:extLst>
          </p:nvPr>
        </p:nvGraphicFramePr>
        <p:xfrm>
          <a:off x="838200" y="2143125"/>
          <a:ext cx="10515600" cy="403383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D92E72E7-2555-1B08-E537-7C23041439C3}"/>
              </a:ext>
            </a:extLst>
          </p:cNvPr>
          <p:cNvSpPr txBox="1"/>
          <p:nvPr/>
        </p:nvSpPr>
        <p:spPr>
          <a:xfrm>
            <a:off x="838200" y="1289109"/>
            <a:ext cx="10515600" cy="584775"/>
          </a:xfrm>
          <a:prstGeom prst="rect">
            <a:avLst/>
          </a:prstGeom>
          <a:noFill/>
        </p:spPr>
        <p:txBody>
          <a:bodyPr wrap="square" rtlCol="0">
            <a:spAutoFit/>
          </a:bodyPr>
          <a:lstStyle/>
          <a:p>
            <a:r>
              <a:rPr lang="en-US" sz="1600" dirty="0">
                <a:latin typeface="Lato" panose="020F0502020204030203" pitchFamily="34" charset="0"/>
              </a:rPr>
              <a:t>The number of contracts traded on exchanges in the Asia-Pacific region dropped to 16.8 billion contracts in Q2 2025, down 59% from a year ago, mainly due to a crackdown on speculative trading in India. </a:t>
            </a:r>
          </a:p>
        </p:txBody>
      </p:sp>
    </p:spTree>
    <p:extLst>
      <p:ext uri="{BB962C8B-B14F-4D97-AF65-F5344CB8AC3E}">
        <p14:creationId xmlns:p14="http://schemas.microsoft.com/office/powerpoint/2010/main" val="3596688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507D7-FC6E-DC16-624B-DE3D8DD77FE2}"/>
              </a:ext>
            </a:extLst>
          </p:cNvPr>
          <p:cNvSpPr>
            <a:spLocks noGrp="1"/>
          </p:cNvSpPr>
          <p:nvPr>
            <p:ph type="title"/>
          </p:nvPr>
        </p:nvSpPr>
        <p:spPr/>
        <p:txBody>
          <a:bodyPr>
            <a:normAutofit/>
          </a:bodyPr>
          <a:lstStyle/>
          <a:p>
            <a:r>
              <a:rPr lang="en-US" sz="3200" dirty="0">
                <a:solidFill>
                  <a:schemeClr val="tx1"/>
                </a:solidFill>
              </a:rPr>
              <a:t>Overview: Open Interest Edges Higher</a:t>
            </a:r>
          </a:p>
        </p:txBody>
      </p:sp>
      <p:sp>
        <p:nvSpPr>
          <p:cNvPr id="3" name="TextBox 2">
            <a:extLst>
              <a:ext uri="{FF2B5EF4-FFF2-40B4-BE49-F238E27FC236}">
                <a16:creationId xmlns:a16="http://schemas.microsoft.com/office/drawing/2014/main" id="{332A5AFE-2A4C-C2E5-C673-FFFECF3EA9A7}"/>
              </a:ext>
            </a:extLst>
          </p:cNvPr>
          <p:cNvSpPr txBox="1"/>
          <p:nvPr/>
        </p:nvSpPr>
        <p:spPr>
          <a:xfrm>
            <a:off x="838200" y="1289109"/>
            <a:ext cx="10515600" cy="584775"/>
          </a:xfrm>
          <a:prstGeom prst="rect">
            <a:avLst/>
          </a:prstGeom>
          <a:noFill/>
        </p:spPr>
        <p:txBody>
          <a:bodyPr wrap="square" rtlCol="0">
            <a:spAutoFit/>
          </a:bodyPr>
          <a:lstStyle/>
          <a:p>
            <a:r>
              <a:rPr lang="en-US" sz="1600" dirty="0">
                <a:latin typeface="Lato" panose="020F0502020204030203" pitchFamily="34" charset="0"/>
              </a:rPr>
              <a:t>The number of contracts outstanding in North America was 696 million contracts at the end of June, close to record levels and more than half of the global total. </a:t>
            </a:r>
          </a:p>
        </p:txBody>
      </p:sp>
      <p:graphicFrame>
        <p:nvGraphicFramePr>
          <p:cNvPr id="6" name="Content Placeholder 5">
            <a:extLst>
              <a:ext uri="{FF2B5EF4-FFF2-40B4-BE49-F238E27FC236}">
                <a16:creationId xmlns:a16="http://schemas.microsoft.com/office/drawing/2014/main" id="{00000000-0008-0000-0200-000002000000}"/>
              </a:ext>
            </a:extLst>
          </p:cNvPr>
          <p:cNvGraphicFramePr>
            <a:graphicFrameLocks noGrp="1"/>
          </p:cNvGraphicFramePr>
          <p:nvPr>
            <p:ph idx="1"/>
            <p:extLst>
              <p:ext uri="{D42A27DB-BD31-4B8C-83A1-F6EECF244321}">
                <p14:modId xmlns:p14="http://schemas.microsoft.com/office/powerpoint/2010/main" val="1831037356"/>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48179557"/>
      </p:ext>
    </p:extLst>
  </p:cSld>
  <p:clrMapOvr>
    <a:masterClrMapping/>
  </p:clrMapOvr>
</p:sld>
</file>

<file path=ppt/theme/theme1.xml><?xml version="1.0" encoding="utf-8"?>
<a:theme xmlns:a="http://schemas.openxmlformats.org/drawingml/2006/main" name="Title Slides">
  <a:themeElements>
    <a:clrScheme name="FIA Brand palette">
      <a:dk1>
        <a:srgbClr val="294661"/>
      </a:dk1>
      <a:lt1>
        <a:sysClr val="window" lastClr="FFFFFF"/>
      </a:lt1>
      <a:dk2>
        <a:srgbClr val="363636"/>
      </a:dk2>
      <a:lt2>
        <a:srgbClr val="75787B"/>
      </a:lt2>
      <a:accent1>
        <a:srgbClr val="00A4E7"/>
      </a:accent1>
      <a:accent2>
        <a:srgbClr val="85C441"/>
      </a:accent2>
      <a:accent3>
        <a:srgbClr val="4B4F54"/>
      </a:accent3>
      <a:accent4>
        <a:srgbClr val="AE1924"/>
      </a:accent4>
      <a:accent5>
        <a:srgbClr val="F8A51A"/>
      </a:accent5>
      <a:accent6>
        <a:srgbClr val="44C8F5"/>
      </a:accent6>
      <a:hlink>
        <a:srgbClr val="00A4E7"/>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IA PPT Template_16-9_LATO.potx  -  AutoRecovered" id="{DB1E60B8-C4B7-4BED-9F2B-841E44D0E3A7}" vid="{0D08079C-6AAE-47EF-846E-24EC83D40FBE}"/>
    </a:ext>
  </a:extLst>
</a:theme>
</file>

<file path=ppt/theme/theme2.xml><?xml version="1.0" encoding="utf-8"?>
<a:theme xmlns:a="http://schemas.openxmlformats.org/drawingml/2006/main" name="Interior Slides_wWatermark">
  <a:themeElements>
    <a:clrScheme name="FIA Brand palette">
      <a:dk1>
        <a:srgbClr val="294661"/>
      </a:dk1>
      <a:lt1>
        <a:sysClr val="window" lastClr="FFFFFF"/>
      </a:lt1>
      <a:dk2>
        <a:srgbClr val="363636"/>
      </a:dk2>
      <a:lt2>
        <a:srgbClr val="75787B"/>
      </a:lt2>
      <a:accent1>
        <a:srgbClr val="00A4E7"/>
      </a:accent1>
      <a:accent2>
        <a:srgbClr val="85C441"/>
      </a:accent2>
      <a:accent3>
        <a:srgbClr val="4B4F54"/>
      </a:accent3>
      <a:accent4>
        <a:srgbClr val="AE1924"/>
      </a:accent4>
      <a:accent5>
        <a:srgbClr val="F8A51A"/>
      </a:accent5>
      <a:accent6>
        <a:srgbClr val="44C8F5"/>
      </a:accent6>
      <a:hlink>
        <a:srgbClr val="00A4E7"/>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IA PPT Template_16-9_LATO.potx  -  AutoRecovered" id="{DB1E60B8-C4B7-4BED-9F2B-841E44D0E3A7}" vid="{061F423B-95C2-4F48-817E-C8B461679DBC}"/>
    </a:ext>
  </a:extLst>
</a:theme>
</file>

<file path=ppt/theme/theme3.xml><?xml version="1.0" encoding="utf-8"?>
<a:theme xmlns:a="http://schemas.openxmlformats.org/drawingml/2006/main" name="Interior Slides_NoWatermark">
  <a:themeElements>
    <a:clrScheme name="FIA Brand palette">
      <a:dk1>
        <a:srgbClr val="294661"/>
      </a:dk1>
      <a:lt1>
        <a:sysClr val="window" lastClr="FFFFFF"/>
      </a:lt1>
      <a:dk2>
        <a:srgbClr val="363636"/>
      </a:dk2>
      <a:lt2>
        <a:srgbClr val="75787B"/>
      </a:lt2>
      <a:accent1>
        <a:srgbClr val="00A4E7"/>
      </a:accent1>
      <a:accent2>
        <a:srgbClr val="85C441"/>
      </a:accent2>
      <a:accent3>
        <a:srgbClr val="4B4F54"/>
      </a:accent3>
      <a:accent4>
        <a:srgbClr val="AE1924"/>
      </a:accent4>
      <a:accent5>
        <a:srgbClr val="F8A51A"/>
      </a:accent5>
      <a:accent6>
        <a:srgbClr val="44C8F5"/>
      </a:accent6>
      <a:hlink>
        <a:srgbClr val="00A4E7"/>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IA PPT Template_16-9_LATO.potx  -  AutoRecovered" id="{DB1E60B8-C4B7-4BED-9F2B-841E44D0E3A7}" vid="{6B70B6F3-09CB-4BB4-BCDE-5826EA9AF58D}"/>
    </a:ext>
  </a:extLst>
</a:theme>
</file>

<file path=ppt/theme/theme4.xml><?xml version="1.0" encoding="utf-8"?>
<a:theme xmlns:a="http://schemas.openxmlformats.org/drawingml/2006/main" name="Concluding slide">
  <a:themeElements>
    <a:clrScheme name="FIA Brand Colors">
      <a:dk1>
        <a:srgbClr val="294661"/>
      </a:dk1>
      <a:lt1>
        <a:srgbClr val="FFFFFF"/>
      </a:lt1>
      <a:dk2>
        <a:srgbClr val="363636"/>
      </a:dk2>
      <a:lt2>
        <a:srgbClr val="75787B"/>
      </a:lt2>
      <a:accent1>
        <a:srgbClr val="00A4E7"/>
      </a:accent1>
      <a:accent2>
        <a:srgbClr val="85C441"/>
      </a:accent2>
      <a:accent3>
        <a:srgbClr val="4B4F54"/>
      </a:accent3>
      <a:accent4>
        <a:srgbClr val="AE1924"/>
      </a:accent4>
      <a:accent5>
        <a:srgbClr val="F8A51A"/>
      </a:accent5>
      <a:accent6>
        <a:srgbClr val="44C8F5"/>
      </a:accent6>
      <a:hlink>
        <a:srgbClr val="00A4E7"/>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IA PPT Template_16-9_LATO.potx  -  AutoRecovered" id="{DB1E60B8-C4B7-4BED-9F2B-841E44D0E3A7}" vid="{FA310EDB-280D-4BA4-A51F-0AFA984AD840}"/>
    </a:ext>
  </a:extLst>
</a:theme>
</file>

<file path=ppt/theme/theme5.xml><?xml version="1.0" encoding="utf-8"?>
<a:theme xmlns:a="http://schemas.openxmlformats.org/drawingml/2006/main" name="BLANK">
  <a:themeElements>
    <a:clrScheme name="FIA Brand Colors">
      <a:dk1>
        <a:srgbClr val="294661"/>
      </a:dk1>
      <a:lt1>
        <a:srgbClr val="FFFFFF"/>
      </a:lt1>
      <a:dk2>
        <a:srgbClr val="363636"/>
      </a:dk2>
      <a:lt2>
        <a:srgbClr val="75787B"/>
      </a:lt2>
      <a:accent1>
        <a:srgbClr val="00A4E7"/>
      </a:accent1>
      <a:accent2>
        <a:srgbClr val="85C441"/>
      </a:accent2>
      <a:accent3>
        <a:srgbClr val="4B4F54"/>
      </a:accent3>
      <a:accent4>
        <a:srgbClr val="AE1924"/>
      </a:accent4>
      <a:accent5>
        <a:srgbClr val="F8A51A"/>
      </a:accent5>
      <a:accent6>
        <a:srgbClr val="44C8F5"/>
      </a:accent6>
      <a:hlink>
        <a:srgbClr val="00A4E7"/>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IA PPT Template_16-9_LATO.potx  -  AutoRecovered" id="{DB1E60B8-C4B7-4BED-9F2B-841E44D0E3A7}" vid="{A7D0BA0B-F287-4629-8402-AAB660994C70}"/>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2E3EA5C776C9A4DB691131EFEABC556" ma:contentTypeVersion="18" ma:contentTypeDescription="Create a new document." ma:contentTypeScope="" ma:versionID="4ebc52a59570e88bb90c2766565f26d9">
  <xsd:schema xmlns:xsd="http://www.w3.org/2001/XMLSchema" xmlns:xs="http://www.w3.org/2001/XMLSchema" xmlns:p="http://schemas.microsoft.com/office/2006/metadata/properties" xmlns:ns2="b46d4cc6-8529-466f-aea9-fa26a026a51f" xmlns:ns3="e2cf78b4-001a-4348-b02c-4ce9a7f224bb" targetNamespace="http://schemas.microsoft.com/office/2006/metadata/properties" ma:root="true" ma:fieldsID="45d4d2169900ae84efa5580a437699b4" ns2:_="" ns3:_="">
    <xsd:import namespace="b46d4cc6-8529-466f-aea9-fa26a026a51f"/>
    <xsd:import namespace="e2cf78b4-001a-4348-b02c-4ce9a7f224b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6d4cc6-8529-466f-aea9-fa26a026a5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0317f6e-2cf7-4ca2-aff5-a4d7f2f9021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cf78b4-001a-4348-b02c-4ce9a7f224b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6a0f565-e678-4657-960f-1b08ba5f3331}" ma:internalName="TaxCatchAll" ma:showField="CatchAllData" ma:web="e2cf78b4-001a-4348-b02c-4ce9a7f224b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46d4cc6-8529-466f-aea9-fa26a026a51f">
      <Terms xmlns="http://schemas.microsoft.com/office/infopath/2007/PartnerControls"/>
    </lcf76f155ced4ddcb4097134ff3c332f>
    <TaxCatchAll xmlns="e2cf78b4-001a-4348-b02c-4ce9a7f224bb" xsi:nil="true"/>
  </documentManagement>
</p:properties>
</file>

<file path=customXml/itemProps1.xml><?xml version="1.0" encoding="utf-8"?>
<ds:datastoreItem xmlns:ds="http://schemas.openxmlformats.org/officeDocument/2006/customXml" ds:itemID="{80ABB4EB-E615-4EC8-9188-07114EA818D4}">
  <ds:schemaRefs>
    <ds:schemaRef ds:uri="http://schemas.microsoft.com/sharepoint/v3/contenttype/forms"/>
  </ds:schemaRefs>
</ds:datastoreItem>
</file>

<file path=customXml/itemProps2.xml><?xml version="1.0" encoding="utf-8"?>
<ds:datastoreItem xmlns:ds="http://schemas.openxmlformats.org/officeDocument/2006/customXml" ds:itemID="{2B366CCE-71A4-4616-9170-185BC189D20F}"/>
</file>

<file path=customXml/itemProps3.xml><?xml version="1.0" encoding="utf-8"?>
<ds:datastoreItem xmlns:ds="http://schemas.openxmlformats.org/officeDocument/2006/customXml" ds:itemID="{345178D3-992A-4AC0-8D89-3D90FF0F224E}">
  <ds:schemaRefs>
    <ds:schemaRef ds:uri="32395b66-588b-41f9-acbf-85ee27966f9c"/>
    <ds:schemaRef ds:uri="5d95e128-5913-4f28-a801-15163749523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4483</TotalTime>
  <Words>10409</Words>
  <Application>Microsoft Office PowerPoint</Application>
  <PresentationFormat>Widescreen</PresentationFormat>
  <Paragraphs>2551</Paragraphs>
  <Slides>62</Slides>
  <Notes>47</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62</vt:i4>
      </vt:variant>
    </vt:vector>
  </HeadingPairs>
  <TitlesOfParts>
    <vt:vector size="70" baseType="lpstr">
      <vt:lpstr>Arial</vt:lpstr>
      <vt:lpstr>Calibri</vt:lpstr>
      <vt:lpstr>Lato</vt:lpstr>
      <vt:lpstr>Title Slides</vt:lpstr>
      <vt:lpstr>Interior Slides_wWatermark</vt:lpstr>
      <vt:lpstr>Interior Slides_NoWatermark</vt:lpstr>
      <vt:lpstr>Concluding slide</vt:lpstr>
      <vt:lpstr>BLANK</vt:lpstr>
      <vt:lpstr>PowerPoint Presentation</vt:lpstr>
      <vt:lpstr>Reminders</vt:lpstr>
      <vt:lpstr>Trends in ETD Trading Q2 2025</vt:lpstr>
      <vt:lpstr>Speakers</vt:lpstr>
      <vt:lpstr>Agenda</vt:lpstr>
      <vt:lpstr>Overview: Global Volume and Open Interest in Q2 2025</vt:lpstr>
      <vt:lpstr>Overview: Global Volume and Open Interest in Q2 2025</vt:lpstr>
      <vt:lpstr>Overview: Volume Falls in APAC</vt:lpstr>
      <vt:lpstr>Overview: Open Interest Edges Higher</vt:lpstr>
      <vt:lpstr>Equity Index: Top Contracts by Volume – APAC</vt:lpstr>
      <vt:lpstr>Equity Index: Top Contracts by Volume – Americas</vt:lpstr>
      <vt:lpstr>Equity Index: Top Contracts by Volume – EMEA</vt:lpstr>
      <vt:lpstr>India Equity Index Options</vt:lpstr>
      <vt:lpstr>India Equity Index Futures</vt:lpstr>
      <vt:lpstr>India Single Stock Derivatives</vt:lpstr>
      <vt:lpstr>China’s Equity Index Derivatives</vt:lpstr>
      <vt:lpstr>China Equity Index Derivatives: Top Contracts</vt:lpstr>
      <vt:lpstr>China ETF Options: Rising Interest in Tech Sector</vt:lpstr>
      <vt:lpstr>Total Return Futures: Inflows from OTC Equity Markets</vt:lpstr>
      <vt:lpstr>Interest Rates – Top Bond Contracts by Volume</vt:lpstr>
      <vt:lpstr>US Treasury Futures: Open Interest Edges Higher</vt:lpstr>
      <vt:lpstr>EU Bond Futures: High Turnover, Stable Open Interest</vt:lpstr>
      <vt:lpstr>Credit Spreads in EU Bond Markets</vt:lpstr>
      <vt:lpstr>Interest Rates – Top STIR Contracts by Volume</vt:lpstr>
      <vt:lpstr>SOFR Complex: Uncertainty Spurs Trading</vt:lpstr>
      <vt:lpstr>SOFR Futures: FMX Seeks a Foothold</vt:lpstr>
      <vt:lpstr>ICE Futures Europe: Record Volume in Rates</vt:lpstr>
      <vt:lpstr>SONIA: Volume and OI Trending Higher</vt:lpstr>
      <vt:lpstr>Euribor Futures: Eurex Takes on ICE</vt:lpstr>
      <vt:lpstr>ESTR Futures: Three-Way Competition</vt:lpstr>
      <vt:lpstr>Credit Index Futures: Inflection Point for Volume</vt:lpstr>
      <vt:lpstr>Credit Futures: Open Interest</vt:lpstr>
      <vt:lpstr>Bitcoin: Surge of Activity on Brazil’s B3 </vt:lpstr>
      <vt:lpstr>SGX Futures: Steady Ascent</vt:lpstr>
      <vt:lpstr>Commodities: On Track for Record Year</vt:lpstr>
      <vt:lpstr>Commodities: Open Interest Trending Higher</vt:lpstr>
      <vt:lpstr>Commodity Options vs. Futures: Shift in Preference</vt:lpstr>
      <vt:lpstr>Energy Futures: Top Contracts by Volume</vt:lpstr>
      <vt:lpstr>Energy Options: Top Contracts by Volume</vt:lpstr>
      <vt:lpstr>Energy Options: Surge in Henry Hub Volume and OI </vt:lpstr>
      <vt:lpstr>ICE vs CME: Competition in Energy</vt:lpstr>
      <vt:lpstr>ICE vs CME: WTI Futures</vt:lpstr>
      <vt:lpstr>ICE vs CME: Henry Hub Futures</vt:lpstr>
      <vt:lpstr>CME vs ICE: Brent Crude Oil Futures</vt:lpstr>
      <vt:lpstr>CME vs ICE: Gulf Coast Crude Oil</vt:lpstr>
      <vt:lpstr>Nodal vs ICE: Competition in US Power</vt:lpstr>
      <vt:lpstr>ICE vs EEX: Competition in EU Power</vt:lpstr>
      <vt:lpstr>Industrial Metals: Top Contracts by Volume</vt:lpstr>
      <vt:lpstr>Three Way Competition in Copper</vt:lpstr>
      <vt:lpstr>Precious Metals: Top Contracts by Trading Volume</vt:lpstr>
      <vt:lpstr>Precious Metals: Retail Interest in the US</vt:lpstr>
      <vt:lpstr>Top Contracts in Agriculture: China</vt:lpstr>
      <vt:lpstr>Top Contracts in Agriculture: US</vt:lpstr>
      <vt:lpstr>Top Contracts in Agriculture: Rest of World</vt:lpstr>
      <vt:lpstr>Appendix</vt:lpstr>
      <vt:lpstr>Methodology</vt:lpstr>
      <vt:lpstr>Exchange Ranking – Part One</vt:lpstr>
      <vt:lpstr>Exchange Ranking – Part Two</vt:lpstr>
      <vt:lpstr>Exchange Ranking – Part Three</vt:lpstr>
      <vt:lpstr>Exchange Ranking – Part Four</vt:lpstr>
      <vt:lpstr>Exchange Ranking – Part Five</vt:lpstr>
      <vt:lpstr>Thank you for joining us today!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Marlece Lusk</dc:creator>
  <cp:lastModifiedBy>Beth Thompson</cp:lastModifiedBy>
  <cp:revision>20</cp:revision>
  <dcterms:created xsi:type="dcterms:W3CDTF">2020-08-12T18:01:43Z</dcterms:created>
  <dcterms:modified xsi:type="dcterms:W3CDTF">2025-07-30T13:48:12Z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0x010100F2E3EA5C776C9A4DB691131EFEABC556</vt:lpwstr>
  </property>
</Properties>
</file>