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1"/>
  </p:notesMasterIdLst>
  <p:sldIdLst>
    <p:sldId id="289" r:id="rId9"/>
    <p:sldId id="32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9"/>
    <p:restoredTop sz="94748"/>
  </p:normalViewPr>
  <p:slideViewPr>
    <p:cSldViewPr snapToGrid="0">
      <p:cViewPr varScale="1">
        <p:scale>
          <a:sx n="117" d="100"/>
          <a:sy n="117" d="100"/>
        </p:scale>
        <p:origin x="16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10/2/24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10/2/24</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10/2/24</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10/2/24</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mailto:it-ops@thesmallexchange.com" TargetMode="External"/><Relationship Id="rId2" Type="http://schemas.openxmlformats.org/officeDocument/2006/relationships/hyperlink" Target="mailto:ops@thesmallexchange.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SMALL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7886700" cy="4688957"/>
          </a:xfrm>
        </p:spPr>
        <p:txBody>
          <a:bodyPr>
            <a:normAutofit fontScale="62500" lnSpcReduction="20000"/>
          </a:bodyPr>
          <a:lstStyle/>
          <a:p>
            <a:pPr marL="0" indent="0">
              <a:buNone/>
            </a:pPr>
            <a:r>
              <a:rPr lang="en-US" sz="3200" b="1" dirty="0"/>
              <a:t>Overview</a:t>
            </a:r>
          </a:p>
          <a:p>
            <a:pPr marL="0" indent="0">
              <a:lnSpc>
                <a:spcPct val="120000"/>
              </a:lnSpc>
              <a:buNone/>
            </a:pPr>
            <a:r>
              <a:rPr lang="en-US" sz="2800" dirty="0"/>
              <a:t>The Small Exchange will test its ability to conduct business from its disaster recovery (DR) facility.  </a:t>
            </a:r>
          </a:p>
          <a:p>
            <a:pPr marL="0" indent="0">
              <a:buNone/>
            </a:pPr>
            <a:endParaRPr lang="en-US" sz="2800" dirty="0"/>
          </a:p>
          <a:p>
            <a:pPr marL="0" indent="0">
              <a:buNone/>
            </a:pPr>
            <a:r>
              <a:rPr lang="en-US" sz="3200" b="1" dirty="0"/>
              <a:t>Pre-test Requirement</a:t>
            </a:r>
          </a:p>
          <a:p>
            <a:pPr marL="0" indent="0">
              <a:lnSpc>
                <a:spcPct val="120000"/>
              </a:lnSpc>
              <a:buNone/>
            </a:pPr>
            <a:r>
              <a:rPr lang="en-US" sz="2800" dirty="0"/>
              <a:t>No Pre-test requirement this year.  We will have trades populated for firms testing with us.</a:t>
            </a:r>
          </a:p>
          <a:p>
            <a:pPr marL="0" indent="0">
              <a:buNone/>
            </a:pPr>
            <a:endParaRPr lang="en-US" sz="2800" dirty="0"/>
          </a:p>
          <a:p>
            <a:pPr marL="0" indent="0">
              <a:buNone/>
            </a:pPr>
            <a:r>
              <a:rPr lang="en-US" sz="3200" b="1" dirty="0"/>
              <a:t>Test Schedule</a:t>
            </a:r>
          </a:p>
          <a:p>
            <a:pPr marL="0" indent="0">
              <a:lnSpc>
                <a:spcPct val="120000"/>
              </a:lnSpc>
              <a:buNone/>
            </a:pPr>
            <a:r>
              <a:rPr lang="en-US" sz="2800" dirty="0"/>
              <a:t>The expected test schedule on October 5th will be as follows (times in Central Time): </a:t>
            </a:r>
          </a:p>
          <a:p>
            <a:pPr marL="0" indent="0">
              <a:buNone/>
            </a:pPr>
            <a:endParaRPr lang="en-US" sz="2800" dirty="0"/>
          </a:p>
          <a:p>
            <a:pPr marL="0" indent="0">
              <a:buNone/>
            </a:pPr>
            <a:r>
              <a:rPr lang="en-US" sz="2800" b="1" dirty="0"/>
              <a:t>9:00 AM: </a:t>
            </a:r>
            <a:r>
              <a:rPr lang="en-US" sz="2800" dirty="0"/>
              <a:t>Pre-open </a:t>
            </a:r>
          </a:p>
          <a:p>
            <a:pPr marL="0" indent="0">
              <a:buNone/>
            </a:pPr>
            <a:r>
              <a:rPr lang="en-US" sz="2800" b="1" dirty="0"/>
              <a:t>9:30 AM: </a:t>
            </a:r>
            <a:r>
              <a:rPr lang="en-US" sz="2800" dirty="0"/>
              <a:t>Mock trading session begins </a:t>
            </a:r>
          </a:p>
          <a:p>
            <a:pPr marL="0" indent="0">
              <a:buNone/>
            </a:pPr>
            <a:r>
              <a:rPr lang="en-US" sz="2800" b="1" dirty="0"/>
              <a:t>12:00 PM: </a:t>
            </a:r>
            <a:r>
              <a:rPr lang="en-US" sz="28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92280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SMALL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55000" lnSpcReduction="20000"/>
          </a:bodyPr>
          <a:lstStyle/>
          <a:p>
            <a:pPr marL="0" indent="0">
              <a:buNone/>
            </a:pPr>
            <a:r>
              <a:rPr lang="en-US" sz="3300" b="1" dirty="0"/>
              <a:t>Test Activity</a:t>
            </a:r>
          </a:p>
          <a:p>
            <a:pPr marL="0" indent="0">
              <a:lnSpc>
                <a:spcPct val="120000"/>
              </a:lnSpc>
              <a:buNone/>
            </a:pPr>
            <a:r>
              <a:rPr lang="en-US" sz="2900" dirty="0"/>
              <a:t>All production symbols will be available for order entry during this mock trading session. Test  participants who have completed pre-testing will be allowed to connect, submit orders, and  receive market data for the duration of the test. The trade date for all transactions and on all exchange messages will be the actual test date, October 5, 2024. The following scenarios will be tested and verified during the DR test:  </a:t>
            </a:r>
          </a:p>
          <a:p>
            <a:pPr marL="342900" lvl="1" indent="0">
              <a:lnSpc>
                <a:spcPct val="120000"/>
              </a:lnSpc>
              <a:buNone/>
            </a:pPr>
            <a:endParaRPr lang="en-US" sz="1500" dirty="0"/>
          </a:p>
          <a:p>
            <a:pPr lvl="1">
              <a:lnSpc>
                <a:spcPct val="120000"/>
              </a:lnSpc>
            </a:pPr>
            <a:r>
              <a:rPr lang="en-US" sz="2500" dirty="0"/>
              <a:t>Pre-Open </a:t>
            </a:r>
          </a:p>
          <a:p>
            <a:pPr lvl="1">
              <a:lnSpc>
                <a:spcPct val="120000"/>
              </a:lnSpc>
            </a:pPr>
            <a:r>
              <a:rPr lang="en-US" sz="2500" dirty="0"/>
              <a:t>Market open </a:t>
            </a:r>
          </a:p>
          <a:p>
            <a:pPr lvl="1">
              <a:lnSpc>
                <a:spcPct val="120000"/>
              </a:lnSpc>
            </a:pPr>
            <a:r>
              <a:rPr lang="en-US" sz="2500" dirty="0"/>
              <a:t>Market data dissemination </a:t>
            </a:r>
          </a:p>
          <a:p>
            <a:pPr lvl="1">
              <a:lnSpc>
                <a:spcPct val="120000"/>
              </a:lnSpc>
            </a:pPr>
            <a:r>
              <a:rPr lang="en-US" sz="2500" dirty="0"/>
              <a:t>Clearing </a:t>
            </a:r>
          </a:p>
          <a:p>
            <a:pPr lvl="1">
              <a:lnSpc>
                <a:spcPct val="120000"/>
              </a:lnSpc>
            </a:pPr>
            <a:r>
              <a:rPr lang="en-US" sz="2500" dirty="0"/>
              <a:t>Daily settlement price dissemination</a:t>
            </a:r>
          </a:p>
          <a:p>
            <a:pPr marL="0" indent="0">
              <a:buNone/>
            </a:pPr>
            <a:endParaRPr lang="en-US" dirty="0"/>
          </a:p>
          <a:p>
            <a:pPr marL="0" indent="0">
              <a:buNone/>
            </a:pPr>
            <a:r>
              <a:rPr lang="en-US" sz="3300" b="1" dirty="0"/>
              <a:t>Contacts</a:t>
            </a:r>
          </a:p>
          <a:p>
            <a:pPr marL="342900" lvl="1" indent="0">
              <a:lnSpc>
                <a:spcPct val="120000"/>
              </a:lnSpc>
              <a:buNone/>
            </a:pPr>
            <a:r>
              <a:rPr lang="en-US" sz="2500" dirty="0"/>
              <a:t>Operations</a:t>
            </a:r>
          </a:p>
          <a:p>
            <a:pPr marL="342900" lvl="1" indent="0">
              <a:lnSpc>
                <a:spcPct val="120000"/>
              </a:lnSpc>
              <a:buNone/>
            </a:pPr>
            <a:r>
              <a:rPr lang="en-US" sz="2500" dirty="0">
                <a:hlinkClick r:id="rId2"/>
              </a:rPr>
              <a:t>ops@thesmallexchange.com</a:t>
            </a:r>
            <a:r>
              <a:rPr lang="en-US" sz="2500" dirty="0"/>
              <a:t> </a:t>
            </a:r>
          </a:p>
          <a:p>
            <a:pPr marL="342900" lvl="1" indent="0">
              <a:lnSpc>
                <a:spcPct val="120000"/>
              </a:lnSpc>
              <a:buNone/>
            </a:pPr>
            <a:r>
              <a:rPr lang="en-US" sz="2500" dirty="0"/>
              <a:t>IT Operations</a:t>
            </a:r>
          </a:p>
          <a:p>
            <a:pPr marL="342900" lvl="1" indent="0">
              <a:lnSpc>
                <a:spcPct val="120000"/>
              </a:lnSpc>
              <a:buNone/>
            </a:pPr>
            <a:r>
              <a:rPr lang="en-US" sz="2500" dirty="0">
                <a:hlinkClick r:id="rId3"/>
              </a:rPr>
              <a:t>it-ops@thesmallexchange.com</a:t>
            </a:r>
            <a:r>
              <a:rPr lang="en-US" sz="2500" dirty="0"/>
              <a:t> </a:t>
            </a:r>
          </a:p>
          <a:p>
            <a:pPr marL="0" indent="0">
              <a:buNone/>
            </a:pPr>
            <a:endParaRPr lang="en-US" dirty="0"/>
          </a:p>
        </p:txBody>
      </p:sp>
    </p:spTree>
    <p:extLst>
      <p:ext uri="{BB962C8B-B14F-4D97-AF65-F5344CB8AC3E}">
        <p14:creationId xmlns:p14="http://schemas.microsoft.com/office/powerpoint/2010/main" val="358290110"/>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6" ma:contentTypeDescription="Create a new document." ma:contentTypeScope="" ma:versionID="b82cbb0bed3cb630ff18eb00444ddb8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201e042af1d4c50d98caeec188a48178"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52F072-52EA-4177-883B-60FCB33FB0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5178D3-992A-4AC0-8D89-3D90FF0F224E}">
  <ds:schemaRefs>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http://schemas.openxmlformats.org/package/2006/metadata/core-properties"/>
    <ds:schemaRef ds:uri="b1dc8d5e-a797-4cf4-8b99-2f35a2d8a579"/>
    <ds:schemaRef ds:uri="f321cc19-8678-4f0b-8d8e-188e7c02e2be"/>
    <ds:schemaRef ds:uri="http://purl.org/dc/terms/"/>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15794</TotalTime>
  <Words>187</Words>
  <Application>Microsoft Macintosh PowerPoint</Application>
  <PresentationFormat>On-screen Show (4:3)</PresentationFormat>
  <Paragraphs>28</Paragraphs>
  <Slides>2</Slides>
  <Notes>0</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vt:i4>
      </vt:variant>
    </vt:vector>
  </HeadingPairs>
  <TitlesOfParts>
    <vt:vector size="9" baseType="lpstr">
      <vt:lpstr>Arial</vt:lpstr>
      <vt:lpstr>Lato</vt:lpstr>
      <vt:lpstr>Interior slides_wWatermark</vt:lpstr>
      <vt:lpstr>Interior slides_wWatermark_wPgNu</vt:lpstr>
      <vt:lpstr>Interior slides_NoWatermark</vt:lpstr>
      <vt:lpstr>Interior slides_NoWatermark_wPgNu</vt:lpstr>
      <vt:lpstr>Concluding slide</vt:lpstr>
      <vt:lpstr>SMALL EXCHANGE</vt:lpstr>
      <vt:lpstr>SMALL EXCHANGE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208</cp:revision>
  <dcterms:created xsi:type="dcterms:W3CDTF">2020-08-08T18:31:41Z</dcterms:created>
  <dcterms:modified xsi:type="dcterms:W3CDTF">2024-10-02T21:01:01Z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