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3.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4.xml" ContentType="application/vnd.openxmlformats-officedocument.theme+xml"/>
  <Override PartName="/ppt/slideLayouts/slideLayout17.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3" r:id="rId4"/>
    <p:sldMasterId id="2147483761" r:id="rId5"/>
    <p:sldMasterId id="2147483742" r:id="rId6"/>
    <p:sldMasterId id="2147483766" r:id="rId7"/>
    <p:sldMasterId id="2147483740" r:id="rId8"/>
  </p:sldMasterIdLst>
  <p:notesMasterIdLst>
    <p:notesMasterId r:id="rId11"/>
  </p:notesMasterIdLst>
  <p:sldIdLst>
    <p:sldId id="378" r:id="rId9"/>
    <p:sldId id="379"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189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99"/>
    <p:restoredTop sz="94748"/>
  </p:normalViewPr>
  <p:slideViewPr>
    <p:cSldViewPr snapToGrid="0">
      <p:cViewPr varScale="1">
        <p:scale>
          <a:sx n="117" d="100"/>
          <a:sy n="117" d="100"/>
        </p:scale>
        <p:origin x="1616"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Master" Target="slideMasters/slideMaster4.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slide" Target="slides/slide2.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b="0" i="0">
                <a:latin typeface="Lato" panose="020F0502020204030203" pitchFamily="34" charset="0"/>
              </a:defRPr>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b="0" i="0">
                <a:latin typeface="Lato" panose="020F0502020204030203" pitchFamily="34" charset="0"/>
              </a:defRPr>
            </a:lvl1pPr>
          </a:lstStyle>
          <a:p>
            <a:fld id="{7E9973D8-64F4-E64F-818B-00189F1CBE1D}" type="datetimeFigureOut">
              <a:rPr lang="en-US" smtClean="0"/>
              <a:pPr/>
              <a:t>10/2/24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b="0" i="0">
                <a:latin typeface="Lato" panose="020F0502020204030203" pitchFamily="34" charset="0"/>
              </a:defRPr>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b="0" i="0">
                <a:latin typeface="Lato" panose="020F0502020204030203" pitchFamily="34" charset="0"/>
              </a:defRPr>
            </a:lvl1pPr>
          </a:lstStyle>
          <a:p>
            <a:fld id="{EC8910C8-7F42-834C-9FC5-8419262F27BE}" type="slidenum">
              <a:rPr lang="en-US" smtClean="0"/>
              <a:pPr/>
              <a:t>‹#›</a:t>
            </a:fld>
            <a:endParaRPr lang="en-US"/>
          </a:p>
        </p:txBody>
      </p:sp>
    </p:spTree>
    <p:extLst>
      <p:ext uri="{BB962C8B-B14F-4D97-AF65-F5344CB8AC3E}">
        <p14:creationId xmlns:p14="http://schemas.microsoft.com/office/powerpoint/2010/main" val="2826057313"/>
      </p:ext>
    </p:extLst>
  </p:cSld>
  <p:clrMap bg1="lt1" tx1="dk1" bg2="lt2" tx2="dk2" accent1="accent1" accent2="accent2" accent3="accent3" accent4="accent4" accent5="accent5" accent6="accent6" hlink="hlink" folHlink="folHlink"/>
  <p:notesStyle>
    <a:lvl1pPr marL="0" algn="l" defTabSz="914400" rtl="0" eaLnBrk="1" latinLnBrk="0" hangingPunct="1">
      <a:defRPr sz="1200" b="0" i="0" kern="1200">
        <a:solidFill>
          <a:schemeClr val="tx1"/>
        </a:solidFill>
        <a:latin typeface="Lato" panose="020F0502020204030203" pitchFamily="34" charset="0"/>
        <a:ea typeface="+mn-ea"/>
        <a:cs typeface="+mn-cs"/>
      </a:defRPr>
    </a:lvl1pPr>
    <a:lvl2pPr marL="457200" algn="l" defTabSz="914400" rtl="0" eaLnBrk="1" latinLnBrk="0" hangingPunct="1">
      <a:defRPr sz="1200" b="0" i="0" kern="1200">
        <a:solidFill>
          <a:schemeClr val="tx1"/>
        </a:solidFill>
        <a:latin typeface="Lato" panose="020F0502020204030203" pitchFamily="34" charset="0"/>
        <a:ea typeface="+mn-ea"/>
        <a:cs typeface="+mn-cs"/>
      </a:defRPr>
    </a:lvl2pPr>
    <a:lvl3pPr marL="914400" algn="l" defTabSz="914400" rtl="0" eaLnBrk="1" latinLnBrk="0" hangingPunct="1">
      <a:defRPr sz="1200" b="0" i="0" kern="1200">
        <a:solidFill>
          <a:schemeClr val="tx1"/>
        </a:solidFill>
        <a:latin typeface="Lato" panose="020F0502020204030203" pitchFamily="34" charset="0"/>
        <a:ea typeface="+mn-ea"/>
        <a:cs typeface="+mn-cs"/>
      </a:defRPr>
    </a:lvl3pPr>
    <a:lvl4pPr marL="1371600" algn="l" defTabSz="914400" rtl="0" eaLnBrk="1" latinLnBrk="0" hangingPunct="1">
      <a:defRPr sz="1200" b="0" i="0" kern="1200">
        <a:solidFill>
          <a:schemeClr val="tx1"/>
        </a:solidFill>
        <a:latin typeface="Lato" panose="020F0502020204030203" pitchFamily="34" charset="0"/>
        <a:ea typeface="+mn-ea"/>
        <a:cs typeface="+mn-cs"/>
      </a:defRPr>
    </a:lvl4pPr>
    <a:lvl5pPr marL="1828800" algn="l" defTabSz="914400" rtl="0" eaLnBrk="1" latinLnBrk="0" hangingPunct="1">
      <a:defRPr sz="1200" b="0" i="0" kern="1200">
        <a:solidFill>
          <a:schemeClr val="tx1"/>
        </a:solidFill>
        <a:latin typeface="Lato" panose="020F0502020204030203"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551417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89086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816908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369D2-EEC4-485C-BB42-95F6D1541A5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7968109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08690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539273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943705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369D2-EEC4-485C-BB42-95F6D1541A5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482685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6581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056332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9627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C2418-BCE1-4BC1-B121-1E5EB8D94A06}"/>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2377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5" name="Date Placeholder 4">
            <a:extLst>
              <a:ext uri="{FF2B5EF4-FFF2-40B4-BE49-F238E27FC236}">
                <a16:creationId xmlns:a16="http://schemas.microsoft.com/office/drawing/2014/main" id="{22848B8F-5060-4ED7-9C12-540DA3A5BFD1}"/>
              </a:ext>
            </a:extLst>
          </p:cNvPr>
          <p:cNvSpPr>
            <a:spLocks noGrp="1"/>
          </p:cNvSpPr>
          <p:nvPr>
            <p:ph type="dt" sz="half" idx="10"/>
          </p:nvPr>
        </p:nvSpPr>
        <p:spPr>
          <a:xfrm>
            <a:off x="628650" y="6356351"/>
            <a:ext cx="2057400" cy="365125"/>
          </a:xfrm>
          <a:prstGeom prst="rect">
            <a:avLst/>
          </a:prstGeom>
        </p:spPr>
        <p:txBody>
          <a:bodyPr/>
          <a:lstStyle>
            <a:lvl1pPr>
              <a:defRPr sz="1200"/>
            </a:lvl1pPr>
          </a:lstStyle>
          <a:p>
            <a:fld id="{479FE1AD-3F9A-4AC3-A78C-DCE865689AAC}" type="datetimeFigureOut">
              <a:rPr lang="en-US" smtClean="0"/>
              <a:pPr/>
              <a:t>10/2/24</a:t>
            </a:fld>
            <a:endParaRPr lang="en-US"/>
          </a:p>
        </p:txBody>
      </p:sp>
      <p:sp>
        <p:nvSpPr>
          <p:cNvPr id="7" name="Slide Number Placeholder 6">
            <a:extLst>
              <a:ext uri="{FF2B5EF4-FFF2-40B4-BE49-F238E27FC236}">
                <a16:creationId xmlns:a16="http://schemas.microsoft.com/office/drawing/2014/main" id="{88FAE50A-1DE8-43A9-B575-E3C3F8090BC0}"/>
              </a:ext>
            </a:extLst>
          </p:cNvPr>
          <p:cNvSpPr>
            <a:spLocks noGrp="1"/>
          </p:cNvSpPr>
          <p:nvPr>
            <p:ph type="sldNum" sz="quarter" idx="12"/>
          </p:nvPr>
        </p:nvSpPr>
        <p:spPr>
          <a:xfrm>
            <a:off x="2780472" y="6356351"/>
            <a:ext cx="3222763" cy="365125"/>
          </a:xfrm>
          <a:prstGeom prst="rect">
            <a:avLst/>
          </a:prstGeom>
        </p:spPr>
        <p:txBody>
          <a:bodyPr/>
          <a:lstStyle>
            <a:lvl1pPr algn="ctr">
              <a:defRPr sz="1200"/>
            </a:lvl1pPr>
          </a:lstStyle>
          <a:p>
            <a:fld id="{93963684-DCED-4DA0-88A9-0916697D9BC5}" type="slidenum">
              <a:rPr lang="en-US" smtClean="0"/>
              <a:pPr/>
              <a:t>‹#›</a:t>
            </a:fld>
            <a:endParaRPr lang="en-US"/>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06138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4">
            <a:extLst>
              <a:ext uri="{FF2B5EF4-FFF2-40B4-BE49-F238E27FC236}">
                <a16:creationId xmlns:a16="http://schemas.microsoft.com/office/drawing/2014/main" id="{39BFA68F-C36C-FF42-9D07-40C01FBE9EC0}"/>
              </a:ext>
            </a:extLst>
          </p:cNvPr>
          <p:cNvSpPr>
            <a:spLocks noGrp="1"/>
          </p:cNvSpPr>
          <p:nvPr>
            <p:ph type="dt" sz="half" idx="10"/>
          </p:nvPr>
        </p:nvSpPr>
        <p:spPr>
          <a:xfrm>
            <a:off x="628650" y="6356351"/>
            <a:ext cx="2057400" cy="365125"/>
          </a:xfrm>
          <a:prstGeom prst="rect">
            <a:avLst/>
          </a:prstGeom>
        </p:spPr>
        <p:txBody>
          <a:bodyPr/>
          <a:lstStyle>
            <a:lvl1pPr>
              <a:defRPr sz="1200"/>
            </a:lvl1pPr>
          </a:lstStyle>
          <a:p>
            <a:fld id="{479FE1AD-3F9A-4AC3-A78C-DCE865689AAC}" type="datetimeFigureOut">
              <a:rPr lang="en-US" smtClean="0"/>
              <a:pPr/>
              <a:t>10/2/24</a:t>
            </a:fld>
            <a:endParaRPr lang="en-US"/>
          </a:p>
        </p:txBody>
      </p:sp>
      <p:sp>
        <p:nvSpPr>
          <p:cNvPr id="11" name="Slide Number Placeholder 6">
            <a:extLst>
              <a:ext uri="{FF2B5EF4-FFF2-40B4-BE49-F238E27FC236}">
                <a16:creationId xmlns:a16="http://schemas.microsoft.com/office/drawing/2014/main" id="{5B639108-1F63-7640-8ECF-CAF5ACBFC281}"/>
              </a:ext>
            </a:extLst>
          </p:cNvPr>
          <p:cNvSpPr>
            <a:spLocks noGrp="1"/>
          </p:cNvSpPr>
          <p:nvPr>
            <p:ph type="sldNum" sz="quarter" idx="12"/>
          </p:nvPr>
        </p:nvSpPr>
        <p:spPr>
          <a:xfrm>
            <a:off x="2780472" y="6356351"/>
            <a:ext cx="3222763" cy="365125"/>
          </a:xfrm>
          <a:prstGeom prst="rect">
            <a:avLst/>
          </a:prstGeom>
        </p:spPr>
        <p:txBody>
          <a:bodyPr/>
          <a:lstStyle>
            <a:lvl1pPr algn="ctr">
              <a:defRPr sz="1200"/>
            </a:lvl1pPr>
          </a:lstStyle>
          <a:p>
            <a:fld id="{93963684-DCED-4DA0-88A9-0916697D9BC5}" type="slidenum">
              <a:rPr lang="en-US" smtClean="0"/>
              <a:pPr/>
              <a:t>‹#›</a:t>
            </a:fld>
            <a:endParaRPr lang="en-US"/>
          </a:p>
        </p:txBody>
      </p:sp>
    </p:spTree>
    <p:extLst>
      <p:ext uri="{BB962C8B-B14F-4D97-AF65-F5344CB8AC3E}">
        <p14:creationId xmlns:p14="http://schemas.microsoft.com/office/powerpoint/2010/main" val="4174581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FC1DADD-CE4D-426F-A537-72DF92C4C630}"/>
              </a:ext>
            </a:extLst>
          </p:cNvPr>
          <p:cNvSpPr>
            <a:spLocks noGrp="1"/>
          </p:cNvSpPr>
          <p:nvPr>
            <p:ph type="dt" sz="half" idx="10"/>
          </p:nvPr>
        </p:nvSpPr>
        <p:spPr>
          <a:xfrm>
            <a:off x="628650" y="6356350"/>
            <a:ext cx="20574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C07F73-A887-42AF-A9E5-E3F343D3C91D}" type="datetimeFigureOut">
              <a:rPr lang="en-US" smtClean="0"/>
              <a:pPr/>
              <a:t>10/2/24</a:t>
            </a:fld>
            <a:endParaRPr lang="en-US"/>
          </a:p>
        </p:txBody>
      </p:sp>
      <p:sp>
        <p:nvSpPr>
          <p:cNvPr id="8" name="Footer Placeholder 7">
            <a:extLst>
              <a:ext uri="{FF2B5EF4-FFF2-40B4-BE49-F238E27FC236}">
                <a16:creationId xmlns:a16="http://schemas.microsoft.com/office/drawing/2014/main" id="{914ABA8B-E35D-40DD-B441-9FBEC5AF889B}"/>
              </a:ext>
            </a:extLst>
          </p:cNvPr>
          <p:cNvSpPr>
            <a:spLocks noGrp="1"/>
          </p:cNvSpPr>
          <p:nvPr>
            <p:ph type="ftr" sz="quarter" idx="11"/>
          </p:nvPr>
        </p:nvSpPr>
        <p:spPr>
          <a:xfrm>
            <a:off x="3028950" y="6356350"/>
            <a:ext cx="30861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9" name="Slide Number Placeholder 8">
            <a:extLst>
              <a:ext uri="{FF2B5EF4-FFF2-40B4-BE49-F238E27FC236}">
                <a16:creationId xmlns:a16="http://schemas.microsoft.com/office/drawing/2014/main" id="{A7FD354C-B1B2-4C96-807E-2187C8B45340}"/>
              </a:ext>
            </a:extLst>
          </p:cNvPr>
          <p:cNvSpPr>
            <a:spLocks noGrp="1"/>
          </p:cNvSpPr>
          <p:nvPr>
            <p:ph type="sldNum" sz="quarter" idx="12"/>
          </p:nvPr>
        </p:nvSpPr>
        <p:spPr>
          <a:xfrm>
            <a:off x="6457950" y="6356350"/>
            <a:ext cx="20574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8860951-3C83-4875-A869-0586E7A52C8F}" type="slidenum">
              <a:rPr lang="en-US" smtClean="0"/>
              <a:pPr/>
              <a:t>‹#›</a:t>
            </a:fld>
            <a:endParaRPr lang="en-US"/>
          </a:p>
        </p:txBody>
      </p:sp>
    </p:spTree>
    <p:extLst>
      <p:ext uri="{BB962C8B-B14F-4D97-AF65-F5344CB8AC3E}">
        <p14:creationId xmlns:p14="http://schemas.microsoft.com/office/powerpoint/2010/main" val="3346208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C2418-BCE1-4BC1-B121-1E5EB8D94A06}"/>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061086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8919655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emf"/><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image" Target="../media/image2.png"/><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image" Target="../media/image1.emf"/><Relationship Id="rId5" Type="http://schemas.openxmlformats.org/officeDocument/2006/relationships/theme" Target="../theme/theme2.xml"/><Relationship Id="rId4" Type="http://schemas.openxmlformats.org/officeDocument/2006/relationships/slideLayout" Target="../slideLayouts/slideLayout8.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1.xml"/><Relationship Id="rId7" Type="http://schemas.openxmlformats.org/officeDocument/2006/relationships/image" Target="../media/image2.png"/><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image" Target="../media/image1.emf"/><Relationship Id="rId5" Type="http://schemas.openxmlformats.org/officeDocument/2006/relationships/theme" Target="../theme/theme3.xml"/><Relationship Id="rId4" Type="http://schemas.openxmlformats.org/officeDocument/2006/relationships/slideLayout" Target="../slideLayouts/slideLayout12.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5.xml"/><Relationship Id="rId7" Type="http://schemas.openxmlformats.org/officeDocument/2006/relationships/image" Target="../media/image2.png"/><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image" Target="../media/image1.emf"/><Relationship Id="rId5" Type="http://schemas.openxmlformats.org/officeDocument/2006/relationships/theme" Target="../theme/theme4.xml"/><Relationship Id="rId4" Type="http://schemas.openxmlformats.org/officeDocument/2006/relationships/slideLayout" Target="../slideLayouts/slideLayout16.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5.xml"/><Relationship Id="rId1" Type="http://schemas.openxmlformats.org/officeDocument/2006/relationships/slideLayout" Target="../slideLayouts/slideLayout17.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9AA14140-96C4-5E47-B071-668B9B963CF1}"/>
              </a:ext>
            </a:extLst>
          </p:cNvPr>
          <p:cNvPicPr>
            <a:picLocks noChangeAspect="1"/>
          </p:cNvPicPr>
          <p:nvPr userDrawn="1"/>
        </p:nvPicPr>
        <p:blipFill>
          <a:blip r:embed="rId6">
            <a:alphaModFix amt="20000"/>
          </a:blip>
          <a:stretch>
            <a:fillRect/>
          </a:stretch>
        </p:blipFill>
        <p:spPr>
          <a:xfrm>
            <a:off x="5880810" y="204484"/>
            <a:ext cx="3263189" cy="6653515"/>
          </a:xfrm>
          <a:prstGeom prst="rect">
            <a:avLst/>
          </a:prstGeom>
        </p:spPr>
      </p:pic>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Tree>
    <p:extLst>
      <p:ext uri="{BB962C8B-B14F-4D97-AF65-F5344CB8AC3E}">
        <p14:creationId xmlns:p14="http://schemas.microsoft.com/office/powerpoint/2010/main" val="3749106481"/>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58" r:id="rId3"/>
    <p:sldLayoutId id="2147483716"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9AA14140-96C4-5E47-B071-668B9B963CF1}"/>
              </a:ext>
            </a:extLst>
          </p:cNvPr>
          <p:cNvPicPr>
            <a:picLocks noChangeAspect="1"/>
          </p:cNvPicPr>
          <p:nvPr userDrawn="1"/>
        </p:nvPicPr>
        <p:blipFill>
          <a:blip r:embed="rId6">
            <a:alphaModFix amt="20000"/>
          </a:blip>
          <a:stretch>
            <a:fillRect/>
          </a:stretch>
        </p:blipFill>
        <p:spPr>
          <a:xfrm>
            <a:off x="5880810" y="204484"/>
            <a:ext cx="3263189" cy="6653515"/>
          </a:xfrm>
          <a:prstGeom prst="rect">
            <a:avLst/>
          </a:prstGeom>
        </p:spPr>
      </p:pic>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
        <p:nvSpPr>
          <p:cNvPr id="4" name="TextBox 3">
            <a:extLst>
              <a:ext uri="{FF2B5EF4-FFF2-40B4-BE49-F238E27FC236}">
                <a16:creationId xmlns:a16="http://schemas.microsoft.com/office/drawing/2014/main" id="{2234DCB7-3BE5-4DD9-9616-B4B9297CEA50}"/>
              </a:ext>
            </a:extLst>
          </p:cNvPr>
          <p:cNvSpPr txBox="1"/>
          <p:nvPr userDrawn="1"/>
        </p:nvSpPr>
        <p:spPr>
          <a:xfrm>
            <a:off x="8610600" y="6523773"/>
            <a:ext cx="520698" cy="307777"/>
          </a:xfrm>
          <a:prstGeom prst="rect">
            <a:avLst/>
          </a:prstGeom>
          <a:noFill/>
        </p:spPr>
        <p:txBody>
          <a:bodyPr wrap="square" rtlCol="0">
            <a:spAutoFit/>
          </a:bodyPr>
          <a:lstStyle/>
          <a:p>
            <a:fld id="{70761A7C-78C5-4503-875C-B71E68D80ABF}" type="slidenum">
              <a:rPr lang="en-US" sz="1400" smtClean="0">
                <a:solidFill>
                  <a:schemeClr val="tx1"/>
                </a:solidFill>
                <a:latin typeface="Lato" panose="020F0502020204030203" pitchFamily="34" charset="0"/>
              </a:rPr>
              <a:t>‹#›</a:t>
            </a:fld>
            <a:endParaRPr lang="en-US" sz="1400">
              <a:solidFill>
                <a:schemeClr val="tx1"/>
              </a:solidFill>
              <a:latin typeface="Lato" panose="020F0502020204030203" pitchFamily="34" charset="0"/>
            </a:endParaRPr>
          </a:p>
        </p:txBody>
      </p:sp>
    </p:spTree>
    <p:extLst>
      <p:ext uri="{BB962C8B-B14F-4D97-AF65-F5344CB8AC3E}">
        <p14:creationId xmlns:p14="http://schemas.microsoft.com/office/powerpoint/2010/main" val="2338518143"/>
      </p:ext>
    </p:extLst>
  </p:cSld>
  <p:clrMap bg1="lt1" tx1="dk1" bg2="lt2" tx2="dk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Tree>
    <p:extLst>
      <p:ext uri="{BB962C8B-B14F-4D97-AF65-F5344CB8AC3E}">
        <p14:creationId xmlns:p14="http://schemas.microsoft.com/office/powerpoint/2010/main" val="841987493"/>
      </p:ext>
    </p:extLst>
  </p:cSld>
  <p:clrMap bg1="lt1" tx1="dk1" bg2="lt2" tx2="dk2" accent1="accent1" accent2="accent2" accent3="accent3" accent4="accent4" accent5="accent5" accent6="accent6" hlink="hlink" folHlink="folHlink"/>
  <p:sldLayoutIdLst>
    <p:sldLayoutId id="2147483743" r:id="rId1"/>
    <p:sldLayoutId id="2147483744" r:id="rId2"/>
    <p:sldLayoutId id="2147483759" r:id="rId3"/>
    <p:sldLayoutId id="2147483760"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
        <p:nvSpPr>
          <p:cNvPr id="7" name="TextBox 6">
            <a:extLst>
              <a:ext uri="{FF2B5EF4-FFF2-40B4-BE49-F238E27FC236}">
                <a16:creationId xmlns:a16="http://schemas.microsoft.com/office/drawing/2014/main" id="{0705D20B-28B6-469A-97BC-15AA768F9AB1}"/>
              </a:ext>
            </a:extLst>
          </p:cNvPr>
          <p:cNvSpPr txBox="1"/>
          <p:nvPr userDrawn="1"/>
        </p:nvSpPr>
        <p:spPr>
          <a:xfrm>
            <a:off x="8610600" y="6523773"/>
            <a:ext cx="520698" cy="307777"/>
          </a:xfrm>
          <a:prstGeom prst="rect">
            <a:avLst/>
          </a:prstGeom>
          <a:noFill/>
        </p:spPr>
        <p:txBody>
          <a:bodyPr wrap="square" rtlCol="0">
            <a:spAutoFit/>
          </a:bodyPr>
          <a:lstStyle/>
          <a:p>
            <a:fld id="{70761A7C-78C5-4503-875C-B71E68D80ABF}" type="slidenum">
              <a:rPr lang="en-US" sz="1400" smtClean="0">
                <a:solidFill>
                  <a:schemeClr val="tx1"/>
                </a:solidFill>
                <a:latin typeface="Lato" panose="020F0502020204030203" pitchFamily="34" charset="0"/>
              </a:rPr>
              <a:t>‹#›</a:t>
            </a:fld>
            <a:endParaRPr lang="en-US" sz="1400">
              <a:solidFill>
                <a:schemeClr val="tx1"/>
              </a:solidFill>
              <a:latin typeface="Lato" panose="020F0502020204030203" pitchFamily="34" charset="0"/>
            </a:endParaRPr>
          </a:p>
        </p:txBody>
      </p:sp>
    </p:spTree>
    <p:extLst>
      <p:ext uri="{BB962C8B-B14F-4D97-AF65-F5344CB8AC3E}">
        <p14:creationId xmlns:p14="http://schemas.microsoft.com/office/powerpoint/2010/main" val="1302558636"/>
      </p:ext>
    </p:extLst>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Picture 8" descr="A close up of a logo&#10;&#10;Description automatically generated">
            <a:extLst>
              <a:ext uri="{FF2B5EF4-FFF2-40B4-BE49-F238E27FC236}">
                <a16:creationId xmlns:a16="http://schemas.microsoft.com/office/drawing/2014/main" id="{3E621156-68EF-CC47-B848-34A377273FEB}"/>
              </a:ext>
            </a:extLst>
          </p:cNvPr>
          <p:cNvPicPr>
            <a:picLocks noChangeAspect="1"/>
          </p:cNvPicPr>
          <p:nvPr userDrawn="1"/>
        </p:nvPicPr>
        <p:blipFill>
          <a:blip r:embed="rId3">
            <a:alphaModFix amt="35000"/>
          </a:blip>
          <a:stretch>
            <a:fillRect/>
          </a:stretch>
        </p:blipFill>
        <p:spPr>
          <a:xfrm>
            <a:off x="0" y="0"/>
            <a:ext cx="9144000" cy="6858000"/>
          </a:xfrm>
          <a:prstGeom prst="rect">
            <a:avLst/>
          </a:prstGeom>
        </p:spPr>
      </p:pic>
      <p:pic>
        <p:nvPicPr>
          <p:cNvPr id="11" name="Picture 10" descr="A close up of a logo&#10;&#10;Description automatically generated">
            <a:extLst>
              <a:ext uri="{FF2B5EF4-FFF2-40B4-BE49-F238E27FC236}">
                <a16:creationId xmlns:a16="http://schemas.microsoft.com/office/drawing/2014/main" id="{95D6A118-8AD1-204F-BF2C-0A5570B1BA07}"/>
              </a:ext>
            </a:extLst>
          </p:cNvPr>
          <p:cNvPicPr>
            <a:picLocks noChangeAspect="1"/>
          </p:cNvPicPr>
          <p:nvPr userDrawn="1"/>
        </p:nvPicPr>
        <p:blipFill>
          <a:blip r:embed="rId4"/>
          <a:stretch>
            <a:fillRect/>
          </a:stretch>
        </p:blipFill>
        <p:spPr>
          <a:xfrm>
            <a:off x="2445579" y="2565400"/>
            <a:ext cx="3378200" cy="1727200"/>
          </a:xfrm>
          <a:prstGeom prst="rect">
            <a:avLst/>
          </a:prstGeom>
        </p:spPr>
      </p:pic>
    </p:spTree>
    <p:extLst>
      <p:ext uri="{BB962C8B-B14F-4D97-AF65-F5344CB8AC3E}">
        <p14:creationId xmlns:p14="http://schemas.microsoft.com/office/powerpoint/2010/main" val="1828497902"/>
      </p:ext>
    </p:extLst>
  </p:cSld>
  <p:clrMap bg1="lt1" tx1="dk1" bg2="lt2" tx2="dk2" accent1="accent1" accent2="accent2" accent3="accent3" accent4="accent4" accent5="accent5" accent6="accent6" hlink="hlink" folHlink="folHlink"/>
  <p:sldLayoutIdLst>
    <p:sldLayoutId id="214748374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hyperlink" Target="mailto:james.johnston@nadex.com" TargetMode="Externa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dirty="0"/>
              <a:t>Crypto.com Derivatives North America</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60686"/>
            <a:ext cx="7886700" cy="4688957"/>
          </a:xfrm>
        </p:spPr>
        <p:txBody>
          <a:bodyPr>
            <a:normAutofit fontScale="77500" lnSpcReduction="20000"/>
          </a:bodyPr>
          <a:lstStyle/>
          <a:p>
            <a:pPr marL="0" indent="0">
              <a:buNone/>
            </a:pPr>
            <a:r>
              <a:rPr lang="en-US" sz="2600" b="1" dirty="0"/>
              <a:t>Overview</a:t>
            </a:r>
          </a:p>
          <a:p>
            <a:pPr marL="0" indent="0">
              <a:lnSpc>
                <a:spcPct val="120000"/>
              </a:lnSpc>
              <a:buNone/>
            </a:pPr>
            <a:r>
              <a:rPr lang="en-US" sz="2300" dirty="0"/>
              <a:t>The North America Derivatives Exchange (Nadex) will test its ability to conduct business from its disaster recovery (DR) facility.  </a:t>
            </a:r>
          </a:p>
          <a:p>
            <a:pPr marL="0" indent="0">
              <a:buNone/>
            </a:pPr>
            <a:endParaRPr lang="en-US" sz="2300" dirty="0"/>
          </a:p>
          <a:p>
            <a:pPr marL="0" indent="0">
              <a:buNone/>
            </a:pPr>
            <a:r>
              <a:rPr lang="en-US" sz="2600" b="1" dirty="0"/>
              <a:t>Pre-test Requirement</a:t>
            </a:r>
          </a:p>
          <a:p>
            <a:pPr marL="0" indent="0">
              <a:lnSpc>
                <a:spcPct val="120000"/>
              </a:lnSpc>
              <a:buNone/>
            </a:pPr>
            <a:r>
              <a:rPr lang="en-US" sz="2300" dirty="0"/>
              <a:t>No Pre-test requirement this year.  We will have trades populated for firms testing with us.</a:t>
            </a:r>
          </a:p>
          <a:p>
            <a:pPr marL="0" indent="0">
              <a:buNone/>
            </a:pPr>
            <a:endParaRPr lang="en-US" sz="2300" dirty="0"/>
          </a:p>
          <a:p>
            <a:pPr marL="0" indent="0">
              <a:buNone/>
            </a:pPr>
            <a:r>
              <a:rPr lang="en-US" sz="2600" b="1" dirty="0"/>
              <a:t>Test Schedule</a:t>
            </a:r>
          </a:p>
          <a:p>
            <a:pPr marL="0" indent="0">
              <a:lnSpc>
                <a:spcPct val="120000"/>
              </a:lnSpc>
              <a:buNone/>
            </a:pPr>
            <a:r>
              <a:rPr lang="en-US" sz="2300" dirty="0"/>
              <a:t>The expected test schedule on trade date October 5th will be as follows (times in Central Time): </a:t>
            </a:r>
          </a:p>
          <a:p>
            <a:pPr marL="0" indent="0">
              <a:buNone/>
            </a:pPr>
            <a:endParaRPr lang="en-US" sz="2300" dirty="0"/>
          </a:p>
          <a:p>
            <a:pPr marL="0" indent="0">
              <a:buNone/>
            </a:pPr>
            <a:r>
              <a:rPr lang="en-US" sz="2300" b="1" dirty="0"/>
              <a:t>11:00 PM (Friday Oct 4</a:t>
            </a:r>
            <a:r>
              <a:rPr lang="en-US" sz="2300" b="1" baseline="30000" dirty="0"/>
              <a:t>th</a:t>
            </a:r>
            <a:r>
              <a:rPr lang="en-US" sz="2300" b="1" dirty="0"/>
              <a:t>): </a:t>
            </a:r>
            <a:r>
              <a:rPr lang="en-US" sz="2300" dirty="0"/>
              <a:t>Open</a:t>
            </a:r>
            <a:r>
              <a:rPr lang="en-US" sz="2300" b="1" dirty="0"/>
              <a:t> </a:t>
            </a:r>
            <a:r>
              <a:rPr lang="en-US" sz="2300" dirty="0"/>
              <a:t>Mock trading session begins </a:t>
            </a:r>
          </a:p>
          <a:p>
            <a:pPr marL="0" indent="0">
              <a:buNone/>
            </a:pPr>
            <a:r>
              <a:rPr lang="en-US" sz="2300" b="1" dirty="0"/>
              <a:t>5:00 PM (Saturday Oct 5</a:t>
            </a:r>
            <a:r>
              <a:rPr lang="en-US" sz="2300" b="1" baseline="30000" dirty="0"/>
              <a:t>th</a:t>
            </a:r>
            <a:r>
              <a:rPr lang="en-US" sz="2300" b="1" dirty="0"/>
              <a:t>): </a:t>
            </a:r>
            <a:r>
              <a:rPr lang="en-US" sz="2300" dirty="0"/>
              <a:t>Mock trading session closes</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4931895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dirty="0"/>
              <a:t>CDNA </a:t>
            </a:r>
            <a:r>
              <a:rPr lang="en-US" sz="2400" dirty="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530048"/>
            <a:ext cx="7886700" cy="4945179"/>
          </a:xfrm>
        </p:spPr>
        <p:txBody>
          <a:bodyPr>
            <a:normAutofit fontScale="62500" lnSpcReduction="20000"/>
          </a:bodyPr>
          <a:lstStyle/>
          <a:p>
            <a:pPr marL="0" indent="0">
              <a:buNone/>
            </a:pPr>
            <a:r>
              <a:rPr lang="en-US" sz="2900" b="1" dirty="0"/>
              <a:t>Test Activity</a:t>
            </a:r>
          </a:p>
          <a:p>
            <a:pPr marL="0" indent="0">
              <a:lnSpc>
                <a:spcPct val="120000"/>
              </a:lnSpc>
              <a:buNone/>
            </a:pPr>
            <a:r>
              <a:rPr lang="en-US" sz="2500" dirty="0"/>
              <a:t>Only Crypto trading symbols will be available for order entry during this mock trading session. Test participants will be 1 Market Maker and 1 ISV supporting retail members to connect, submit quotes as a market maker, orders as a retail member, and receive market data for the duration of the test. The trade date for all transactions and on all  exchange, messages will be the actual test date, October 5, 2024. The following scenarios will be tested and verified during the DR test:  </a:t>
            </a:r>
          </a:p>
          <a:p>
            <a:pPr marL="342900" lvl="1" indent="0">
              <a:lnSpc>
                <a:spcPct val="120000"/>
              </a:lnSpc>
              <a:buNone/>
            </a:pPr>
            <a:endParaRPr lang="en-US" sz="2500" dirty="0"/>
          </a:p>
          <a:p>
            <a:pPr lvl="1">
              <a:lnSpc>
                <a:spcPct val="120000"/>
              </a:lnSpc>
            </a:pPr>
            <a:r>
              <a:rPr lang="en-US" sz="2500" dirty="0"/>
              <a:t>Market data dissemination </a:t>
            </a:r>
          </a:p>
          <a:p>
            <a:pPr lvl="1">
              <a:lnSpc>
                <a:spcPct val="120000"/>
              </a:lnSpc>
            </a:pPr>
            <a:r>
              <a:rPr lang="en-US" sz="2500" dirty="0"/>
              <a:t>Order Matching</a:t>
            </a:r>
          </a:p>
          <a:p>
            <a:pPr lvl="1">
              <a:lnSpc>
                <a:spcPct val="120000"/>
              </a:lnSpc>
            </a:pPr>
            <a:r>
              <a:rPr lang="en-US" sz="2500" dirty="0"/>
              <a:t>Clearing </a:t>
            </a:r>
          </a:p>
          <a:p>
            <a:pPr lvl="1">
              <a:lnSpc>
                <a:spcPct val="120000"/>
              </a:lnSpc>
            </a:pPr>
            <a:r>
              <a:rPr lang="en-US" sz="2500" dirty="0"/>
              <a:t>Settlement price dissemination</a:t>
            </a:r>
          </a:p>
          <a:p>
            <a:pPr marL="0" indent="0">
              <a:buNone/>
            </a:pPr>
            <a:endParaRPr lang="en-US" dirty="0"/>
          </a:p>
          <a:p>
            <a:pPr marL="0" indent="0">
              <a:buNone/>
            </a:pPr>
            <a:r>
              <a:rPr lang="en-US" sz="2900" b="1" dirty="0"/>
              <a:t>Contacts</a:t>
            </a:r>
          </a:p>
          <a:p>
            <a:pPr marL="342900" lvl="1" indent="0">
              <a:lnSpc>
                <a:spcPct val="120000"/>
              </a:lnSpc>
              <a:buNone/>
            </a:pPr>
            <a:r>
              <a:rPr lang="en-US" sz="2500" dirty="0"/>
              <a:t>IT Operations</a:t>
            </a:r>
          </a:p>
          <a:p>
            <a:pPr marL="342900" lvl="1" indent="0">
              <a:lnSpc>
                <a:spcPct val="120000"/>
              </a:lnSpc>
              <a:buNone/>
            </a:pPr>
            <a:r>
              <a:rPr lang="en-US" sz="2500" dirty="0">
                <a:hlinkClick r:id="rId2"/>
              </a:rPr>
              <a:t>james.johnston@nadex.com</a:t>
            </a:r>
            <a:endParaRPr lang="en-US" sz="2500" dirty="0"/>
          </a:p>
          <a:p>
            <a:pPr marL="342900" lvl="1" indent="0">
              <a:lnSpc>
                <a:spcPct val="120000"/>
              </a:lnSpc>
              <a:buNone/>
            </a:pPr>
            <a:r>
              <a:rPr lang="en-US" sz="2500" dirty="0"/>
              <a:t> </a:t>
            </a:r>
          </a:p>
          <a:p>
            <a:pPr marL="0" indent="0">
              <a:buNone/>
            </a:pPr>
            <a:endParaRPr lang="en-US" dirty="0"/>
          </a:p>
        </p:txBody>
      </p:sp>
    </p:spTree>
    <p:extLst>
      <p:ext uri="{BB962C8B-B14F-4D97-AF65-F5344CB8AC3E}">
        <p14:creationId xmlns:p14="http://schemas.microsoft.com/office/powerpoint/2010/main" val="374230262"/>
      </p:ext>
    </p:extLst>
  </p:cSld>
  <p:clrMapOvr>
    <a:masterClrMapping/>
  </p:clrMapOvr>
</p:sld>
</file>

<file path=ppt/theme/theme1.xml><?xml version="1.0" encoding="utf-8"?>
<a:theme xmlns:a="http://schemas.openxmlformats.org/drawingml/2006/main" name="Interior slides_wWatermark">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FIA - Lato">
      <a:majorFont>
        <a:latin typeface="Lato"/>
        <a:ea typeface=""/>
        <a:cs typeface=""/>
      </a:majorFont>
      <a:minorFont>
        <a:latin typeface="Lat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0CB8D958-18BA-4A2F-B3ED-3094FF83B51F}"/>
    </a:ext>
  </a:extLst>
</a:theme>
</file>

<file path=ppt/theme/theme2.xml><?xml version="1.0" encoding="utf-8"?>
<a:theme xmlns:a="http://schemas.openxmlformats.org/drawingml/2006/main" name="Interior slides_wWatermark_wPgNu">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05A648A1-D264-48AC-82AD-4FBB214D6922}"/>
    </a:ext>
  </a:extLst>
</a:theme>
</file>

<file path=ppt/theme/theme3.xml><?xml version="1.0" encoding="utf-8"?>
<a:theme xmlns:a="http://schemas.openxmlformats.org/drawingml/2006/main" name="Interior slides_NoWatermark">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B66A5330-AB83-4564-8823-1C6FD722FACA}"/>
    </a:ext>
  </a:extLst>
</a:theme>
</file>

<file path=ppt/theme/theme4.xml><?xml version="1.0" encoding="utf-8"?>
<a:theme xmlns:a="http://schemas.openxmlformats.org/drawingml/2006/main" name="Interior slides_NoWatermark_wPgNu">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1F7355F6-4E1D-4512-AF2B-82CA553CB91A}"/>
    </a:ext>
  </a:extLst>
</a:theme>
</file>

<file path=ppt/theme/theme5.xml><?xml version="1.0" encoding="utf-8"?>
<a:theme xmlns:a="http://schemas.openxmlformats.org/drawingml/2006/main" name="Concluding slid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0840B1C0-70E7-4D13-A666-D6D96E2ADD53}"/>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1BF086C32B17346B8130D26F24364DD" ma:contentTypeVersion="16" ma:contentTypeDescription="Create a new document." ma:contentTypeScope="" ma:versionID="b82cbb0bed3cb630ff18eb00444ddb8f">
  <xsd:schema xmlns:xsd="http://www.w3.org/2001/XMLSchema" xmlns:xs="http://www.w3.org/2001/XMLSchema" xmlns:p="http://schemas.microsoft.com/office/2006/metadata/properties" xmlns:ns2="f321cc19-8678-4f0b-8d8e-188e7c02e2be" xmlns:ns3="b1dc8d5e-a797-4cf4-8b99-2f35a2d8a579" targetNamespace="http://schemas.microsoft.com/office/2006/metadata/properties" ma:root="true" ma:fieldsID="201e042af1d4c50d98caeec188a48178" ns2:_="" ns3:_="">
    <xsd:import namespace="f321cc19-8678-4f0b-8d8e-188e7c02e2be"/>
    <xsd:import namespace="b1dc8d5e-a797-4cf4-8b99-2f35a2d8a57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321cc19-8678-4f0b-8d8e-188e7c02e2b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90317f6e-2cf7-4ca2-aff5-a4d7f2f90215"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1dc8d5e-a797-4cf4-8b99-2f35a2d8a579"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7bff8164-d40a-4a58-8c78-6419d99c6f26}" ma:internalName="TaxCatchAll" ma:showField="CatchAllData" ma:web="b1dc8d5e-a797-4cf4-8b99-2f35a2d8a57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b1dc8d5e-a797-4cf4-8b99-2f35a2d8a579" xsi:nil="true"/>
    <lcf76f155ced4ddcb4097134ff3c332f xmlns="f321cc19-8678-4f0b-8d8e-188e7c02e2be">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152F072-52EA-4177-883B-60FCB33FB0B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321cc19-8678-4f0b-8d8e-188e7c02e2be"/>
    <ds:schemaRef ds:uri="b1dc8d5e-a797-4cf4-8b99-2f35a2d8a57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45178D3-992A-4AC0-8D89-3D90FF0F224E}">
  <ds:schemaRefs>
    <ds:schemaRef ds:uri="http://www.w3.org/XML/1998/namespace"/>
    <ds:schemaRef ds:uri="http://schemas.microsoft.com/office/2006/documentManagement/types"/>
    <ds:schemaRef ds:uri="http://purl.org/dc/elements/1.1/"/>
    <ds:schemaRef ds:uri="http://purl.org/dc/dcmitype/"/>
    <ds:schemaRef ds:uri="http://schemas.microsoft.com/office/2006/metadata/properties"/>
    <ds:schemaRef ds:uri="http://schemas.microsoft.com/office/infopath/2007/PartnerControls"/>
    <ds:schemaRef ds:uri="http://schemas.openxmlformats.org/package/2006/metadata/core-properties"/>
    <ds:schemaRef ds:uri="b1dc8d5e-a797-4cf4-8b99-2f35a2d8a579"/>
    <ds:schemaRef ds:uri="f321cc19-8678-4f0b-8d8e-188e7c02e2be"/>
    <ds:schemaRef ds:uri="http://purl.org/dc/terms/"/>
  </ds:schemaRefs>
</ds:datastoreItem>
</file>

<file path=customXml/itemProps3.xml><?xml version="1.0" encoding="utf-8"?>
<ds:datastoreItem xmlns:ds="http://schemas.openxmlformats.org/officeDocument/2006/customXml" ds:itemID="{80ABB4EB-E615-4EC8-9188-07114EA818D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Title Slides</Template>
  <TotalTime>15793</TotalTime>
  <Words>213</Words>
  <Application>Microsoft Macintosh PowerPoint</Application>
  <PresentationFormat>On-screen Show (4:3)</PresentationFormat>
  <Paragraphs>25</Paragraphs>
  <Slides>2</Slides>
  <Notes>0</Notes>
  <HiddenSlides>0</HiddenSlides>
  <MMClips>0</MMClips>
  <ScaleCrop>false</ScaleCrop>
  <HeadingPairs>
    <vt:vector size="6" baseType="variant">
      <vt:variant>
        <vt:lpstr>Fonts Used</vt:lpstr>
      </vt:variant>
      <vt:variant>
        <vt:i4>2</vt:i4>
      </vt:variant>
      <vt:variant>
        <vt:lpstr>Theme</vt:lpstr>
      </vt:variant>
      <vt:variant>
        <vt:i4>5</vt:i4>
      </vt:variant>
      <vt:variant>
        <vt:lpstr>Slide Titles</vt:lpstr>
      </vt:variant>
      <vt:variant>
        <vt:i4>2</vt:i4>
      </vt:variant>
    </vt:vector>
  </HeadingPairs>
  <TitlesOfParts>
    <vt:vector size="9" baseType="lpstr">
      <vt:lpstr>Arial</vt:lpstr>
      <vt:lpstr>Lato</vt:lpstr>
      <vt:lpstr>Interior slides_wWatermark</vt:lpstr>
      <vt:lpstr>Interior slides_wWatermark_wPgNu</vt:lpstr>
      <vt:lpstr>Interior slides_NoWatermark</vt:lpstr>
      <vt:lpstr>Interior slides_NoWatermark_wPgNu</vt:lpstr>
      <vt:lpstr>Concluding slide</vt:lpstr>
      <vt:lpstr>Crypto.com Derivatives North America</vt:lpstr>
      <vt:lpstr>CDNA (Cont’d)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Continuity Disaster Recovery Test Briefings</dc:title>
  <dc:creator>Steve P.</dc:creator>
  <cp:lastModifiedBy>Steve Proctor</cp:lastModifiedBy>
  <cp:revision>206</cp:revision>
  <dcterms:created xsi:type="dcterms:W3CDTF">2020-08-08T18:31:41Z</dcterms:created>
  <dcterms:modified xsi:type="dcterms:W3CDTF">2024-10-02T21:00:02Z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0x01010051BF086C32B17346B8130D26F24364DD</vt:lpwstr>
  </property>
  <property fmtid="{D5CDD505-2E9C-101B-9397-08002B2CF9AE}" pid="3" name="MediaServiceImageTags">
    <vt:lpwstr/>
  </property>
</Properties>
</file>