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369" r:id="rId9"/>
    <p:sldId id="3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9"/>
    <p:restoredTop sz="94748"/>
  </p:normalViewPr>
  <p:slideViewPr>
    <p:cSldViewPr snapToGrid="0">
      <p:cViewPr varScale="1">
        <p:scale>
          <a:sx n="117" d="100"/>
          <a:sy n="117" d="100"/>
        </p:scale>
        <p:origin x="1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5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55"/>
          <p:cNvSpPr txBox="1"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Lato"/>
              <a:buNone/>
            </a:pPr>
            <a:r>
              <a:rPr lang="en-US" dirty="0"/>
              <a:t>TMX GROUP</a:t>
            </a:r>
            <a:br>
              <a:rPr lang="en-US" dirty="0"/>
            </a:br>
            <a:r>
              <a:rPr lang="en-US" dirty="0"/>
              <a:t>MONTREAL EXCHANGE</a:t>
            </a:r>
            <a:endParaRPr dirty="0"/>
          </a:p>
        </p:txBody>
      </p:sp>
      <p:sp>
        <p:nvSpPr>
          <p:cNvPr id="470" name="Google Shape;470;p55"/>
          <p:cNvSpPr txBox="1">
            <a:spLocks noGrp="1"/>
          </p:cNvSpPr>
          <p:nvPr>
            <p:ph type="body" idx="1"/>
          </p:nvPr>
        </p:nvSpPr>
        <p:spPr>
          <a:xfrm>
            <a:off x="628650" y="1825624"/>
            <a:ext cx="8229600" cy="4490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171450" lvl="0" indent="-17148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300" dirty="0"/>
              <a:t>MX will offer two connection periods. We will start in our primary site, and failover to our back-up site.</a:t>
            </a:r>
            <a:endParaRPr sz="2300" dirty="0"/>
          </a:p>
          <a:p>
            <a:pPr marL="171450" lvl="0" indent="-171481" algn="l" rtl="0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300" dirty="0"/>
              <a:t>Times and systems availability will be as follows: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4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3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3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300" dirty="0"/>
              <a:t> </a:t>
            </a:r>
            <a:br>
              <a:rPr lang="en-US" sz="1300" dirty="0"/>
            </a:br>
            <a:br>
              <a:rPr lang="en-US" sz="1300" dirty="0"/>
            </a:br>
            <a:r>
              <a:rPr lang="en-US" sz="1300" dirty="0"/>
              <a:t>   </a:t>
            </a:r>
            <a:r>
              <a:rPr lang="en-US" sz="1400" dirty="0"/>
              <a:t>*System will be up by 11:00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400" dirty="0"/>
          </a:p>
        </p:txBody>
      </p:sp>
      <p:graphicFrame>
        <p:nvGraphicFramePr>
          <p:cNvPr id="471" name="Google Shape;471;p55"/>
          <p:cNvGraphicFramePr/>
          <p:nvPr/>
        </p:nvGraphicFramePr>
        <p:xfrm>
          <a:off x="741913" y="3439802"/>
          <a:ext cx="7886675" cy="22251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77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4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u="none" strike="noStrike" cap="none"/>
                        <a:t>Time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u="none" strike="noStrike" cap="none"/>
                        <a:t>Access to Primary or back-up system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u="none" strike="noStrike" cap="none"/>
                        <a:t>Instrument state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strike="noStrike" cap="none"/>
                        <a:t>7:00 AM – 8:20 AM</a:t>
                      </a:r>
                      <a:endParaRPr/>
                    </a:p>
                  </a:txBody>
                  <a:tcPr marL="91450" marR="91450" marT="45725" marB="45725" anchor="ctr"/>
                </a:tc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Primary</a:t>
                      </a:r>
                      <a:endParaRPr/>
                    </a:p>
                  </a:txBody>
                  <a:tcPr marL="91450" marR="91450" marT="45725" marB="45725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Pre-open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8:20 AM – 8:45 AM</a:t>
                      </a:r>
                      <a:endParaRPr/>
                    </a:p>
                  </a:txBody>
                  <a:tcPr marL="91450" marR="91450" marT="45725" marB="45725" anchor="ctr"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Markets open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8:45 AM – 11:00 AM*</a:t>
                      </a:r>
                      <a:endParaRPr/>
                    </a:p>
                  </a:txBody>
                  <a:tcPr marL="91450" marR="91450" marT="45725" marB="45725" anchor="ctr"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No access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8:45 – 9:00 disaster simulation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Market out of service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9:00 – 11:00 recovery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15 minutes – Pre-Open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11:00 AM* - 1:30 PM</a:t>
                      </a:r>
                      <a:endParaRPr/>
                    </a:p>
                  </a:txBody>
                  <a:tcPr marL="91450" marR="91450" marT="45725" marB="457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Back-up</a:t>
                      </a:r>
                      <a:endParaRPr/>
                    </a:p>
                  </a:txBody>
                  <a:tcPr marL="91450" marR="91450" marT="45725" marB="457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Markets open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56"/>
          <p:cNvSpPr txBox="1"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</a:pPr>
            <a:r>
              <a:rPr lang="en-US" sz="2800"/>
              <a:t>MONTREAL EXCHANGE </a:t>
            </a:r>
            <a:r>
              <a:rPr lang="en-US" sz="2400"/>
              <a:t>(Cont’d)</a:t>
            </a:r>
            <a:endParaRPr/>
          </a:p>
        </p:txBody>
      </p:sp>
      <p:sp>
        <p:nvSpPr>
          <p:cNvPr id="477" name="Google Shape;477;p56"/>
          <p:cNvSpPr txBox="1">
            <a:spLocks noGrp="1"/>
          </p:cNvSpPr>
          <p:nvPr>
            <p:ph type="body" idx="1"/>
          </p:nvPr>
        </p:nvSpPr>
        <p:spPr>
          <a:xfrm>
            <a:off x="628650" y="1658679"/>
            <a:ext cx="8229600" cy="451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network, DNS, or IP changes will be required to connect to the DR site during the connectivity test or the FIA DR Test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lang="en-US"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trades will occur during the Pre-Opening period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lang="en-US"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MX will provide automated market volume for bid/offer on selected instruments in the back-up environment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lang="en-US"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Orders must be entered with an October 5</a:t>
            </a:r>
            <a:r>
              <a:rPr lang="en-US" sz="1400" baseline="30000" dirty="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Trade Date (day orders only)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lang="en-US"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Broadcast of trades transmitted to firms via SOLA Trading protocols and disseminated via the HSVF &amp; OBF market data feeds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lang="en-US"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trades performed during testing hours will be valid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</a:pPr>
            <a:endParaRPr lang="en-US" sz="175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en-US" sz="175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participants MUST clean up all backend system data after testing</a:t>
            </a: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15791</TotalTime>
  <Words>222</Words>
  <Application>Microsoft Macintosh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TMX GROUP MONTREAL EXCHANGE</vt:lpstr>
      <vt:lpstr>MONTREAL EXCHANGE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203</cp:revision>
  <dcterms:created xsi:type="dcterms:W3CDTF">2020-08-08T18:31:41Z</dcterms:created>
  <dcterms:modified xsi:type="dcterms:W3CDTF">2024-10-02T20:58:21Z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