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5"/>
  </p:notesMasterIdLst>
  <p:sldIdLst>
    <p:sldId id="341" r:id="rId9"/>
    <p:sldId id="342" r:id="rId10"/>
    <p:sldId id="343" r:id="rId11"/>
    <p:sldId id="344" r:id="rId12"/>
    <p:sldId id="345" r:id="rId13"/>
    <p:sldId id="34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9"/>
    <p:restoredTop sz="94748"/>
  </p:normalViewPr>
  <p:slideViewPr>
    <p:cSldViewPr snapToGrid="0">
      <p:cViewPr varScale="1">
        <p:scale>
          <a:sx n="117" d="100"/>
          <a:sy n="117" d="100"/>
        </p:scale>
        <p:origin x="1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ec.usclearing.theice.com/" TargetMode="External"/><Relationship Id="rId2" Type="http://schemas.openxmlformats.org/officeDocument/2006/relationships/hyperlink" Target="https://ecs.usclearing.ice.com/console/index.html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fec.euclearing.theice.com/" TargetMode="External"/><Relationship Id="rId4" Type="http://schemas.openxmlformats.org/officeDocument/2006/relationships/hyperlink" Target="https://ecs.euclearing.theice.com/console/index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ec.sgclearing.theice.com/" TargetMode="External"/><Relationship Id="rId2" Type="http://schemas.openxmlformats.org/officeDocument/2006/relationships/hyperlink" Target="https://ecs.sgclearing.ice.com/console/index.html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ICE CLEAR</a:t>
            </a:r>
            <a:br>
              <a:rPr lang="en-US"/>
            </a:br>
            <a:r>
              <a:rPr lang="en-US"/>
              <a:t>ICUS, ICEU, ICSG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38539"/>
            <a:ext cx="8229600" cy="450986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ICE operates several Clearing Houses (CHs) globally, each of which will participate in the annual FIA Industry Disaster Recovery testing. The ICE CHs covered within this section are: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/>
              <a:t>	ICE Clear US (ICUS)		ICE Clear Europe (ICEU)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/>
              <a:t>	ICE Clear Singapore (ICSG)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All CMs must register via the FIA registration website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Trade date will be Saturday, October 5</a:t>
            </a:r>
            <a:r>
              <a:rPr lang="en-US" sz="2000" baseline="30000" dirty="0"/>
              <a:t>th</a:t>
            </a:r>
            <a:r>
              <a:rPr lang="en-US" sz="2000" dirty="0"/>
              <a:t>. Clearing date will be Monday, October 7</a:t>
            </a:r>
            <a:r>
              <a:rPr lang="en-US" sz="2000" baseline="30000" dirty="0"/>
              <a:t>th</a:t>
            </a:r>
            <a:r>
              <a:rPr lang="en-US" sz="2000" dirty="0"/>
              <a:t>. 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Clearing members will use production URLs for the following clearing applications.  URLs by CH are listed below. 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/>
              <a:t>	- MFT		- ECS		- FEC		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Trade messaging MQ changes will be completed prior to the start of the test.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303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ICE CLEARING HOUSES </a:t>
            </a:r>
            <a:r>
              <a:rPr lang="en-US" sz="2400" dirty="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0048"/>
            <a:ext cx="8229600" cy="4559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Ping Testing</a:t>
            </a:r>
            <a:br>
              <a:rPr lang="en-US" b="1" dirty="0"/>
            </a:b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Clearing members must verify connection to online clearing applications, using production URL’s and MQ configurations.</a:t>
            </a:r>
          </a:p>
          <a:p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Ping testing will be conducted on Saturday, September 14</a:t>
            </a:r>
            <a:r>
              <a:rPr lang="en-US" baseline="30000" dirty="0"/>
              <a:t>th</a:t>
            </a:r>
            <a:r>
              <a:rPr lang="en-US" dirty="0"/>
              <a:t> from 9am-12 pm ET.  While this is primarily an opportunity to verify changes necessary for trade messaging over MQ, the clearing applications available online will also be switched over. </a:t>
            </a:r>
          </a:p>
          <a:p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For MQ, Clearing members must verify connection by sending an MQ ping through their channel. </a:t>
            </a:r>
          </a:p>
        </p:txBody>
      </p:sp>
    </p:spTree>
    <p:extLst>
      <p:ext uri="{BB962C8B-B14F-4D97-AF65-F5344CB8AC3E}">
        <p14:creationId xmlns:p14="http://schemas.microsoft.com/office/powerpoint/2010/main" val="829031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CLEARING HOUSES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5504"/>
            <a:ext cx="8229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Test Day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All times Eastern Time (ET).</a:t>
            </a:r>
          </a:p>
          <a:p>
            <a:pPr>
              <a:lnSpc>
                <a:spcPct val="100000"/>
              </a:lnSpc>
            </a:pPr>
            <a:r>
              <a:rPr lang="en-US" dirty="0"/>
              <a:t>Clearing applications will be available at 9:00 am on Saturday, October 5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  <a:p>
            <a:pPr>
              <a:lnSpc>
                <a:spcPct val="100000"/>
              </a:lnSpc>
            </a:pPr>
            <a:r>
              <a:rPr lang="en-US" dirty="0"/>
              <a:t>Beginning at 12:00 pm Eastern, ICE will revert all trading and clearing applications, including MQ channels, back to production.  </a:t>
            </a:r>
          </a:p>
          <a:p>
            <a:pPr>
              <a:lnSpc>
                <a:spcPct val="100000"/>
              </a:lnSpc>
            </a:pPr>
            <a:r>
              <a:rPr lang="en-US" dirty="0"/>
              <a:t>An advisory will be sent to test participants and announced on the ICE and FIA bridge calls.  </a:t>
            </a:r>
          </a:p>
          <a:p>
            <a:pPr>
              <a:lnSpc>
                <a:spcPct val="100000"/>
              </a:lnSpc>
            </a:pPr>
            <a:r>
              <a:rPr lang="en-US" dirty="0"/>
              <a:t>Clearing members are strongly encouraged to confirm their reconnection to production at the conclusion of the testing.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059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CLEARING HOUSES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9944"/>
            <a:ext cx="8229600" cy="4497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Test Cases – Test Day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Clearing members log in to post trade management system (ICE FEC) to update / allocate test trades which have passed through to clearing from the WebICE trading system. 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Clearing Members confirm receipt of trade messages over MQ. 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Clearing Members log in to ECS to verify connectivity. CMs may enter test banking instructions in ECS (instructions will not be passed to SWIFT). 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Clearing Members login to MFT to deliver a test GCM, FIFO or Large Trader file (GCM, FIFO, or LTR for ICUS) and retrieve a </a:t>
            </a:r>
            <a:r>
              <a:rPr lang="en-US" dirty="0" err="1"/>
              <a:t>Matchoff</a:t>
            </a:r>
            <a:r>
              <a:rPr lang="en-US" dirty="0"/>
              <a:t> file and Clearing reports. </a:t>
            </a:r>
          </a:p>
          <a:p>
            <a:pPr marL="0" indent="0">
              <a:buNone/>
            </a:pPr>
            <a:endParaRPr lang="en-US" sz="1200" dirty="0"/>
          </a:p>
          <a:p>
            <a:pPr>
              <a:lnSpc>
                <a:spcPct val="100000"/>
              </a:lnSpc>
            </a:pPr>
            <a:r>
              <a:rPr lang="en-US" dirty="0"/>
              <a:t>CM’s are required to complete and submit the checklist of results to each clearing house at the completion of the testing.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340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CLEARING HOUSES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u="sng" dirty="0"/>
              <a:t>ICE Clear US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ECS (</a:t>
            </a:r>
            <a:r>
              <a:rPr lang="en-US" dirty="0">
                <a:hlinkClick r:id="rId2"/>
              </a:rPr>
              <a:t>https://ecs.usclearing.ice.com/console/index.html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MFT (mft.usclearing.ice.com)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FEC (</a:t>
            </a:r>
            <a:r>
              <a:rPr lang="en-US" dirty="0">
                <a:hlinkClick r:id="rId3"/>
              </a:rPr>
              <a:t>https://fec.usclearing.ice.com/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b="1" u="sng" dirty="0"/>
              <a:t>ICE Clear Europe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ECS (</a:t>
            </a:r>
            <a:r>
              <a:rPr lang="en-US" dirty="0">
                <a:hlinkClick r:id="rId4"/>
              </a:rPr>
              <a:t>https://ecs.euclearing.ice.com/console/index.html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MFT (mft.euclearing.theice.com)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FEC (</a:t>
            </a:r>
            <a:r>
              <a:rPr lang="en-US" dirty="0">
                <a:hlinkClick r:id="rId5"/>
              </a:rPr>
              <a:t>https://fec.euclearing.ice.com/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8651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CLEARING HOUSES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u="sng" dirty="0"/>
              <a:t>ICE Clear Singapore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ECS (</a:t>
            </a:r>
            <a:r>
              <a:rPr lang="en-US" dirty="0">
                <a:hlinkClick r:id="rId2"/>
              </a:rPr>
              <a:t>https://ecs.</a:t>
            </a:r>
            <a:r>
              <a:rPr lang="en-US">
                <a:hlinkClick r:id="rId2"/>
              </a:rPr>
              <a:t>sgclearing.ice</a:t>
            </a:r>
            <a:r>
              <a:rPr lang="en-US" dirty="0">
                <a:hlinkClick r:id="rId2"/>
              </a:rPr>
              <a:t>.com/console/index.html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MFT (</a:t>
            </a:r>
            <a:r>
              <a:rPr lang="en-US" dirty="0" err="1"/>
              <a:t>mft.sgclearing.theice.com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FEC (</a:t>
            </a:r>
            <a:r>
              <a:rPr lang="en-US" dirty="0">
                <a:hlinkClick r:id="rId3"/>
              </a:rPr>
              <a:t>https://fec.sgclearing.ice.com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511434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1dc8d5e-a797-4cf4-8b99-2f35a2d8a579"/>
    <ds:schemaRef ds:uri="f321cc19-8678-4f0b-8d8e-188e7c02e2b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15788</TotalTime>
  <Words>597</Words>
  <Application>Microsoft Macintosh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Lato</vt:lpstr>
      <vt:lpstr>System Font Regular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ICE CLEAR ICUS, ICEU, ICSG</vt:lpstr>
      <vt:lpstr>ICE CLEARING HOUSES (Cont’d)</vt:lpstr>
      <vt:lpstr>ICE CLEARING HOUSES (Cont’d)</vt:lpstr>
      <vt:lpstr>ICE CLEARING HOUSES (Cont’d)</vt:lpstr>
      <vt:lpstr>ICE CLEARING HOUSES (Cont’d)</vt:lpstr>
      <vt:lpstr>ICE CLEARING HOUSES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198</cp:revision>
  <dcterms:created xsi:type="dcterms:W3CDTF">2020-08-08T18:31:41Z</dcterms:created>
  <dcterms:modified xsi:type="dcterms:W3CDTF">2024-10-02T20:54:57Z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