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oc@cboe.com" TargetMode="External"/><Relationship Id="rId2" Type="http://schemas.openxmlformats.org/officeDocument/2006/relationships/hyperlink" Target="https://cdn.cboe.com/resources/schedule_update/2024/2024-SIFMA-FIA-and-Reg-SCI-BCP-DR-Test.pdf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cfetradedesk@cbo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CBOE FUTURES EXCHANGE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8047"/>
            <a:ext cx="8229600" cy="469959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500" dirty="0"/>
              <a:t>The Cboe Futures Exchange secondary site in Chicago, IL will be used for the FIA DR Test on Saturday, October 5</a:t>
            </a:r>
            <a:r>
              <a:rPr lang="en-US" sz="1500" baseline="30000" dirty="0"/>
              <a:t>th</a:t>
            </a:r>
            <a:r>
              <a:rPr lang="en-US" sz="1500" dirty="0"/>
              <a:t>, and all systems will reflect that date.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500" dirty="0"/>
          </a:p>
          <a:p>
            <a:r>
              <a:rPr lang="en-US" sz="1500" dirty="0"/>
              <a:t>All products will be available and follow the schedule below (all times in CT):</a:t>
            </a:r>
          </a:p>
          <a:p>
            <a:pPr lvl="1"/>
            <a:r>
              <a:rPr lang="en-US" sz="1500" dirty="0"/>
              <a:t>06:30 Order Acceptance/Queuing in Primary site (Secaucus)</a:t>
            </a:r>
          </a:p>
          <a:p>
            <a:pPr lvl="1"/>
            <a:r>
              <a:rPr lang="en-US" sz="1500" dirty="0"/>
              <a:t>06:35 Extended Trading Hours (ETH) Open</a:t>
            </a:r>
          </a:p>
          <a:p>
            <a:pPr lvl="1"/>
            <a:r>
              <a:rPr lang="en-US" sz="1500" dirty="0"/>
              <a:t>07:00 Failover to Secondary site (Chicago) begins*</a:t>
            </a:r>
          </a:p>
          <a:p>
            <a:pPr lvl="1"/>
            <a:r>
              <a:rPr lang="en-US" sz="1500" dirty="0"/>
              <a:t>07:30 Resumption of ETH trading in Secondary site (Chicago)</a:t>
            </a:r>
          </a:p>
          <a:p>
            <a:pPr lvl="1"/>
            <a:r>
              <a:rPr lang="en-US" sz="1500" dirty="0"/>
              <a:t>08:30 Regular Trading Hours (RTH) Open</a:t>
            </a:r>
          </a:p>
          <a:p>
            <a:pPr lvl="1"/>
            <a:r>
              <a:rPr lang="en-US" sz="1500" dirty="0"/>
              <a:t>12:00 Close and Daily Settlement Price dissemination</a:t>
            </a:r>
          </a:p>
          <a:p>
            <a:pPr marL="342900" lvl="1" indent="0">
              <a:buNone/>
            </a:pPr>
            <a:r>
              <a:rPr lang="en-US" sz="1200" dirty="0"/>
              <a:t>*Post-failover, firms will be unable to connect to the primary site ports and market data.</a:t>
            </a:r>
          </a:p>
          <a:p>
            <a:pPr marL="342900" lvl="1" indent="0">
              <a:buNone/>
            </a:pPr>
            <a:endParaRPr lang="en-US" sz="1000" dirty="0"/>
          </a:p>
          <a:p>
            <a:r>
              <a:rPr lang="en-US" sz="1500" dirty="0"/>
              <a:t>Interface testing availability:</a:t>
            </a:r>
          </a:p>
          <a:p>
            <a:pPr lvl="1"/>
            <a:r>
              <a:rPr lang="en-US" sz="1500" dirty="0"/>
              <a:t>FIX/BOE3 order entry, purge, and drop copy ports.</a:t>
            </a:r>
          </a:p>
          <a:p>
            <a:pPr lvl="1"/>
            <a:r>
              <a:rPr lang="en-US" sz="1500" dirty="0"/>
              <a:t>Multicast PITCH/TOP market data feeds and SPIN and Gap Recovery Proxy (GRP) ports.</a:t>
            </a:r>
          </a:p>
          <a:p>
            <a:pPr lvl="1"/>
            <a:r>
              <a:rPr lang="en-US" sz="1500" dirty="0"/>
              <a:t>Cboe Web Portal (e.g. Block/ECRP reporting and risk management)</a:t>
            </a:r>
          </a:p>
          <a:p>
            <a:pPr lvl="1">
              <a:lnSpc>
                <a:spcPct val="11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640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CBOE FUTURES EXCHANGE </a:t>
            </a:r>
            <a:r>
              <a:rPr lang="en-US" sz="2400" dirty="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400" dirty="0"/>
              <a:t>Participants are encouraged to enter orders and trade with other participants, consume market data, and test web-based applications. </a:t>
            </a:r>
            <a:r>
              <a:rPr lang="en-US" sz="1400" b="1" dirty="0"/>
              <a:t>Required Participants that were notified of their obligation to participate in the FIA test must perform at least </a:t>
            </a:r>
            <a:r>
              <a:rPr lang="en-US" sz="1400" b="1" u="sng" dirty="0"/>
              <a:t>two trades </a:t>
            </a:r>
            <a:r>
              <a:rPr lang="en-US" sz="1400" b="1" dirty="0"/>
              <a:t>in the secondary site to satisfy their testing requirement.</a:t>
            </a:r>
          </a:p>
          <a:p>
            <a:pPr lvl="1">
              <a:lnSpc>
                <a:spcPct val="110000"/>
              </a:lnSpc>
            </a:pPr>
            <a:r>
              <a:rPr lang="en-US" sz="1400" dirty="0">
                <a:hlinkClick r:id="rId2"/>
              </a:rPr>
              <a:t>Full test script </a:t>
            </a:r>
            <a:r>
              <a:rPr lang="en-US" sz="1400" dirty="0"/>
              <a:t>is available on the CFE website</a:t>
            </a:r>
            <a:br>
              <a:rPr lang="en-US" sz="1400" dirty="0"/>
            </a:b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DR pre-tests on Saturday, September 14 and Saturday, September 21 will allow for order acceptance, trading, and market data dissemination from the Secondary (Chicago) site.</a:t>
            </a:r>
            <a:br>
              <a:rPr lang="en-US" sz="1400" dirty="0"/>
            </a:b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DR ports and multicast market data disseminated from the secondary Chicago datacenter are available 24/7 for telnet/ping testing outside of any brief maintenance periods. </a:t>
            </a:r>
            <a:br>
              <a:rPr lang="en-US" sz="1400" dirty="0"/>
            </a:b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sz="1400" dirty="0"/>
              <a:t>Contact Information: 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Network/Connectivity </a:t>
            </a:r>
            <a:r>
              <a:rPr lang="en-US" sz="1400" dirty="0">
                <a:hlinkClick r:id="rId3"/>
              </a:rPr>
              <a:t>noc@cboe.com</a:t>
            </a:r>
            <a:r>
              <a:rPr lang="en-US" sz="1400" dirty="0"/>
              <a:t> +1.913.815.7005.</a:t>
            </a:r>
          </a:p>
          <a:p>
            <a:pPr lvl="1"/>
            <a:r>
              <a:rPr lang="en-US" sz="1400" dirty="0"/>
              <a:t>General Help/Tradedesk </a:t>
            </a:r>
            <a:r>
              <a:rPr lang="en-US" sz="1400" dirty="0">
                <a:hlinkClick r:id="rId4"/>
              </a:rPr>
              <a:t>cfetradedesk@cboe.com</a:t>
            </a:r>
            <a:r>
              <a:rPr lang="en-US" sz="1400" dirty="0"/>
              <a:t> +1.312.786.8700</a:t>
            </a:r>
          </a:p>
        </p:txBody>
      </p:sp>
    </p:spTree>
    <p:extLst>
      <p:ext uri="{BB962C8B-B14F-4D97-AF65-F5344CB8AC3E}">
        <p14:creationId xmlns:p14="http://schemas.microsoft.com/office/powerpoint/2010/main" val="339019295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15784</TotalTime>
  <Words>328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CBOE FUTURES EXCHANGE</vt:lpstr>
      <vt:lpstr>CBOE FUTURES EXCHANGE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192</cp:revision>
  <dcterms:created xsi:type="dcterms:W3CDTF">2020-08-08T18:31:41Z</dcterms:created>
  <dcterms:modified xsi:type="dcterms:W3CDTF">2024-10-02T20:50:39Z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