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761" r:id="rId5"/>
    <p:sldMasterId id="2147483742" r:id="rId6"/>
    <p:sldMasterId id="2147483766" r:id="rId7"/>
    <p:sldMasterId id="2147483740" r:id="rId8"/>
  </p:sldMasterIdLst>
  <p:notesMasterIdLst>
    <p:notesMasterId r:id="rId17"/>
  </p:notesMasterIdLst>
  <p:sldIdLst>
    <p:sldId id="279" r:id="rId9"/>
    <p:sldId id="316" r:id="rId10"/>
    <p:sldId id="317" r:id="rId11"/>
    <p:sldId id="319" r:id="rId12"/>
    <p:sldId id="320" r:id="rId13"/>
    <p:sldId id="321" r:id="rId14"/>
    <p:sldId id="322" r:id="rId15"/>
    <p:sldId id="31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99"/>
    <p:restoredTop sz="94748"/>
  </p:normalViewPr>
  <p:slideViewPr>
    <p:cSldViewPr snapToGrid="0">
      <p:cViewPr varScale="1">
        <p:scale>
          <a:sx n="117" d="100"/>
          <a:sy n="117" d="100"/>
        </p:scale>
        <p:origin x="161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10/2/24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10/2/24</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10/2/24</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10/2/24</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emf"/><Relationship Id="rId5" Type="http://schemas.openxmlformats.org/officeDocument/2006/relationships/theme" Target="../theme/theme4.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hyperlink" Target="mailto:OpRes@cmegroup.com"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CME GROUP</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760311"/>
            <a:ext cx="8229600" cy="4670868"/>
          </a:xfrm>
        </p:spPr>
        <p:txBody>
          <a:bodyPr>
            <a:normAutofit fontScale="92500" lnSpcReduction="20000"/>
          </a:bodyPr>
          <a:lstStyle/>
          <a:p>
            <a:r>
              <a:rPr lang="en-US" dirty="0"/>
              <a:t>CME Group test window will run from 9am to 1pm EDT</a:t>
            </a:r>
            <a:br>
              <a:rPr lang="en-US" dirty="0"/>
            </a:br>
            <a:endParaRPr lang="en-US" dirty="0"/>
          </a:p>
          <a:p>
            <a:pPr>
              <a:lnSpc>
                <a:spcPct val="120000"/>
              </a:lnSpc>
            </a:pPr>
            <a:r>
              <a:rPr lang="en-US" dirty="0"/>
              <a:t>Primary data center in Chicago houses all CME Group production applications,  </a:t>
            </a:r>
            <a:r>
              <a:rPr lang="en-US" dirty="0" err="1"/>
              <a:t>Globex</a:t>
            </a:r>
            <a:r>
              <a:rPr lang="en-US" dirty="0"/>
              <a:t>, and Clearing as well as Co-location services. </a:t>
            </a:r>
          </a:p>
          <a:p>
            <a:pPr>
              <a:lnSpc>
                <a:spcPct val="120000"/>
              </a:lnSpc>
            </a:pPr>
            <a:r>
              <a:rPr lang="en-US" dirty="0"/>
              <a:t>The out-of-region data center houses Disaster Recovery (DR) services and will be accessible according to the failure scenarios highlighted in the following 2 scenarios. </a:t>
            </a:r>
          </a:p>
          <a:p>
            <a:pPr>
              <a:lnSpc>
                <a:spcPct val="120000"/>
              </a:lnSpc>
            </a:pPr>
            <a:r>
              <a:rPr lang="en-US" b="1" u="sng" dirty="0"/>
              <a:t>Please note that the CME Group utilizes a Single IP for firms’ connectivity to MQ and a Single DNS name (</a:t>
            </a:r>
            <a:r>
              <a:rPr lang="en-US" b="1" u="sng" dirty="0" err="1"/>
              <a:t>sftpng.cmegroup.com</a:t>
            </a:r>
            <a:r>
              <a:rPr lang="en-US" b="1" u="sng" dirty="0"/>
              <a:t>) for firms’ connectivity to </a:t>
            </a:r>
            <a:r>
              <a:rPr lang="en-US" b="1" u="sng" dirty="0" err="1"/>
              <a:t>sFTP</a:t>
            </a:r>
            <a:r>
              <a:rPr lang="en-US" b="1" u="sng" dirty="0"/>
              <a:t> for production and DR environments. </a:t>
            </a:r>
            <a:br>
              <a:rPr lang="en-US" b="1" u="sng" dirty="0"/>
            </a:br>
            <a:endParaRPr lang="en-US" b="1" u="sng" dirty="0"/>
          </a:p>
          <a:p>
            <a:pPr>
              <a:lnSpc>
                <a:spcPct val="120000"/>
              </a:lnSpc>
            </a:pPr>
            <a:r>
              <a:rPr lang="en-US" dirty="0"/>
              <a:t>This two-scenario approach highlights the potential scenarios that could impact customer connectivity during a disaster in Chicago.  In both scenarios Clearing and </a:t>
            </a:r>
            <a:r>
              <a:rPr lang="en-US" dirty="0" err="1"/>
              <a:t>Globex</a:t>
            </a:r>
            <a:r>
              <a:rPr lang="en-US" dirty="0"/>
              <a:t> will be available via the Disaster Recovery facility. </a:t>
            </a:r>
          </a:p>
        </p:txBody>
      </p:sp>
      <p:sp>
        <p:nvSpPr>
          <p:cNvPr id="2" name="TextBox 1">
            <a:extLst>
              <a:ext uri="{FF2B5EF4-FFF2-40B4-BE49-F238E27FC236}">
                <a16:creationId xmlns:a16="http://schemas.microsoft.com/office/drawing/2014/main" id="{77C11F9A-C9A9-704D-9C07-CBBB02066A2F}"/>
              </a:ext>
            </a:extLst>
          </p:cNvPr>
          <p:cNvSpPr txBox="1"/>
          <p:nvPr/>
        </p:nvSpPr>
        <p:spPr>
          <a:xfrm>
            <a:off x="628650" y="1206882"/>
            <a:ext cx="1398653" cy="646331"/>
          </a:xfrm>
          <a:prstGeom prst="rect">
            <a:avLst/>
          </a:prstGeom>
          <a:noFill/>
        </p:spPr>
        <p:txBody>
          <a:bodyPr wrap="none" rtlCol="0">
            <a:spAutoFit/>
          </a:bodyPr>
          <a:lstStyle/>
          <a:p>
            <a:r>
              <a:rPr lang="en-US" b="1" u="sng" dirty="0"/>
              <a:t>Test Scope</a:t>
            </a:r>
          </a:p>
          <a:p>
            <a:endParaRPr lang="en-US" dirty="0"/>
          </a:p>
        </p:txBody>
      </p:sp>
    </p:spTree>
    <p:extLst>
      <p:ext uri="{BB962C8B-B14F-4D97-AF65-F5344CB8AC3E}">
        <p14:creationId xmlns:p14="http://schemas.microsoft.com/office/powerpoint/2010/main" val="3548412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316547"/>
            <a:ext cx="8229600" cy="5336968"/>
          </a:xfrm>
        </p:spPr>
        <p:txBody>
          <a:bodyPr>
            <a:normAutofit/>
          </a:bodyPr>
          <a:lstStyle/>
          <a:p>
            <a:pPr marL="0" indent="0">
              <a:buNone/>
            </a:pPr>
            <a:r>
              <a:rPr lang="en-US" sz="2000" b="1" dirty="0"/>
              <a:t>Scenario 1:  In Region: Chicago Metropolitan Disaster: </a:t>
            </a:r>
          </a:p>
          <a:p>
            <a:pPr>
              <a:lnSpc>
                <a:spcPct val="100000"/>
              </a:lnSpc>
            </a:pPr>
            <a:r>
              <a:rPr lang="en-US" sz="2000" dirty="0"/>
              <a:t>The primary data center and redundant access node have been forced to cease operations. </a:t>
            </a:r>
          </a:p>
          <a:p>
            <a:pPr>
              <a:lnSpc>
                <a:spcPct val="100000"/>
              </a:lnSpc>
            </a:pPr>
            <a:r>
              <a:rPr lang="en-US" sz="2000" dirty="0"/>
              <a:t>All applications will begin functioning in the out-of-region data center and all Chicago-based connectivity solutions, including </a:t>
            </a:r>
            <a:r>
              <a:rPr lang="en-US" sz="2000" dirty="0" err="1"/>
              <a:t>GLink</a:t>
            </a:r>
            <a:r>
              <a:rPr lang="en-US" sz="2000" dirty="0"/>
              <a:t> and LNET, are inoperable. </a:t>
            </a:r>
          </a:p>
          <a:p>
            <a:pPr>
              <a:lnSpc>
                <a:spcPct val="100000"/>
              </a:lnSpc>
            </a:pPr>
            <a:r>
              <a:rPr lang="en-US" sz="2000" dirty="0"/>
              <a:t>Customer connectivity that is not dependent on Chicago data centers will be maintained; there will be no changes required by these customers. </a:t>
            </a:r>
          </a:p>
          <a:p>
            <a:pPr marL="0" indent="0">
              <a:buNone/>
            </a:pPr>
            <a:endParaRPr lang="en-US" sz="800" dirty="0"/>
          </a:p>
          <a:p>
            <a:pPr marL="0" indent="0">
              <a:lnSpc>
                <a:spcPct val="100000"/>
              </a:lnSpc>
              <a:buNone/>
            </a:pPr>
            <a:r>
              <a:rPr lang="en-US" sz="2000" b="1" u="sng" dirty="0"/>
              <a:t>Note:</a:t>
            </a:r>
            <a:r>
              <a:rPr lang="en-US" sz="2000" dirty="0"/>
              <a:t> </a:t>
            </a:r>
            <a:r>
              <a:rPr lang="en-US" sz="2000" u="sng" dirty="0" err="1"/>
              <a:t>GLink</a:t>
            </a:r>
            <a:r>
              <a:rPr lang="en-US" sz="2000" u="sng" dirty="0"/>
              <a:t> and LNET are </a:t>
            </a:r>
            <a:r>
              <a:rPr lang="en-US" sz="2000" b="1" u="sng" dirty="0"/>
              <a:t>out of scope </a:t>
            </a:r>
            <a:r>
              <a:rPr lang="en-US" sz="2000" u="sng" dirty="0"/>
              <a:t>in this first scenario</a:t>
            </a:r>
            <a:r>
              <a:rPr lang="en-US" sz="2000" dirty="0"/>
              <a:t>, firms that are dependent on Chicago data centers submitting test trades during this window would need to utilize their back-up order routing facilities. This scenario will run for approximately the first (1) hour of the CME Group test window (9am to 10 am EDT)</a:t>
            </a:r>
          </a:p>
          <a:p>
            <a:pPr marL="0" indent="0">
              <a:buNone/>
            </a:pPr>
            <a:endParaRPr lang="en-US" dirty="0"/>
          </a:p>
        </p:txBody>
      </p:sp>
    </p:spTree>
    <p:extLst>
      <p:ext uri="{BB962C8B-B14F-4D97-AF65-F5344CB8AC3E}">
        <p14:creationId xmlns:p14="http://schemas.microsoft.com/office/powerpoint/2010/main" val="30066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187532"/>
            <a:ext cx="8229600" cy="4973782"/>
          </a:xfrm>
        </p:spPr>
        <p:txBody>
          <a:bodyPr>
            <a:normAutofit fontScale="55000" lnSpcReduction="20000"/>
          </a:bodyPr>
          <a:lstStyle/>
          <a:p>
            <a:pPr marL="0" indent="0">
              <a:lnSpc>
                <a:spcPct val="120000"/>
              </a:lnSpc>
              <a:buNone/>
            </a:pPr>
            <a:r>
              <a:rPr lang="en-US" sz="2900" b="1" dirty="0"/>
              <a:t>Scenario 2: In Region: Primary Data Center Production Room Failure, Co-location Services Available</a:t>
            </a:r>
          </a:p>
          <a:p>
            <a:pPr>
              <a:lnSpc>
                <a:spcPct val="120000"/>
              </a:lnSpc>
            </a:pPr>
            <a:r>
              <a:rPr lang="en-US" sz="2600" dirty="0"/>
              <a:t>During this scenario only the applications and production environments are disabled in the primary data center. </a:t>
            </a:r>
          </a:p>
          <a:p>
            <a:pPr>
              <a:lnSpc>
                <a:spcPct val="120000"/>
              </a:lnSpc>
            </a:pPr>
            <a:r>
              <a:rPr lang="en-US" sz="2600" dirty="0"/>
              <a:t>All applications will continue functioning in the CME Group out-of-region data center. This scenario also assumes that all carrier and network facilities at the CME Group redundant access node as well as CME Group Co-Location facilities are not impacted by the failure. </a:t>
            </a:r>
          </a:p>
          <a:p>
            <a:pPr>
              <a:lnSpc>
                <a:spcPct val="120000"/>
              </a:lnSpc>
            </a:pPr>
            <a:r>
              <a:rPr lang="en-US" sz="2600" dirty="0"/>
              <a:t>All methods of customer connectivity will be maintained, </a:t>
            </a:r>
            <a:r>
              <a:rPr lang="en-US" sz="2600" b="1" u="sng" dirty="0" err="1"/>
              <a:t>GLink</a:t>
            </a:r>
            <a:r>
              <a:rPr lang="en-US" sz="2600" b="1" u="sng" dirty="0"/>
              <a:t> and LNET have been recovered</a:t>
            </a:r>
            <a:r>
              <a:rPr lang="en-US" sz="2600" dirty="0"/>
              <a:t>, and there will be no changes required by the customer. </a:t>
            </a:r>
          </a:p>
          <a:p>
            <a:pPr>
              <a:lnSpc>
                <a:spcPct val="120000"/>
              </a:lnSpc>
            </a:pPr>
            <a:r>
              <a:rPr lang="en-US" sz="2600" dirty="0"/>
              <a:t>Customers will continue to connect to CME </a:t>
            </a:r>
            <a:r>
              <a:rPr lang="en-US" sz="2600" dirty="0" err="1"/>
              <a:t>Globex</a:t>
            </a:r>
            <a:r>
              <a:rPr lang="en-US" sz="2600" dirty="0"/>
              <a:t> and Clearing applications via production IP addresses.</a:t>
            </a:r>
          </a:p>
          <a:p>
            <a:pPr marL="0" indent="0">
              <a:buNone/>
            </a:pPr>
            <a:endParaRPr lang="en-US" sz="2600" dirty="0"/>
          </a:p>
          <a:p>
            <a:pPr marL="0" indent="0">
              <a:lnSpc>
                <a:spcPct val="120000"/>
              </a:lnSpc>
              <a:buNone/>
            </a:pPr>
            <a:r>
              <a:rPr lang="en-US" sz="2600" b="1" u="sng" dirty="0"/>
              <a:t>Note:</a:t>
            </a:r>
            <a:r>
              <a:rPr lang="en-US" sz="2600" dirty="0"/>
              <a:t> Glink/LNET have been recovered.  Customers will continue to connect to CME </a:t>
            </a:r>
            <a:r>
              <a:rPr lang="en-US" sz="2600" dirty="0" err="1"/>
              <a:t>Globex</a:t>
            </a:r>
            <a:r>
              <a:rPr lang="en-US" sz="2600" dirty="0"/>
              <a:t> and Clearing applications via production IP addresses.  LNET has been restored, firms utilizing LNET can test MQ connectivity for the duration of the test.  This scenario is scheduled to run for the duration of the CME Group test window (10am to 1pm EDT). </a:t>
            </a:r>
          </a:p>
          <a:p>
            <a:pPr lvl="1">
              <a:buFont typeface="System Font Regular"/>
              <a:buChar char="-"/>
            </a:pPr>
            <a:r>
              <a:rPr lang="en-US" sz="2600" dirty="0"/>
              <a:t>Single IP address/Production IP address for MQ</a:t>
            </a:r>
          </a:p>
          <a:p>
            <a:pPr lvl="1">
              <a:buFont typeface="System Font Regular"/>
              <a:buChar char="-"/>
            </a:pPr>
            <a:r>
              <a:rPr lang="en-US" sz="2600" dirty="0"/>
              <a:t>Single DNS name for firms connectivity to </a:t>
            </a:r>
            <a:r>
              <a:rPr lang="en-US" sz="2600" dirty="0" err="1"/>
              <a:t>sFTP</a:t>
            </a:r>
            <a:r>
              <a:rPr lang="en-US" sz="2600" dirty="0"/>
              <a:t> </a:t>
            </a:r>
            <a:r>
              <a:rPr lang="en-US" sz="2500" b="1" u="sng" dirty="0"/>
              <a:t>(</a:t>
            </a:r>
            <a:r>
              <a:rPr lang="en-US" sz="2500" b="1" u="sng" dirty="0" err="1"/>
              <a:t>sftpng.cmegroup.com</a:t>
            </a:r>
            <a:r>
              <a:rPr lang="en-US" sz="2500" b="1" u="sng" dirty="0"/>
              <a:t>) </a:t>
            </a:r>
            <a:endParaRPr lang="en-US" sz="2500" dirty="0"/>
          </a:p>
          <a:p>
            <a:pPr lvl="1">
              <a:buFont typeface="System Font Regular"/>
              <a:buChar char="-"/>
            </a:pPr>
            <a:r>
              <a:rPr lang="en-US" sz="2600" dirty="0"/>
              <a:t>There will not be any Open Outcry testing</a:t>
            </a:r>
          </a:p>
        </p:txBody>
      </p:sp>
    </p:spTree>
    <p:extLst>
      <p:ext uri="{BB962C8B-B14F-4D97-AF65-F5344CB8AC3E}">
        <p14:creationId xmlns:p14="http://schemas.microsoft.com/office/powerpoint/2010/main" val="601770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801741"/>
          </a:xfrm>
        </p:spPr>
        <p:txBody>
          <a:bodyPr>
            <a:normAutofit lnSpcReduction="10000"/>
          </a:bodyPr>
          <a:lstStyle/>
          <a:p>
            <a:pPr marL="0" indent="0">
              <a:buNone/>
            </a:pPr>
            <a:r>
              <a:rPr lang="en-US" b="1" u="sng" dirty="0"/>
              <a:t>Test Preparation</a:t>
            </a:r>
          </a:p>
          <a:p>
            <a:pPr marL="0" indent="0">
              <a:buNone/>
            </a:pPr>
            <a:endParaRPr lang="en-US" sz="800" dirty="0"/>
          </a:p>
          <a:p>
            <a:pPr>
              <a:lnSpc>
                <a:spcPct val="110000"/>
              </a:lnSpc>
            </a:pPr>
            <a:r>
              <a:rPr lang="en-US" dirty="0"/>
              <a:t>Ping testing will be held on Aug 3</a:t>
            </a:r>
            <a:r>
              <a:rPr lang="en-US" baseline="30000" dirty="0"/>
              <a:t>rd</a:t>
            </a:r>
            <a:r>
              <a:rPr lang="en-US" dirty="0"/>
              <a:t> </a:t>
            </a:r>
            <a:r>
              <a:rPr lang="en-US" dirty="0">
                <a:solidFill>
                  <a:srgbClr val="FF0000"/>
                </a:solidFill>
              </a:rPr>
              <a:t>(completed) </a:t>
            </a:r>
            <a:r>
              <a:rPr lang="en-US" dirty="0"/>
              <a:t>&amp; Sept 21st from 8:00 a.m. to 1:00 p.m. EDT.</a:t>
            </a:r>
          </a:p>
          <a:p>
            <a:endParaRPr lang="en-US" dirty="0"/>
          </a:p>
          <a:p>
            <a:r>
              <a:rPr lang="en-US" b="1" u="sng" dirty="0"/>
              <a:t>Firms must register via the FIA website</a:t>
            </a:r>
            <a:endParaRPr lang="en-US" b="1" dirty="0"/>
          </a:p>
          <a:p>
            <a:endParaRPr lang="en-US" b="1" u="sng" dirty="0"/>
          </a:p>
          <a:p>
            <a:pPr>
              <a:lnSpc>
                <a:spcPct val="110000"/>
              </a:lnSpc>
            </a:pPr>
            <a:r>
              <a:rPr lang="en-US" dirty="0"/>
              <a:t>Contact CME Clearing Support (CCS) team at (312) 207-2525 with any questions on MQ IP addresses (same as Prod IP’s) or DNS name for </a:t>
            </a:r>
            <a:r>
              <a:rPr lang="en-US" dirty="0" err="1"/>
              <a:t>sFTP</a:t>
            </a:r>
            <a:r>
              <a:rPr lang="en-US" dirty="0"/>
              <a:t> connectivity </a:t>
            </a:r>
            <a:r>
              <a:rPr lang="en-US" b="1" u="sng" dirty="0"/>
              <a:t>(</a:t>
            </a:r>
            <a:r>
              <a:rPr lang="en-US" b="1" u="sng" dirty="0" err="1"/>
              <a:t>sftpng.cmegroup.com</a:t>
            </a:r>
            <a:r>
              <a:rPr lang="en-US" b="1" u="sng" dirty="0"/>
              <a:t>) </a:t>
            </a:r>
            <a:endParaRPr lang="en-US" dirty="0"/>
          </a:p>
          <a:p>
            <a:endParaRPr lang="en-US" dirty="0"/>
          </a:p>
          <a:p>
            <a:pPr>
              <a:lnSpc>
                <a:spcPct val="110000"/>
              </a:lnSpc>
            </a:pPr>
            <a:r>
              <a:rPr lang="en-US" dirty="0"/>
              <a:t>General questions may be directed to the Operational Resilience  Team – </a:t>
            </a:r>
            <a:r>
              <a:rPr lang="en-US" dirty="0">
                <a:hlinkClick r:id="rId2"/>
              </a:rPr>
              <a:t>OpRes@cmegroup.com</a:t>
            </a:r>
            <a:r>
              <a:rPr lang="en-US" dirty="0"/>
              <a:t> </a:t>
            </a:r>
          </a:p>
          <a:p>
            <a:pPr marL="0" indent="0">
              <a:buNone/>
            </a:pPr>
            <a:endParaRPr lang="en-US" dirty="0"/>
          </a:p>
        </p:txBody>
      </p:sp>
    </p:spTree>
    <p:extLst>
      <p:ext uri="{BB962C8B-B14F-4D97-AF65-F5344CB8AC3E}">
        <p14:creationId xmlns:p14="http://schemas.microsoft.com/office/powerpoint/2010/main" val="2777138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dirty="0"/>
              <a:t>Support During the Exercise</a:t>
            </a:r>
          </a:p>
          <a:p>
            <a:pPr marL="0" indent="0">
              <a:buNone/>
            </a:pPr>
            <a:endParaRPr lang="en-US" dirty="0"/>
          </a:p>
          <a:p>
            <a:pPr>
              <a:lnSpc>
                <a:spcPct val="100000"/>
              </a:lnSpc>
            </a:pPr>
            <a:r>
              <a:rPr lang="en-US" dirty="0"/>
              <a:t>Members should contact their designated CME customer representative (will be assigned) or Clearing Support Team (312) 207-2525 to report any issues.</a:t>
            </a:r>
            <a:br>
              <a:rPr lang="en-US" dirty="0"/>
            </a:br>
            <a:endParaRPr lang="en-US" dirty="0"/>
          </a:p>
          <a:p>
            <a:pPr>
              <a:lnSpc>
                <a:spcPct val="100000"/>
              </a:lnSpc>
            </a:pPr>
            <a:r>
              <a:rPr lang="en-US" dirty="0"/>
              <a:t>Members should contact the GLOBEX Control Center at the GCC Hotline numbers which are: </a:t>
            </a:r>
            <a:r>
              <a:rPr lang="en-US" u="sng" dirty="0"/>
              <a:t>U.S.</a:t>
            </a:r>
            <a:r>
              <a:rPr lang="en-US" dirty="0"/>
              <a:t> at +1 800 438 8616, in </a:t>
            </a:r>
            <a:r>
              <a:rPr lang="en-US" u="sng" dirty="0"/>
              <a:t>Europe</a:t>
            </a:r>
            <a:r>
              <a:rPr lang="en-US" dirty="0"/>
              <a:t> at +44207 623 4747 or in </a:t>
            </a:r>
            <a:r>
              <a:rPr lang="en-US" u="sng" dirty="0"/>
              <a:t>Asia</a:t>
            </a:r>
            <a:r>
              <a:rPr lang="en-US" dirty="0"/>
              <a:t> at +65 6532 5010 to report any trading problems encountered throughout the test</a:t>
            </a:r>
          </a:p>
        </p:txBody>
      </p:sp>
    </p:spTree>
    <p:extLst>
      <p:ext uri="{BB962C8B-B14F-4D97-AF65-F5344CB8AC3E}">
        <p14:creationId xmlns:p14="http://schemas.microsoft.com/office/powerpoint/2010/main" val="2901012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507651"/>
          </a:xfrm>
        </p:spPr>
        <p:txBody>
          <a:bodyPr>
            <a:normAutofit/>
          </a:bodyPr>
          <a:lstStyle/>
          <a:p>
            <a:pPr marL="0" indent="0">
              <a:buNone/>
            </a:pPr>
            <a:r>
              <a:rPr lang="en-US" sz="2200" b="1" u="sng" dirty="0"/>
              <a:t>Test Execution – </a:t>
            </a:r>
            <a:r>
              <a:rPr lang="en-US" sz="2200" b="1" u="sng" dirty="0" err="1"/>
              <a:t>Globex</a:t>
            </a:r>
            <a:br>
              <a:rPr lang="en-US" sz="2200" b="1" dirty="0"/>
            </a:br>
            <a:endParaRPr lang="en-US" dirty="0"/>
          </a:p>
          <a:p>
            <a:pPr marL="0" indent="0">
              <a:buNone/>
            </a:pPr>
            <a:r>
              <a:rPr lang="en-US" dirty="0"/>
              <a:t>a) Verify firm connectivity:</a:t>
            </a:r>
          </a:p>
          <a:p>
            <a:pPr lvl="1">
              <a:buFont typeface="System Font Regular"/>
              <a:buChar char="-"/>
            </a:pPr>
            <a:r>
              <a:rPr lang="en-US" dirty="0"/>
              <a:t>Clearing DR test window scheduled to begin at 9:00 AM EDT  </a:t>
            </a:r>
          </a:p>
          <a:p>
            <a:pPr lvl="1">
              <a:buFont typeface="System Font Regular"/>
              <a:buChar char="-"/>
            </a:pPr>
            <a:r>
              <a:rPr lang="en-US" dirty="0"/>
              <a:t>Any trades done prior to the start of the test will not be captured.</a:t>
            </a:r>
          </a:p>
          <a:p>
            <a:pPr lvl="1">
              <a:buFont typeface="System Font Regular"/>
              <a:buChar char="-"/>
            </a:pPr>
            <a:r>
              <a:rPr lang="en-US" b="1" u="sng" dirty="0"/>
              <a:t>October 7th is the valid order entry date </a:t>
            </a:r>
          </a:p>
          <a:p>
            <a:pPr lvl="1">
              <a:buFont typeface="System Font Regular"/>
              <a:buChar char="-"/>
            </a:pPr>
            <a:r>
              <a:rPr lang="en-US" dirty="0"/>
              <a:t>All fills will be sent back to the Firms with the trade date of October 7th. </a:t>
            </a:r>
          </a:p>
          <a:p>
            <a:pPr lvl="1">
              <a:buFont typeface="System Font Regular"/>
              <a:buChar char="-"/>
            </a:pPr>
            <a:r>
              <a:rPr lang="en-US" dirty="0"/>
              <a:t>Firms can send a test order in any market</a:t>
            </a:r>
          </a:p>
          <a:p>
            <a:pPr marL="0" indent="0">
              <a:buNone/>
            </a:pPr>
            <a:r>
              <a:rPr lang="en-US" dirty="0"/>
              <a:t>b) Order entry via test script as follows:</a:t>
            </a:r>
          </a:p>
          <a:p>
            <a:pPr lvl="1">
              <a:buFont typeface="System Font Regular"/>
              <a:buChar char="-"/>
            </a:pPr>
            <a:r>
              <a:rPr lang="en-US" dirty="0"/>
              <a:t>Enter a total of approx. 5 trades, meaningful to your current business</a:t>
            </a:r>
          </a:p>
          <a:p>
            <a:pPr lvl="1">
              <a:buFont typeface="System Font Regular"/>
              <a:buChar char="-"/>
            </a:pPr>
            <a:r>
              <a:rPr lang="en-US" dirty="0"/>
              <a:t>Firms should send orders that will be listed on GLOBEX for the test.</a:t>
            </a:r>
          </a:p>
          <a:p>
            <a:pPr lvl="1">
              <a:buFont typeface="System Font Regular"/>
              <a:buChar char="-"/>
            </a:pPr>
            <a:r>
              <a:rPr lang="en-US" dirty="0"/>
              <a:t>Firms may receive crossed trades and/or trades with other counterparties.</a:t>
            </a:r>
          </a:p>
          <a:p>
            <a:pPr marL="0" indent="0">
              <a:buNone/>
            </a:pPr>
            <a:endParaRPr lang="en-US" dirty="0"/>
          </a:p>
        </p:txBody>
      </p:sp>
    </p:spTree>
    <p:extLst>
      <p:ext uri="{BB962C8B-B14F-4D97-AF65-F5344CB8AC3E}">
        <p14:creationId xmlns:p14="http://schemas.microsoft.com/office/powerpoint/2010/main" val="832147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CME GROUP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58679"/>
            <a:ext cx="8229600" cy="4518284"/>
          </a:xfrm>
        </p:spPr>
        <p:txBody>
          <a:bodyPr>
            <a:normAutofit/>
          </a:bodyPr>
          <a:lstStyle/>
          <a:p>
            <a:pPr marL="0" indent="0">
              <a:buNone/>
            </a:pPr>
            <a:r>
              <a:rPr lang="en-US" b="1" dirty="0"/>
              <a:t>Test Execution - Clearing</a:t>
            </a:r>
          </a:p>
          <a:p>
            <a:pPr marL="0" indent="0">
              <a:buNone/>
            </a:pPr>
            <a:r>
              <a:rPr lang="en-US" u="sng" dirty="0"/>
              <a:t>Clearing – 9:00 AM EDT</a:t>
            </a:r>
          </a:p>
          <a:p>
            <a:pPr marL="342900" lvl="1" indent="0">
              <a:buNone/>
            </a:pPr>
            <a:br>
              <a:rPr lang="en-US" dirty="0"/>
            </a:br>
            <a:r>
              <a:rPr lang="en-US" dirty="0"/>
              <a:t>a) Trade reporting to firms’ back-office systems:</a:t>
            </a:r>
          </a:p>
          <a:p>
            <a:pPr marL="342900" lvl="1" indent="0">
              <a:buNone/>
            </a:pPr>
            <a:r>
              <a:rPr lang="en-US" dirty="0"/>
              <a:t>	- </a:t>
            </a:r>
            <a:r>
              <a:rPr lang="en-US" i="1" dirty="0">
                <a:solidFill>
                  <a:srgbClr val="008080"/>
                </a:solidFill>
              </a:rPr>
              <a:t>Firms will </a:t>
            </a:r>
            <a:r>
              <a:rPr lang="en-US" dirty="0"/>
              <a:t>verify receipt and delete them.</a:t>
            </a:r>
          </a:p>
          <a:p>
            <a:pPr marL="342900" lvl="1" indent="0">
              <a:buNone/>
            </a:pPr>
            <a:r>
              <a:rPr lang="en-US" dirty="0"/>
              <a:t>b) Connect to CME’s </a:t>
            </a:r>
            <a:r>
              <a:rPr lang="en-US" dirty="0" err="1"/>
              <a:t>sFTP</a:t>
            </a:r>
            <a:r>
              <a:rPr lang="en-US" dirty="0"/>
              <a:t> server, using the Production DNS Name: </a:t>
            </a:r>
            <a:r>
              <a:rPr lang="en-US" dirty="0" err="1"/>
              <a:t>sftpng@cmegroup.com</a:t>
            </a:r>
            <a:endParaRPr lang="en-US" dirty="0"/>
          </a:p>
          <a:p>
            <a:pPr marL="342900" lvl="1" indent="0">
              <a:buNone/>
            </a:pPr>
            <a:r>
              <a:rPr lang="en-US" dirty="0"/>
              <a:t>1) Using Friday’s data, FTP the PCS and Large Trader reports.</a:t>
            </a:r>
          </a:p>
          <a:p>
            <a:pPr marL="342900" lvl="1" indent="0">
              <a:buNone/>
            </a:pPr>
            <a:r>
              <a:rPr lang="en-US" dirty="0"/>
              <a:t>	- </a:t>
            </a:r>
            <a:r>
              <a:rPr lang="en-US" i="1" dirty="0">
                <a:solidFill>
                  <a:srgbClr val="008080"/>
                </a:solidFill>
              </a:rPr>
              <a:t>CME staff </a:t>
            </a:r>
            <a:r>
              <a:rPr lang="en-US" dirty="0"/>
              <a:t>will verify receipt and delete them.</a:t>
            </a:r>
          </a:p>
          <a:p>
            <a:pPr marL="342900" lvl="1" indent="0">
              <a:buNone/>
            </a:pPr>
            <a:r>
              <a:rPr lang="en-US" dirty="0"/>
              <a:t>2) CME will transmit Thursday’s (Oct 3rd)Trade Register and SPAN files.</a:t>
            </a:r>
          </a:p>
          <a:p>
            <a:pPr marL="342900" lvl="1" indent="0">
              <a:buNone/>
            </a:pPr>
            <a:r>
              <a:rPr lang="en-US" dirty="0"/>
              <a:t>	- </a:t>
            </a:r>
            <a:r>
              <a:rPr lang="en-US" i="1" dirty="0">
                <a:solidFill>
                  <a:srgbClr val="008080"/>
                </a:solidFill>
              </a:rPr>
              <a:t>Firms</a:t>
            </a:r>
            <a:r>
              <a:rPr lang="en-US" dirty="0">
                <a:solidFill>
                  <a:srgbClr val="008080"/>
                </a:solidFill>
              </a:rPr>
              <a:t> will </a:t>
            </a:r>
            <a:r>
              <a:rPr lang="en-US" dirty="0"/>
              <a:t>verify receipt of these files and delete them.</a:t>
            </a:r>
          </a:p>
          <a:p>
            <a:pPr marL="342900" lvl="1" indent="0">
              <a:buNone/>
            </a:pPr>
            <a:r>
              <a:rPr lang="en-US" dirty="0"/>
              <a:t>3) If applicable, enter a block trade for 100 ESH5 @</a:t>
            </a:r>
            <a:r>
              <a:rPr lang="en-US" dirty="0" err="1"/>
              <a:t>xxxx.xx</a:t>
            </a:r>
            <a:endParaRPr lang="en-US" dirty="0"/>
          </a:p>
          <a:p>
            <a:pPr marL="342900" lvl="1" indent="0">
              <a:buNone/>
            </a:pPr>
            <a:r>
              <a:rPr lang="en-US" dirty="0"/>
              <a:t>	- </a:t>
            </a:r>
            <a:r>
              <a:rPr lang="en-US" i="1" dirty="0">
                <a:solidFill>
                  <a:srgbClr val="008080"/>
                </a:solidFill>
              </a:rPr>
              <a:t>CME staff </a:t>
            </a:r>
            <a:r>
              <a:rPr lang="en-US" dirty="0"/>
              <a:t>will verify receipt of the block trades and delete them.</a:t>
            </a:r>
          </a:p>
          <a:p>
            <a:pPr marL="0" indent="0">
              <a:buNone/>
            </a:pPr>
            <a:endParaRPr lang="en-US" dirty="0"/>
          </a:p>
        </p:txBody>
      </p:sp>
    </p:spTree>
    <p:extLst>
      <p:ext uri="{BB962C8B-B14F-4D97-AF65-F5344CB8AC3E}">
        <p14:creationId xmlns:p14="http://schemas.microsoft.com/office/powerpoint/2010/main" val="3774812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CME GROUP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dirty="0"/>
              <a:t>At the Conclusion of the Exercise</a:t>
            </a:r>
          </a:p>
          <a:p>
            <a:pPr marL="0" indent="0">
              <a:buNone/>
            </a:pPr>
            <a:endParaRPr lang="en-US" dirty="0"/>
          </a:p>
          <a:p>
            <a:r>
              <a:rPr lang="en-US" b="1" u="sng" dirty="0"/>
              <a:t>Delete any test trades and testing files</a:t>
            </a:r>
          </a:p>
          <a:p>
            <a:r>
              <a:rPr lang="en-US" dirty="0"/>
              <a:t>Fail back to your Production environment</a:t>
            </a:r>
          </a:p>
          <a:p>
            <a:pPr>
              <a:lnSpc>
                <a:spcPct val="100000"/>
              </a:lnSpc>
            </a:pPr>
            <a:r>
              <a:rPr lang="en-US" b="1" dirty="0"/>
              <a:t>Upon test completion firms should complete/submit the test questionnaire posted on the FIA website to recap the test results. No firm names will be used on the recap report</a:t>
            </a:r>
          </a:p>
          <a:p>
            <a:endParaRPr lang="en-US" sz="1200" b="1" dirty="0"/>
          </a:p>
          <a:p>
            <a:pPr>
              <a:lnSpc>
                <a:spcPct val="100000"/>
              </a:lnSpc>
            </a:pPr>
            <a:r>
              <a:rPr lang="en-US" b="1" dirty="0"/>
              <a:t>Contact:  GCC Hotline numbers which are: </a:t>
            </a:r>
            <a:r>
              <a:rPr lang="en-US" b="1" u="sng" dirty="0"/>
              <a:t>U.S.</a:t>
            </a:r>
            <a:r>
              <a:rPr lang="en-US" b="1" dirty="0"/>
              <a:t> at +1 800 438 8616, in </a:t>
            </a:r>
            <a:r>
              <a:rPr lang="en-US" b="1" u="sng" dirty="0"/>
              <a:t>Europe</a:t>
            </a:r>
            <a:r>
              <a:rPr lang="en-US" b="1" dirty="0"/>
              <a:t> at </a:t>
            </a:r>
            <a:r>
              <a:rPr lang="en-US" dirty="0"/>
              <a:t>+44207 623 4747 </a:t>
            </a:r>
            <a:r>
              <a:rPr lang="en-US" b="1" dirty="0"/>
              <a:t>or in </a:t>
            </a:r>
            <a:r>
              <a:rPr lang="en-US" b="1" u="sng" dirty="0"/>
              <a:t>Asia</a:t>
            </a:r>
            <a:r>
              <a:rPr lang="en-US" b="1" dirty="0"/>
              <a:t> at +65 6532 5010 </a:t>
            </a:r>
          </a:p>
          <a:p>
            <a:r>
              <a:rPr lang="en-US" b="1" dirty="0"/>
              <a:t>Clearing: 312-207-2525</a:t>
            </a:r>
          </a:p>
          <a:p>
            <a:pPr marL="0" indent="0">
              <a:buNone/>
            </a:pPr>
            <a:endParaRPr lang="en-US" dirty="0"/>
          </a:p>
        </p:txBody>
      </p:sp>
    </p:spTree>
    <p:extLst>
      <p:ext uri="{BB962C8B-B14F-4D97-AF65-F5344CB8AC3E}">
        <p14:creationId xmlns:p14="http://schemas.microsoft.com/office/powerpoint/2010/main" val="3706727359"/>
      </p:ext>
    </p:extLst>
  </p:cSld>
  <p:clrMapOvr>
    <a:masterClrMapping/>
  </p:clrMapOvr>
</p:sld>
</file>

<file path=ppt/theme/theme1.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2.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3.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4.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5.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6" ma:contentTypeDescription="Create a new document." ma:contentTypeScope="" ma:versionID="b82cbb0bed3cb630ff18eb00444ddb8f">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201e042af1d4c50d98caeec188a48178"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0317f6e-2cf7-4ca2-aff5-a4d7f2f9021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ff8164-d40a-4a58-8c78-6419d99c6f26}" ma:internalName="TaxCatchAll" ma:showField="CatchAllData" ma:web="b1dc8d5e-a797-4cf4-8b99-2f35a2d8a5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b1dc8d5e-a797-4cf4-8b99-2f35a2d8a579" xsi:nil="true"/>
    <lcf76f155ced4ddcb4097134ff3c332f xmlns="f321cc19-8678-4f0b-8d8e-188e7c02e2be">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52F072-52EA-4177-883B-60FCB33FB0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45178D3-992A-4AC0-8D89-3D90FF0F224E}">
  <ds:schemaRefs>
    <ds:schemaRef ds:uri="http://www.w3.org/XML/1998/namespace"/>
    <ds:schemaRef ds:uri="http://schemas.microsoft.com/office/2006/documentManagement/types"/>
    <ds:schemaRef ds:uri="http://purl.org/dc/elements/1.1/"/>
    <ds:schemaRef ds:uri="http://purl.org/dc/dcmitype/"/>
    <ds:schemaRef ds:uri="http://schemas.microsoft.com/office/2006/metadata/properties"/>
    <ds:schemaRef ds:uri="http://schemas.microsoft.com/office/infopath/2007/PartnerControls"/>
    <ds:schemaRef ds:uri="http://schemas.openxmlformats.org/package/2006/metadata/core-properties"/>
    <ds:schemaRef ds:uri="b1dc8d5e-a797-4cf4-8b99-2f35a2d8a579"/>
    <ds:schemaRef ds:uri="f321cc19-8678-4f0b-8d8e-188e7c02e2be"/>
    <ds:schemaRef ds:uri="http://purl.org/dc/terms/"/>
  </ds:schemaRefs>
</ds:datastoreItem>
</file>

<file path=customXml/itemProps3.xml><?xml version="1.0" encoding="utf-8"?>
<ds:datastoreItem xmlns:ds="http://schemas.openxmlformats.org/officeDocument/2006/customXml" ds:itemID="{80ABB4EB-E615-4EC8-9188-07114EA818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Title Slides</Template>
  <TotalTime>15785</TotalTime>
  <Words>1044</Words>
  <Application>Microsoft Macintosh PowerPoint</Application>
  <PresentationFormat>On-screen Show (4:3)</PresentationFormat>
  <Paragraphs>73</Paragraphs>
  <Slides>8</Slides>
  <Notes>0</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8</vt:i4>
      </vt:variant>
    </vt:vector>
  </HeadingPairs>
  <TitlesOfParts>
    <vt:vector size="16" baseType="lpstr">
      <vt:lpstr>Arial</vt:lpstr>
      <vt:lpstr>Lato</vt:lpstr>
      <vt:lpstr>System Font Regular</vt:lpstr>
      <vt:lpstr>Interior slides_wWatermark</vt:lpstr>
      <vt:lpstr>Interior slides_wWatermark_wPgNu</vt:lpstr>
      <vt:lpstr>Interior slides_NoWatermark</vt:lpstr>
      <vt:lpstr>Interior slides_NoWatermark_wPgNu</vt:lpstr>
      <vt:lpstr>Concluding slide</vt:lpstr>
      <vt:lpstr>CME GROUP</vt:lpstr>
      <vt:lpstr>CME GROUP (Cont’d)</vt:lpstr>
      <vt:lpstr>CME GROUP (Cont’d)</vt:lpstr>
      <vt:lpstr>CME GROUP (Cont’d)</vt:lpstr>
      <vt:lpstr>CME GROUP (Cont’d)</vt:lpstr>
      <vt:lpstr>CME GROUP (Cont’d)</vt:lpstr>
      <vt:lpstr>CME GROUP (Cont’d)</vt:lpstr>
      <vt:lpstr>CME GROUP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Proctor</cp:lastModifiedBy>
  <cp:revision>194</cp:revision>
  <dcterms:created xsi:type="dcterms:W3CDTF">2020-08-08T18:31:41Z</dcterms:created>
  <dcterms:modified xsi:type="dcterms:W3CDTF">2024-10-02T20:51:51Z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