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2"/>
  </p:notesMasterIdLst>
  <p:sldIdLst>
    <p:sldId id="313" r:id="rId9"/>
    <p:sldId id="339" r:id="rId10"/>
    <p:sldId id="34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F6B79C-2E61-4A47-BFE4-9878C1719D4D}" v="1" dt="2024-07-24T15:48:20.8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19"/>
    <p:restoredTop sz="94708"/>
  </p:normalViewPr>
  <p:slideViewPr>
    <p:cSldViewPr snapToGrid="0">
      <p:cViewPr varScale="1">
        <p:scale>
          <a:sx n="154" d="100"/>
          <a:sy n="154" d="100"/>
        </p:scale>
        <p:origin x="195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9/5/2024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9/5/2024</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9/5/2024</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9/5/2024</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5th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0010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(WebICE, ICE Block, FIX, Pricefeed)</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dirty="0"/>
              <a:t>Registration and user setup</a:t>
            </a:r>
          </a:p>
          <a:p>
            <a:pPr>
              <a:lnSpc>
                <a:spcPct val="120000"/>
              </a:lnSpc>
              <a:buFont typeface="System Font Regular"/>
              <a:buChar char="-"/>
            </a:pPr>
            <a:r>
              <a:rPr lang="en-US" dirty="0"/>
              <a:t>Registration for the ICE Exchange is not required</a:t>
            </a:r>
          </a:p>
          <a:p>
            <a:pPr>
              <a:lnSpc>
                <a:spcPct val="120000"/>
              </a:lnSpc>
              <a:buFont typeface="System Font Regular"/>
              <a:buChar char="-"/>
            </a:pPr>
            <a:r>
              <a:rPr lang="en-US" dirty="0"/>
              <a:t>All existing customers with valid trading IDs are welcome to participate</a:t>
            </a:r>
          </a:p>
          <a:p>
            <a:pPr>
              <a:lnSpc>
                <a:spcPct val="120000"/>
              </a:lnSpc>
              <a:buFont typeface="System Font Regular"/>
              <a:buChar char="-"/>
            </a:pPr>
            <a:r>
              <a:rPr lang="en-US" dirty="0"/>
              <a:t>Existing production User ID and password will be used for login</a:t>
            </a:r>
          </a:p>
          <a:p>
            <a:pPr>
              <a:lnSpc>
                <a:spcPct val="120000"/>
              </a:lnSpc>
              <a:buFont typeface="System Font Regular"/>
              <a:buChar char="-"/>
            </a:pPr>
            <a:r>
              <a:rPr lang="en-US" dirty="0"/>
              <a:t>No test/temporary IDs or access will be provisioned for the FIA DR testing</a:t>
            </a:r>
          </a:p>
          <a:p>
            <a:pPr marL="0" indent="0">
              <a:buNone/>
            </a:pPr>
            <a:endParaRPr lang="en-US" dirty="0"/>
          </a:p>
          <a:p>
            <a:pPr marL="0" indent="0">
              <a:buNone/>
            </a:pPr>
            <a:r>
              <a:rPr lang="en-US" b="1" u="sng" dirty="0"/>
              <a:t>Test administration and support</a:t>
            </a:r>
          </a:p>
          <a:p>
            <a:pPr>
              <a:lnSpc>
                <a:spcPct val="120000"/>
              </a:lnSpc>
              <a:buFont typeface="System Font Regular"/>
              <a:buChar char="-"/>
            </a:pPr>
            <a:r>
              <a:rPr lang="en-US" dirty="0"/>
              <a:t>All participants MUST clean up all backend system data after testing</a:t>
            </a:r>
          </a:p>
          <a:p>
            <a:pPr>
              <a:lnSpc>
                <a:spcPct val="120000"/>
              </a:lnSpc>
              <a:buFont typeface="System Font Regular"/>
              <a:buChar char="-"/>
            </a:pPr>
            <a:r>
              <a:rPr lang="en-US" dirty="0"/>
              <a:t>No futures trades performed during testing hours will be valid</a:t>
            </a:r>
          </a:p>
          <a:p>
            <a:pPr>
              <a:lnSpc>
                <a:spcPct val="120000"/>
              </a:lnSpc>
              <a:buFont typeface="System Font Regular"/>
              <a:buChar char="-"/>
            </a:pPr>
            <a:r>
              <a:rPr lang="en-US" dirty="0"/>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dirty="0"/>
              <a:t>The ICE Helpdesk (770-738-2101 Option 1) will be available 0800-1300 ET</a:t>
            </a:r>
          </a:p>
          <a:p>
            <a:pPr>
              <a:lnSpc>
                <a:spcPct val="120000"/>
              </a:lnSpc>
              <a:buFont typeface="System Font Regular"/>
              <a:buChar char="-"/>
            </a:pPr>
            <a:r>
              <a:rPr lang="en-US" dirty="0"/>
              <a:t>No network, DNS, or IP changes will be required to connect to the ICE Exchange secondary site during the ping test or the FIA DR Test</a:t>
            </a:r>
          </a:p>
          <a:p>
            <a:pPr marL="0" indent="0">
              <a:buNone/>
            </a:pPr>
            <a:endParaRPr lang="en-US" dirty="0"/>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a:t>
            </a:r>
            <a:r>
              <a:rPr lang="en-US" sz="1625"/>
              <a:t>September 14th</a:t>
            </a:r>
            <a:endParaRPr lang="en-US" sz="1625" dirty="0"/>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13240</TotalTime>
  <Words>587</Words>
  <Application>Microsoft Office PowerPoint</Application>
  <PresentationFormat>On-screen Show (4:3)</PresentationFormat>
  <Paragraphs>49</Paragraphs>
  <Slides>3</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vt:i4>
      </vt:variant>
    </vt:vector>
  </HeadingPairs>
  <TitlesOfParts>
    <vt:vector size="11"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ICE EXCHANGE</vt:lpstr>
      <vt:lpstr>ICE EXCHANGE (Cont’d)</vt:lpstr>
      <vt:lpstr>ICE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Leon Caswell</cp:lastModifiedBy>
  <cp:revision>153</cp:revision>
  <dcterms:created xsi:type="dcterms:W3CDTF">2020-08-08T18:31:41Z</dcterms:created>
  <dcterms:modified xsi:type="dcterms:W3CDTF">2024-09-05T14:31:32Z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