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7"/>
  </p:notesMasterIdLst>
  <p:sldIdLst>
    <p:sldId id="283" r:id="rId9"/>
    <p:sldId id="350" r:id="rId10"/>
    <p:sldId id="351" r:id="rId11"/>
    <p:sldId id="352" r:id="rId12"/>
    <p:sldId id="353" r:id="rId13"/>
    <p:sldId id="354" r:id="rId14"/>
    <p:sldId id="355" r:id="rId15"/>
    <p:sldId id="35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58"/>
    <p:restoredTop sz="94694"/>
  </p:normalViewPr>
  <p:slideViewPr>
    <p:cSldViewPr snapToGrid="0">
      <p:cViewPr varScale="1">
        <p:scale>
          <a:sx n="121" d="100"/>
          <a:sy n="121" d="100"/>
        </p:scale>
        <p:origin x="120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7/26/24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7/26/24</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7/26/24</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7/26/24</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s://pace.theice.com/"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5th.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14th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a:t>The following CDS clearing applications will be available through the ICE Clear Credit DR site for Clearing Participants to test:</a:t>
            </a:r>
            <a:br>
              <a:rPr lang="en-US"/>
            </a:br>
            <a:endParaRPr lang="en-US"/>
          </a:p>
          <a:p>
            <a:pPr>
              <a:buFont typeface="Wingdings" pitchFamily="2" charset="2"/>
              <a:buChar char="Ø"/>
            </a:pPr>
            <a:r>
              <a:rPr lang="en-US"/>
              <a:t> </a:t>
            </a:r>
            <a:r>
              <a:rPr lang="en-US" b="1"/>
              <a:t>Managed File Transfer (MFT)</a:t>
            </a:r>
            <a:r>
              <a:rPr lang="en-US"/>
              <a:t>: </a:t>
            </a:r>
          </a:p>
          <a:p>
            <a:pPr lvl="1">
              <a:lnSpc>
                <a:spcPct val="120000"/>
              </a:lnSpc>
            </a:pPr>
            <a:r>
              <a:rPr lang="en-US" sz="1900"/>
              <a:t>File Upload </a:t>
            </a:r>
          </a:p>
          <a:p>
            <a:pPr lvl="2">
              <a:lnSpc>
                <a:spcPct val="120000"/>
              </a:lnSpc>
            </a:pPr>
            <a:r>
              <a:rPr lang="en-US" sz="1900"/>
              <a:t>E.g. Clearing Eligible Trade File</a:t>
            </a:r>
          </a:p>
          <a:p>
            <a:pPr lvl="1">
              <a:lnSpc>
                <a:spcPct val="120000"/>
              </a:lnSpc>
            </a:pPr>
            <a:r>
              <a:rPr lang="en-US" sz="1900"/>
              <a:t>File Download</a:t>
            </a:r>
          </a:p>
          <a:p>
            <a:pPr lvl="2">
              <a:lnSpc>
                <a:spcPct val="120000"/>
              </a:lnSpc>
            </a:pPr>
            <a:r>
              <a:rPr lang="en-US" sz="1900"/>
              <a:t>E.g. Clearing Eligible Trade File, Final Clearing Instruction File</a:t>
            </a:r>
          </a:p>
          <a:p>
            <a:pPr>
              <a:buFont typeface="Wingdings" pitchFamily="2" charset="2"/>
              <a:buChar char="Ø"/>
            </a:pPr>
            <a:r>
              <a:rPr lang="en-US" b="1"/>
              <a:t> ECS Banking System</a:t>
            </a:r>
          </a:p>
          <a:p>
            <a:pPr>
              <a:buFont typeface="Wingdings" pitchFamily="2" charset="2"/>
              <a:buChar char="Ø"/>
            </a:pPr>
            <a:r>
              <a:rPr lang="en-US" b="1"/>
              <a:t> Direct Pricing:</a:t>
            </a:r>
          </a:p>
          <a:p>
            <a:pPr lvl="1">
              <a:lnSpc>
                <a:spcPct val="120000"/>
              </a:lnSpc>
            </a:pPr>
            <a:r>
              <a:rPr lang="en-US"/>
              <a:t>FIX Pricing API</a:t>
            </a:r>
          </a:p>
          <a:p>
            <a:pPr lvl="1">
              <a:lnSpc>
                <a:spcPct val="120000"/>
              </a:lnSpc>
            </a:pPr>
            <a:r>
              <a:rPr lang="en-US"/>
              <a:t>PACE UI</a:t>
            </a:r>
          </a:p>
          <a:p>
            <a:pPr>
              <a:buFont typeface="Wingdings" pitchFamily="2" charset="2"/>
              <a:buChar char="Ø"/>
            </a:pPr>
            <a:r>
              <a:rPr lang="en-US" b="1"/>
              <a:t> ICE Risk API</a:t>
            </a:r>
          </a:p>
          <a:p>
            <a:pPr marL="0" indent="0">
              <a:lnSpc>
                <a:spcPct val="120000"/>
              </a:lnSpc>
              <a:buNone/>
            </a:pPr>
            <a:br>
              <a:rPr lang="en-US"/>
            </a:br>
            <a:r>
              <a:rPr lang="en-US"/>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dirty="0"/>
              <a:t>MFT – Retrieve Data Files via SFTP</a:t>
            </a:r>
            <a:br>
              <a:rPr lang="en-US" dirty="0"/>
            </a:br>
            <a:br>
              <a:rPr lang="en-US" dirty="0"/>
            </a:br>
            <a:r>
              <a:rPr lang="en-US" dirty="0"/>
              <a:t>CDS Clearing Participants can test the SFTP functionality in order to retrieve data files. ICE Clear Credit will make production data files available to CDS Clearing Participants by using the below:</a:t>
            </a:r>
          </a:p>
          <a:p>
            <a:pPr marL="0" indent="0">
              <a:lnSpc>
                <a:spcPct val="100000"/>
              </a:lnSpc>
              <a:buNone/>
            </a:pPr>
            <a:br>
              <a:rPr lang="en-US" dirty="0"/>
            </a:br>
            <a:r>
              <a:rPr lang="en-US" dirty="0"/>
              <a:t>MFT URL for Individual Users: </a:t>
            </a:r>
            <a:r>
              <a:rPr lang="en-US" dirty="0" err="1"/>
              <a:t>securemft.icc.theice.com</a:t>
            </a:r>
            <a:br>
              <a:rPr lang="en-US" dirty="0"/>
            </a:br>
            <a:r>
              <a:rPr lang="en-US" dirty="0"/>
              <a:t>IP Address: 63.247.112.89</a:t>
            </a:r>
            <a:br>
              <a:rPr lang="en-US" dirty="0"/>
            </a:br>
            <a:r>
              <a:rPr lang="en-US" dirty="0"/>
              <a:t>Port: 22 </a:t>
            </a:r>
          </a:p>
          <a:p>
            <a:endParaRPr lang="en-US" dirty="0"/>
          </a:p>
          <a:p>
            <a:pPr marL="0" indent="0">
              <a:lnSpc>
                <a:spcPct val="100000"/>
              </a:lnSpc>
              <a:buNone/>
            </a:pPr>
            <a:r>
              <a:rPr lang="en-US" dirty="0"/>
              <a:t>MFT URL for Service Account Users: </a:t>
            </a:r>
            <a:r>
              <a:rPr lang="en-US" dirty="0" err="1"/>
              <a:t>mft.icc.theice.com</a:t>
            </a:r>
            <a:br>
              <a:rPr lang="en-US" dirty="0"/>
            </a:br>
            <a:r>
              <a:rPr lang="en-US" dirty="0"/>
              <a:t>IP Address: 63.247.112.88</a:t>
            </a:r>
            <a:br>
              <a:rPr lang="en-US" dirty="0"/>
            </a:br>
            <a:r>
              <a:rPr lang="en-US" dirty="0"/>
              <a:t>Port: 22 </a:t>
            </a:r>
          </a:p>
          <a:p>
            <a:endParaRPr lang="en-US" dirty="0"/>
          </a:p>
        </p:txBody>
      </p:sp>
    </p:spTree>
    <p:extLst>
      <p:ext uri="{BB962C8B-B14F-4D97-AF65-F5344CB8AC3E}">
        <p14:creationId xmlns:p14="http://schemas.microsoft.com/office/powerpoint/2010/main" val="1165245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a:t>ECS Banking System</a:t>
            </a:r>
          </a:p>
          <a:p>
            <a:pPr marL="0" indent="0">
              <a:buNone/>
            </a:pPr>
            <a:endParaRPr lang="en-US"/>
          </a:p>
          <a:p>
            <a:pPr marL="0" indent="0">
              <a:buNone/>
            </a:pPr>
            <a:r>
              <a:rPr lang="en-US"/>
              <a:t>ICE Clear Credit CDS Clearing Participants should make sure they have access to the ECS Banking system. Clearing Participants should login to the below URL to ensure they have access:</a:t>
            </a:r>
          </a:p>
          <a:p>
            <a:pPr marL="0" indent="0">
              <a:buNone/>
            </a:pPr>
            <a:endParaRPr lang="en-US"/>
          </a:p>
          <a:p>
            <a:pPr marL="0" indent="0">
              <a:buNone/>
            </a:pPr>
            <a:r>
              <a:rPr lang="en-US"/>
              <a:t>ECS URL: </a:t>
            </a:r>
            <a:r>
              <a:rPr lang="en-US">
                <a:hlinkClick r:id="rId2"/>
              </a:rPr>
              <a:t>https://ecs.icc.theice.com/trade/Login</a:t>
            </a:r>
            <a:r>
              <a:rPr lang="en-US"/>
              <a:t> </a:t>
            </a:r>
          </a:p>
          <a:p>
            <a:pPr marL="0" indent="0">
              <a:buNone/>
            </a:pPr>
            <a:endParaRPr lang="en-US"/>
          </a:p>
        </p:txBody>
      </p:sp>
    </p:spTree>
    <p:extLst>
      <p:ext uri="{BB962C8B-B14F-4D97-AF65-F5344CB8AC3E}">
        <p14:creationId xmlns:p14="http://schemas.microsoft.com/office/powerpoint/2010/main" val="178041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lnSpc>
                <a:spcPct val="110000"/>
              </a:lnSpc>
              <a:buNone/>
            </a:pPr>
            <a:r>
              <a:rPr lang="en-US" b="1"/>
              <a:t>Direct Pricing</a:t>
            </a:r>
            <a:br>
              <a:rPr lang="en-US"/>
            </a:br>
            <a:br>
              <a:rPr lang="en-US"/>
            </a:br>
            <a:r>
              <a:rPr lang="en-US"/>
              <a:t>ICE Clear Credit CDS Clearing Participants should make sure they have access to the FIX Pricing API and PACE UI. Clearing Participants should login to ensure they are able to establish connectivity to these applications.</a:t>
            </a:r>
          </a:p>
          <a:p>
            <a:endParaRPr lang="en-US"/>
          </a:p>
          <a:p>
            <a:pPr marL="0" indent="0">
              <a:buNone/>
            </a:pPr>
            <a:r>
              <a:rPr lang="en-US" b="1" u="sng"/>
              <a:t>FIX Pricing API</a:t>
            </a:r>
          </a:p>
          <a:p>
            <a:pPr marL="0" indent="0">
              <a:lnSpc>
                <a:spcPct val="110000"/>
              </a:lnSpc>
              <a:buNone/>
            </a:pPr>
            <a:r>
              <a:rPr lang="en-US"/>
              <a:t>FIX URL: </a:t>
            </a:r>
            <a:r>
              <a:rPr lang="en-US" err="1"/>
              <a:t>fix.icc.theice.com</a:t>
            </a:r>
            <a:br>
              <a:rPr lang="en-US"/>
            </a:br>
            <a:r>
              <a:rPr lang="en-US"/>
              <a:t>IP Address: 63.247.112.95</a:t>
            </a:r>
            <a:br>
              <a:rPr lang="en-US"/>
            </a:br>
            <a:r>
              <a:rPr lang="en-US"/>
              <a:t>Port: 10001</a:t>
            </a:r>
          </a:p>
          <a:p>
            <a:endParaRPr lang="en-US"/>
          </a:p>
          <a:p>
            <a:pPr marL="0" indent="0">
              <a:buNone/>
            </a:pPr>
            <a:r>
              <a:rPr lang="en-US" b="1" u="sng"/>
              <a:t>PACE UI</a:t>
            </a:r>
          </a:p>
          <a:p>
            <a:pPr marL="0" indent="0">
              <a:lnSpc>
                <a:spcPct val="110000"/>
              </a:lnSpc>
              <a:buNone/>
            </a:pPr>
            <a:r>
              <a:rPr lang="en-US"/>
              <a:t>PACE UI URL: </a:t>
            </a:r>
            <a:r>
              <a:rPr lang="en-US">
                <a:hlinkClick r:id="rId2"/>
              </a:rPr>
              <a:t>https://pace.theice.com</a:t>
            </a:r>
            <a:r>
              <a:rPr lang="en-US"/>
              <a:t> </a:t>
            </a:r>
          </a:p>
          <a:p>
            <a:endParaRPr lang="en-US"/>
          </a:p>
        </p:txBody>
      </p:sp>
    </p:spTree>
    <p:extLst>
      <p:ext uri="{BB962C8B-B14F-4D97-AF65-F5344CB8AC3E}">
        <p14:creationId xmlns:p14="http://schemas.microsoft.com/office/powerpoint/2010/main" val="138674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dirty="0"/>
              <a:t>At the Start of the Test</a:t>
            </a:r>
          </a:p>
          <a:p>
            <a:pPr marL="0" indent="0">
              <a:lnSpc>
                <a:spcPct val="110000"/>
              </a:lnSpc>
              <a:buNone/>
            </a:pPr>
            <a:r>
              <a:rPr lang="en-US" dirty="0"/>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dirty="0"/>
            </a:br>
            <a:r>
              <a:rPr lang="en-US" b="1" u="sng" dirty="0"/>
              <a:t>At the Completion of the Test</a:t>
            </a:r>
          </a:p>
          <a:p>
            <a:pPr marL="0" indent="0">
              <a:lnSpc>
                <a:spcPct val="110000"/>
              </a:lnSpc>
              <a:buNone/>
            </a:pPr>
            <a:r>
              <a:rPr lang="en-US" dirty="0"/>
              <a:t>Once a Clearing Participant has determined that all their test objectives have been met, please send an email outlining each item tested along with the results to </a:t>
            </a:r>
            <a:r>
              <a:rPr lang="en-US" dirty="0">
                <a:hlinkClick r:id="rId2"/>
              </a:rPr>
              <a:t>css@ice.com</a:t>
            </a:r>
            <a:r>
              <a:rPr lang="en-US" dirty="0"/>
              <a:t>.</a:t>
            </a:r>
          </a:p>
          <a:p>
            <a:pPr marL="0" indent="0">
              <a:buNone/>
            </a:pPr>
            <a:endParaRPr lang="en-US" dirty="0"/>
          </a:p>
          <a:p>
            <a:pPr marL="0" indent="0">
              <a:lnSpc>
                <a:spcPct val="110000"/>
              </a:lnSpc>
              <a:buNone/>
            </a:pPr>
            <a:r>
              <a:rPr lang="en-US" dirty="0"/>
              <a:t>At the completion of the test, Clearing Participants are encouraged to contact CSS at (312) 836-6890 in order to provide ICE Clear Credit with your firm’s CDS DR test status.</a:t>
            </a:r>
          </a:p>
          <a:p>
            <a:pPr marL="0" indent="0">
              <a:buNone/>
            </a:pPr>
            <a:endParaRPr lang="en-US" dirty="0"/>
          </a:p>
        </p:txBody>
      </p:sp>
    </p:spTree>
    <p:extLst>
      <p:ext uri="{BB962C8B-B14F-4D97-AF65-F5344CB8AC3E}">
        <p14:creationId xmlns:p14="http://schemas.microsoft.com/office/powerpoint/2010/main" val="3030582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dirty="0"/>
              <a:t>How to Participate</a:t>
            </a:r>
          </a:p>
          <a:p>
            <a:pPr marL="0" indent="0">
              <a:buNone/>
            </a:pPr>
            <a:r>
              <a:rPr lang="en-US" sz="1400" u="sng" dirty="0"/>
              <a:t>ICE Clear Credit CDS Marketplace Disaster Recovery Test Request Form</a:t>
            </a:r>
            <a:br>
              <a:rPr lang="en-US" sz="1400" dirty="0"/>
            </a:br>
            <a:br>
              <a:rPr lang="en-US" sz="1400" dirty="0"/>
            </a:br>
            <a:r>
              <a:rPr lang="en-US" sz="1600" dirty="0"/>
              <a:t>To help prepare for a smooth CDS Marketplace disaster recovery test, please complete the following form and provide appropriate contacts. After completion, please return the form by email to </a:t>
            </a:r>
            <a:r>
              <a:rPr lang="en-US" sz="1600" dirty="0">
                <a:hlinkClick r:id="rId2"/>
              </a:rPr>
              <a:t>css@ice.com</a:t>
            </a:r>
            <a:r>
              <a:rPr lang="en-US" sz="1600" dirty="0"/>
              <a:t>.</a:t>
            </a:r>
            <a:br>
              <a:rPr lang="en-US" sz="1600" dirty="0"/>
            </a:br>
            <a:br>
              <a:rPr lang="en-US" sz="1600" dirty="0"/>
            </a:br>
            <a:r>
              <a:rPr lang="en-US" sz="1600" dirty="0"/>
              <a:t>Will your firm be participating in the ICE Clear Credit Disaster Recovery Test?</a:t>
            </a:r>
          </a:p>
          <a:p>
            <a:pPr marL="0" indent="0">
              <a:buNone/>
            </a:pPr>
            <a:br>
              <a:rPr lang="en-US" sz="1400" dirty="0"/>
            </a:br>
            <a:r>
              <a:rPr lang="en-US" sz="1600" dirty="0"/>
              <a:t>Yes ____	No ____</a:t>
            </a:r>
            <a:br>
              <a:rPr lang="en-US" sz="1600" dirty="0"/>
            </a:br>
            <a:r>
              <a:rPr lang="en-US" sz="1600" dirty="0"/>
              <a:t>SCM ____	FCM ____</a:t>
            </a:r>
            <a:r>
              <a:rPr lang="en-US" sz="1800" dirty="0"/>
              <a:t>	</a:t>
            </a:r>
            <a:br>
              <a:rPr lang="en-US" dirty="0"/>
            </a:br>
            <a:endParaRPr lang="en-US" dirty="0"/>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Contacts</a:t>
            </a:r>
          </a:p>
          <a:p>
            <a:pPr marL="0" indent="0">
              <a:buNone/>
            </a:pPr>
            <a:endParaRPr lang="en-US" dirty="0"/>
          </a:p>
          <a:p>
            <a:pPr marL="0" indent="0">
              <a:lnSpc>
                <a:spcPct val="100000"/>
              </a:lnSpc>
              <a:buNone/>
            </a:pPr>
            <a:r>
              <a:rPr lang="en-US" dirty="0"/>
              <a:t>Should you have any questions, please call or e-mail the Client Services and Support Group:</a:t>
            </a:r>
          </a:p>
          <a:p>
            <a:pPr marL="0" indent="0">
              <a:buNone/>
            </a:pPr>
            <a:endParaRPr lang="en-US" dirty="0"/>
          </a:p>
          <a:p>
            <a:pPr marL="0" indent="0">
              <a:buNone/>
            </a:pPr>
            <a:r>
              <a:rPr lang="en-US" dirty="0"/>
              <a:t>Client Services and Support	312-836-6890	</a:t>
            </a:r>
            <a:r>
              <a:rPr lang="en-US" dirty="0">
                <a:hlinkClick r:id="rId2"/>
              </a:rPr>
              <a:t>css@ice.com</a:t>
            </a:r>
            <a:r>
              <a:rPr lang="en-US" dirty="0"/>
              <a:t> </a:t>
            </a:r>
          </a:p>
          <a:p>
            <a:pPr marL="0" indent="0">
              <a:buNone/>
            </a:pPr>
            <a:endParaRPr lang="en-US" dirty="0"/>
          </a:p>
        </p:txBody>
      </p:sp>
    </p:spTree>
    <p:extLst>
      <p:ext uri="{BB962C8B-B14F-4D97-AF65-F5344CB8AC3E}">
        <p14:creationId xmlns:p14="http://schemas.microsoft.com/office/powerpoint/2010/main" val="4002754233"/>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Title Slides</Template>
  <TotalTime>13127</TotalTime>
  <Words>733</Words>
  <Application>Microsoft Macintosh PowerPoint</Application>
  <PresentationFormat>On-screen Show (4:3)</PresentationFormat>
  <Paragraphs>67</Paragraphs>
  <Slides>8</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8</vt:i4>
      </vt:variant>
    </vt:vector>
  </HeadingPairs>
  <TitlesOfParts>
    <vt:vector size="16" baseType="lpstr">
      <vt:lpstr>Arial</vt:lpstr>
      <vt:lpstr>Lato</vt:lpstr>
      <vt:lpstr>Wingdings</vt:lpstr>
      <vt:lpstr>Interior slides_wWatermark</vt:lpstr>
      <vt:lpstr>Interior slides_wWatermark_wPgNu</vt:lpstr>
      <vt:lpstr>Interior slides_NoWatermark</vt:lpstr>
      <vt:lpstr>Interior slides_NoWatermark_wPgNu</vt:lpstr>
      <vt:lpstr>Concluding slide</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154</cp:revision>
  <dcterms:created xsi:type="dcterms:W3CDTF">2020-08-08T18:31:41Z</dcterms:created>
  <dcterms:modified xsi:type="dcterms:W3CDTF">2024-07-26T14:38:44Z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