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4.xml" ContentType="application/vnd.openxmlformats-officedocument.theme+xml"/>
  <Override PartName="/ppt/slideLayouts/slideLayout1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3" r:id="rId4"/>
    <p:sldMasterId id="2147483761" r:id="rId5"/>
    <p:sldMasterId id="2147483742" r:id="rId6"/>
    <p:sldMasterId id="2147483766" r:id="rId7"/>
    <p:sldMasterId id="2147483740" r:id="rId8"/>
  </p:sldMasterIdLst>
  <p:notesMasterIdLst>
    <p:notesMasterId r:id="rId12"/>
  </p:notesMasterIdLst>
  <p:sldIdLst>
    <p:sldId id="313" r:id="rId9"/>
    <p:sldId id="339" r:id="rId10"/>
    <p:sldId id="340"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18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519"/>
    <p:restoredTop sz="94708"/>
  </p:normalViewPr>
  <p:slideViewPr>
    <p:cSldViewPr snapToGrid="0">
      <p:cViewPr varScale="1">
        <p:scale>
          <a:sx n="118" d="100"/>
          <a:sy n="118" d="100"/>
        </p:scale>
        <p:origin x="1136"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2.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Lato" panose="020F0502020204030203" pitchFamily="34" charset="0"/>
              </a:defRPr>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Lato" panose="020F0502020204030203" pitchFamily="34" charset="0"/>
              </a:defRPr>
            </a:lvl1pPr>
          </a:lstStyle>
          <a:p>
            <a:fld id="{7E9973D8-64F4-E64F-818B-00189F1CBE1D}" type="datetimeFigureOut">
              <a:rPr lang="en-US" smtClean="0"/>
              <a:pPr/>
              <a:t>10/10/23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Lato" panose="020F0502020204030203" pitchFamily="34" charset="0"/>
              </a:defRPr>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Lato" panose="020F0502020204030203" pitchFamily="34" charset="0"/>
              </a:defRPr>
            </a:lvl1pPr>
          </a:lstStyle>
          <a:p>
            <a:fld id="{EC8910C8-7F42-834C-9FC5-8419262F27BE}" type="slidenum">
              <a:rPr lang="en-US" smtClean="0"/>
              <a:pPr/>
              <a:t>‹#›</a:t>
            </a:fld>
            <a:endParaRPr lang="en-US"/>
          </a:p>
        </p:txBody>
      </p:sp>
    </p:spTree>
    <p:extLst>
      <p:ext uri="{BB962C8B-B14F-4D97-AF65-F5344CB8AC3E}">
        <p14:creationId xmlns:p14="http://schemas.microsoft.com/office/powerpoint/2010/main" val="2826057313"/>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Lato" panose="020F0502020204030203" pitchFamily="34" charset="0"/>
        <a:ea typeface="+mn-ea"/>
        <a:cs typeface="+mn-cs"/>
      </a:defRPr>
    </a:lvl1pPr>
    <a:lvl2pPr marL="457200" algn="l" defTabSz="914400" rtl="0" eaLnBrk="1" latinLnBrk="0" hangingPunct="1">
      <a:defRPr sz="1200" b="0" i="0" kern="1200">
        <a:solidFill>
          <a:schemeClr val="tx1"/>
        </a:solidFill>
        <a:latin typeface="Lato" panose="020F0502020204030203" pitchFamily="34" charset="0"/>
        <a:ea typeface="+mn-ea"/>
        <a:cs typeface="+mn-cs"/>
      </a:defRPr>
    </a:lvl2pPr>
    <a:lvl3pPr marL="914400" algn="l" defTabSz="914400" rtl="0" eaLnBrk="1" latinLnBrk="0" hangingPunct="1">
      <a:defRPr sz="1200" b="0" i="0" kern="1200">
        <a:solidFill>
          <a:schemeClr val="tx1"/>
        </a:solidFill>
        <a:latin typeface="Lato" panose="020F0502020204030203" pitchFamily="34" charset="0"/>
        <a:ea typeface="+mn-ea"/>
        <a:cs typeface="+mn-cs"/>
      </a:defRPr>
    </a:lvl3pPr>
    <a:lvl4pPr marL="1371600" algn="l" defTabSz="914400" rtl="0" eaLnBrk="1" latinLnBrk="0" hangingPunct="1">
      <a:defRPr sz="1200" b="0" i="0" kern="1200">
        <a:solidFill>
          <a:schemeClr val="tx1"/>
        </a:solidFill>
        <a:latin typeface="Lato" panose="020F0502020204030203" pitchFamily="34" charset="0"/>
        <a:ea typeface="+mn-ea"/>
        <a:cs typeface="+mn-cs"/>
      </a:defRPr>
    </a:lvl4pPr>
    <a:lvl5pPr marL="1828800" algn="l" defTabSz="914400" rtl="0" eaLnBrk="1" latinLnBrk="0" hangingPunct="1">
      <a:defRPr sz="1200" b="0" i="0" kern="1200">
        <a:solidFill>
          <a:schemeClr val="tx1"/>
        </a:solidFill>
        <a:latin typeface="Lato" panose="020F0502020204030203"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55141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8908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816908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69D2-EEC4-485C-BB42-95F6D1541A5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7968109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08690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539273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943705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69D2-EEC4-485C-BB42-95F6D1541A5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48268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6581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5633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9627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C2418-BCE1-4BC1-B121-1E5EB8D94A0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2377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5" name="Date Placeholder 4">
            <a:extLst>
              <a:ext uri="{FF2B5EF4-FFF2-40B4-BE49-F238E27FC236}">
                <a16:creationId xmlns:a16="http://schemas.microsoft.com/office/drawing/2014/main" id="{22848B8F-5060-4ED7-9C12-540DA3A5BFD1}"/>
              </a:ext>
            </a:extLst>
          </p:cNvPr>
          <p:cNvSpPr>
            <a:spLocks noGrp="1"/>
          </p:cNvSpPr>
          <p:nvPr>
            <p:ph type="dt" sz="half" idx="10"/>
          </p:nvPr>
        </p:nvSpPr>
        <p:spPr>
          <a:xfrm>
            <a:off x="628650" y="6356351"/>
            <a:ext cx="2057400" cy="365125"/>
          </a:xfrm>
          <a:prstGeom prst="rect">
            <a:avLst/>
          </a:prstGeom>
        </p:spPr>
        <p:txBody>
          <a:bodyPr/>
          <a:lstStyle>
            <a:lvl1pPr>
              <a:defRPr sz="1200"/>
            </a:lvl1pPr>
          </a:lstStyle>
          <a:p>
            <a:fld id="{479FE1AD-3F9A-4AC3-A78C-DCE865689AAC}" type="datetimeFigureOut">
              <a:rPr lang="en-US" smtClean="0"/>
              <a:pPr/>
              <a:t>10/10/23</a:t>
            </a:fld>
            <a:endParaRPr lang="en-US"/>
          </a:p>
        </p:txBody>
      </p:sp>
      <p:sp>
        <p:nvSpPr>
          <p:cNvPr id="7" name="Slide Number Placeholder 6">
            <a:extLst>
              <a:ext uri="{FF2B5EF4-FFF2-40B4-BE49-F238E27FC236}">
                <a16:creationId xmlns:a16="http://schemas.microsoft.com/office/drawing/2014/main" id="{88FAE50A-1DE8-43A9-B575-E3C3F8090BC0}"/>
              </a:ext>
            </a:extLst>
          </p:cNvPr>
          <p:cNvSpPr>
            <a:spLocks noGrp="1"/>
          </p:cNvSpPr>
          <p:nvPr>
            <p:ph type="sldNum" sz="quarter" idx="12"/>
          </p:nvPr>
        </p:nvSpPr>
        <p:spPr>
          <a:xfrm>
            <a:off x="2780472" y="6356351"/>
            <a:ext cx="3222763" cy="365125"/>
          </a:xfrm>
          <a:prstGeom prst="rect">
            <a:avLst/>
          </a:prstGeom>
        </p:spPr>
        <p:txBody>
          <a:bodyPr/>
          <a:lstStyle>
            <a:lvl1pPr algn="ctr">
              <a:defRPr sz="1200"/>
            </a:lvl1pPr>
          </a:lstStyle>
          <a:p>
            <a:fld id="{93963684-DCED-4DA0-88A9-0916697D9BC5}" type="slidenum">
              <a:rPr lang="en-US" smtClean="0"/>
              <a:pPr/>
              <a:t>‹#›</a:t>
            </a:fld>
            <a:endParaRPr lang="en-US"/>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06138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4">
            <a:extLst>
              <a:ext uri="{FF2B5EF4-FFF2-40B4-BE49-F238E27FC236}">
                <a16:creationId xmlns:a16="http://schemas.microsoft.com/office/drawing/2014/main" id="{39BFA68F-C36C-FF42-9D07-40C01FBE9EC0}"/>
              </a:ext>
            </a:extLst>
          </p:cNvPr>
          <p:cNvSpPr>
            <a:spLocks noGrp="1"/>
          </p:cNvSpPr>
          <p:nvPr>
            <p:ph type="dt" sz="half" idx="10"/>
          </p:nvPr>
        </p:nvSpPr>
        <p:spPr>
          <a:xfrm>
            <a:off x="628650" y="6356351"/>
            <a:ext cx="2057400" cy="365125"/>
          </a:xfrm>
          <a:prstGeom prst="rect">
            <a:avLst/>
          </a:prstGeom>
        </p:spPr>
        <p:txBody>
          <a:bodyPr/>
          <a:lstStyle>
            <a:lvl1pPr>
              <a:defRPr sz="1200"/>
            </a:lvl1pPr>
          </a:lstStyle>
          <a:p>
            <a:fld id="{479FE1AD-3F9A-4AC3-A78C-DCE865689AAC}" type="datetimeFigureOut">
              <a:rPr lang="en-US" smtClean="0"/>
              <a:pPr/>
              <a:t>10/10/23</a:t>
            </a:fld>
            <a:endParaRPr lang="en-US"/>
          </a:p>
        </p:txBody>
      </p:sp>
      <p:sp>
        <p:nvSpPr>
          <p:cNvPr id="11" name="Slide Number Placeholder 6">
            <a:extLst>
              <a:ext uri="{FF2B5EF4-FFF2-40B4-BE49-F238E27FC236}">
                <a16:creationId xmlns:a16="http://schemas.microsoft.com/office/drawing/2014/main" id="{5B639108-1F63-7640-8ECF-CAF5ACBFC281}"/>
              </a:ext>
            </a:extLst>
          </p:cNvPr>
          <p:cNvSpPr>
            <a:spLocks noGrp="1"/>
          </p:cNvSpPr>
          <p:nvPr>
            <p:ph type="sldNum" sz="quarter" idx="12"/>
          </p:nvPr>
        </p:nvSpPr>
        <p:spPr>
          <a:xfrm>
            <a:off x="2780472" y="6356351"/>
            <a:ext cx="3222763" cy="365125"/>
          </a:xfrm>
          <a:prstGeom prst="rect">
            <a:avLst/>
          </a:prstGeom>
        </p:spPr>
        <p:txBody>
          <a:bodyPr/>
          <a:lstStyle>
            <a:lvl1pPr algn="ctr">
              <a:defRPr sz="1200"/>
            </a:lvl1pPr>
          </a:lstStyle>
          <a:p>
            <a:fld id="{93963684-DCED-4DA0-88A9-0916697D9BC5}" type="slidenum">
              <a:rPr lang="en-US" smtClean="0"/>
              <a:pPr/>
              <a:t>‹#›</a:t>
            </a:fld>
            <a:endParaRPr lang="en-US"/>
          </a:p>
        </p:txBody>
      </p:sp>
    </p:spTree>
    <p:extLst>
      <p:ext uri="{BB962C8B-B14F-4D97-AF65-F5344CB8AC3E}">
        <p14:creationId xmlns:p14="http://schemas.microsoft.com/office/powerpoint/2010/main" val="4174581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FC1DADD-CE4D-426F-A537-72DF92C4C630}"/>
              </a:ext>
            </a:extLst>
          </p:cNvPr>
          <p:cNvSpPr>
            <a:spLocks noGrp="1"/>
          </p:cNvSpPr>
          <p:nvPr>
            <p:ph type="dt" sz="half" idx="10"/>
          </p:nvPr>
        </p:nvSpPr>
        <p:spPr>
          <a:xfrm>
            <a:off x="628650" y="6356350"/>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C07F73-A887-42AF-A9E5-E3F343D3C91D}" type="datetimeFigureOut">
              <a:rPr lang="en-US" smtClean="0"/>
              <a:pPr/>
              <a:t>10/10/23</a:t>
            </a:fld>
            <a:endParaRPr lang="en-US"/>
          </a:p>
        </p:txBody>
      </p:sp>
      <p:sp>
        <p:nvSpPr>
          <p:cNvPr id="8" name="Footer Placeholder 7">
            <a:extLst>
              <a:ext uri="{FF2B5EF4-FFF2-40B4-BE49-F238E27FC236}">
                <a16:creationId xmlns:a16="http://schemas.microsoft.com/office/drawing/2014/main" id="{914ABA8B-E35D-40DD-B441-9FBEC5AF889B}"/>
              </a:ext>
            </a:extLst>
          </p:cNvPr>
          <p:cNvSpPr>
            <a:spLocks noGrp="1"/>
          </p:cNvSpPr>
          <p:nvPr>
            <p:ph type="ftr" sz="quarter" idx="11"/>
          </p:nvPr>
        </p:nvSpPr>
        <p:spPr>
          <a:xfrm>
            <a:off x="3028950" y="6356350"/>
            <a:ext cx="30861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9" name="Slide Number Placeholder 8">
            <a:extLst>
              <a:ext uri="{FF2B5EF4-FFF2-40B4-BE49-F238E27FC236}">
                <a16:creationId xmlns:a16="http://schemas.microsoft.com/office/drawing/2014/main" id="{A7FD354C-B1B2-4C96-807E-2187C8B45340}"/>
              </a:ext>
            </a:extLst>
          </p:cNvPr>
          <p:cNvSpPr>
            <a:spLocks noGrp="1"/>
          </p:cNvSpPr>
          <p:nvPr>
            <p:ph type="sldNum" sz="quarter" idx="12"/>
          </p:nvPr>
        </p:nvSpPr>
        <p:spPr>
          <a:xfrm>
            <a:off x="6457950" y="6356350"/>
            <a:ext cx="20574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8860951-3C83-4875-A869-0586E7A52C8F}" type="slidenum">
              <a:rPr lang="en-US" smtClean="0"/>
              <a:pPr/>
              <a:t>‹#›</a:t>
            </a:fld>
            <a:endParaRPr lang="en-US"/>
          </a:p>
        </p:txBody>
      </p:sp>
    </p:spTree>
    <p:extLst>
      <p:ext uri="{BB962C8B-B14F-4D97-AF65-F5344CB8AC3E}">
        <p14:creationId xmlns:p14="http://schemas.microsoft.com/office/powerpoint/2010/main" val="3346208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C2418-BCE1-4BC1-B121-1E5EB8D94A0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06108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891965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2.png"/><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image" Target="../media/image1.emf"/><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7" Type="http://schemas.openxmlformats.org/officeDocument/2006/relationships/image" Target="../media/image2.png"/><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image" Target="../media/image1.emf"/><Relationship Id="rId5" Type="http://schemas.openxmlformats.org/officeDocument/2006/relationships/theme" Target="../theme/theme3.xml"/><Relationship Id="rId4"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5.xml"/><Relationship Id="rId7" Type="http://schemas.openxmlformats.org/officeDocument/2006/relationships/image" Target="../media/image2.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1.emf"/><Relationship Id="rId5" Type="http://schemas.openxmlformats.org/officeDocument/2006/relationships/theme" Target="../theme/theme4.xml"/><Relationship Id="rId4" Type="http://schemas.openxmlformats.org/officeDocument/2006/relationships/slideLayout" Target="../slideLayouts/slideLayout16.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5.xml"/><Relationship Id="rId1" Type="http://schemas.openxmlformats.org/officeDocument/2006/relationships/slideLayout" Target="../slideLayouts/slideLayout17.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9AA14140-96C4-5E47-B071-668B9B963CF1}"/>
              </a:ext>
            </a:extLst>
          </p:cNvPr>
          <p:cNvPicPr>
            <a:picLocks noChangeAspect="1"/>
          </p:cNvPicPr>
          <p:nvPr userDrawn="1"/>
        </p:nvPicPr>
        <p:blipFill>
          <a:blip r:embed="rId6">
            <a:alphaModFix amt="20000"/>
          </a:blip>
          <a:stretch>
            <a:fillRect/>
          </a:stretch>
        </p:blipFill>
        <p:spPr>
          <a:xfrm>
            <a:off x="5880810" y="204484"/>
            <a:ext cx="3263189" cy="6653515"/>
          </a:xfrm>
          <a:prstGeom prst="rect">
            <a:avLst/>
          </a:prstGeom>
        </p:spPr>
      </p:pic>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Tree>
    <p:extLst>
      <p:ext uri="{BB962C8B-B14F-4D97-AF65-F5344CB8AC3E}">
        <p14:creationId xmlns:p14="http://schemas.microsoft.com/office/powerpoint/2010/main" val="3749106481"/>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58" r:id="rId3"/>
    <p:sldLayoutId id="2147483716"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9AA14140-96C4-5E47-B071-668B9B963CF1}"/>
              </a:ext>
            </a:extLst>
          </p:cNvPr>
          <p:cNvPicPr>
            <a:picLocks noChangeAspect="1"/>
          </p:cNvPicPr>
          <p:nvPr userDrawn="1"/>
        </p:nvPicPr>
        <p:blipFill>
          <a:blip r:embed="rId6">
            <a:alphaModFix amt="20000"/>
          </a:blip>
          <a:stretch>
            <a:fillRect/>
          </a:stretch>
        </p:blipFill>
        <p:spPr>
          <a:xfrm>
            <a:off x="5880810" y="204484"/>
            <a:ext cx="3263189" cy="6653515"/>
          </a:xfrm>
          <a:prstGeom prst="rect">
            <a:avLst/>
          </a:prstGeom>
        </p:spPr>
      </p:pic>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
        <p:nvSpPr>
          <p:cNvPr id="4" name="TextBox 3">
            <a:extLst>
              <a:ext uri="{FF2B5EF4-FFF2-40B4-BE49-F238E27FC236}">
                <a16:creationId xmlns:a16="http://schemas.microsoft.com/office/drawing/2014/main" id="{2234DCB7-3BE5-4DD9-9616-B4B9297CEA50}"/>
              </a:ext>
            </a:extLst>
          </p:cNvPr>
          <p:cNvSpPr txBox="1"/>
          <p:nvPr userDrawn="1"/>
        </p:nvSpPr>
        <p:spPr>
          <a:xfrm>
            <a:off x="8610600" y="6523773"/>
            <a:ext cx="520698" cy="307777"/>
          </a:xfrm>
          <a:prstGeom prst="rect">
            <a:avLst/>
          </a:prstGeom>
          <a:noFill/>
        </p:spPr>
        <p:txBody>
          <a:bodyPr wrap="square" rtlCol="0">
            <a:spAutoFit/>
          </a:bodyPr>
          <a:lstStyle/>
          <a:p>
            <a:fld id="{70761A7C-78C5-4503-875C-B71E68D80ABF}" type="slidenum">
              <a:rPr lang="en-US" sz="1400" smtClean="0">
                <a:solidFill>
                  <a:schemeClr val="tx1"/>
                </a:solidFill>
                <a:latin typeface="Lato" panose="020F0502020204030203" pitchFamily="34" charset="0"/>
              </a:rPr>
              <a:t>‹#›</a:t>
            </a:fld>
            <a:endParaRPr lang="en-US" sz="1400">
              <a:solidFill>
                <a:schemeClr val="tx1"/>
              </a:solidFill>
              <a:latin typeface="Lato" panose="020F0502020204030203" pitchFamily="34" charset="0"/>
            </a:endParaRPr>
          </a:p>
        </p:txBody>
      </p:sp>
    </p:spTree>
    <p:extLst>
      <p:ext uri="{BB962C8B-B14F-4D97-AF65-F5344CB8AC3E}">
        <p14:creationId xmlns:p14="http://schemas.microsoft.com/office/powerpoint/2010/main" val="2338518143"/>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Tree>
    <p:extLst>
      <p:ext uri="{BB962C8B-B14F-4D97-AF65-F5344CB8AC3E}">
        <p14:creationId xmlns:p14="http://schemas.microsoft.com/office/powerpoint/2010/main" val="841987493"/>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59" r:id="rId3"/>
    <p:sldLayoutId id="2147483760"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
        <p:nvSpPr>
          <p:cNvPr id="7" name="TextBox 6">
            <a:extLst>
              <a:ext uri="{FF2B5EF4-FFF2-40B4-BE49-F238E27FC236}">
                <a16:creationId xmlns:a16="http://schemas.microsoft.com/office/drawing/2014/main" id="{0705D20B-28B6-469A-97BC-15AA768F9AB1}"/>
              </a:ext>
            </a:extLst>
          </p:cNvPr>
          <p:cNvSpPr txBox="1"/>
          <p:nvPr userDrawn="1"/>
        </p:nvSpPr>
        <p:spPr>
          <a:xfrm>
            <a:off x="8610600" y="6523773"/>
            <a:ext cx="520698" cy="307777"/>
          </a:xfrm>
          <a:prstGeom prst="rect">
            <a:avLst/>
          </a:prstGeom>
          <a:noFill/>
        </p:spPr>
        <p:txBody>
          <a:bodyPr wrap="square" rtlCol="0">
            <a:spAutoFit/>
          </a:bodyPr>
          <a:lstStyle/>
          <a:p>
            <a:fld id="{70761A7C-78C5-4503-875C-B71E68D80ABF}" type="slidenum">
              <a:rPr lang="en-US" sz="1400" smtClean="0">
                <a:solidFill>
                  <a:schemeClr val="tx1"/>
                </a:solidFill>
                <a:latin typeface="Lato" panose="020F0502020204030203" pitchFamily="34" charset="0"/>
              </a:rPr>
              <a:t>‹#›</a:t>
            </a:fld>
            <a:endParaRPr lang="en-US" sz="1400">
              <a:solidFill>
                <a:schemeClr val="tx1"/>
              </a:solidFill>
              <a:latin typeface="Lato" panose="020F0502020204030203" pitchFamily="34" charset="0"/>
            </a:endParaRPr>
          </a:p>
        </p:txBody>
      </p:sp>
    </p:spTree>
    <p:extLst>
      <p:ext uri="{BB962C8B-B14F-4D97-AF65-F5344CB8AC3E}">
        <p14:creationId xmlns:p14="http://schemas.microsoft.com/office/powerpoint/2010/main" val="1302558636"/>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descr="A close up of a logo&#10;&#10;Description automatically generated">
            <a:extLst>
              <a:ext uri="{FF2B5EF4-FFF2-40B4-BE49-F238E27FC236}">
                <a16:creationId xmlns:a16="http://schemas.microsoft.com/office/drawing/2014/main" id="{3E621156-68EF-CC47-B848-34A377273FEB}"/>
              </a:ext>
            </a:extLst>
          </p:cNvPr>
          <p:cNvPicPr>
            <a:picLocks noChangeAspect="1"/>
          </p:cNvPicPr>
          <p:nvPr userDrawn="1"/>
        </p:nvPicPr>
        <p:blipFill>
          <a:blip r:embed="rId3">
            <a:alphaModFix amt="35000"/>
          </a:blip>
          <a:stretch>
            <a:fillRect/>
          </a:stretch>
        </p:blipFill>
        <p:spPr>
          <a:xfrm>
            <a:off x="0" y="0"/>
            <a:ext cx="9144000" cy="6858000"/>
          </a:xfrm>
          <a:prstGeom prst="rect">
            <a:avLst/>
          </a:prstGeom>
        </p:spPr>
      </p:pic>
      <p:pic>
        <p:nvPicPr>
          <p:cNvPr id="11" name="Picture 10" descr="A close up of a logo&#10;&#10;Description automatically generated">
            <a:extLst>
              <a:ext uri="{FF2B5EF4-FFF2-40B4-BE49-F238E27FC236}">
                <a16:creationId xmlns:a16="http://schemas.microsoft.com/office/drawing/2014/main" id="{95D6A118-8AD1-204F-BF2C-0A5570B1BA07}"/>
              </a:ext>
            </a:extLst>
          </p:cNvPr>
          <p:cNvPicPr>
            <a:picLocks noChangeAspect="1"/>
          </p:cNvPicPr>
          <p:nvPr userDrawn="1"/>
        </p:nvPicPr>
        <p:blipFill>
          <a:blip r:embed="rId4"/>
          <a:stretch>
            <a:fillRect/>
          </a:stretch>
        </p:blipFill>
        <p:spPr>
          <a:xfrm>
            <a:off x="2445579" y="2565400"/>
            <a:ext cx="3378200" cy="1727200"/>
          </a:xfrm>
          <a:prstGeom prst="rect">
            <a:avLst/>
          </a:prstGeom>
        </p:spPr>
      </p:pic>
    </p:spTree>
    <p:extLst>
      <p:ext uri="{BB962C8B-B14F-4D97-AF65-F5344CB8AC3E}">
        <p14:creationId xmlns:p14="http://schemas.microsoft.com/office/powerpoint/2010/main" val="1828497902"/>
      </p:ext>
    </p:extLst>
  </p:cSld>
  <p:clrMap bg1="lt1" tx1="dk1" bg2="lt2" tx2="dk2" accent1="accent1" accent2="accent2" accent3="accent3" accent4="accent4" accent5="accent5" accent6="accent6" hlink="hlink" folHlink="folHlink"/>
  <p:sldLayoutIdLst>
    <p:sldLayoutId id="214748374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ICE EXCHANGE</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8229600" cy="4460403"/>
          </a:xfrm>
        </p:spPr>
        <p:txBody>
          <a:bodyPr>
            <a:normAutofit fontScale="85000" lnSpcReduction="20000"/>
          </a:bodyPr>
          <a:lstStyle/>
          <a:p>
            <a:pPr marL="0" indent="0">
              <a:lnSpc>
                <a:spcPct val="120000"/>
              </a:lnSpc>
              <a:buNone/>
            </a:pPr>
            <a:r>
              <a:rPr lang="en-US" dirty="0"/>
              <a:t>The ICE Exchange secondary site in Mahwah, NJ will be used for the FIA DR Test on Saturday, October 14th </a:t>
            </a:r>
          </a:p>
          <a:p>
            <a:r>
              <a:rPr lang="en-US" dirty="0"/>
              <a:t>The following markets/products will be available for testing:</a:t>
            </a:r>
          </a:p>
          <a:p>
            <a:pPr lvl="1">
              <a:buFont typeface="System Font Regular"/>
              <a:buChar char="-"/>
            </a:pPr>
            <a:r>
              <a:rPr lang="en-US" dirty="0"/>
              <a:t>ICE Futures US 		Sugar 11</a:t>
            </a:r>
          </a:p>
          <a:p>
            <a:pPr lvl="1">
              <a:buFont typeface="System Font Regular"/>
              <a:buChar char="-"/>
            </a:pPr>
            <a:r>
              <a:rPr lang="en-US" dirty="0"/>
              <a:t>ICE Futures US 		Dollar Index</a:t>
            </a:r>
          </a:p>
          <a:p>
            <a:pPr lvl="1">
              <a:buFont typeface="System Font Regular"/>
              <a:buChar char="-"/>
            </a:pPr>
            <a:r>
              <a:rPr lang="en-US" dirty="0"/>
              <a:t>ICE Futures US		Canola</a:t>
            </a:r>
          </a:p>
          <a:p>
            <a:pPr lvl="1">
              <a:buFont typeface="System Font Regular"/>
              <a:buChar char="-"/>
            </a:pPr>
            <a:r>
              <a:rPr lang="en-US" dirty="0"/>
              <a:t>ICE Futures Europe 	WTI</a:t>
            </a:r>
          </a:p>
          <a:p>
            <a:pPr lvl="1">
              <a:buFont typeface="System Font Regular"/>
              <a:buChar char="-"/>
            </a:pPr>
            <a:r>
              <a:rPr lang="en-US" dirty="0"/>
              <a:t>ICE Futures Europe 	Three Month Euribor</a:t>
            </a:r>
          </a:p>
          <a:p>
            <a:pPr lvl="1">
              <a:buFont typeface="System Font Regular"/>
              <a:buChar char="-"/>
            </a:pPr>
            <a:r>
              <a:rPr lang="en-US" dirty="0"/>
              <a:t>ICE Futures Singapore	Mini Brent</a:t>
            </a:r>
          </a:p>
          <a:p>
            <a:r>
              <a:rPr lang="en-US" dirty="0"/>
              <a:t>Test markets will follow the schedule below (all times in EDT)</a:t>
            </a:r>
          </a:p>
          <a:p>
            <a:pPr lvl="1">
              <a:buFont typeface="System Font Regular"/>
              <a:buChar char="-"/>
            </a:pPr>
            <a:r>
              <a:rPr lang="en-US"/>
              <a:t>0010 </a:t>
            </a:r>
            <a:r>
              <a:rPr lang="en-US" dirty="0"/>
              <a:t>PRE-OPEN </a:t>
            </a:r>
          </a:p>
          <a:p>
            <a:pPr lvl="1">
              <a:buFont typeface="System Font Regular"/>
              <a:buChar char="-"/>
            </a:pPr>
            <a:r>
              <a:rPr lang="en-US" dirty="0"/>
              <a:t>0900 OPEN</a:t>
            </a:r>
          </a:p>
          <a:p>
            <a:pPr lvl="1">
              <a:buFont typeface="System Font Regular"/>
              <a:buChar char="-"/>
            </a:pPr>
            <a:r>
              <a:rPr lang="en-US" dirty="0"/>
              <a:t>1200 CLOSE</a:t>
            </a:r>
          </a:p>
          <a:p>
            <a:r>
              <a:rPr lang="en-US" dirty="0"/>
              <a:t>Interface availability:</a:t>
            </a:r>
          </a:p>
          <a:p>
            <a:pPr lvl="1">
              <a:buFont typeface="System Font Regular"/>
              <a:buChar char="-"/>
            </a:pPr>
            <a:r>
              <a:rPr lang="en-US" dirty="0"/>
              <a:t>All front-end trading interfaces (</a:t>
            </a:r>
            <a:r>
              <a:rPr lang="en-US" dirty="0" err="1"/>
              <a:t>WebICE</a:t>
            </a:r>
            <a:r>
              <a:rPr lang="en-US" dirty="0"/>
              <a:t>, ICE Block, FIX, </a:t>
            </a:r>
            <a:r>
              <a:rPr lang="en-US" dirty="0" err="1"/>
              <a:t>Pricefeed</a:t>
            </a:r>
            <a:r>
              <a:rPr lang="en-US" dirty="0"/>
              <a:t>)</a:t>
            </a:r>
          </a:p>
          <a:p>
            <a:pPr lvl="1">
              <a:lnSpc>
                <a:spcPct val="120000"/>
              </a:lnSpc>
              <a:buFont typeface="System Font Regular"/>
              <a:buChar char="-"/>
            </a:pPr>
            <a:r>
              <a:rPr lang="en-US" dirty="0"/>
              <a:t>All reporting interfaces (Deal Reports, Position Reports, etc.) will be accurate based on test (and live SPOT/OTC/NGX) trading activity</a:t>
            </a:r>
          </a:p>
          <a:p>
            <a:pPr lvl="1">
              <a:lnSpc>
                <a:spcPct val="120000"/>
              </a:lnSpc>
              <a:buFont typeface="System Font Regular"/>
              <a:buChar char="-"/>
            </a:pPr>
            <a:r>
              <a:rPr lang="en-US" dirty="0"/>
              <a:t>Back-office interfaces NOT available (Credit Management, Clearing Admin, etc.)</a:t>
            </a:r>
          </a:p>
        </p:txBody>
      </p:sp>
      <p:sp>
        <p:nvSpPr>
          <p:cNvPr id="2" name="TextBox 1">
            <a:extLst>
              <a:ext uri="{FF2B5EF4-FFF2-40B4-BE49-F238E27FC236}">
                <a16:creationId xmlns:a16="http://schemas.microsoft.com/office/drawing/2014/main" id="{B8B12590-4007-6B43-B48C-51A2D9C018E1}"/>
              </a:ext>
            </a:extLst>
          </p:cNvPr>
          <p:cNvSpPr txBox="1"/>
          <p:nvPr/>
        </p:nvSpPr>
        <p:spPr>
          <a:xfrm>
            <a:off x="1527859" y="6099517"/>
            <a:ext cx="5914663" cy="553998"/>
          </a:xfrm>
          <a:prstGeom prst="rect">
            <a:avLst/>
          </a:prstGeom>
          <a:noFill/>
        </p:spPr>
        <p:txBody>
          <a:bodyPr wrap="square" rtlCol="0">
            <a:spAutoFit/>
          </a:bodyPr>
          <a:lstStyle/>
          <a:p>
            <a:r>
              <a:rPr lang="en-US" sz="1000">
                <a:solidFill>
                  <a:srgbClr val="FF0000"/>
                </a:solidFill>
              </a:rPr>
              <a:t>IMPORTANT NOTE:  </a:t>
            </a:r>
          </a:p>
          <a:p>
            <a:r>
              <a:rPr lang="en-US" sz="1000">
                <a:solidFill>
                  <a:srgbClr val="FF0000"/>
                </a:solidFill>
              </a:rPr>
              <a:t>All Spot, OTC, and NGX markets will be open and live throughout the testing.  NO testing is permitted in these markets.  Any trades entered in these markets are valid trades and will be honored as such.</a:t>
            </a:r>
          </a:p>
        </p:txBody>
      </p:sp>
    </p:spTree>
    <p:extLst>
      <p:ext uri="{BB962C8B-B14F-4D97-AF65-F5344CB8AC3E}">
        <p14:creationId xmlns:p14="http://schemas.microsoft.com/office/powerpoint/2010/main" val="1717163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EXCHANGE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45008"/>
            <a:ext cx="8229600" cy="4539549"/>
          </a:xfrm>
        </p:spPr>
        <p:txBody>
          <a:bodyPr>
            <a:normAutofit fontScale="77500" lnSpcReduction="20000"/>
          </a:bodyPr>
          <a:lstStyle/>
          <a:p>
            <a:pPr marL="0" indent="0">
              <a:lnSpc>
                <a:spcPct val="120000"/>
              </a:lnSpc>
              <a:buNone/>
            </a:pPr>
            <a:r>
              <a:rPr lang="en-US" b="1" u="sng" dirty="0"/>
              <a:t>Registration and user setup</a:t>
            </a:r>
          </a:p>
          <a:p>
            <a:pPr>
              <a:lnSpc>
                <a:spcPct val="120000"/>
              </a:lnSpc>
              <a:buFont typeface="System Font Regular"/>
              <a:buChar char="-"/>
            </a:pPr>
            <a:r>
              <a:rPr lang="en-US" dirty="0"/>
              <a:t>Registration for the ICE Exchange is not required</a:t>
            </a:r>
          </a:p>
          <a:p>
            <a:pPr>
              <a:lnSpc>
                <a:spcPct val="120000"/>
              </a:lnSpc>
              <a:buFont typeface="System Font Regular"/>
              <a:buChar char="-"/>
            </a:pPr>
            <a:r>
              <a:rPr lang="en-US" dirty="0"/>
              <a:t>All existing customers with valid trading IDs are welcome to participate</a:t>
            </a:r>
          </a:p>
          <a:p>
            <a:pPr>
              <a:lnSpc>
                <a:spcPct val="120000"/>
              </a:lnSpc>
              <a:buFont typeface="System Font Regular"/>
              <a:buChar char="-"/>
            </a:pPr>
            <a:r>
              <a:rPr lang="en-US" dirty="0"/>
              <a:t>Existing production User ID and password will be used for login</a:t>
            </a:r>
          </a:p>
          <a:p>
            <a:pPr>
              <a:lnSpc>
                <a:spcPct val="120000"/>
              </a:lnSpc>
              <a:buFont typeface="System Font Regular"/>
              <a:buChar char="-"/>
            </a:pPr>
            <a:r>
              <a:rPr lang="en-US" dirty="0"/>
              <a:t>No test/temporary IDs or access will be provisioned for the FIA DR testing</a:t>
            </a:r>
          </a:p>
          <a:p>
            <a:pPr marL="0" indent="0">
              <a:buNone/>
            </a:pPr>
            <a:endParaRPr lang="en-US" dirty="0"/>
          </a:p>
          <a:p>
            <a:pPr marL="0" indent="0">
              <a:buNone/>
            </a:pPr>
            <a:r>
              <a:rPr lang="en-US" b="1" u="sng" dirty="0"/>
              <a:t>Test administration and support</a:t>
            </a:r>
          </a:p>
          <a:p>
            <a:pPr>
              <a:lnSpc>
                <a:spcPct val="120000"/>
              </a:lnSpc>
              <a:buFont typeface="System Font Regular"/>
              <a:buChar char="-"/>
            </a:pPr>
            <a:r>
              <a:rPr lang="en-US" dirty="0"/>
              <a:t>All participants MUST clean up all backend system data after testing</a:t>
            </a:r>
          </a:p>
          <a:p>
            <a:pPr>
              <a:lnSpc>
                <a:spcPct val="120000"/>
              </a:lnSpc>
              <a:buFont typeface="System Font Regular"/>
              <a:buChar char="-"/>
            </a:pPr>
            <a:r>
              <a:rPr lang="en-US" dirty="0"/>
              <a:t>No futures trades performed during testing hours will be valid</a:t>
            </a:r>
          </a:p>
          <a:p>
            <a:pPr>
              <a:lnSpc>
                <a:spcPct val="120000"/>
              </a:lnSpc>
              <a:buFont typeface="System Font Regular"/>
              <a:buChar char="-"/>
            </a:pPr>
            <a:r>
              <a:rPr lang="en-US" dirty="0"/>
              <a:t>At the end of the DR testing period, all futures trade data will be deleted from the ICE Exchange and databases and no record of those test transactions will persist</a:t>
            </a:r>
          </a:p>
          <a:p>
            <a:pPr>
              <a:lnSpc>
                <a:spcPct val="120000"/>
              </a:lnSpc>
              <a:buFont typeface="System Font Regular"/>
              <a:buChar char="-"/>
            </a:pPr>
            <a:r>
              <a:rPr lang="en-US" dirty="0"/>
              <a:t>The ICE Helpdesk (770-738-2101 Option 1) will be available 0800-1300 ET</a:t>
            </a:r>
          </a:p>
          <a:p>
            <a:pPr>
              <a:lnSpc>
                <a:spcPct val="120000"/>
              </a:lnSpc>
              <a:buFont typeface="System Font Regular"/>
              <a:buChar char="-"/>
            </a:pPr>
            <a:r>
              <a:rPr lang="en-US" dirty="0"/>
              <a:t>No network, DNS, or IP changes will be required to connect to the ICE Exchange secondary site during the ping test or the FIA DR Test</a:t>
            </a:r>
          </a:p>
          <a:p>
            <a:pPr marL="0" indent="0">
              <a:buNone/>
            </a:pPr>
            <a:endParaRPr lang="en-US" dirty="0"/>
          </a:p>
        </p:txBody>
      </p:sp>
      <p:sp>
        <p:nvSpPr>
          <p:cNvPr id="2" name="TextBox 1">
            <a:extLst>
              <a:ext uri="{FF2B5EF4-FFF2-40B4-BE49-F238E27FC236}">
                <a16:creationId xmlns:a16="http://schemas.microsoft.com/office/drawing/2014/main" id="{B8B12590-4007-6B43-B48C-51A2D9C018E1}"/>
              </a:ext>
            </a:extLst>
          </p:cNvPr>
          <p:cNvSpPr txBox="1"/>
          <p:nvPr/>
        </p:nvSpPr>
        <p:spPr>
          <a:xfrm>
            <a:off x="1527859" y="6099517"/>
            <a:ext cx="5914663" cy="553998"/>
          </a:xfrm>
          <a:prstGeom prst="rect">
            <a:avLst/>
          </a:prstGeom>
          <a:noFill/>
        </p:spPr>
        <p:txBody>
          <a:bodyPr wrap="square" rtlCol="0">
            <a:spAutoFit/>
          </a:bodyPr>
          <a:lstStyle/>
          <a:p>
            <a:r>
              <a:rPr lang="en-US" sz="1000">
                <a:solidFill>
                  <a:srgbClr val="FF0000"/>
                </a:solidFill>
              </a:rPr>
              <a:t>IMPORTANT NOTE:  </a:t>
            </a:r>
          </a:p>
          <a:p>
            <a:r>
              <a:rPr lang="en-US" sz="1000">
                <a:solidFill>
                  <a:srgbClr val="FF0000"/>
                </a:solidFill>
              </a:rPr>
              <a:t>All Spot, OTC, and NGX markets will be open and live throughout the testing.  NO testing is permitted in these markets.  Any trades entered in these markets are valid trades and will be honored as such.</a:t>
            </a:r>
          </a:p>
        </p:txBody>
      </p:sp>
    </p:spTree>
    <p:extLst>
      <p:ext uri="{BB962C8B-B14F-4D97-AF65-F5344CB8AC3E}">
        <p14:creationId xmlns:p14="http://schemas.microsoft.com/office/powerpoint/2010/main" val="14679295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EXCHANGE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8229600" cy="4646915"/>
          </a:xfrm>
        </p:spPr>
        <p:txBody>
          <a:bodyPr>
            <a:noAutofit/>
          </a:bodyPr>
          <a:lstStyle/>
          <a:p>
            <a:pPr marL="0" indent="0">
              <a:buNone/>
            </a:pPr>
            <a:r>
              <a:rPr lang="en-US" sz="1625" b="1" u="sng" dirty="0"/>
              <a:t>Clearing Information</a:t>
            </a:r>
          </a:p>
          <a:p>
            <a:pPr>
              <a:buFont typeface="System Font Regular"/>
              <a:buChar char="-"/>
            </a:pPr>
            <a:r>
              <a:rPr lang="en-US" sz="1625" dirty="0"/>
              <a:t>All ICE Futures US trades will be submitted to the ICE Clear US secondary site</a:t>
            </a:r>
          </a:p>
          <a:p>
            <a:pPr>
              <a:buFont typeface="System Font Regular"/>
              <a:buChar char="-"/>
            </a:pPr>
            <a:r>
              <a:rPr lang="en-US" sz="1625" dirty="0"/>
              <a:t>All ICE Futures Europe trades will be submitted to the ICE Clear Europe secondary site</a:t>
            </a:r>
          </a:p>
          <a:p>
            <a:pPr>
              <a:buFont typeface="System Font Regular"/>
              <a:buChar char="-"/>
            </a:pPr>
            <a:r>
              <a:rPr lang="en-US" sz="1625" dirty="0"/>
              <a:t>All ICE Futures Singapore trades will be submitted to the ICE Clear Singapore secondary site</a:t>
            </a:r>
          </a:p>
          <a:p>
            <a:pPr marL="0" indent="0">
              <a:buNone/>
            </a:pPr>
            <a:endParaRPr lang="en-US" sz="1625" dirty="0"/>
          </a:p>
          <a:p>
            <a:pPr marL="0" indent="0">
              <a:buNone/>
            </a:pPr>
            <a:r>
              <a:rPr lang="en-US" sz="1625" b="1" u="sng" dirty="0"/>
              <a:t>Ping test overview</a:t>
            </a:r>
          </a:p>
          <a:p>
            <a:pPr>
              <a:buFont typeface="System Font Regular"/>
              <a:buChar char="-"/>
            </a:pPr>
            <a:r>
              <a:rPr lang="en-US" sz="1625" dirty="0"/>
              <a:t>Mahwah, NJ DR site will be available for Ping Pre-Test on Saturday, September 23rd</a:t>
            </a:r>
          </a:p>
          <a:p>
            <a:pPr>
              <a:buFont typeface="System Font Regular"/>
              <a:buChar char="-"/>
            </a:pPr>
            <a:r>
              <a:rPr lang="en-US" sz="1625" dirty="0"/>
              <a:t>All futures markets will be closed, only ping and system logins will be permitted</a:t>
            </a:r>
          </a:p>
          <a:p>
            <a:pPr>
              <a:buFont typeface="System Font Regular"/>
              <a:buChar char="-"/>
            </a:pPr>
            <a:r>
              <a:rPr lang="en-US" sz="1625" dirty="0"/>
              <a:t>Spot/OTC/NGX markets will be open for production trading – no test trades permitted</a:t>
            </a:r>
          </a:p>
          <a:p>
            <a:pPr>
              <a:buFont typeface="System Font Regular"/>
              <a:buChar char="-"/>
            </a:pPr>
            <a:r>
              <a:rPr lang="en-US" sz="1625" dirty="0"/>
              <a:t>The system will be available for testing between 0900-1200 ET</a:t>
            </a:r>
          </a:p>
          <a:p>
            <a:pPr>
              <a:buFont typeface="System Font Regular"/>
              <a:buChar char="-"/>
            </a:pPr>
            <a:r>
              <a:rPr lang="en-US" sz="1625" dirty="0"/>
              <a:t>The ICE Helpdesk (770-738-2101 Option 1) will be available between 0900-1200 EDT</a:t>
            </a:r>
          </a:p>
          <a:p>
            <a:pPr>
              <a:buFont typeface="System Font Regular"/>
              <a:buChar char="-"/>
            </a:pPr>
            <a:r>
              <a:rPr lang="en-US" sz="1625" dirty="0"/>
              <a:t>No network, DNS, or IP changes will be required to connect to the DR site during the ping test or the FIA DR Test</a:t>
            </a:r>
          </a:p>
        </p:txBody>
      </p:sp>
      <p:sp>
        <p:nvSpPr>
          <p:cNvPr id="2" name="TextBox 1">
            <a:extLst>
              <a:ext uri="{FF2B5EF4-FFF2-40B4-BE49-F238E27FC236}">
                <a16:creationId xmlns:a16="http://schemas.microsoft.com/office/drawing/2014/main" id="{B8B12590-4007-6B43-B48C-51A2D9C018E1}"/>
              </a:ext>
            </a:extLst>
          </p:cNvPr>
          <p:cNvSpPr txBox="1"/>
          <p:nvPr/>
        </p:nvSpPr>
        <p:spPr>
          <a:xfrm>
            <a:off x="1527859" y="6099517"/>
            <a:ext cx="5914663" cy="553998"/>
          </a:xfrm>
          <a:prstGeom prst="rect">
            <a:avLst/>
          </a:prstGeom>
          <a:noFill/>
        </p:spPr>
        <p:txBody>
          <a:bodyPr wrap="square" rtlCol="0">
            <a:spAutoFit/>
          </a:bodyPr>
          <a:lstStyle/>
          <a:p>
            <a:r>
              <a:rPr lang="en-US" sz="1000">
                <a:solidFill>
                  <a:srgbClr val="FF0000"/>
                </a:solidFill>
              </a:rPr>
              <a:t>IMPORTANT NOTE:  </a:t>
            </a:r>
          </a:p>
          <a:p>
            <a:r>
              <a:rPr lang="en-US" sz="1000">
                <a:solidFill>
                  <a:srgbClr val="FF0000"/>
                </a:solidFill>
              </a:rPr>
              <a:t>All Spot, OTC, and NGX markets will be open and live throughout the testing.  NO testing is permitted in these markets.  Any trades entered in these markets are valid trades and will be honored as such.</a:t>
            </a:r>
          </a:p>
        </p:txBody>
      </p:sp>
    </p:spTree>
    <p:extLst>
      <p:ext uri="{BB962C8B-B14F-4D97-AF65-F5344CB8AC3E}">
        <p14:creationId xmlns:p14="http://schemas.microsoft.com/office/powerpoint/2010/main" val="2061210392"/>
      </p:ext>
    </p:extLst>
  </p:cSld>
  <p:clrMapOvr>
    <a:masterClrMapping/>
  </p:clrMapOvr>
</p:sld>
</file>

<file path=ppt/theme/theme1.xml><?xml version="1.0" encoding="utf-8"?>
<a:theme xmlns:a="http://schemas.openxmlformats.org/drawingml/2006/main" name="Interior slides_wWatermark">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FIA - Lato">
      <a:majorFont>
        <a:latin typeface="Lato"/>
        <a:ea typeface=""/>
        <a:cs typeface=""/>
      </a:majorFont>
      <a:minorFont>
        <a:latin typeface="La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CB8D958-18BA-4A2F-B3ED-3094FF83B51F}"/>
    </a:ext>
  </a:extLst>
</a:theme>
</file>

<file path=ppt/theme/theme2.xml><?xml version="1.0" encoding="utf-8"?>
<a:theme xmlns:a="http://schemas.openxmlformats.org/drawingml/2006/main" name="Interior slides_wWatermark_wPgNu">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5A648A1-D264-48AC-82AD-4FBB214D6922}"/>
    </a:ext>
  </a:extLst>
</a:theme>
</file>

<file path=ppt/theme/theme3.xml><?xml version="1.0" encoding="utf-8"?>
<a:theme xmlns:a="http://schemas.openxmlformats.org/drawingml/2006/main" name="Interior slides_NoWatermark">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B66A5330-AB83-4564-8823-1C6FD722FACA}"/>
    </a:ext>
  </a:extLst>
</a:theme>
</file>

<file path=ppt/theme/theme4.xml><?xml version="1.0" encoding="utf-8"?>
<a:theme xmlns:a="http://schemas.openxmlformats.org/drawingml/2006/main" name="Interior slides_NoWatermark_wPgNu">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1F7355F6-4E1D-4512-AF2B-82CA553CB91A}"/>
    </a:ext>
  </a:extLst>
</a:theme>
</file>

<file path=ppt/theme/theme5.xml><?xml version="1.0" encoding="utf-8"?>
<a:theme xmlns:a="http://schemas.openxmlformats.org/drawingml/2006/main" name="Concluding slid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840B1C0-70E7-4D13-A666-D6D96E2ADD53}"/>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b1dc8d5e-a797-4cf4-8b99-2f35a2d8a579" xsi:nil="true"/>
    <lcf76f155ced4ddcb4097134ff3c332f xmlns="f321cc19-8678-4f0b-8d8e-188e7c02e2be">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1BF086C32B17346B8130D26F24364DD" ma:contentTypeVersion="15" ma:contentTypeDescription="Create a new document." ma:contentTypeScope="" ma:versionID="fc8f9cb6791112561bf9cdef4b13cdb4">
  <xsd:schema xmlns:xsd="http://www.w3.org/2001/XMLSchema" xmlns:xs="http://www.w3.org/2001/XMLSchema" xmlns:p="http://schemas.microsoft.com/office/2006/metadata/properties" xmlns:ns2="f321cc19-8678-4f0b-8d8e-188e7c02e2be" xmlns:ns3="b1dc8d5e-a797-4cf4-8b99-2f35a2d8a579" targetNamespace="http://schemas.microsoft.com/office/2006/metadata/properties" ma:root="true" ma:fieldsID="0f97319c55f668f2955eb0d9bc304bf0" ns2:_="" ns3:_="">
    <xsd:import namespace="f321cc19-8678-4f0b-8d8e-188e7c02e2be"/>
    <xsd:import namespace="b1dc8d5e-a797-4cf4-8b99-2f35a2d8a57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321cc19-8678-4f0b-8d8e-188e7c02e2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90317f6e-2cf7-4ca2-aff5-a4d7f2f9021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1dc8d5e-a797-4cf4-8b99-2f35a2d8a57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7bff8164-d40a-4a58-8c78-6419d99c6f26}" ma:internalName="TaxCatchAll" ma:showField="CatchAllData" ma:web="b1dc8d5e-a797-4cf4-8b99-2f35a2d8a57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45178D3-992A-4AC0-8D89-3D90FF0F224E}">
  <ds:schemaRefs>
    <ds:schemaRef ds:uri="http://www.w3.org/XML/1998/namespace"/>
    <ds:schemaRef ds:uri="b1dc8d5e-a797-4cf4-8b99-2f35a2d8a579"/>
    <ds:schemaRef ds:uri="http://purl.org/dc/terms/"/>
    <ds:schemaRef ds:uri="http://purl.org/dc/elements/1.1/"/>
    <ds:schemaRef ds:uri="http://schemas.microsoft.com/office/infopath/2007/PartnerControls"/>
    <ds:schemaRef ds:uri="http://schemas.microsoft.com/office/2006/documentManagement/types"/>
    <ds:schemaRef ds:uri="http://schemas.microsoft.com/office/2006/metadata/properties"/>
    <ds:schemaRef ds:uri="http://schemas.openxmlformats.org/package/2006/metadata/core-properties"/>
    <ds:schemaRef ds:uri="f321cc19-8678-4f0b-8d8e-188e7c02e2be"/>
    <ds:schemaRef ds:uri="http://purl.org/dc/dcmitype/"/>
  </ds:schemaRefs>
</ds:datastoreItem>
</file>

<file path=customXml/itemProps2.xml><?xml version="1.0" encoding="utf-8"?>
<ds:datastoreItem xmlns:ds="http://schemas.openxmlformats.org/officeDocument/2006/customXml" ds:itemID="{981A44D3-115D-4C32-B5B6-176F591FB5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321cc19-8678-4f0b-8d8e-188e7c02e2be"/>
    <ds:schemaRef ds:uri="b1dc8d5e-a797-4cf4-8b99-2f35a2d8a57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0ABB4EB-E615-4EC8-9188-07114EA818D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Title Slides</Template>
  <TotalTime>13132</TotalTime>
  <Words>587</Words>
  <Application>Microsoft Macintosh PowerPoint</Application>
  <PresentationFormat>On-screen Show (4:3)</PresentationFormat>
  <Paragraphs>49</Paragraphs>
  <Slides>3</Slides>
  <Notes>0</Notes>
  <HiddenSlides>0</HiddenSlides>
  <MMClips>0</MMClips>
  <ScaleCrop>false</ScaleCrop>
  <HeadingPairs>
    <vt:vector size="6" baseType="variant">
      <vt:variant>
        <vt:lpstr>Fonts Used</vt:lpstr>
      </vt:variant>
      <vt:variant>
        <vt:i4>3</vt:i4>
      </vt:variant>
      <vt:variant>
        <vt:lpstr>Theme</vt:lpstr>
      </vt:variant>
      <vt:variant>
        <vt:i4>5</vt:i4>
      </vt:variant>
      <vt:variant>
        <vt:lpstr>Slide Titles</vt:lpstr>
      </vt:variant>
      <vt:variant>
        <vt:i4>3</vt:i4>
      </vt:variant>
    </vt:vector>
  </HeadingPairs>
  <TitlesOfParts>
    <vt:vector size="11" baseType="lpstr">
      <vt:lpstr>Arial</vt:lpstr>
      <vt:lpstr>Lato</vt:lpstr>
      <vt:lpstr>System Font Regular</vt:lpstr>
      <vt:lpstr>Interior slides_wWatermark</vt:lpstr>
      <vt:lpstr>Interior slides_wWatermark_wPgNu</vt:lpstr>
      <vt:lpstr>Interior slides_NoWatermark</vt:lpstr>
      <vt:lpstr>Interior slides_NoWatermark_wPgNu</vt:lpstr>
      <vt:lpstr>Concluding slide</vt:lpstr>
      <vt:lpstr>ICE EXCHANGE</vt:lpstr>
      <vt:lpstr>ICE EXCHANGE (Cont’d)</vt:lpstr>
      <vt:lpstr>ICE EXCHANGE (Cont’d)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Continuity Disaster Recovery Test Briefings</dc:title>
  <dc:creator>Steve P.</dc:creator>
  <cp:lastModifiedBy>Steve Proctor</cp:lastModifiedBy>
  <cp:revision>151</cp:revision>
  <dcterms:created xsi:type="dcterms:W3CDTF">2020-08-08T18:31:41Z</dcterms:created>
  <dcterms:modified xsi:type="dcterms:W3CDTF">2023-10-10T16:03:48Z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0x01010051BF086C32B17346B8130D26F24364DD</vt:lpwstr>
  </property>
  <property fmtid="{D5CDD505-2E9C-101B-9397-08002B2CF9AE}" pid="3" name="MediaServiceImageTags">
    <vt:lpwstr/>
  </property>
</Properties>
</file>