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4"/>
    <p:sldMasterId id="2147483761" r:id="rId5"/>
    <p:sldMasterId id="2147483742" r:id="rId6"/>
    <p:sldMasterId id="2147483766" r:id="rId7"/>
    <p:sldMasterId id="2147483740" r:id="rId8"/>
  </p:sldMasterIdLst>
  <p:notesMasterIdLst>
    <p:notesMasterId r:id="rId12"/>
  </p:notesMasterIdLst>
  <p:sldIdLst>
    <p:sldId id="313" r:id="rId9"/>
    <p:sldId id="339" r:id="rId10"/>
    <p:sldId id="34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486"/>
    <p:restoredTop sz="94715"/>
  </p:normalViewPr>
  <p:slideViewPr>
    <p:cSldViewPr snapToGrid="0">
      <p:cViewPr varScale="1">
        <p:scale>
          <a:sx n="118" d="100"/>
          <a:sy n="118" d="100"/>
        </p:scale>
        <p:origin x="113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9/18/23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9/18/23</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9/18/23</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9/18/23</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emf"/><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emf"/><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17.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ICE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460403"/>
          </a:xfrm>
        </p:spPr>
        <p:txBody>
          <a:bodyPr>
            <a:normAutofit fontScale="85000" lnSpcReduction="20000"/>
          </a:bodyPr>
          <a:lstStyle/>
          <a:p>
            <a:pPr marL="0" indent="0">
              <a:lnSpc>
                <a:spcPct val="120000"/>
              </a:lnSpc>
              <a:buNone/>
            </a:pPr>
            <a:r>
              <a:rPr lang="en-US" dirty="0"/>
              <a:t>The ICE Exchange secondary site in Mahwah, NJ will be used for the FIA DR Test on Saturday, October 14th </a:t>
            </a:r>
          </a:p>
          <a:p>
            <a:r>
              <a:rPr lang="en-US" dirty="0"/>
              <a:t>The following markets/products will be available for testing:</a:t>
            </a:r>
          </a:p>
          <a:p>
            <a:pPr lvl="1">
              <a:buFont typeface="System Font Regular"/>
              <a:buChar char="-"/>
            </a:pPr>
            <a:r>
              <a:rPr lang="en-US" dirty="0"/>
              <a:t>ICE Futures US 		Sugar 11</a:t>
            </a:r>
          </a:p>
          <a:p>
            <a:pPr lvl="1">
              <a:buFont typeface="System Font Regular"/>
              <a:buChar char="-"/>
            </a:pPr>
            <a:r>
              <a:rPr lang="en-US" dirty="0"/>
              <a:t>ICE Futures US 		Dollar Index</a:t>
            </a:r>
          </a:p>
          <a:p>
            <a:pPr lvl="1">
              <a:buFont typeface="System Font Regular"/>
              <a:buChar char="-"/>
            </a:pPr>
            <a:r>
              <a:rPr lang="en-US" dirty="0"/>
              <a:t>ICE Futures US		Canola</a:t>
            </a:r>
          </a:p>
          <a:p>
            <a:pPr lvl="1">
              <a:buFont typeface="System Font Regular"/>
              <a:buChar char="-"/>
            </a:pPr>
            <a:r>
              <a:rPr lang="en-US" dirty="0"/>
              <a:t>ICE Futures Europe 	WTI</a:t>
            </a:r>
          </a:p>
          <a:p>
            <a:pPr lvl="1">
              <a:buFont typeface="System Font Regular"/>
              <a:buChar char="-"/>
            </a:pPr>
            <a:r>
              <a:rPr lang="en-US" dirty="0"/>
              <a:t>ICE Futures Europe 	Three Month Euribor</a:t>
            </a:r>
          </a:p>
          <a:p>
            <a:pPr lvl="1">
              <a:buFont typeface="System Font Regular"/>
              <a:buChar char="-"/>
            </a:pPr>
            <a:r>
              <a:rPr lang="en-US" dirty="0"/>
              <a:t>ICE Futures Singapore	Mini Brent</a:t>
            </a:r>
          </a:p>
          <a:p>
            <a:r>
              <a:rPr lang="en-US" dirty="0"/>
              <a:t>Test markets will follow the schedule below (all times in EDT)</a:t>
            </a:r>
          </a:p>
          <a:p>
            <a:pPr lvl="1">
              <a:buFont typeface="System Font Regular"/>
              <a:buChar char="-"/>
            </a:pPr>
            <a:r>
              <a:rPr lang="en-US" dirty="0"/>
              <a:t>0001 PRE-OPEN </a:t>
            </a:r>
          </a:p>
          <a:p>
            <a:pPr lvl="1">
              <a:buFont typeface="System Font Regular"/>
              <a:buChar char="-"/>
            </a:pPr>
            <a:r>
              <a:rPr lang="en-US" dirty="0"/>
              <a:t>0900 OPEN</a:t>
            </a:r>
          </a:p>
          <a:p>
            <a:pPr lvl="1">
              <a:buFont typeface="System Font Regular"/>
              <a:buChar char="-"/>
            </a:pPr>
            <a:r>
              <a:rPr lang="en-US" dirty="0"/>
              <a:t>1200 CLOSE</a:t>
            </a:r>
          </a:p>
          <a:p>
            <a:r>
              <a:rPr lang="en-US" dirty="0"/>
              <a:t>Interface availability:</a:t>
            </a:r>
          </a:p>
          <a:p>
            <a:pPr lvl="1">
              <a:buFont typeface="System Font Regular"/>
              <a:buChar char="-"/>
            </a:pPr>
            <a:r>
              <a:rPr lang="en-US" dirty="0"/>
              <a:t>All front-end trading interfaces (</a:t>
            </a:r>
            <a:r>
              <a:rPr lang="en-US" dirty="0" err="1"/>
              <a:t>WebICE</a:t>
            </a:r>
            <a:r>
              <a:rPr lang="en-US" dirty="0"/>
              <a:t>, ICE Block, FIX, </a:t>
            </a:r>
            <a:r>
              <a:rPr lang="en-US" dirty="0" err="1"/>
              <a:t>Pricefeed</a:t>
            </a:r>
            <a:r>
              <a:rPr lang="en-US" dirty="0"/>
              <a:t>)</a:t>
            </a:r>
          </a:p>
          <a:p>
            <a:pPr lvl="1">
              <a:lnSpc>
                <a:spcPct val="120000"/>
              </a:lnSpc>
              <a:buFont typeface="System Font Regular"/>
              <a:buChar char="-"/>
            </a:pPr>
            <a:r>
              <a:rPr lang="en-US" dirty="0"/>
              <a:t>All reporting interfaces (Deal Reports, Position Reports, etc.) will be accurate based on test (and live SPOT/OTC/NGX) trading activity</a:t>
            </a:r>
          </a:p>
          <a:p>
            <a:pPr lvl="1">
              <a:lnSpc>
                <a:spcPct val="120000"/>
              </a:lnSpc>
              <a:buFont typeface="System Font Regular"/>
              <a:buChar char="-"/>
            </a:pPr>
            <a:r>
              <a:rPr lang="en-US" dirty="0"/>
              <a:t>Back-office interfaces NOT available (Credit Management, Clearing Admin, etc.)</a:t>
            </a:r>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171716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45008"/>
            <a:ext cx="8229600" cy="4539549"/>
          </a:xfrm>
        </p:spPr>
        <p:txBody>
          <a:bodyPr>
            <a:normAutofit fontScale="77500" lnSpcReduction="20000"/>
          </a:bodyPr>
          <a:lstStyle/>
          <a:p>
            <a:pPr marL="0" indent="0">
              <a:lnSpc>
                <a:spcPct val="120000"/>
              </a:lnSpc>
              <a:buNone/>
            </a:pPr>
            <a:r>
              <a:rPr lang="en-US" b="1" u="sng"/>
              <a:t>Registration and user setup</a:t>
            </a:r>
          </a:p>
          <a:p>
            <a:pPr>
              <a:lnSpc>
                <a:spcPct val="120000"/>
              </a:lnSpc>
              <a:buFont typeface="System Font Regular"/>
              <a:buChar char="-"/>
            </a:pPr>
            <a:r>
              <a:rPr lang="en-US"/>
              <a:t>Registration for the ICE Exchange is not required</a:t>
            </a:r>
          </a:p>
          <a:p>
            <a:pPr>
              <a:lnSpc>
                <a:spcPct val="120000"/>
              </a:lnSpc>
              <a:buFont typeface="System Font Regular"/>
              <a:buChar char="-"/>
            </a:pPr>
            <a:r>
              <a:rPr lang="en-US"/>
              <a:t>All existing customers with valid trading IDs are welcome to participate</a:t>
            </a:r>
          </a:p>
          <a:p>
            <a:pPr>
              <a:lnSpc>
                <a:spcPct val="120000"/>
              </a:lnSpc>
              <a:buFont typeface="System Font Regular"/>
              <a:buChar char="-"/>
            </a:pPr>
            <a:r>
              <a:rPr lang="en-US"/>
              <a:t>Existing production User ID and password will be used for login</a:t>
            </a:r>
          </a:p>
          <a:p>
            <a:pPr>
              <a:lnSpc>
                <a:spcPct val="120000"/>
              </a:lnSpc>
              <a:buFont typeface="System Font Regular"/>
              <a:buChar char="-"/>
            </a:pPr>
            <a:r>
              <a:rPr lang="en-US"/>
              <a:t>No test/temporary IDs or access will be provisioned for the FIA DR testing</a:t>
            </a:r>
          </a:p>
          <a:p>
            <a:pPr marL="0" indent="0">
              <a:buNone/>
            </a:pPr>
            <a:endParaRPr lang="en-US"/>
          </a:p>
          <a:p>
            <a:pPr marL="0" indent="0">
              <a:buNone/>
            </a:pPr>
            <a:r>
              <a:rPr lang="en-US" b="1" u="sng"/>
              <a:t>Test administration and support</a:t>
            </a:r>
          </a:p>
          <a:p>
            <a:pPr>
              <a:lnSpc>
                <a:spcPct val="120000"/>
              </a:lnSpc>
              <a:buFont typeface="System Font Regular"/>
              <a:buChar char="-"/>
            </a:pPr>
            <a:r>
              <a:rPr lang="en-US"/>
              <a:t>All participants MUST clean up all backend system data after testing</a:t>
            </a:r>
          </a:p>
          <a:p>
            <a:pPr>
              <a:lnSpc>
                <a:spcPct val="120000"/>
              </a:lnSpc>
              <a:buFont typeface="System Font Regular"/>
              <a:buChar char="-"/>
            </a:pPr>
            <a:r>
              <a:rPr lang="en-US"/>
              <a:t>No futures trades performed during testing hours will be valid</a:t>
            </a:r>
          </a:p>
          <a:p>
            <a:pPr>
              <a:lnSpc>
                <a:spcPct val="120000"/>
              </a:lnSpc>
              <a:buFont typeface="System Font Regular"/>
              <a:buChar char="-"/>
            </a:pPr>
            <a:r>
              <a:rPr lang="en-US"/>
              <a:t>At the end of the DR testing period, all futures trade data will be deleted from the ICE Exchange and databases and no record of those test transactions will persist</a:t>
            </a:r>
          </a:p>
          <a:p>
            <a:pPr>
              <a:lnSpc>
                <a:spcPct val="120000"/>
              </a:lnSpc>
              <a:buFont typeface="System Font Regular"/>
              <a:buChar char="-"/>
            </a:pPr>
            <a:r>
              <a:rPr lang="en-US"/>
              <a:t>The ICE Helpdesk (770-738-2101 Option 1) will be available 0800-1300 ET</a:t>
            </a:r>
          </a:p>
          <a:p>
            <a:pPr>
              <a:lnSpc>
                <a:spcPct val="120000"/>
              </a:lnSpc>
              <a:buFont typeface="System Font Regular"/>
              <a:buChar char="-"/>
            </a:pPr>
            <a:r>
              <a:rPr lang="en-US"/>
              <a:t>No network, DNS, or IP changes will be required to connect to the ICE Exchange secondary site during the ping test or the FIA DR Test</a:t>
            </a:r>
          </a:p>
          <a:p>
            <a:pPr marL="0" indent="0">
              <a:buNone/>
            </a:pPr>
            <a:endParaRPr lang="en-US"/>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1467929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Autofit/>
          </a:bodyPr>
          <a:lstStyle/>
          <a:p>
            <a:pPr marL="0" indent="0">
              <a:buNone/>
            </a:pPr>
            <a:r>
              <a:rPr lang="en-US" sz="1625" b="1" u="sng" dirty="0"/>
              <a:t>Clearing Information</a:t>
            </a:r>
          </a:p>
          <a:p>
            <a:pPr>
              <a:buFont typeface="System Font Regular"/>
              <a:buChar char="-"/>
            </a:pPr>
            <a:r>
              <a:rPr lang="en-US" sz="1625" dirty="0"/>
              <a:t>All ICE Futures US trades will be submitted to the ICE Clear US secondary site</a:t>
            </a:r>
          </a:p>
          <a:p>
            <a:pPr>
              <a:buFont typeface="System Font Regular"/>
              <a:buChar char="-"/>
            </a:pPr>
            <a:r>
              <a:rPr lang="en-US" sz="1625" dirty="0"/>
              <a:t>All ICE Futures Europe trades will be submitted to the ICE Clear Europe secondary site</a:t>
            </a:r>
          </a:p>
          <a:p>
            <a:pPr>
              <a:buFont typeface="System Font Regular"/>
              <a:buChar char="-"/>
            </a:pPr>
            <a:r>
              <a:rPr lang="en-US" sz="1625" dirty="0"/>
              <a:t>All ICE Futures Singapore trades will be submitted to the ICE Clear Singapore secondary site</a:t>
            </a:r>
          </a:p>
          <a:p>
            <a:pPr marL="0" indent="0">
              <a:buNone/>
            </a:pPr>
            <a:endParaRPr lang="en-US" sz="1625" dirty="0"/>
          </a:p>
          <a:p>
            <a:pPr marL="0" indent="0">
              <a:buNone/>
            </a:pPr>
            <a:r>
              <a:rPr lang="en-US" sz="1625" b="1" u="sng" dirty="0"/>
              <a:t>Ping test overview</a:t>
            </a:r>
          </a:p>
          <a:p>
            <a:pPr>
              <a:buFont typeface="System Font Regular"/>
              <a:buChar char="-"/>
            </a:pPr>
            <a:r>
              <a:rPr lang="en-US" sz="1625" dirty="0"/>
              <a:t>Mahwah, NJ DR site will be available for Ping Pre-Test on Saturday, September 23rd</a:t>
            </a:r>
          </a:p>
          <a:p>
            <a:pPr>
              <a:buFont typeface="System Font Regular"/>
              <a:buChar char="-"/>
            </a:pPr>
            <a:r>
              <a:rPr lang="en-US" sz="1625" dirty="0"/>
              <a:t>All futures markets will be closed, only ping and system logins will be permitted</a:t>
            </a:r>
          </a:p>
          <a:p>
            <a:pPr>
              <a:buFont typeface="System Font Regular"/>
              <a:buChar char="-"/>
            </a:pPr>
            <a:r>
              <a:rPr lang="en-US" sz="1625" dirty="0"/>
              <a:t>Spot/OTC/NGX markets will be open for production trading – no test trades permitted</a:t>
            </a:r>
          </a:p>
          <a:p>
            <a:pPr>
              <a:buFont typeface="System Font Regular"/>
              <a:buChar char="-"/>
            </a:pPr>
            <a:r>
              <a:rPr lang="en-US" sz="1625" dirty="0"/>
              <a:t>The system will be available for testing between 0900-1200 ET</a:t>
            </a:r>
          </a:p>
          <a:p>
            <a:pPr>
              <a:buFont typeface="System Font Regular"/>
              <a:buChar char="-"/>
            </a:pPr>
            <a:r>
              <a:rPr lang="en-US" sz="1625" dirty="0"/>
              <a:t>The ICE Helpdesk (770-738-2101 Option 1) will be available between 0900-1200 EDT</a:t>
            </a:r>
          </a:p>
          <a:p>
            <a:pPr>
              <a:buFont typeface="System Font Regular"/>
              <a:buChar char="-"/>
            </a:pPr>
            <a:r>
              <a:rPr lang="en-US" sz="1625" dirty="0"/>
              <a:t>No network, DNS, or IP changes will be required to connect to the DR site during the ping test or the FIA DR Test</a:t>
            </a:r>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2061210392"/>
      </p:ext>
    </p:extLst>
  </p:cSld>
  <p:clrMapOvr>
    <a:masterClrMapping/>
  </p:clrMapOvr>
</p:sld>
</file>

<file path=ppt/theme/theme1.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2.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3.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4.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5.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1dc8d5e-a797-4cf4-8b99-2f35a2d8a579" xsi:nil="true"/>
    <lcf76f155ced4ddcb4097134ff3c332f xmlns="f321cc19-8678-4f0b-8d8e-188e7c02e2be">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15" ma:contentTypeDescription="Create a new document." ma:contentTypeScope="" ma:versionID="fc8f9cb6791112561bf9cdef4b13cdb4">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0f97319c55f668f2955eb0d9bc304bf0"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0317f6e-2cf7-4ca2-aff5-a4d7f2f9021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bff8164-d40a-4a58-8c78-6419d99c6f26}" ma:internalName="TaxCatchAll" ma:showField="CatchAllData" ma:web="b1dc8d5e-a797-4cf4-8b99-2f35a2d8a5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5178D3-992A-4AC0-8D89-3D90FF0F224E}">
  <ds:schemaRefs>
    <ds:schemaRef ds:uri="http://www.w3.org/XML/1998/namespace"/>
    <ds:schemaRef ds:uri="b1dc8d5e-a797-4cf4-8b99-2f35a2d8a579"/>
    <ds:schemaRef ds:uri="http://purl.org/dc/terms/"/>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f321cc19-8678-4f0b-8d8e-188e7c02e2be"/>
    <ds:schemaRef ds:uri="http://purl.org/dc/dcmitype/"/>
  </ds:schemaRefs>
</ds:datastoreItem>
</file>

<file path=customXml/itemProps2.xml><?xml version="1.0" encoding="utf-8"?>
<ds:datastoreItem xmlns:ds="http://schemas.openxmlformats.org/officeDocument/2006/customXml" ds:itemID="{981A44D3-115D-4C32-B5B6-176F591FB5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1cc19-8678-4f0b-8d8e-188e7c02e2be"/>
    <ds:schemaRef ds:uri="b1dc8d5e-a797-4cf4-8b99-2f35a2d8a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ABB4EB-E615-4EC8-9188-07114EA818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Title Slides</Template>
  <TotalTime>13125</TotalTime>
  <Words>587</Words>
  <Application>Microsoft Macintosh PowerPoint</Application>
  <PresentationFormat>On-screen Show (4:3)</PresentationFormat>
  <Paragraphs>49</Paragraphs>
  <Slides>3</Slides>
  <Notes>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3</vt:i4>
      </vt:variant>
    </vt:vector>
  </HeadingPairs>
  <TitlesOfParts>
    <vt:vector size="11" baseType="lpstr">
      <vt:lpstr>Arial</vt:lpstr>
      <vt:lpstr>Lato</vt:lpstr>
      <vt:lpstr>System Font Regular</vt:lpstr>
      <vt:lpstr>Interior slides_wWatermark</vt:lpstr>
      <vt:lpstr>Interior slides_wWatermark_wPgNu</vt:lpstr>
      <vt:lpstr>Interior slides_NoWatermark</vt:lpstr>
      <vt:lpstr>Interior slides_NoWatermark_wPgNu</vt:lpstr>
      <vt:lpstr>Concluding slide</vt:lpstr>
      <vt:lpstr>ICE EXCHANGE</vt:lpstr>
      <vt:lpstr>ICE EXCHANGE (Cont’d)</vt:lpstr>
      <vt:lpstr>ICE EXCHANGE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Steve Proctor</cp:lastModifiedBy>
  <cp:revision>150</cp:revision>
  <dcterms:created xsi:type="dcterms:W3CDTF">2020-08-08T18:31:41Z</dcterms:created>
  <dcterms:modified xsi:type="dcterms:W3CDTF">2023-09-18T21:37:04Z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y fmtid="{D5CDD505-2E9C-101B-9397-08002B2CF9AE}" pid="3" name="MediaServiceImageTags">
    <vt:lpwstr/>
  </property>
</Properties>
</file>