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4"/>
    <p:sldMasterId id="2147483653" r:id="rId5"/>
    <p:sldMasterId id="2147483761" r:id="rId6"/>
    <p:sldMasterId id="2147483742" r:id="rId7"/>
    <p:sldMasterId id="2147483766" r:id="rId8"/>
    <p:sldMasterId id="2147483740" r:id="rId9"/>
  </p:sldMasterIdLst>
  <p:notesMasterIdLst>
    <p:notesMasterId r:id="rId93"/>
  </p:notesMasterIdLst>
  <p:sldIdLst>
    <p:sldId id="257" r:id="rId10"/>
    <p:sldId id="272" r:id="rId11"/>
    <p:sldId id="271" r:id="rId12"/>
    <p:sldId id="273" r:id="rId13"/>
    <p:sldId id="274" r:id="rId14"/>
    <p:sldId id="275" r:id="rId15"/>
    <p:sldId id="276" r:id="rId16"/>
    <p:sldId id="277" r:id="rId17"/>
    <p:sldId id="297" r:id="rId18"/>
    <p:sldId id="256" r:id="rId19"/>
    <p:sldId id="373" r:id="rId20"/>
    <p:sldId id="298" r:id="rId21"/>
    <p:sldId id="323" r:id="rId22"/>
    <p:sldId id="367" r:id="rId23"/>
    <p:sldId id="368" r:id="rId24"/>
    <p:sldId id="279" r:id="rId25"/>
    <p:sldId id="316" r:id="rId26"/>
    <p:sldId id="317" r:id="rId27"/>
    <p:sldId id="319" r:id="rId28"/>
    <p:sldId id="320" r:id="rId29"/>
    <p:sldId id="321" r:id="rId30"/>
    <p:sldId id="322" r:id="rId31"/>
    <p:sldId id="318" r:id="rId32"/>
    <p:sldId id="374" r:id="rId33"/>
    <p:sldId id="375" r:id="rId34"/>
    <p:sldId id="280" r:id="rId35"/>
    <p:sldId id="300" r:id="rId36"/>
    <p:sldId id="281" r:id="rId37"/>
    <p:sldId id="299" r:id="rId38"/>
    <p:sldId id="303" r:id="rId39"/>
    <p:sldId id="302" r:id="rId40"/>
    <p:sldId id="301" r:id="rId41"/>
    <p:sldId id="282" r:id="rId42"/>
    <p:sldId id="315" r:id="rId43"/>
    <p:sldId id="314" r:id="rId44"/>
    <p:sldId id="313" r:id="rId45"/>
    <p:sldId id="339" r:id="rId46"/>
    <p:sldId id="340" r:id="rId47"/>
    <p:sldId id="341" r:id="rId48"/>
    <p:sldId id="342" r:id="rId49"/>
    <p:sldId id="343" r:id="rId50"/>
    <p:sldId id="344" r:id="rId51"/>
    <p:sldId id="345" r:id="rId52"/>
    <p:sldId id="346" r:id="rId53"/>
    <p:sldId id="283" r:id="rId54"/>
    <p:sldId id="350" r:id="rId55"/>
    <p:sldId id="351" r:id="rId56"/>
    <p:sldId id="352" r:id="rId57"/>
    <p:sldId id="353" r:id="rId58"/>
    <p:sldId id="354" r:id="rId59"/>
    <p:sldId id="355" r:id="rId60"/>
    <p:sldId id="356" r:id="rId61"/>
    <p:sldId id="347" r:id="rId62"/>
    <p:sldId id="348" r:id="rId63"/>
    <p:sldId id="349" r:id="rId64"/>
    <p:sldId id="284" r:id="rId65"/>
    <p:sldId id="326" r:id="rId66"/>
    <p:sldId id="369" r:id="rId67"/>
    <p:sldId id="370" r:id="rId68"/>
    <p:sldId id="371" r:id="rId69"/>
    <p:sldId id="372" r:id="rId70"/>
    <p:sldId id="307" r:id="rId71"/>
    <p:sldId id="287" r:id="rId72"/>
    <p:sldId id="325" r:id="rId73"/>
    <p:sldId id="359" r:id="rId74"/>
    <p:sldId id="360" r:id="rId75"/>
    <p:sldId id="361" r:id="rId76"/>
    <p:sldId id="362" r:id="rId77"/>
    <p:sldId id="363" r:id="rId78"/>
    <p:sldId id="364" r:id="rId79"/>
    <p:sldId id="289" r:id="rId80"/>
    <p:sldId id="324" r:id="rId81"/>
    <p:sldId id="291" r:id="rId82"/>
    <p:sldId id="310" r:id="rId83"/>
    <p:sldId id="311" r:id="rId84"/>
    <p:sldId id="312" r:id="rId85"/>
    <p:sldId id="292" r:id="rId86"/>
    <p:sldId id="293" r:id="rId87"/>
    <p:sldId id="294" r:id="rId88"/>
    <p:sldId id="295" r:id="rId89"/>
    <p:sldId id="296" r:id="rId90"/>
    <p:sldId id="309" r:id="rId91"/>
    <p:sldId id="357"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DEAB73-5190-A544-82E2-73143C9F8F63}" v="31" dt="2022-09-16T15:47:05.8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486"/>
    <p:restoredTop sz="94722"/>
  </p:normalViewPr>
  <p:slideViewPr>
    <p:cSldViewPr snapToGrid="0">
      <p:cViewPr varScale="1">
        <p:scale>
          <a:sx n="118" d="100"/>
          <a:sy n="118" d="100"/>
        </p:scale>
        <p:origin x="1136"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slide" Target="slides/slide80.xml"/><Relationship Id="rId16" Type="http://schemas.openxmlformats.org/officeDocument/2006/relationships/slide" Target="slides/slide7.xml"/><Relationship Id="rId11" Type="http://schemas.openxmlformats.org/officeDocument/2006/relationships/slide" Target="slides/slide2.xml"/><Relationship Id="rId32" Type="http://schemas.openxmlformats.org/officeDocument/2006/relationships/slide" Target="slides/slide23.xml"/><Relationship Id="rId37" Type="http://schemas.openxmlformats.org/officeDocument/2006/relationships/slide" Target="slides/slide28.xml"/><Relationship Id="rId53" Type="http://schemas.openxmlformats.org/officeDocument/2006/relationships/slide" Target="slides/slide44.xml"/><Relationship Id="rId58" Type="http://schemas.openxmlformats.org/officeDocument/2006/relationships/slide" Target="slides/slide49.xml"/><Relationship Id="rId74" Type="http://schemas.openxmlformats.org/officeDocument/2006/relationships/slide" Target="slides/slide65.xml"/><Relationship Id="rId79" Type="http://schemas.openxmlformats.org/officeDocument/2006/relationships/slide" Target="slides/slide70.xml"/><Relationship Id="rId5" Type="http://schemas.openxmlformats.org/officeDocument/2006/relationships/slideMaster" Target="slideMasters/slideMaster2.xml"/><Relationship Id="rId90" Type="http://schemas.openxmlformats.org/officeDocument/2006/relationships/slide" Target="slides/slide81.xml"/><Relationship Id="rId95" Type="http://schemas.openxmlformats.org/officeDocument/2006/relationships/viewProps" Target="viewProps.xml"/><Relationship Id="rId22" Type="http://schemas.openxmlformats.org/officeDocument/2006/relationships/slide" Target="slides/slide13.xml"/><Relationship Id="rId27" Type="http://schemas.openxmlformats.org/officeDocument/2006/relationships/slide" Target="slides/slide18.xml"/><Relationship Id="rId43" Type="http://schemas.openxmlformats.org/officeDocument/2006/relationships/slide" Target="slides/slide34.xml"/><Relationship Id="rId48" Type="http://schemas.openxmlformats.org/officeDocument/2006/relationships/slide" Target="slides/slide39.xml"/><Relationship Id="rId64" Type="http://schemas.openxmlformats.org/officeDocument/2006/relationships/slide" Target="slides/slide55.xml"/><Relationship Id="rId69" Type="http://schemas.openxmlformats.org/officeDocument/2006/relationships/slide" Target="slides/slide60.xml"/><Relationship Id="rId80" Type="http://schemas.openxmlformats.org/officeDocument/2006/relationships/slide" Target="slides/slide71.xml"/><Relationship Id="rId85" Type="http://schemas.openxmlformats.org/officeDocument/2006/relationships/slide" Target="slides/slide76.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slide" Target="slides/slide82.xml"/><Relationship Id="rId9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presProps" Target="presProps.xml"/><Relationship Id="rId9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97" Type="http://schemas.openxmlformats.org/officeDocument/2006/relationships/tableStyles" Target="tableStyles.xml"/><Relationship Id="rId7" Type="http://schemas.openxmlformats.org/officeDocument/2006/relationships/slideMaster" Target="slideMasters/slideMaster4.xml"/><Relationship Id="rId71" Type="http://schemas.openxmlformats.org/officeDocument/2006/relationships/slide" Target="slides/slide62.xml"/><Relationship Id="rId92" Type="http://schemas.openxmlformats.org/officeDocument/2006/relationships/slide" Target="slides/slide83.xml"/><Relationship Id="rId2" Type="http://schemas.openxmlformats.org/officeDocument/2006/relationships/customXml" Target="../customXml/item2.xml"/><Relationship Id="rId29" Type="http://schemas.openxmlformats.org/officeDocument/2006/relationships/slide" Target="slides/slide20.xml"/><Relationship Id="rId24" Type="http://schemas.openxmlformats.org/officeDocument/2006/relationships/slide" Target="slides/slide15.xml"/><Relationship Id="rId40" Type="http://schemas.openxmlformats.org/officeDocument/2006/relationships/slide" Target="slides/slide31.xml"/><Relationship Id="rId45" Type="http://schemas.openxmlformats.org/officeDocument/2006/relationships/slide" Target="slides/slide36.xml"/><Relationship Id="rId66" Type="http://schemas.openxmlformats.org/officeDocument/2006/relationships/slide" Target="slides/slide57.xml"/><Relationship Id="rId87" Type="http://schemas.openxmlformats.org/officeDocument/2006/relationships/slide" Target="slides/slide78.xml"/><Relationship Id="rId61" Type="http://schemas.openxmlformats.org/officeDocument/2006/relationships/slide" Target="slides/slide52.xml"/><Relationship Id="rId82" Type="http://schemas.openxmlformats.org/officeDocument/2006/relationships/slide" Target="slides/slide73.xml"/><Relationship Id="rId19" Type="http://schemas.openxmlformats.org/officeDocument/2006/relationships/slide" Target="slides/slide10.xml"/><Relationship Id="rId14" Type="http://schemas.openxmlformats.org/officeDocument/2006/relationships/slide" Target="slides/slide5.xml"/><Relationship Id="rId30" Type="http://schemas.openxmlformats.org/officeDocument/2006/relationships/slide" Target="slides/slide21.xml"/><Relationship Id="rId35" Type="http://schemas.openxmlformats.org/officeDocument/2006/relationships/slide" Target="slides/slide26.xml"/><Relationship Id="rId56" Type="http://schemas.openxmlformats.org/officeDocument/2006/relationships/slide" Target="slides/slide47.xml"/><Relationship Id="rId77" Type="http://schemas.openxmlformats.org/officeDocument/2006/relationships/slide" Target="slides/slide68.xml"/><Relationship Id="rId8" Type="http://schemas.openxmlformats.org/officeDocument/2006/relationships/slideMaster" Target="slideMasters/slideMaster5.xml"/><Relationship Id="rId51" Type="http://schemas.openxmlformats.org/officeDocument/2006/relationships/slide" Target="slides/slide42.xml"/><Relationship Id="rId72" Type="http://schemas.openxmlformats.org/officeDocument/2006/relationships/slide" Target="slides/slide63.xml"/><Relationship Id="rId93" Type="http://schemas.openxmlformats.org/officeDocument/2006/relationships/notesMaster" Target="notesMasters/notesMaster1.xml"/><Relationship Id="rId9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Proctor" userId="f8199f8c-fd60-4063-8d22-13e67881847a" providerId="ADAL" clId="{ECDEAB73-5190-A544-82E2-73143C9F8F63}"/>
    <pc:docChg chg="undo custSel modSld">
      <pc:chgData name="Steve Proctor" userId="f8199f8c-fd60-4063-8d22-13e67881847a" providerId="ADAL" clId="{ECDEAB73-5190-A544-82E2-73143C9F8F63}" dt="2022-09-16T15:50:23.005" v="228" actId="20577"/>
      <pc:docMkLst>
        <pc:docMk/>
      </pc:docMkLst>
      <pc:sldChg chg="modSp mod">
        <pc:chgData name="Steve Proctor" userId="f8199f8c-fd60-4063-8d22-13e67881847a" providerId="ADAL" clId="{ECDEAB73-5190-A544-82E2-73143C9F8F63}" dt="2022-09-16T15:45:17.168" v="148" actId="20577"/>
        <pc:sldMkLst>
          <pc:docMk/>
          <pc:sldMk cId="2088664967" sldId="271"/>
        </pc:sldMkLst>
        <pc:graphicFrameChg chg="mod modGraphic">
          <ac:chgData name="Steve Proctor" userId="f8199f8c-fd60-4063-8d22-13e67881847a" providerId="ADAL" clId="{ECDEAB73-5190-A544-82E2-73143C9F8F63}" dt="2022-09-16T15:45:17.168" v="148" actId="20577"/>
          <ac:graphicFrameMkLst>
            <pc:docMk/>
            <pc:sldMk cId="2088664967" sldId="271"/>
            <ac:graphicFrameMk id="2" creationId="{6554DB98-247D-EC48-9341-8907AC863882}"/>
          </ac:graphicFrameMkLst>
        </pc:graphicFrameChg>
      </pc:sldChg>
      <pc:sldChg chg="modSp mod">
        <pc:chgData name="Steve Proctor" userId="f8199f8c-fd60-4063-8d22-13e67881847a" providerId="ADAL" clId="{ECDEAB73-5190-A544-82E2-73143C9F8F63}" dt="2022-09-16T15:50:23.005" v="228" actId="20577"/>
        <pc:sldMkLst>
          <pc:docMk/>
          <pc:sldMk cId="797086366" sldId="295"/>
        </pc:sldMkLst>
        <pc:graphicFrameChg chg="mod modGraphic">
          <ac:chgData name="Steve Proctor" userId="f8199f8c-fd60-4063-8d22-13e67881847a" providerId="ADAL" clId="{ECDEAB73-5190-A544-82E2-73143C9F8F63}" dt="2022-09-16T15:50:23.005" v="228" actId="20577"/>
          <ac:graphicFrameMkLst>
            <pc:docMk/>
            <pc:sldMk cId="797086366" sldId="295"/>
            <ac:graphicFrameMk id="2" creationId="{B2B8C889-9AED-9445-9333-CE471443ED4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9/18/23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FE79CBD-FCDC-7622-2A7C-7D146C02A664}"/>
              </a:ext>
            </a:extLst>
          </p:cNvPr>
          <p:cNvSpPr>
            <a:spLocks noGrp="1" noChangeArrowheads="1"/>
          </p:cNvSpPr>
          <p:nvPr>
            <p:ph type="sldNum"/>
          </p:nvPr>
        </p:nvSpPr>
        <p:spPr>
          <a:ln/>
        </p:spPr>
        <p:txBody>
          <a:bodyPr/>
          <a:lstStyle/>
          <a:p>
            <a:fld id="{01007000-4658-A647-9529-962A61B67DD3}" type="slidenum">
              <a:rPr lang="en-US" altLang="en-US"/>
              <a:pPr/>
              <a:t>10</a:t>
            </a:fld>
            <a:endParaRPr lang="en-US" altLang="en-US"/>
          </a:p>
        </p:txBody>
      </p:sp>
      <p:sp>
        <p:nvSpPr>
          <p:cNvPr id="6145" name="Text Box 1">
            <a:extLst>
              <a:ext uri="{FF2B5EF4-FFF2-40B4-BE49-F238E27FC236}">
                <a16:creationId xmlns:a16="http://schemas.microsoft.com/office/drawing/2014/main" id="{CF332C32-8CBB-1DB9-75A7-F046D43F5C3F}"/>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6" name="Text Box 2">
            <a:extLst>
              <a:ext uri="{FF2B5EF4-FFF2-40B4-BE49-F238E27FC236}">
                <a16:creationId xmlns:a16="http://schemas.microsoft.com/office/drawing/2014/main" id="{B33BBC89-4A3F-859E-DD0B-89E0273E5321}"/>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29</a:t>
            </a:fld>
            <a:endParaRPr lang="en-US"/>
          </a:p>
        </p:txBody>
      </p:sp>
    </p:spTree>
    <p:extLst>
      <p:ext uri="{BB962C8B-B14F-4D97-AF65-F5344CB8AC3E}">
        <p14:creationId xmlns:p14="http://schemas.microsoft.com/office/powerpoint/2010/main" val="3953325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30</a:t>
            </a:fld>
            <a:endParaRPr lang="en-US"/>
          </a:p>
        </p:txBody>
      </p:sp>
    </p:spTree>
    <p:extLst>
      <p:ext uri="{BB962C8B-B14F-4D97-AF65-F5344CB8AC3E}">
        <p14:creationId xmlns:p14="http://schemas.microsoft.com/office/powerpoint/2010/main" val="4279605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31</a:t>
            </a:fld>
            <a:endParaRPr lang="en-US"/>
          </a:p>
        </p:txBody>
      </p:sp>
    </p:spTree>
    <p:extLst>
      <p:ext uri="{BB962C8B-B14F-4D97-AF65-F5344CB8AC3E}">
        <p14:creationId xmlns:p14="http://schemas.microsoft.com/office/powerpoint/2010/main" val="3898677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p5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7" name="Google Shape;467;p5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5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4" name="Google Shape;474;p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0" name="Google Shape;480;p5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p5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6" name="Google Shape;486;p5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ECA4AF-90EF-A073-2569-DCF47EF581DB}"/>
              </a:ext>
            </a:extLst>
          </p:cNvPr>
          <p:cNvSpPr>
            <a:spLocks noGrp="1" noChangeArrowheads="1"/>
          </p:cNvSpPr>
          <p:nvPr>
            <p:ph type="sldNum"/>
          </p:nvPr>
        </p:nvSpPr>
        <p:spPr>
          <a:ln/>
        </p:spPr>
        <p:txBody>
          <a:bodyPr/>
          <a:lstStyle/>
          <a:p>
            <a:fld id="{E9D3B690-3E5D-1A40-8594-41C4FA29099B}" type="slidenum">
              <a:rPr lang="en-US" altLang="en-US"/>
              <a:pPr/>
              <a:t>11</a:t>
            </a:fld>
            <a:endParaRPr lang="en-US" altLang="en-US"/>
          </a:p>
        </p:txBody>
      </p:sp>
      <p:sp>
        <p:nvSpPr>
          <p:cNvPr id="7169" name="Text Box 1">
            <a:extLst>
              <a:ext uri="{FF2B5EF4-FFF2-40B4-BE49-F238E27FC236}">
                <a16:creationId xmlns:a16="http://schemas.microsoft.com/office/drawing/2014/main" id="{58977977-9210-1375-27FC-20F93858669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525C0CDD-A387-8A8C-B76D-A036F4D1631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14</a:t>
            </a:fld>
            <a:endParaRPr lang="en-US"/>
          </a:p>
        </p:txBody>
      </p:sp>
    </p:spTree>
    <p:extLst>
      <p:ext uri="{BB962C8B-B14F-4D97-AF65-F5344CB8AC3E}">
        <p14:creationId xmlns:p14="http://schemas.microsoft.com/office/powerpoint/2010/main" val="382987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15</a:t>
            </a:fld>
            <a:endParaRPr lang="en-US"/>
          </a:p>
        </p:txBody>
      </p:sp>
    </p:spTree>
    <p:extLst>
      <p:ext uri="{BB962C8B-B14F-4D97-AF65-F5344CB8AC3E}">
        <p14:creationId xmlns:p14="http://schemas.microsoft.com/office/powerpoint/2010/main" val="4035252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24</a:t>
            </a:fld>
            <a:endParaRPr lang="en-US"/>
          </a:p>
        </p:txBody>
      </p:sp>
    </p:spTree>
    <p:extLst>
      <p:ext uri="{BB962C8B-B14F-4D97-AF65-F5344CB8AC3E}">
        <p14:creationId xmlns:p14="http://schemas.microsoft.com/office/powerpoint/2010/main" val="101858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ECA4AF-90EF-A073-2569-DCF47EF581DB}"/>
              </a:ext>
            </a:extLst>
          </p:cNvPr>
          <p:cNvSpPr>
            <a:spLocks noGrp="1" noChangeArrowheads="1"/>
          </p:cNvSpPr>
          <p:nvPr>
            <p:ph type="sldNum"/>
          </p:nvPr>
        </p:nvSpPr>
        <p:spPr>
          <a:ln/>
        </p:spPr>
        <p:txBody>
          <a:bodyPr/>
          <a:lstStyle/>
          <a:p>
            <a:fld id="{E9D3B690-3E5D-1A40-8594-41C4FA29099B}" type="slidenum">
              <a:rPr lang="en-US" altLang="en-US"/>
              <a:pPr/>
              <a:t>25</a:t>
            </a:fld>
            <a:endParaRPr lang="en-US" altLang="en-US"/>
          </a:p>
        </p:txBody>
      </p:sp>
      <p:sp>
        <p:nvSpPr>
          <p:cNvPr id="7169" name="Text Box 1">
            <a:extLst>
              <a:ext uri="{FF2B5EF4-FFF2-40B4-BE49-F238E27FC236}">
                <a16:creationId xmlns:a16="http://schemas.microsoft.com/office/drawing/2014/main" id="{58977977-9210-1375-27FC-20F93858669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525C0CDD-A387-8A8C-B76D-A036F4D1631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918716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26</a:t>
            </a:fld>
            <a:endParaRPr lang="en-US"/>
          </a:p>
        </p:txBody>
      </p:sp>
    </p:spTree>
    <p:extLst>
      <p:ext uri="{BB962C8B-B14F-4D97-AF65-F5344CB8AC3E}">
        <p14:creationId xmlns:p14="http://schemas.microsoft.com/office/powerpoint/2010/main" val="1206905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27</a:t>
            </a:fld>
            <a:endParaRPr lang="en-US"/>
          </a:p>
        </p:txBody>
      </p:sp>
    </p:spTree>
    <p:extLst>
      <p:ext uri="{BB962C8B-B14F-4D97-AF65-F5344CB8AC3E}">
        <p14:creationId xmlns:p14="http://schemas.microsoft.com/office/powerpoint/2010/main" val="3899079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28</a:t>
            </a:fld>
            <a:endParaRPr lang="en-US"/>
          </a:p>
        </p:txBody>
      </p:sp>
    </p:spTree>
    <p:extLst>
      <p:ext uri="{BB962C8B-B14F-4D97-AF65-F5344CB8AC3E}">
        <p14:creationId xmlns:p14="http://schemas.microsoft.com/office/powerpoint/2010/main" val="3117012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479565" y="2192850"/>
            <a:ext cx="5486400" cy="1118062"/>
          </a:xfrm>
          <a:prstGeom prst="rect">
            <a:avLst/>
          </a:prstGeom>
        </p:spPr>
        <p:txBody>
          <a:bodyPr anchor="b">
            <a:norm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479565" y="3667089"/>
            <a:ext cx="5486400"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2384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519322" y="2497210"/>
            <a:ext cx="5486400" cy="807098"/>
          </a:xfrm>
          <a:prstGeom prst="rect">
            <a:avLst/>
          </a:prstGeom>
        </p:spPr>
        <p:txBody>
          <a:bodyPr anchor="t">
            <a:no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519321" y="3615100"/>
            <a:ext cx="5486401"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8" name="Text Placeholder 3">
            <a:extLst>
              <a:ext uri="{FF2B5EF4-FFF2-40B4-BE49-F238E27FC236}">
                <a16:creationId xmlns:a16="http://schemas.microsoft.com/office/drawing/2014/main" id="{D1CB9820-2809-433F-BDFC-FAD993CE3914}"/>
              </a:ext>
            </a:extLst>
          </p:cNvPr>
          <p:cNvSpPr>
            <a:spLocks noGrp="1"/>
          </p:cNvSpPr>
          <p:nvPr>
            <p:ph type="body" sz="half" idx="2"/>
          </p:nvPr>
        </p:nvSpPr>
        <p:spPr>
          <a:xfrm>
            <a:off x="519321" y="2034071"/>
            <a:ext cx="2949178" cy="386800"/>
          </a:xfrm>
          <a:prstGeom prst="rect">
            <a:avLst/>
          </a:prstGeom>
        </p:spPr>
        <p:txBody>
          <a:bodyPr>
            <a:normAutofit/>
          </a:bodyPr>
          <a:lstStyle>
            <a:lvl1pPr marL="0" indent="0">
              <a:buNone/>
              <a:defRPr sz="16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18301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72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9/18/23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9/18/23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9/18/23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4.emf"/><Relationship Id="rId5" Type="http://schemas.openxmlformats.org/officeDocument/2006/relationships/theme" Target="../theme/theme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slideLayout" Target="../slideLayouts/slideLayout16.xml"/><Relationship Id="rId7" Type="http://schemas.openxmlformats.org/officeDocument/2006/relationships/theme" Target="../theme/theme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20.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2AFFC094-A4C3-594B-AC3C-6D33CF64EE0F}"/>
              </a:ext>
            </a:extLst>
          </p:cNvPr>
          <p:cNvPicPr>
            <a:picLocks noChangeAspect="1"/>
          </p:cNvPicPr>
          <p:nvPr userDrawn="1"/>
        </p:nvPicPr>
        <p:blipFill>
          <a:blip r:embed="rId3"/>
          <a:stretch>
            <a:fillRect/>
          </a:stretch>
        </p:blipFill>
        <p:spPr>
          <a:xfrm>
            <a:off x="0" y="0"/>
            <a:ext cx="9144000" cy="6858000"/>
          </a:xfrm>
          <a:prstGeom prst="rect">
            <a:avLst/>
          </a:prstGeom>
        </p:spPr>
      </p:pic>
      <p:sp>
        <p:nvSpPr>
          <p:cNvPr id="12" name="Title Placeholder 1">
            <a:extLst>
              <a:ext uri="{FF2B5EF4-FFF2-40B4-BE49-F238E27FC236}">
                <a16:creationId xmlns:a16="http://schemas.microsoft.com/office/drawing/2014/main" id="{F3F84670-2626-2E4C-BBD4-77DCB0440807}"/>
              </a:ext>
            </a:extLst>
          </p:cNvPr>
          <p:cNvSpPr>
            <a:spLocks noGrp="1"/>
          </p:cNvSpPr>
          <p:nvPr>
            <p:ph type="title"/>
          </p:nvPr>
        </p:nvSpPr>
        <p:spPr>
          <a:xfrm>
            <a:off x="447866" y="2153345"/>
            <a:ext cx="5597611" cy="1273837"/>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2">
            <a:extLst>
              <a:ext uri="{FF2B5EF4-FFF2-40B4-BE49-F238E27FC236}">
                <a16:creationId xmlns:a16="http://schemas.microsoft.com/office/drawing/2014/main" id="{2D23A039-E2BB-2C4D-A0C0-6842F0DCADED}"/>
              </a:ext>
            </a:extLst>
          </p:cNvPr>
          <p:cNvSpPr>
            <a:spLocks noGrp="1"/>
          </p:cNvSpPr>
          <p:nvPr>
            <p:ph type="body" idx="1"/>
          </p:nvPr>
        </p:nvSpPr>
        <p:spPr>
          <a:xfrm>
            <a:off x="447866" y="3670659"/>
            <a:ext cx="5465918" cy="581346"/>
          </a:xfrm>
          <a:prstGeom prst="rect">
            <a:avLst/>
          </a:prstGeom>
        </p:spPr>
        <p:txBody>
          <a:bodyPr vert="horz" lIns="91440" tIns="45720" rIns="91440" bIns="45720" rtlCol="0">
            <a:normAutofit/>
          </a:bodyPr>
          <a:lstStyle/>
          <a:p>
            <a:pPr lvl="0"/>
            <a:r>
              <a:rPr lang="en-US"/>
              <a:t>Click to edit Master text styles</a:t>
            </a:r>
          </a:p>
        </p:txBody>
      </p:sp>
      <p:pic>
        <p:nvPicPr>
          <p:cNvPr id="14" name="Picture 13" descr="A close up of a logo&#10;&#10;Description automatically generated">
            <a:extLst>
              <a:ext uri="{FF2B5EF4-FFF2-40B4-BE49-F238E27FC236}">
                <a16:creationId xmlns:a16="http://schemas.microsoft.com/office/drawing/2014/main" id="{9371734A-3E8B-3842-AFD7-16FCCD295598}"/>
              </a:ext>
            </a:extLst>
          </p:cNvPr>
          <p:cNvPicPr>
            <a:picLocks noChangeAspect="1"/>
          </p:cNvPicPr>
          <p:nvPr userDrawn="1"/>
        </p:nvPicPr>
        <p:blipFill>
          <a:blip r:embed="rId4"/>
          <a:stretch>
            <a:fillRect/>
          </a:stretch>
        </p:blipFill>
        <p:spPr>
          <a:xfrm>
            <a:off x="628650" y="612098"/>
            <a:ext cx="1361303" cy="696005"/>
          </a:xfrm>
          <a:prstGeom prst="rect">
            <a:avLst/>
          </a:prstGeom>
        </p:spPr>
      </p:pic>
      <p:pic>
        <p:nvPicPr>
          <p:cNvPr id="16" name="Picture 15">
            <a:extLst>
              <a:ext uri="{FF2B5EF4-FFF2-40B4-BE49-F238E27FC236}">
                <a16:creationId xmlns:a16="http://schemas.microsoft.com/office/drawing/2014/main" id="{C93DA23D-A408-5145-B426-B5572943063F}"/>
              </a:ext>
            </a:extLst>
          </p:cNvPr>
          <p:cNvPicPr>
            <a:picLocks noChangeAspect="1"/>
          </p:cNvPicPr>
          <p:nvPr userDrawn="1"/>
        </p:nvPicPr>
        <p:blipFill>
          <a:blip r:embed="rId5"/>
          <a:stretch>
            <a:fillRect/>
          </a:stretch>
        </p:blipFill>
        <p:spPr>
          <a:xfrm>
            <a:off x="567830" y="3430818"/>
            <a:ext cx="342900" cy="101600"/>
          </a:xfrm>
          <a:prstGeom prst="rect">
            <a:avLst/>
          </a:prstGeom>
        </p:spPr>
      </p:pic>
    </p:spTree>
    <p:extLst>
      <p:ext uri="{BB962C8B-B14F-4D97-AF65-F5344CB8AC3E}">
        <p14:creationId xmlns:p14="http://schemas.microsoft.com/office/powerpoint/2010/main" val="1944561922"/>
      </p:ext>
    </p:extLst>
  </p:cSld>
  <p:clrMap bg1="lt1" tx1="dk1" bg2="lt2" tx2="dk2" accent1="accent1" accent2="accent2" accent3="accent3" accent4="accent4" accent5="accent5" accent6="accent6" hlink="hlink" folHlink="folHlink"/>
  <p:sldLayoutIdLst>
    <p:sldLayoutId id="2147483729" r:id="rId1"/>
  </p:sldLayoutIdLst>
  <p:txStyles>
    <p:titleStyle>
      <a:lvl1pPr algn="l" defTabSz="914400" rtl="0" eaLnBrk="1" latinLnBrk="0" hangingPunct="1">
        <a:lnSpc>
          <a:spcPct val="90000"/>
        </a:lnSpc>
        <a:spcBef>
          <a:spcPct val="0"/>
        </a:spcBef>
        <a:buNone/>
        <a:defRPr sz="3200" b="1" i="0" kern="1200">
          <a:solidFill>
            <a:schemeClr val="accent1">
              <a:lumMod val="50000"/>
            </a:schemeClr>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lumMod val="50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accent1">
              <a:lumMod val="50000"/>
            </a:schemeClr>
          </a:solidFill>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accent1">
              <a:lumMod val="50000"/>
            </a:schemeClr>
          </a:solidFill>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8">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9"/>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hyperlink" Target="https://cdn.cboe.com/resources/schedule_update/2023/Reminder-2-SIFMA-FIA-and-Reg-SCI-BCP-DR-Test.pdf"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hyperlink" Target="mailto:ajimenez@cboe.com"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mailto:fxtradedesk@cboe.com"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hyperlink" Target="mailto:OpRes@cmegroup.com"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hyperlink" Target="mailto:derivatives@coinbase.com" TargetMode="External"/><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hyperlink" Target="https://www.eurex.com/ex-en/find/circulars/Eurex-Exchange-s-T7-Disaster-Recovery-Test-on-15-October-2022-3170546"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 Id="rId4" Type="http://schemas.openxmlformats.org/officeDocument/2006/relationships/hyperlink" Target="http://www.eurex.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hyperlink" Target="https://www.euronext.com/fr/market-status" TargetMode="Externa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hyperlink" Target="http://www.euronext.com/market-status" TargetMode="Externa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hyperlink" Target="https://fec.usclearing.theice.com/" TargetMode="External"/><Relationship Id="rId2" Type="http://schemas.openxmlformats.org/officeDocument/2006/relationships/hyperlink" Target="https://ecs.usclearing.ice.com/console/index.html" TargetMode="External"/><Relationship Id="rId1" Type="http://schemas.openxmlformats.org/officeDocument/2006/relationships/slideLayout" Target="../slideLayouts/slideLayout14.xml"/><Relationship Id="rId5" Type="http://schemas.openxmlformats.org/officeDocument/2006/relationships/hyperlink" Target="https://fec.euclearing.theice.com/" TargetMode="External"/><Relationship Id="rId4" Type="http://schemas.openxmlformats.org/officeDocument/2006/relationships/hyperlink" Target="https://ecs.euclearing.theice.com/console/index.html"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fec.sgclearing.theice.com/" TargetMode="External"/><Relationship Id="rId2" Type="http://schemas.openxmlformats.org/officeDocument/2006/relationships/hyperlink" Target="https://ecs.sgclearing.ice.com/console/index.html" TargetMode="Externa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hyperlink" Target="https://pace.theice.com/"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hyperlink" Target="https://tradevault.ice.com/" TargetMode="Externa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hyperlink" Target="mailto:TradeVaultSupport@ice.com" TargetMode="Externa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hyperlink" Target="mailto:TradeVaultSupport@ice.com" TargetMode="Externa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2" Type="http://schemas.openxmlformats.org/officeDocument/2006/relationships/hyperlink" Target="mailto:MGEXClearingOperations@miaxglobal.com" TargetMode="Externa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3" Type="http://schemas.openxmlformats.org/officeDocument/2006/relationships/hyperlink" Target="mailto:CDCC-CS@tmx.com" TargetMode="External"/><Relationship Id="rId2" Type="http://schemas.openxmlformats.org/officeDocument/2006/relationships/notesSlide" Target="../notesSlides/notesSlide16.xml"/><Relationship Id="rId1" Type="http://schemas.openxmlformats.org/officeDocument/2006/relationships/slideLayout" Target="../slideLayouts/slideLayout14.xml"/><Relationship Id="rId4" Type="http://schemas.openxmlformats.org/officeDocument/2006/relationships/hyperlink" Target="mailto:darcy.ryan@tmx.com"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2" Type="http://schemas.openxmlformats.org/officeDocument/2006/relationships/hyperlink" Target="mailto:helpdesk@nodalexchange.com" TargetMode="External"/><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3" Type="http://schemas.openxmlformats.org/officeDocument/2006/relationships/hyperlink" Target="mailto:occDRtest@theocc.com" TargetMode="External"/><Relationship Id="rId2" Type="http://schemas.openxmlformats.org/officeDocument/2006/relationships/hyperlink" Target="https://www.theocc.com/clearing/certification-testing/reg_sci_dr_industry_test_registration.jsp" TargetMode="External"/><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hyperlink" Target="https://www.fia.org/fia/events/2023-fia-disaster-recovery-exercise" TargetMode="Externa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3" Type="http://schemas.openxmlformats.org/officeDocument/2006/relationships/hyperlink" Target="mailto:it-ops@smallexchange.com" TargetMode="External"/><Relationship Id="rId2" Type="http://schemas.openxmlformats.org/officeDocument/2006/relationships/hyperlink" Target="mailto:ops@thesmallexchange.com" TargetMode="External"/><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3" Type="http://schemas.openxmlformats.org/officeDocument/2006/relationships/hyperlink" Target="https://portal.fia.org/Meetings/IndividualRegistration.aspx?ID=5105" TargetMode="External"/><Relationship Id="rId2" Type="http://schemas.openxmlformats.org/officeDocument/2006/relationships/hyperlink" Target="https://www.fia.org/fia/events/2023-fia-disaster-recovery-exercise" TargetMode="External"/><Relationship Id="rId1" Type="http://schemas.openxmlformats.org/officeDocument/2006/relationships/slideLayout" Target="../slideLayouts/slideLayout14.xml"/><Relationship Id="rId5" Type="http://schemas.openxmlformats.org/officeDocument/2006/relationships/hyperlink" Target="https://www.fia.org/sites/default/files/2023-08/FIA_DR_Test_Contacts_2023_0807.xlsx" TargetMode="External"/><Relationship Id="rId4" Type="http://schemas.openxmlformats.org/officeDocument/2006/relationships/hyperlink" Target="https://secure.fia.org/bcp/test-registration.asp"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2" Type="http://schemas.openxmlformats.org/officeDocument/2006/relationships/hyperlink" Target="mailto:sproctor@fia.org" TargetMode="Externa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5BC9F-A73B-4B7F-AF25-0145DE54E4C1}"/>
              </a:ext>
            </a:extLst>
          </p:cNvPr>
          <p:cNvSpPr>
            <a:spLocks noGrp="1"/>
          </p:cNvSpPr>
          <p:nvPr>
            <p:ph type="ctrTitle"/>
          </p:nvPr>
        </p:nvSpPr>
        <p:spPr/>
        <p:txBody>
          <a:bodyPr>
            <a:normAutofit fontScale="90000"/>
          </a:bodyPr>
          <a:lstStyle/>
          <a:p>
            <a:r>
              <a:rPr lang="en-US"/>
              <a:t>Business Continuity</a:t>
            </a:r>
            <a:br>
              <a:rPr lang="en-US"/>
            </a:br>
            <a:r>
              <a:rPr lang="en-US"/>
              <a:t>Disaster Recovery Test Briefings</a:t>
            </a:r>
          </a:p>
        </p:txBody>
      </p:sp>
      <p:sp>
        <p:nvSpPr>
          <p:cNvPr id="5" name="Subtitle 4">
            <a:extLst>
              <a:ext uri="{FF2B5EF4-FFF2-40B4-BE49-F238E27FC236}">
                <a16:creationId xmlns:a16="http://schemas.microsoft.com/office/drawing/2014/main" id="{2F57A2C1-38E6-4628-B875-0BDC78FA8CEC}"/>
              </a:ext>
            </a:extLst>
          </p:cNvPr>
          <p:cNvSpPr>
            <a:spLocks noGrp="1"/>
          </p:cNvSpPr>
          <p:nvPr>
            <p:ph type="subTitle" idx="1"/>
          </p:nvPr>
        </p:nvSpPr>
        <p:spPr/>
        <p:txBody>
          <a:bodyPr/>
          <a:lstStyle/>
          <a:p>
            <a:r>
              <a:rPr lang="en-US" dirty="0"/>
              <a:t>August 23, 2023</a:t>
            </a:r>
          </a:p>
        </p:txBody>
      </p:sp>
    </p:spTree>
    <p:extLst>
      <p:ext uri="{BB962C8B-B14F-4D97-AF65-F5344CB8AC3E}">
        <p14:creationId xmlns:p14="http://schemas.microsoft.com/office/powerpoint/2010/main" val="637640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DD8F508D-CF2A-FAEA-B9B1-0B5ED72B1922}"/>
              </a:ext>
            </a:extLst>
          </p:cNvPr>
          <p:cNvSpPr txBox="1">
            <a:spLocks noChangeArrowheads="1"/>
          </p:cNvSpPr>
          <p:nvPr/>
        </p:nvSpPr>
        <p:spPr bwMode="auto">
          <a:xfrm>
            <a:off x="725760" y="254519"/>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lgn="ctr" hangingPunct="1">
              <a:lnSpc>
                <a:spcPct val="90000"/>
              </a:lnSpc>
              <a:buClrTx/>
              <a:buFontTx/>
              <a:buNone/>
            </a:pPr>
            <a:r>
              <a:rPr lang="en-US" altLang="en-US" sz="33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a:t>
            </a:r>
          </a:p>
        </p:txBody>
      </p:sp>
      <p:sp>
        <p:nvSpPr>
          <p:cNvPr id="4098" name="Text Box 2">
            <a:extLst>
              <a:ext uri="{FF2B5EF4-FFF2-40B4-BE49-F238E27FC236}">
                <a16:creationId xmlns:a16="http://schemas.microsoft.com/office/drawing/2014/main" id="{A0D227BE-55C5-BD2A-6A8C-C87D8F1F4D2C}"/>
              </a:ext>
            </a:extLst>
          </p:cNvPr>
          <p:cNvSpPr txBox="1">
            <a:spLocks noChangeArrowheads="1"/>
          </p:cNvSpPr>
          <p:nvPr/>
        </p:nvSpPr>
        <p:spPr bwMode="auto">
          <a:xfrm>
            <a:off x="570240" y="1553378"/>
            <a:ext cx="7464960" cy="44489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 will fail-over to the DR site</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Pre-test requirement - Users must register via the FIA website</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Participants will use logins on production accounts (Trading front-end or Direct Market Access)</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All platform activity will be removed after the test</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Trading date will be October 14th</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Connectivity testing will be on an ad-hoc basis during September for those signed up via the FIA website (If applicable)</a:t>
            </a: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006E6ADC-0621-2076-D973-9CD5DDD9D605}"/>
              </a:ext>
            </a:extLst>
          </p:cNvPr>
          <p:cNvSpPr txBox="1">
            <a:spLocks noChangeArrowheads="1"/>
          </p:cNvSpPr>
          <p:nvPr/>
        </p:nvSpPr>
        <p:spPr bwMode="auto">
          <a:xfrm>
            <a:off x="609432" y="286200"/>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90000"/>
              </a:lnSpc>
              <a:buClrTx/>
              <a:buFontTx/>
              <a:buNone/>
            </a:pPr>
            <a:r>
              <a:rPr lang="en-US" altLang="en-US" sz="28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 (Cont’d)</a:t>
            </a:r>
          </a:p>
        </p:txBody>
      </p:sp>
      <p:sp>
        <p:nvSpPr>
          <p:cNvPr id="5122" name="Text Box 2">
            <a:extLst>
              <a:ext uri="{FF2B5EF4-FFF2-40B4-BE49-F238E27FC236}">
                <a16:creationId xmlns:a16="http://schemas.microsoft.com/office/drawing/2014/main" id="{16D51974-1DFC-0AF2-6A17-94B524D84083}"/>
              </a:ext>
            </a:extLst>
          </p:cNvPr>
          <p:cNvSpPr txBox="1">
            <a:spLocks noChangeArrowheads="1"/>
          </p:cNvSpPr>
          <p:nvPr/>
        </p:nvSpPr>
        <p:spPr bwMode="auto">
          <a:xfrm>
            <a:off x="609432" y="1660004"/>
            <a:ext cx="7464960" cy="3947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Web and SFTP will be accessible</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 will not send emails</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 will publish a schedule to registered participants</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For support please call (312) 500-3882 or email </a:t>
            </a:r>
            <a:r>
              <a:rPr lang="en-US" altLang="en-US" sz="1905" u="sng" dirty="0" err="1">
                <a:solidFill>
                  <a:srgbClr val="00A4E7"/>
                </a:solidFill>
                <a:latin typeface="Lato" panose="020F0502020204030203" pitchFamily="34" charset="0"/>
                <a:ea typeface="Lato" panose="020F0502020204030203" pitchFamily="34" charset="0"/>
                <a:cs typeface="Lato" panose="020F0502020204030203" pitchFamily="34" charset="0"/>
              </a:rPr>
              <a:t>help@bitnomial.com</a:t>
            </a: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 </a:t>
            </a:r>
          </a:p>
          <a:p>
            <a:pPr>
              <a:lnSpc>
                <a:spcPct val="90000"/>
              </a:lnSpc>
              <a:spcBef>
                <a:spcPts val="703"/>
              </a:spcBef>
            </a:pPr>
            <a:endPar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endParaRP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fontScale="92500" lnSpcReduction="20000"/>
          </a:bodyPr>
          <a:lstStyle/>
          <a:p>
            <a:pPr>
              <a:lnSpc>
                <a:spcPct val="110000"/>
              </a:lnSpc>
            </a:pPr>
            <a:r>
              <a:rPr lang="en-US" dirty="0"/>
              <a:t>Will allow for connectivity in primary site starting at 6:30 AM CT with failover to secondary site occurring at or before 7:00 AM CT. </a:t>
            </a:r>
          </a:p>
          <a:p>
            <a:pPr>
              <a:lnSpc>
                <a:spcPct val="110000"/>
              </a:lnSpc>
            </a:pPr>
            <a:r>
              <a:rPr lang="en-US" dirty="0"/>
              <a:t>Following failover the remainder of the test will use the secondary site at 350 Cermak in Chicago.  Firms must target secondary IPs to access ports in 350 Cermak.</a:t>
            </a:r>
          </a:p>
          <a:p>
            <a:r>
              <a:rPr lang="en-US" dirty="0"/>
              <a:t>The session will open at 7:30 AM CT or as soon as the failover to the secondary site is complete.</a:t>
            </a:r>
          </a:p>
          <a:p>
            <a:pPr>
              <a:lnSpc>
                <a:spcPct val="110000"/>
              </a:lnSpc>
            </a:pPr>
            <a:r>
              <a:rPr lang="en-US" dirty="0"/>
              <a:t>Participants are encouraged to enter orders and trade with other participants. Firms are also encouraged to test Web-based applications such as Risk Management and Block/ECRP trade entry.</a:t>
            </a:r>
          </a:p>
          <a:p>
            <a:pPr>
              <a:lnSpc>
                <a:spcPct val="110000"/>
              </a:lnSpc>
            </a:pPr>
            <a:r>
              <a:rPr lang="en-US" dirty="0"/>
              <a:t>Required Participants that were notified of their obligation to participate in the FIA test back in June must perform at least two trades in the secondary site to satisfy the testing requirement.</a:t>
            </a:r>
          </a:p>
          <a:p>
            <a:r>
              <a:rPr lang="en-US" dirty="0"/>
              <a:t>Order entry systems will reflect October 14th trade date.</a:t>
            </a:r>
          </a:p>
          <a:p>
            <a:r>
              <a:rPr lang="en-US" dirty="0"/>
              <a:t>Test Script is available on the </a:t>
            </a:r>
            <a:r>
              <a:rPr lang="en-US" dirty="0">
                <a:hlinkClick r:id="rId2"/>
              </a:rPr>
              <a:t>CFE website.</a:t>
            </a:r>
            <a:endParaRPr lang="en-US" dirty="0"/>
          </a:p>
          <a:p>
            <a:pPr marL="0" indent="0">
              <a:buNone/>
            </a:pPr>
            <a:endParaRPr lang="en-US" dirty="0"/>
          </a:p>
        </p:txBody>
      </p:sp>
    </p:spTree>
    <p:extLst>
      <p:ext uri="{BB962C8B-B14F-4D97-AF65-F5344CB8AC3E}">
        <p14:creationId xmlns:p14="http://schemas.microsoft.com/office/powerpoint/2010/main" val="424359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Secondary site ports in Chicago are available for telnet testing at any time.  Session level connectivity testing (login/heart beating) available during regular trading hours and on Saturday, September 23rd and on Saturday, September 30th. </a:t>
            </a:r>
          </a:p>
          <a:p>
            <a:endParaRPr lang="en-US" dirty="0"/>
          </a:p>
          <a:p>
            <a:pPr>
              <a:lnSpc>
                <a:spcPct val="100000"/>
              </a:lnSpc>
            </a:pPr>
            <a:r>
              <a:rPr lang="en-US" dirty="0"/>
              <a:t>Contact Cboe NOC with any connectivity related questions: </a:t>
            </a:r>
            <a:br>
              <a:rPr lang="en-US" dirty="0"/>
            </a:br>
            <a:r>
              <a:rPr lang="en-US" dirty="0"/>
              <a:t>913-815-7005.</a:t>
            </a:r>
          </a:p>
          <a:p>
            <a:endParaRPr lang="en-US" dirty="0"/>
          </a:p>
          <a:p>
            <a:r>
              <a:rPr lang="en-US" dirty="0"/>
              <a:t>Albert Jimenez contact info:</a:t>
            </a:r>
          </a:p>
          <a:p>
            <a:r>
              <a:rPr lang="en-US" b="1" dirty="0"/>
              <a:t>312.786.7915</a:t>
            </a:r>
            <a:r>
              <a:rPr lang="en-US" dirty="0"/>
              <a:t>, </a:t>
            </a:r>
            <a:r>
              <a:rPr lang="en-US" dirty="0">
                <a:hlinkClick r:id="rId2"/>
              </a:rPr>
              <a:t>ajimenez@cboe.com</a:t>
            </a:r>
            <a:r>
              <a:rPr lang="en-US" dirty="0"/>
              <a:t> </a:t>
            </a:r>
          </a:p>
        </p:txBody>
      </p:sp>
    </p:spTree>
    <p:extLst>
      <p:ext uri="{BB962C8B-B14F-4D97-AF65-F5344CB8AC3E}">
        <p14:creationId xmlns:p14="http://schemas.microsoft.com/office/powerpoint/2010/main" val="769984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thirty (30) days in advance of the scheduled test and engage in the Connectivity Test weekend on Saturday September 30, 2023.</a:t>
            </a:r>
          </a:p>
          <a:p>
            <a:pPr marL="0" indent="0">
              <a:buNone/>
            </a:pPr>
            <a:endParaRPr lang="en-US" dirty="0"/>
          </a:p>
        </p:txBody>
      </p:sp>
    </p:spTree>
    <p:extLst>
      <p:ext uri="{BB962C8B-B14F-4D97-AF65-F5344CB8AC3E}">
        <p14:creationId xmlns:p14="http://schemas.microsoft.com/office/powerpoint/2010/main" val="260328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70000" lnSpcReduction="20000"/>
          </a:bodyPr>
          <a:lstStyle/>
          <a:p>
            <a:pPr marL="0" indent="0">
              <a:lnSpc>
                <a:spcPct val="100000"/>
              </a:lnSpc>
              <a:buNone/>
            </a:pPr>
            <a:r>
              <a:rPr lang="en-US" b="1" dirty="0"/>
              <a:t>Test Script</a:t>
            </a:r>
            <a:r>
              <a:rPr lang="en-US" dirty="0"/>
              <a:t> </a:t>
            </a:r>
          </a:p>
          <a:p>
            <a:pPr marL="0" indent="0">
              <a:lnSpc>
                <a:spcPct val="10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(10/16/2023).  The following functionality will be available during the DR test: </a:t>
            </a:r>
          </a:p>
          <a:p>
            <a:pPr marL="0" indent="0">
              <a:lnSpc>
                <a:spcPct val="100000"/>
              </a:lnSpc>
              <a:buNone/>
            </a:pPr>
            <a:r>
              <a:rPr lang="en-US" dirty="0"/>
              <a:t> </a:t>
            </a:r>
          </a:p>
          <a:p>
            <a:pPr lvl="1">
              <a:lnSpc>
                <a:spcPct val="100000"/>
              </a:lnSpc>
            </a:pPr>
            <a:r>
              <a:rPr lang="en-US" dirty="0"/>
              <a:t>Order entry</a:t>
            </a:r>
          </a:p>
          <a:p>
            <a:pPr lvl="1">
              <a:lnSpc>
                <a:spcPct val="100000"/>
              </a:lnSpc>
            </a:pPr>
            <a:r>
              <a:rPr lang="en-US" dirty="0"/>
              <a:t>Trade matching</a:t>
            </a:r>
          </a:p>
          <a:p>
            <a:pPr lvl="1">
              <a:lnSpc>
                <a:spcPct val="100000"/>
              </a:lnSpc>
            </a:pPr>
            <a:r>
              <a:rPr lang="en-US" dirty="0"/>
              <a:t>Market data dissemination</a:t>
            </a:r>
          </a:p>
          <a:p>
            <a:pPr lvl="1">
              <a:lnSpc>
                <a:spcPct val="100000"/>
              </a:lnSpc>
            </a:pPr>
            <a:r>
              <a:rPr lang="en-US" dirty="0"/>
              <a:t>FIX Drop copies</a:t>
            </a:r>
          </a:p>
          <a:p>
            <a:pPr>
              <a:lnSpc>
                <a:spcPct val="100000"/>
              </a:lnSpc>
            </a:pPr>
            <a:endParaRPr lang="en-US" dirty="0"/>
          </a:p>
          <a:p>
            <a:pPr>
              <a:lnSpc>
                <a:spcPct val="100000"/>
              </a:lnSpc>
            </a:pPr>
            <a:r>
              <a:rPr lang="en-US" dirty="0"/>
              <a:t>Customers will be able to use their Production logins to connect and trade during the BCP/DR test.</a:t>
            </a:r>
          </a:p>
          <a:p>
            <a:pPr>
              <a:lnSpc>
                <a:spcPct val="100000"/>
              </a:lnSpc>
            </a:pPr>
            <a:endParaRPr lang="en-US" dirty="0"/>
          </a:p>
          <a:p>
            <a:pPr>
              <a:lnSpc>
                <a:spcPct val="100000"/>
              </a:lnSpc>
            </a:pPr>
            <a:r>
              <a:rPr lang="en-US" dirty="0"/>
              <a:t>Contact info:</a:t>
            </a:r>
          </a:p>
          <a:p>
            <a:r>
              <a:rPr lang="en-US" b="1" dirty="0"/>
              <a:t>212.378.8558</a:t>
            </a:r>
          </a:p>
          <a:p>
            <a:r>
              <a:rPr lang="en-US" dirty="0">
                <a:hlinkClick r:id="rId3"/>
              </a:rPr>
              <a:t>fxtradedesk@cboe.com</a:t>
            </a:r>
            <a:endParaRPr lang="en-US" dirty="0"/>
          </a:p>
        </p:txBody>
      </p:sp>
    </p:spTree>
    <p:extLst>
      <p:ext uri="{BB962C8B-B14F-4D97-AF65-F5344CB8AC3E}">
        <p14:creationId xmlns:p14="http://schemas.microsoft.com/office/powerpoint/2010/main" val="2813929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70868"/>
          </a:xfrm>
        </p:spPr>
        <p:txBody>
          <a:bodyPr>
            <a:normAutofit fontScale="92500" lnSpcReduction="20000"/>
          </a:bodyPr>
          <a:lstStyle/>
          <a:p>
            <a:r>
              <a:rPr lang="en-US" dirty="0"/>
              <a:t>CME Group test window will run from 9am to 1pm EDT</a:t>
            </a:r>
            <a:br>
              <a:rPr lang="en-US" dirty="0"/>
            </a:br>
            <a:endParaRPr lang="en-US" dirty="0"/>
          </a:p>
          <a:p>
            <a:pPr>
              <a:lnSpc>
                <a:spcPct val="110000"/>
              </a:lnSpc>
            </a:pPr>
            <a:r>
              <a:rPr lang="en-US" dirty="0"/>
              <a:t>Primary data center in Chicago houses all CME Group production applications, </a:t>
            </a:r>
            <a:r>
              <a:rPr lang="en-US" dirty="0" err="1"/>
              <a:t>Globex</a:t>
            </a:r>
            <a:r>
              <a:rPr lang="en-US" dirty="0"/>
              <a:t>, and Clearing as well as Co-location services. </a:t>
            </a:r>
          </a:p>
          <a:p>
            <a:pPr>
              <a:lnSpc>
                <a:spcPct val="110000"/>
              </a:lnSpc>
            </a:pPr>
            <a:r>
              <a:rPr lang="en-US" dirty="0"/>
              <a:t>The out-of-region data center houses Disaster Recovery (DR) services and will be accessible according to the failure scenarios highlighted in the following 2 scenarios. </a:t>
            </a:r>
          </a:p>
          <a:p>
            <a:pPr>
              <a:lnSpc>
                <a:spcPct val="110000"/>
              </a:lnSpc>
            </a:pPr>
            <a:r>
              <a:rPr lang="en-US" b="1" u="sng" dirty="0"/>
              <a:t>Please note that the CME Group utilizes a Single IP for firms’ connectivity to MQ and a Single DNS name (sftpng.cmegroup.com) for firms’ connectivity to </a:t>
            </a:r>
            <a:r>
              <a:rPr lang="en-US" b="1" u="sng" dirty="0" err="1"/>
              <a:t>sFTP</a:t>
            </a:r>
            <a:r>
              <a:rPr lang="en-US" b="1" u="sng" dirty="0"/>
              <a:t> for production and DR environments. </a:t>
            </a:r>
            <a:br>
              <a:rPr lang="en-US" b="1" u="sng" dirty="0"/>
            </a:br>
            <a:endParaRPr lang="en-US" b="1" u="sng" dirty="0"/>
          </a:p>
          <a:p>
            <a:pPr>
              <a:lnSpc>
                <a:spcPct val="110000"/>
              </a:lnSpc>
            </a:pPr>
            <a:r>
              <a:rPr lang="en-US" dirty="0"/>
              <a:t>This two-scenario approach highlights the potential scenarios that could impact customer connectivity during a disaster in Chicago.  In both scenarios Clearing and </a:t>
            </a:r>
            <a:r>
              <a:rPr lang="en-US" dirty="0" err="1"/>
              <a:t>Globex</a:t>
            </a:r>
            <a:r>
              <a:rPr lang="en-US" dirty="0"/>
              <a:t> will be available via the Disaster Recovery facility. </a:t>
            </a:r>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364263"/>
            <a:ext cx="1398653" cy="646331"/>
          </a:xfrm>
          <a:prstGeom prst="rect">
            <a:avLst/>
          </a:prstGeom>
          <a:noFill/>
        </p:spPr>
        <p:txBody>
          <a:bodyPr wrap="none" rtlCol="0">
            <a:spAutoFit/>
          </a:bodyPr>
          <a:lstStyle/>
          <a:p>
            <a:r>
              <a:rPr lang="en-US" b="1" u="sng"/>
              <a:t>Test Scope</a:t>
            </a:r>
          </a:p>
          <a:p>
            <a:endParaRPr lang="en-US"/>
          </a:p>
        </p:txBody>
      </p:sp>
    </p:spTree>
    <p:extLst>
      <p:ext uri="{BB962C8B-B14F-4D97-AF65-F5344CB8AC3E}">
        <p14:creationId xmlns:p14="http://schemas.microsoft.com/office/powerpoint/2010/main" val="3548412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205346"/>
            <a:ext cx="8229600" cy="5227352"/>
          </a:xfrm>
        </p:spPr>
        <p:txBody>
          <a:bodyPr>
            <a:normAutofit/>
          </a:bodyPr>
          <a:lstStyle/>
          <a:p>
            <a:pPr marL="0" indent="0">
              <a:buNone/>
            </a:pPr>
            <a:r>
              <a:rPr lang="en-US" b="1" dirty="0"/>
              <a:t>Scenario 1:  In Region: Chicago Metropolitan Disaster: </a:t>
            </a:r>
          </a:p>
          <a:p>
            <a:r>
              <a:rPr lang="en-US" dirty="0"/>
              <a:t>The primary data center and redundant access node have been forced to cease operations. </a:t>
            </a:r>
          </a:p>
          <a:p>
            <a:r>
              <a:rPr lang="en-US" dirty="0"/>
              <a:t>All applications will begin functioning in the out-of-region data center and all Chicago-based connectivity solutions, including </a:t>
            </a:r>
            <a:r>
              <a:rPr lang="en-US" dirty="0" err="1"/>
              <a:t>GLink</a:t>
            </a:r>
            <a:r>
              <a:rPr lang="en-US" dirty="0"/>
              <a:t> and LNET, are inoperable. </a:t>
            </a:r>
          </a:p>
          <a:p>
            <a:r>
              <a:rPr lang="en-US" dirty="0"/>
              <a:t>Customer connectivity that is not dependent on Chicago data centers will be maintained; there will be no changes required by these customers. </a:t>
            </a:r>
          </a:p>
          <a:p>
            <a:pPr marL="0" indent="0">
              <a:buNone/>
            </a:pPr>
            <a:endParaRPr lang="en-US" dirty="0"/>
          </a:p>
          <a:p>
            <a:pPr marL="0" indent="0">
              <a:buNone/>
            </a:pPr>
            <a:r>
              <a:rPr lang="en-US" b="1" u="sng" dirty="0"/>
              <a:t>Note:</a:t>
            </a:r>
            <a:r>
              <a:rPr lang="en-US" dirty="0"/>
              <a:t> </a:t>
            </a:r>
            <a:r>
              <a:rPr lang="en-US" u="sng" dirty="0" err="1"/>
              <a:t>GLink</a:t>
            </a:r>
            <a:r>
              <a:rPr lang="en-US" u="sng" dirty="0"/>
              <a:t> and LNET are </a:t>
            </a:r>
            <a:r>
              <a:rPr lang="en-US" b="1" u="sng" dirty="0"/>
              <a:t>out of scope </a:t>
            </a:r>
            <a:r>
              <a:rPr lang="en-US" u="sng" dirty="0"/>
              <a:t>in this first scenario</a:t>
            </a:r>
            <a:r>
              <a:rPr lang="en-US" dirty="0"/>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dirty="0"/>
          </a:p>
        </p:txBody>
      </p:sp>
    </p:spTree>
    <p:extLst>
      <p:ext uri="{BB962C8B-B14F-4D97-AF65-F5344CB8AC3E}">
        <p14:creationId xmlns:p14="http://schemas.microsoft.com/office/powerpoint/2010/main" val="30066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122218"/>
            <a:ext cx="8229600" cy="5278582"/>
          </a:xfrm>
        </p:spPr>
        <p:txBody>
          <a:bodyPr>
            <a:normAutofit fontScale="55000" lnSpcReduction="20000"/>
          </a:bodyPr>
          <a:lstStyle/>
          <a:p>
            <a:pPr marL="0" indent="0">
              <a:lnSpc>
                <a:spcPct val="120000"/>
              </a:lnSpc>
              <a:buNone/>
            </a:pPr>
            <a:r>
              <a:rPr lang="en-US" sz="2900" b="1" dirty="0"/>
              <a:t>Scenario 2: In Region: Primary Data Center Production Room Failure, Co-location Services Available</a:t>
            </a:r>
          </a:p>
          <a:p>
            <a:pPr>
              <a:lnSpc>
                <a:spcPct val="120000"/>
              </a:lnSpc>
            </a:pPr>
            <a:r>
              <a:rPr lang="en-US" sz="2600" dirty="0"/>
              <a:t>During this scenario only the applications and production environments are disabled in the primary data center. </a:t>
            </a:r>
          </a:p>
          <a:p>
            <a:pPr>
              <a:lnSpc>
                <a:spcPct val="120000"/>
              </a:lnSpc>
            </a:pPr>
            <a:r>
              <a:rPr lang="en-US" sz="2600" dirty="0"/>
              <a:t>All applications will continue functioning in the CME Group out-of-region data center. This scenario also assumes that all carrier and network facilities at the CME Group redundant access node as well as CME Group Co-Location facilities are not impacted by the failure. </a:t>
            </a:r>
          </a:p>
          <a:p>
            <a:pPr>
              <a:lnSpc>
                <a:spcPct val="120000"/>
              </a:lnSpc>
            </a:pPr>
            <a:r>
              <a:rPr lang="en-US" sz="2600" dirty="0"/>
              <a:t>All methods of customer connectivity will be maintained, </a:t>
            </a:r>
            <a:r>
              <a:rPr lang="en-US" sz="2600" b="1" u="sng" dirty="0" err="1"/>
              <a:t>GLink</a:t>
            </a:r>
            <a:r>
              <a:rPr lang="en-US" sz="2600" b="1" u="sng" dirty="0"/>
              <a:t> and LNET have been recovered</a:t>
            </a:r>
            <a:r>
              <a:rPr lang="en-US" sz="2600" dirty="0"/>
              <a:t>, and there will be no changes required by the customer. </a:t>
            </a:r>
          </a:p>
          <a:p>
            <a:pPr>
              <a:lnSpc>
                <a:spcPct val="120000"/>
              </a:lnSpc>
            </a:pPr>
            <a:r>
              <a:rPr lang="en-US" sz="2600" dirty="0"/>
              <a:t>Customers will continue to connect to CME </a:t>
            </a:r>
            <a:r>
              <a:rPr lang="en-US" sz="2600" dirty="0" err="1"/>
              <a:t>Globex</a:t>
            </a:r>
            <a:r>
              <a:rPr lang="en-US" sz="2600" dirty="0"/>
              <a:t> and Clearing applications via production IP addresses.</a:t>
            </a:r>
          </a:p>
          <a:p>
            <a:pPr marL="0" indent="0">
              <a:buNone/>
            </a:pPr>
            <a:endParaRPr lang="en-US" sz="2600" dirty="0"/>
          </a:p>
          <a:p>
            <a:pPr marL="0" indent="0">
              <a:lnSpc>
                <a:spcPct val="120000"/>
              </a:lnSpc>
              <a:buNone/>
            </a:pPr>
            <a:r>
              <a:rPr lang="en-US" sz="2600" b="1" u="sng" dirty="0"/>
              <a:t>Note:</a:t>
            </a:r>
            <a:r>
              <a:rPr lang="en-US" sz="2600" dirty="0"/>
              <a:t> Glink/LNET have been recovered.  Customers will continue to connect to CME </a:t>
            </a:r>
            <a:r>
              <a:rPr lang="en-US" sz="2600" dirty="0" err="1"/>
              <a:t>Globex</a:t>
            </a:r>
            <a:r>
              <a:rPr lang="en-US" sz="2600" dirty="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dirty="0"/>
              <a:t>Single IP address/Production IP address for MQ</a:t>
            </a:r>
          </a:p>
          <a:p>
            <a:pPr lvl="1">
              <a:buFont typeface="System Font Regular"/>
              <a:buChar char="-"/>
            </a:pPr>
            <a:r>
              <a:rPr lang="en-US" sz="2600" dirty="0"/>
              <a:t>Single DNS name for firms’ connectivity to </a:t>
            </a:r>
            <a:r>
              <a:rPr lang="en-US" sz="2600" dirty="0" err="1"/>
              <a:t>sFTP</a:t>
            </a:r>
            <a:r>
              <a:rPr lang="en-US" sz="2600" dirty="0"/>
              <a:t> </a:t>
            </a:r>
            <a:r>
              <a:rPr lang="en-US" sz="2500" b="1" u="sng" dirty="0"/>
              <a:t>(sftpng.cmegroup.com) </a:t>
            </a:r>
            <a:endParaRPr lang="en-US" sz="2500" dirty="0"/>
          </a:p>
          <a:p>
            <a:pPr lvl="1">
              <a:buFont typeface="System Font Regular"/>
              <a:buChar char="-"/>
            </a:pPr>
            <a:r>
              <a:rPr lang="en-US" sz="2600" dirty="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lnSpcReduction="10000"/>
          </a:bodyPr>
          <a:lstStyle/>
          <a:p>
            <a:pPr marL="0" indent="0">
              <a:buNone/>
            </a:pPr>
            <a:r>
              <a:rPr lang="en-US" b="1" u="sng" dirty="0"/>
              <a:t>Test Preparation</a:t>
            </a:r>
          </a:p>
          <a:p>
            <a:pPr marL="0" indent="0">
              <a:buNone/>
            </a:pPr>
            <a:endParaRPr lang="en-US" dirty="0"/>
          </a:p>
          <a:p>
            <a:r>
              <a:rPr lang="en-US" dirty="0"/>
              <a:t>Ping testing will be held on Aug 26</a:t>
            </a:r>
            <a:r>
              <a:rPr lang="en-US" baseline="30000" dirty="0"/>
              <a:t>th</a:t>
            </a:r>
            <a:r>
              <a:rPr lang="en-US" dirty="0"/>
              <a:t> &amp; Sept 23rd from 8:00 a.m. to 1:00 p.m. EDT.</a:t>
            </a:r>
          </a:p>
          <a:p>
            <a:endParaRPr lang="en-US" dirty="0"/>
          </a:p>
          <a:p>
            <a:r>
              <a:rPr lang="en-US" b="1" u="sng" dirty="0"/>
              <a:t>Firms must register via the FIA website</a:t>
            </a:r>
            <a:endParaRPr lang="en-US" b="1" dirty="0"/>
          </a:p>
          <a:p>
            <a:endParaRPr lang="en-US" b="1" u="sng" dirty="0"/>
          </a:p>
          <a:p>
            <a:r>
              <a:rPr lang="en-US" dirty="0"/>
              <a:t>Contact CME Clearing Support (CCS) team at (312) 207-2525 with any questions on MQ IP addresses (same as Prod IP’s) or DNS name for </a:t>
            </a:r>
            <a:r>
              <a:rPr lang="en-US" dirty="0" err="1"/>
              <a:t>sFTP</a:t>
            </a:r>
            <a:r>
              <a:rPr lang="en-US" dirty="0"/>
              <a:t> connectivity </a:t>
            </a:r>
            <a:r>
              <a:rPr lang="en-US" b="1" u="sng" dirty="0"/>
              <a:t>(sftpng.cmegroup.com) </a:t>
            </a:r>
            <a:endParaRPr lang="en-US" dirty="0"/>
          </a:p>
          <a:p>
            <a:endParaRPr lang="en-US" dirty="0"/>
          </a:p>
          <a:p>
            <a:r>
              <a:rPr lang="en-US" dirty="0"/>
              <a:t>General questions may be directed to the Operational Resilience  Team – </a:t>
            </a:r>
            <a:r>
              <a:rPr lang="en-US" dirty="0">
                <a:hlinkClick r:id="rId2"/>
              </a:rPr>
              <a:t>OpRes@cmegroup.com</a:t>
            </a:r>
            <a:r>
              <a:rPr lang="en-US" dirty="0"/>
              <a:t> </a:t>
            </a:r>
          </a:p>
          <a:p>
            <a:pPr marL="0" indent="0">
              <a:buNone/>
            </a:pPr>
            <a:endParaRPr lang="en-US" dirty="0"/>
          </a:p>
        </p:txBody>
      </p:sp>
    </p:spTree>
    <p:extLst>
      <p:ext uri="{BB962C8B-B14F-4D97-AF65-F5344CB8AC3E}">
        <p14:creationId xmlns:p14="http://schemas.microsoft.com/office/powerpoint/2010/main" val="277713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30C2D0-2361-4B39-8ACD-1CE8EEE048DE}"/>
              </a:ext>
            </a:extLst>
          </p:cNvPr>
          <p:cNvSpPr>
            <a:spLocks noGrp="1"/>
          </p:cNvSpPr>
          <p:nvPr>
            <p:ph type="title"/>
          </p:nvPr>
        </p:nvSpPr>
        <p:spPr/>
        <p:txBody>
          <a:bodyPr/>
          <a:lstStyle/>
          <a:p>
            <a:pPr algn="ctr"/>
            <a:r>
              <a:rPr lang="en-US"/>
              <a:t>AGENDA</a:t>
            </a:r>
          </a:p>
        </p:txBody>
      </p:sp>
      <p:sp>
        <p:nvSpPr>
          <p:cNvPr id="8" name="Content Placeholder 7">
            <a:extLst>
              <a:ext uri="{FF2B5EF4-FFF2-40B4-BE49-F238E27FC236}">
                <a16:creationId xmlns:a16="http://schemas.microsoft.com/office/drawing/2014/main" id="{B43F4A23-814A-445D-A8D0-2DEF6263BE8F}"/>
              </a:ext>
            </a:extLst>
          </p:cNvPr>
          <p:cNvSpPr>
            <a:spLocks noGrp="1"/>
          </p:cNvSpPr>
          <p:nvPr>
            <p:ph idx="4294967295"/>
          </p:nvPr>
        </p:nvSpPr>
        <p:spPr>
          <a:xfrm>
            <a:off x="628650" y="1825625"/>
            <a:ext cx="7886700" cy="4351338"/>
          </a:xfrm>
        </p:spPr>
        <p:txBody>
          <a:bodyPr>
            <a:normAutofit lnSpcReduction="10000"/>
          </a:bodyPr>
          <a:lstStyle/>
          <a:p>
            <a:pPr marL="514350" indent="-514350">
              <a:buFont typeface="+mj-lt"/>
              <a:buAutoNum type="romanUcPeriod"/>
            </a:pPr>
            <a:r>
              <a:rPr lang="en-US"/>
              <a:t>TESTING GOALS AND OBJECTIVES</a:t>
            </a:r>
            <a:br>
              <a:rPr lang="en-US"/>
            </a:br>
            <a:endParaRPr lang="en-US"/>
          </a:p>
          <a:p>
            <a:pPr marL="514350" indent="-514350">
              <a:buFont typeface="+mj-lt"/>
              <a:buAutoNum type="romanUcPeriod"/>
            </a:pPr>
            <a:r>
              <a:rPr lang="en-US"/>
              <a:t>REVIEW OF TESTING PROTOCOL</a:t>
            </a:r>
            <a:br>
              <a:rPr lang="en-US"/>
            </a:br>
            <a:endParaRPr lang="en-US"/>
          </a:p>
          <a:p>
            <a:pPr marL="514350" indent="-514350">
              <a:buFont typeface="+mj-lt"/>
              <a:buAutoNum type="romanUcPeriod"/>
            </a:pPr>
            <a:r>
              <a:rPr lang="en-US"/>
              <a:t>BUSINESS CONTINUITY TESTING</a:t>
            </a:r>
          </a:p>
          <a:p>
            <a:pPr marL="514350" indent="-514350">
              <a:buFont typeface="+mj-lt"/>
              <a:buAutoNum type="romanUcPeriod"/>
            </a:pPr>
            <a:endParaRPr lang="en-US"/>
          </a:p>
          <a:p>
            <a:pPr marL="514350" indent="-514350">
              <a:buFont typeface="+mj-lt"/>
              <a:buAutoNum type="romanUcPeriod"/>
            </a:pPr>
            <a:r>
              <a:rPr lang="en-US"/>
              <a:t>PARTICIPATING MARKETS</a:t>
            </a:r>
            <a:br>
              <a:rPr lang="en-US"/>
            </a:br>
            <a:endParaRPr lang="en-US"/>
          </a:p>
          <a:p>
            <a:pPr marL="514350" indent="-514350">
              <a:buFont typeface="+mj-lt"/>
              <a:buAutoNum type="romanUcPeriod"/>
            </a:pPr>
            <a:r>
              <a:rPr lang="en-US"/>
              <a:t>OPEN DISCUSSION</a:t>
            </a:r>
            <a:br>
              <a:rPr lang="en-US"/>
            </a:br>
            <a:endParaRPr lang="en-US"/>
          </a:p>
          <a:p>
            <a:pPr marL="514350" indent="-514350">
              <a:buFont typeface="+mj-lt"/>
              <a:buAutoNum type="romanUcPeriod"/>
            </a:pPr>
            <a:r>
              <a:rPr lang="en-US"/>
              <a:t>RELEVANT LINKS</a:t>
            </a:r>
            <a:br>
              <a:rPr lang="en-US"/>
            </a:br>
            <a:endParaRPr lang="en-US"/>
          </a:p>
          <a:p>
            <a:pPr marL="514350" indent="-514350">
              <a:buFont typeface="+mj-lt"/>
              <a:buAutoNum type="romanUcPeriod"/>
            </a:pPr>
            <a:r>
              <a:rPr lang="en-US"/>
              <a:t>REMAINING SCHEDULE</a:t>
            </a:r>
          </a:p>
        </p:txBody>
      </p:sp>
    </p:spTree>
    <p:extLst>
      <p:ext uri="{BB962C8B-B14F-4D97-AF65-F5344CB8AC3E}">
        <p14:creationId xmlns:p14="http://schemas.microsoft.com/office/powerpoint/2010/main" val="4149315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Support During the Exercise</a:t>
            </a:r>
          </a:p>
          <a:p>
            <a:pPr marL="0" indent="0">
              <a:buNone/>
            </a:pPr>
            <a:endParaRPr lang="en-US" dirty="0"/>
          </a:p>
          <a:p>
            <a:r>
              <a:rPr lang="en-US" dirty="0"/>
              <a:t>Members should contact their designated CME customer representative (will be assigned) or Clearing Support Team (312) 207-2525 to report any issues.</a:t>
            </a:r>
            <a:br>
              <a:rPr lang="en-US" dirty="0"/>
            </a:br>
            <a:endParaRPr lang="en-US" dirty="0"/>
          </a:p>
          <a:p>
            <a:r>
              <a:rPr lang="en-US" dirty="0"/>
              <a:t>Members should contact the GLOBEX Control Center at the GCC Hotline numbers which are: </a:t>
            </a:r>
            <a:r>
              <a:rPr lang="en-US" u="sng" dirty="0"/>
              <a:t>U.S.</a:t>
            </a:r>
            <a:r>
              <a:rPr lang="en-US" dirty="0"/>
              <a:t> at +1 800 438 8616, in </a:t>
            </a:r>
            <a:r>
              <a:rPr lang="en-US" u="sng" dirty="0"/>
              <a:t>Europe</a:t>
            </a:r>
            <a:r>
              <a:rPr lang="en-US" dirty="0"/>
              <a:t> at +44 207 623 4747 or in </a:t>
            </a:r>
            <a:r>
              <a:rPr lang="en-US" u="sng" dirty="0"/>
              <a:t>Asia</a:t>
            </a:r>
            <a:r>
              <a:rPr lang="en-US" dirty="0"/>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a:bodyPr>
          <a:lstStyle/>
          <a:p>
            <a:pPr marL="0" indent="0">
              <a:buNone/>
            </a:pPr>
            <a:r>
              <a:rPr lang="en-US" sz="2200" b="1" u="sng" dirty="0"/>
              <a:t>Test Execution – </a:t>
            </a:r>
            <a:r>
              <a:rPr lang="en-US" sz="2200" b="1" u="sng" dirty="0" err="1"/>
              <a:t>Globex</a:t>
            </a:r>
            <a:br>
              <a:rPr lang="en-US" sz="2200" b="1" dirty="0"/>
            </a:br>
            <a:endParaRPr lang="en-US" dirty="0"/>
          </a:p>
          <a:p>
            <a:pPr marL="0" indent="0">
              <a:buNone/>
            </a:pPr>
            <a:r>
              <a:rPr lang="en-US" dirty="0"/>
              <a:t>a) Verify firm connectivity:</a:t>
            </a:r>
          </a:p>
          <a:p>
            <a:pPr lvl="1">
              <a:buFont typeface="System Font Regular"/>
              <a:buChar char="-"/>
            </a:pPr>
            <a:r>
              <a:rPr lang="en-US" dirty="0"/>
              <a:t>Clearing DR test window scheduled to begin at 9:00 AM EDT  </a:t>
            </a:r>
          </a:p>
          <a:p>
            <a:pPr lvl="1">
              <a:buFont typeface="System Font Regular"/>
              <a:buChar char="-"/>
            </a:pPr>
            <a:r>
              <a:rPr lang="en-US" dirty="0"/>
              <a:t>Any trades done prior to the start of the test will not be captured.</a:t>
            </a:r>
          </a:p>
          <a:p>
            <a:pPr lvl="1">
              <a:buFont typeface="System Font Regular"/>
              <a:buChar char="-"/>
            </a:pPr>
            <a:r>
              <a:rPr lang="en-US" b="1" u="sng" dirty="0"/>
              <a:t>October 16th is the valid order entry date </a:t>
            </a:r>
          </a:p>
          <a:p>
            <a:pPr lvl="1">
              <a:buFont typeface="System Font Regular"/>
              <a:buChar char="-"/>
            </a:pPr>
            <a:r>
              <a:rPr lang="en-US" dirty="0"/>
              <a:t>All fills will be sent back to the Firms with the trade date of October 16th. </a:t>
            </a:r>
          </a:p>
          <a:p>
            <a:pPr lvl="1">
              <a:buFont typeface="System Font Regular"/>
              <a:buChar char="-"/>
            </a:pPr>
            <a:r>
              <a:rPr lang="en-US" dirty="0"/>
              <a:t>Firms can send a test order in any market</a:t>
            </a:r>
          </a:p>
          <a:p>
            <a:pPr marL="0" indent="0">
              <a:buNone/>
            </a:pPr>
            <a:r>
              <a:rPr lang="en-US" dirty="0"/>
              <a:t>b) Order entry via test script as follows:</a:t>
            </a:r>
          </a:p>
          <a:p>
            <a:pPr lvl="1">
              <a:buFont typeface="System Font Regular"/>
              <a:buChar char="-"/>
            </a:pPr>
            <a:r>
              <a:rPr lang="en-US" dirty="0"/>
              <a:t>Enter a total of approx. 5 trades, meaningful to your current business</a:t>
            </a:r>
          </a:p>
          <a:p>
            <a:pPr lvl="1">
              <a:buFont typeface="System Font Regular"/>
              <a:buChar char="-"/>
            </a:pPr>
            <a:r>
              <a:rPr lang="en-US" dirty="0"/>
              <a:t>Firms should send orders that will be listed on GLOBEX for the test.</a:t>
            </a:r>
          </a:p>
          <a:p>
            <a:pPr lvl="1">
              <a:buFont typeface="System Font Regular"/>
              <a:buChar char="-"/>
            </a:pPr>
            <a:r>
              <a:rPr lang="en-US" dirty="0"/>
              <a:t>Firms may receive crossed trades and/or trades with other counterparties.</a:t>
            </a:r>
          </a:p>
          <a:p>
            <a:pPr marL="0" indent="0">
              <a:buNone/>
            </a:pPr>
            <a:endParaRPr lang="en-US" dirty="0"/>
          </a:p>
        </p:txBody>
      </p:sp>
    </p:spTree>
    <p:extLst>
      <p:ext uri="{BB962C8B-B14F-4D97-AF65-F5344CB8AC3E}">
        <p14:creationId xmlns:p14="http://schemas.microsoft.com/office/powerpoint/2010/main" val="832147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dirty="0"/>
              <a:t>Test Execution - Clearing</a:t>
            </a:r>
          </a:p>
          <a:p>
            <a:pPr marL="0" indent="0">
              <a:buNone/>
            </a:pPr>
            <a:r>
              <a:rPr lang="en-US" u="sng" dirty="0"/>
              <a:t>Clearing – 9:00 AM EDT</a:t>
            </a:r>
          </a:p>
          <a:p>
            <a:pPr marL="342900" lvl="1" indent="0">
              <a:buNone/>
            </a:pPr>
            <a:br>
              <a:rPr lang="en-US" dirty="0"/>
            </a:br>
            <a:r>
              <a:rPr lang="en-US" dirty="0"/>
              <a:t>a) Trade reporting to firms’ back-office systems:</a:t>
            </a:r>
          </a:p>
          <a:p>
            <a:pPr marL="342900" lvl="1" indent="0">
              <a:buNone/>
            </a:pPr>
            <a:r>
              <a:rPr lang="en-US" dirty="0"/>
              <a:t>	- </a:t>
            </a:r>
            <a:r>
              <a:rPr lang="en-US" i="1" dirty="0">
                <a:solidFill>
                  <a:srgbClr val="008080"/>
                </a:solidFill>
              </a:rPr>
              <a:t>Firms will </a:t>
            </a:r>
            <a:r>
              <a:rPr lang="en-US" dirty="0"/>
              <a:t>verify receipt and delete them.</a:t>
            </a:r>
          </a:p>
          <a:p>
            <a:pPr marL="342900" lvl="1" indent="0">
              <a:buNone/>
            </a:pPr>
            <a:r>
              <a:rPr lang="en-US" dirty="0"/>
              <a:t>b) Connect to CME’s </a:t>
            </a:r>
            <a:r>
              <a:rPr lang="en-US" dirty="0" err="1"/>
              <a:t>sFTP</a:t>
            </a:r>
            <a:r>
              <a:rPr lang="en-US" dirty="0"/>
              <a:t> server, using the Production DNS Name: sftpng@cmegroup.com</a:t>
            </a:r>
          </a:p>
          <a:p>
            <a:pPr marL="342900" lvl="1" indent="0">
              <a:buNone/>
            </a:pPr>
            <a:r>
              <a:rPr lang="en-US" dirty="0"/>
              <a:t>1) Using Friday’s data, FTP the PCS and Large Trader reports.</a:t>
            </a:r>
          </a:p>
          <a:p>
            <a:pPr marL="342900" lvl="1" indent="0">
              <a:buNone/>
            </a:pPr>
            <a:r>
              <a:rPr lang="en-US" dirty="0"/>
              <a:t>	- </a:t>
            </a:r>
            <a:r>
              <a:rPr lang="en-US" i="1" dirty="0">
                <a:solidFill>
                  <a:srgbClr val="008080"/>
                </a:solidFill>
              </a:rPr>
              <a:t>CME staff </a:t>
            </a:r>
            <a:r>
              <a:rPr lang="en-US" dirty="0"/>
              <a:t>will verify receipt and delete them.</a:t>
            </a:r>
          </a:p>
          <a:p>
            <a:pPr marL="342900" lvl="1" indent="0">
              <a:buNone/>
            </a:pPr>
            <a:r>
              <a:rPr lang="en-US" dirty="0"/>
              <a:t>2) CME will transmit Thursday’s (Oct 12</a:t>
            </a:r>
            <a:r>
              <a:rPr lang="en-US" baseline="30000" dirty="0"/>
              <a:t>th</a:t>
            </a:r>
            <a:r>
              <a:rPr lang="en-US" dirty="0"/>
              <a:t>)Trade Register and SPAN files.</a:t>
            </a:r>
          </a:p>
          <a:p>
            <a:pPr marL="342900" lvl="1" indent="0">
              <a:buNone/>
            </a:pPr>
            <a:r>
              <a:rPr lang="en-US" dirty="0"/>
              <a:t>	- </a:t>
            </a:r>
            <a:r>
              <a:rPr lang="en-US" i="1" dirty="0">
                <a:solidFill>
                  <a:srgbClr val="008080"/>
                </a:solidFill>
              </a:rPr>
              <a:t>Firms</a:t>
            </a:r>
            <a:r>
              <a:rPr lang="en-US" dirty="0">
                <a:solidFill>
                  <a:srgbClr val="008080"/>
                </a:solidFill>
              </a:rPr>
              <a:t> will </a:t>
            </a:r>
            <a:r>
              <a:rPr lang="en-US" dirty="0"/>
              <a:t>verify receipt of these files and delete them.</a:t>
            </a:r>
          </a:p>
          <a:p>
            <a:pPr marL="342900" lvl="1" indent="0">
              <a:buNone/>
            </a:pPr>
            <a:r>
              <a:rPr lang="en-US" dirty="0"/>
              <a:t>3) If applicable, enter a block trade for 100 ESH4 @</a:t>
            </a:r>
            <a:r>
              <a:rPr lang="en-US" dirty="0" err="1"/>
              <a:t>xxxx.xx</a:t>
            </a:r>
            <a:endParaRPr lang="en-US" dirty="0"/>
          </a:p>
          <a:p>
            <a:pPr marL="342900" lvl="1" indent="0">
              <a:buNone/>
            </a:pPr>
            <a:r>
              <a:rPr lang="en-US" dirty="0"/>
              <a:t>	- </a:t>
            </a:r>
            <a:r>
              <a:rPr lang="en-US" i="1" dirty="0">
                <a:solidFill>
                  <a:srgbClr val="008080"/>
                </a:solidFill>
              </a:rPr>
              <a:t>CME staff </a:t>
            </a:r>
            <a:r>
              <a:rPr lang="en-US" dirty="0"/>
              <a:t>will verify receipt of the block trades and delete them.</a:t>
            </a:r>
          </a:p>
          <a:p>
            <a:pPr marL="0" indent="0">
              <a:buNone/>
            </a:pPr>
            <a:endParaRPr lang="en-US" dirty="0"/>
          </a:p>
        </p:txBody>
      </p:sp>
    </p:spTree>
    <p:extLst>
      <p:ext uri="{BB962C8B-B14F-4D97-AF65-F5344CB8AC3E}">
        <p14:creationId xmlns:p14="http://schemas.microsoft.com/office/powerpoint/2010/main" val="3774812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At the Conclusion of the Exercise</a:t>
            </a:r>
          </a:p>
          <a:p>
            <a:pPr marL="0" indent="0">
              <a:buNone/>
            </a:pPr>
            <a:endParaRPr lang="en-US" dirty="0"/>
          </a:p>
          <a:p>
            <a:r>
              <a:rPr lang="en-US" b="1" u="sng" dirty="0"/>
              <a:t>Delete any test trades and testing files</a:t>
            </a:r>
          </a:p>
          <a:p>
            <a:r>
              <a:rPr lang="en-US" dirty="0"/>
              <a:t>Fail back to your Production environment</a:t>
            </a:r>
          </a:p>
          <a:p>
            <a:r>
              <a:rPr lang="en-US" b="1" dirty="0"/>
              <a:t>Upon test completion firms should complete/submit the test questionnaire posted on the FIA website to recap the test results. No firm names will be used on the recap report</a:t>
            </a:r>
            <a:br>
              <a:rPr lang="en-US" b="1" dirty="0"/>
            </a:br>
            <a:endParaRPr lang="en-US" b="1" dirty="0"/>
          </a:p>
          <a:p>
            <a:r>
              <a:rPr lang="en-US" b="1" dirty="0"/>
              <a:t>Contact: GCC Hotline numbers which are: </a:t>
            </a:r>
            <a:r>
              <a:rPr lang="en-US" b="1" u="sng" dirty="0"/>
              <a:t>U.S.</a:t>
            </a:r>
            <a:r>
              <a:rPr lang="en-US" b="1" dirty="0"/>
              <a:t> at +1 800 438 8616, in </a:t>
            </a:r>
            <a:r>
              <a:rPr lang="en-US" b="1" u="sng" dirty="0"/>
              <a:t>Europe</a:t>
            </a:r>
            <a:r>
              <a:rPr lang="en-US" b="1" dirty="0"/>
              <a:t> at +44 207 623 4747 or in </a:t>
            </a:r>
            <a:r>
              <a:rPr lang="en-US" b="1" u="sng" dirty="0"/>
              <a:t>Asia</a:t>
            </a:r>
            <a:r>
              <a:rPr lang="en-US" b="1" dirty="0"/>
              <a:t> at +65 6532 5010</a:t>
            </a:r>
          </a:p>
          <a:p>
            <a:r>
              <a:rPr lang="en-US" b="1" dirty="0"/>
              <a:t>Clearing: 312-207-2525</a:t>
            </a:r>
          </a:p>
          <a:p>
            <a:pPr marL="0" indent="0">
              <a:buNone/>
            </a:pPr>
            <a:endParaRPr lang="en-US" dirty="0"/>
          </a:p>
        </p:txBody>
      </p:sp>
    </p:spTree>
    <p:extLst>
      <p:ext uri="{BB962C8B-B14F-4D97-AF65-F5344CB8AC3E}">
        <p14:creationId xmlns:p14="http://schemas.microsoft.com/office/powerpoint/2010/main" val="3706727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COINBASE DERIVATIVES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b="1" u="sng" dirty="0"/>
              <a:t>Testing (Oct 14th, 2023)</a:t>
            </a:r>
          </a:p>
          <a:p>
            <a:pPr marL="342900" lvl="1" indent="-342900"/>
            <a:endParaRPr lang="en-US" dirty="0"/>
          </a:p>
          <a:p>
            <a:pPr marL="342900" lvl="1" indent="-342900"/>
            <a:r>
              <a:rPr lang="en-GB" dirty="0"/>
              <a:t>For the test date, CDE will be providing connectivity access to its DR data </a:t>
            </a:r>
            <a:r>
              <a:rPr lang="en-GB" dirty="0" err="1"/>
              <a:t>center</a:t>
            </a:r>
            <a:r>
              <a:rPr lang="en-GB" dirty="0"/>
              <a:t>. This test will cover logon, heartbeats, test requests and logouts for the services listed below. Note that order entry, market data subscriptions, trade matching and drop copy application-level messages will be out of scope for this testing</a:t>
            </a:r>
          </a:p>
          <a:p>
            <a:pPr marL="0" lvl="1" indent="0">
              <a:buNone/>
            </a:pPr>
            <a:endParaRPr lang="en-GB" dirty="0"/>
          </a:p>
          <a:p>
            <a:pPr marL="0" lvl="1" indent="0">
              <a:buNone/>
            </a:pPr>
            <a:r>
              <a:rPr lang="en-US" b="1" u="sng" dirty="0"/>
              <a:t>Available Services (for connectivity testing)</a:t>
            </a:r>
          </a:p>
          <a:p>
            <a:pPr marL="0" lvl="1" indent="0">
              <a:buNone/>
            </a:pPr>
            <a:endParaRPr lang="en-GB" dirty="0"/>
          </a:p>
          <a:p>
            <a:pPr marL="342900" indent="-342900" fontAlgn="base"/>
            <a:r>
              <a:rPr lang="en-US" sz="1800" dirty="0">
                <a:cs typeface="Lato" panose="020F0502020204030203" pitchFamily="34" charset="0"/>
              </a:rPr>
              <a:t>FIX Order &amp; Market Data Sessions</a:t>
            </a:r>
          </a:p>
          <a:p>
            <a:pPr marL="342900" indent="-342900" fontAlgn="base"/>
            <a:r>
              <a:rPr lang="en-US" sz="1800" dirty="0">
                <a:cs typeface="Lato" panose="020F0502020204030203" pitchFamily="34" charset="0"/>
              </a:rPr>
              <a:t>Binary Order &amp; Market Data</a:t>
            </a:r>
          </a:p>
          <a:p>
            <a:pPr marL="342900" indent="-342900" fontAlgn="base"/>
            <a:r>
              <a:rPr lang="en-US" sz="1800" dirty="0">
                <a:cs typeface="Lato" panose="020F0502020204030203" pitchFamily="34" charset="0"/>
              </a:rPr>
              <a:t>FIX Drop Copy sessions</a:t>
            </a:r>
          </a:p>
          <a:p>
            <a:pPr marL="342900" indent="-342900" fontAlgn="base"/>
            <a:r>
              <a:rPr lang="en-US" sz="1800" dirty="0">
                <a:cs typeface="Lato" panose="020F0502020204030203" pitchFamily="34" charset="0"/>
              </a:rPr>
              <a:t>DR Exchange Admin Portal</a:t>
            </a:r>
          </a:p>
          <a:p>
            <a:pPr marL="342900" lvl="1" indent="-342900"/>
            <a:endParaRPr lang="en-US" sz="1800" dirty="0"/>
          </a:p>
          <a:p>
            <a:pPr marL="0" lvl="1" indent="0">
              <a:buNone/>
            </a:pPr>
            <a:endParaRPr lang="en-US" sz="1800" dirty="0"/>
          </a:p>
          <a:p>
            <a:endParaRPr lang="en-US" dirty="0"/>
          </a:p>
        </p:txBody>
      </p:sp>
    </p:spTree>
    <p:extLst>
      <p:ext uri="{BB962C8B-B14F-4D97-AF65-F5344CB8AC3E}">
        <p14:creationId xmlns:p14="http://schemas.microsoft.com/office/powerpoint/2010/main" val="26200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006E6ADC-0621-2076-D973-9CD5DDD9D605}"/>
              </a:ext>
            </a:extLst>
          </p:cNvPr>
          <p:cNvSpPr txBox="1">
            <a:spLocks noChangeArrowheads="1"/>
          </p:cNvSpPr>
          <p:nvPr/>
        </p:nvSpPr>
        <p:spPr bwMode="auto">
          <a:xfrm>
            <a:off x="609432" y="286200"/>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90000"/>
              </a:lnSpc>
              <a:buClrTx/>
              <a:buFontTx/>
              <a:buNone/>
            </a:pPr>
            <a:r>
              <a:rPr lang="en-US" altLang="en-US" sz="2800" b="1" dirty="0">
                <a:solidFill>
                  <a:srgbClr val="294661"/>
                </a:solidFill>
                <a:latin typeface="Lato" panose="020F0502020204030203" pitchFamily="34" charset="0"/>
                <a:ea typeface="Lato" panose="020F0502020204030203" pitchFamily="34" charset="0"/>
                <a:cs typeface="Lato" panose="020F0502020204030203" pitchFamily="34" charset="0"/>
              </a:rPr>
              <a:t>COINBASE DERIVATIVES (Cont’d)</a:t>
            </a:r>
          </a:p>
        </p:txBody>
      </p:sp>
      <p:sp>
        <p:nvSpPr>
          <p:cNvPr id="5122" name="Text Box 2">
            <a:extLst>
              <a:ext uri="{FF2B5EF4-FFF2-40B4-BE49-F238E27FC236}">
                <a16:creationId xmlns:a16="http://schemas.microsoft.com/office/drawing/2014/main" id="{16D51974-1DFC-0AF2-6A17-94B524D84083}"/>
              </a:ext>
            </a:extLst>
          </p:cNvPr>
          <p:cNvSpPr txBox="1">
            <a:spLocks noChangeArrowheads="1"/>
          </p:cNvSpPr>
          <p:nvPr/>
        </p:nvSpPr>
        <p:spPr bwMode="auto">
          <a:xfrm>
            <a:off x="609432" y="1660003"/>
            <a:ext cx="7464960" cy="46019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r>
              <a:rPr lang="en-US" b="1" u="sng" dirty="0">
                <a:latin typeface="Lato" panose="020F0502020204030203" pitchFamily="34" charset="0"/>
                <a:ea typeface="Lato" panose="020F0502020204030203" pitchFamily="34" charset="0"/>
                <a:cs typeface="Lato" panose="020F0502020204030203" pitchFamily="34" charset="0"/>
              </a:rPr>
              <a:t>Credentials &amp; Connectivity Details</a:t>
            </a:r>
          </a:p>
          <a:p>
            <a:endParaRPr lang="en-US" sz="1600"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Customers can use their production credentials to connect to these</a:t>
            </a:r>
          </a:p>
          <a:p>
            <a:r>
              <a:rPr lang="en-US" dirty="0">
                <a:latin typeface="Lato" panose="020F0502020204030203" pitchFamily="34" charset="0"/>
                <a:ea typeface="Lato" panose="020F0502020204030203" pitchFamily="34" charset="0"/>
                <a:cs typeface="Lato" panose="020F0502020204030203" pitchFamily="34" charset="0"/>
              </a:rPr>
              <a:t>services. Please contact Coinbase Derivatives Exchange to get details of</a:t>
            </a:r>
          </a:p>
          <a:p>
            <a:r>
              <a:rPr lang="en-US" dirty="0">
                <a:latin typeface="Lato" panose="020F0502020204030203" pitchFamily="34" charset="0"/>
                <a:ea typeface="Lato" panose="020F0502020204030203" pitchFamily="34" charset="0"/>
                <a:cs typeface="Lato" panose="020F0502020204030203" pitchFamily="34" charset="0"/>
              </a:rPr>
              <a:t>DR connectivity IPs/ports/links etc., </a:t>
            </a:r>
            <a:r>
              <a:rPr lang="en-US" b="1" dirty="0">
                <a:latin typeface="Lato" panose="020F0502020204030203" pitchFamily="34" charset="0"/>
                <a:ea typeface="Lato" panose="020F0502020204030203" pitchFamily="34" charset="0"/>
                <a:cs typeface="Lato" panose="020F0502020204030203" pitchFamily="34" charset="0"/>
              </a:rPr>
              <a:t>at least 10 days</a:t>
            </a:r>
            <a:r>
              <a:rPr lang="en-US" dirty="0">
                <a:latin typeface="Lato" panose="020F0502020204030203" pitchFamily="34" charset="0"/>
                <a:ea typeface="Lato" panose="020F0502020204030203" pitchFamily="34" charset="0"/>
                <a:cs typeface="Lato" panose="020F0502020204030203" pitchFamily="34" charset="0"/>
              </a:rPr>
              <a:t> prior to the test</a:t>
            </a:r>
          </a:p>
          <a:p>
            <a:r>
              <a:rPr lang="en-US" dirty="0">
                <a:latin typeface="Lato" panose="020F0502020204030203" pitchFamily="34" charset="0"/>
                <a:ea typeface="Lato" panose="020F0502020204030203" pitchFamily="34" charset="0"/>
                <a:cs typeface="Lato" panose="020F0502020204030203" pitchFamily="34" charset="0"/>
              </a:rPr>
              <a:t>date.</a:t>
            </a:r>
          </a:p>
          <a:p>
            <a:endParaRPr lang="en-US" sz="1600" b="1" u="sng" dirty="0">
              <a:latin typeface="Lato" panose="020F0502020204030203" pitchFamily="34" charset="0"/>
              <a:ea typeface="Lato" panose="020F0502020204030203" pitchFamily="34" charset="0"/>
              <a:cs typeface="Lato" panose="020F0502020204030203" pitchFamily="34" charset="0"/>
            </a:endParaRPr>
          </a:p>
          <a:p>
            <a:r>
              <a:rPr lang="en-US" b="1" u="sng" dirty="0">
                <a:latin typeface="Lato" panose="020F0502020204030203" pitchFamily="34" charset="0"/>
                <a:ea typeface="Lato" panose="020F0502020204030203" pitchFamily="34" charset="0"/>
                <a:cs typeface="Lato" panose="020F0502020204030203" pitchFamily="34" charset="0"/>
              </a:rPr>
              <a:t>Test Schedule (Oct 14th, 2023)</a:t>
            </a:r>
            <a:endParaRPr lang="en-US" dirty="0">
              <a:latin typeface="Lato" panose="020F0502020204030203" pitchFamily="34" charset="0"/>
              <a:ea typeface="Lato" panose="020F0502020204030203" pitchFamily="34" charset="0"/>
              <a:cs typeface="Lato" panose="020F0502020204030203" pitchFamily="34" charset="0"/>
            </a:endParaRPr>
          </a:p>
          <a:p>
            <a:endParaRPr lang="en-US" sz="1600"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9:00 AM ET: Connectivity is available for DR </a:t>
            </a:r>
          </a:p>
          <a:p>
            <a:r>
              <a:rPr lang="en-US" dirty="0">
                <a:latin typeface="Lato" panose="020F0502020204030203" pitchFamily="34" charset="0"/>
                <a:ea typeface="Lato" panose="020F0502020204030203" pitchFamily="34" charset="0"/>
                <a:cs typeface="Lato" panose="020F0502020204030203" pitchFamily="34" charset="0"/>
              </a:rPr>
              <a:t>12:00 PM ET: DR Exercise will conclude </a:t>
            </a:r>
          </a:p>
          <a:p>
            <a:endParaRPr lang="en-US" sz="1600" b="1" u="sng" dirty="0">
              <a:latin typeface="Lato" panose="020F0502020204030203" pitchFamily="34" charset="0"/>
              <a:ea typeface="Lato" panose="020F0502020204030203" pitchFamily="34" charset="0"/>
              <a:cs typeface="Lato" panose="020F0502020204030203" pitchFamily="34" charset="0"/>
            </a:endParaRPr>
          </a:p>
          <a:p>
            <a:r>
              <a:rPr lang="en-US" b="1" u="sng" dirty="0">
                <a:latin typeface="Lato" panose="020F0502020204030203" pitchFamily="34" charset="0"/>
                <a:ea typeface="Lato" panose="020F0502020204030203" pitchFamily="34" charset="0"/>
                <a:cs typeface="Lato" panose="020F0502020204030203" pitchFamily="34" charset="0"/>
              </a:rPr>
              <a:t>Contact Details</a:t>
            </a:r>
            <a:endParaRPr lang="en-US" dirty="0">
              <a:latin typeface="Lato" panose="020F0502020204030203" pitchFamily="34" charset="0"/>
              <a:ea typeface="Lato" panose="020F0502020204030203" pitchFamily="34" charset="0"/>
              <a:cs typeface="Lato" panose="020F0502020204030203" pitchFamily="34" charset="0"/>
            </a:endParaRPr>
          </a:p>
          <a:p>
            <a:endParaRPr lang="en-US" sz="1600" i="1" dirty="0">
              <a:latin typeface="Lato" panose="020F0502020204030203" pitchFamily="34" charset="0"/>
              <a:ea typeface="Lato" panose="020F0502020204030203" pitchFamily="34" charset="0"/>
              <a:cs typeface="Lato" panose="020F0502020204030203" pitchFamily="34" charset="0"/>
            </a:endParaRPr>
          </a:p>
          <a:p>
            <a:r>
              <a:rPr lang="en-US" i="1" dirty="0">
                <a:latin typeface="Lato" panose="020F0502020204030203" pitchFamily="34" charset="0"/>
                <a:ea typeface="Lato" panose="020F0502020204030203" pitchFamily="34" charset="0"/>
                <a:cs typeface="Lato" panose="020F0502020204030203" pitchFamily="34" charset="0"/>
              </a:rPr>
              <a:t>Derivatives Command Center</a:t>
            </a:r>
            <a:endParaRPr lang="en-US" dirty="0">
              <a:latin typeface="Lato" panose="020F0502020204030203" pitchFamily="34" charset="0"/>
              <a:ea typeface="Lato" panose="020F0502020204030203" pitchFamily="34" charset="0"/>
              <a:cs typeface="Lato" panose="020F0502020204030203" pitchFamily="34" charset="0"/>
            </a:endParaRPr>
          </a:p>
          <a:p>
            <a:r>
              <a:rPr lang="en-US" u="sng" dirty="0">
                <a:latin typeface="Lato" panose="020F0502020204030203" pitchFamily="34" charset="0"/>
                <a:ea typeface="Lato" panose="020F0502020204030203" pitchFamily="34" charset="0"/>
                <a:cs typeface="Lato" panose="020F0502020204030203" pitchFamily="34" charset="0"/>
                <a:hlinkClick r:id="rId3"/>
              </a:rPr>
              <a:t>derivatives@coinbase.com</a:t>
            </a:r>
            <a:endParaRPr lang="en-US"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+1 (312) 469-0985</a:t>
            </a:r>
          </a:p>
          <a:p>
            <a:pPr>
              <a:lnSpc>
                <a:spcPct val="90000"/>
              </a:lnSpc>
              <a:spcBef>
                <a:spcPts val="703"/>
              </a:spcBef>
            </a:pPr>
            <a:endPar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1074934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EUREX</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sz="2200" b="1" dirty="0"/>
              <a:t>Scenario/Implications</a:t>
            </a:r>
          </a:p>
          <a:p>
            <a:pPr marL="342900" lvl="1" indent="-342900"/>
            <a:endParaRPr lang="en-US" dirty="0"/>
          </a:p>
          <a:p>
            <a:pPr marL="342900" lvl="1" indent="-342900"/>
            <a:r>
              <a:rPr lang="en-GB" dirty="0"/>
              <a:t>The DR test scenario will simulate </a:t>
            </a:r>
            <a:r>
              <a:rPr lang="en-US" dirty="0"/>
              <a:t>a partial outage of the primary data center facility (the co-location facility remains operational)</a:t>
            </a:r>
            <a:endParaRPr lang="en-GB" dirty="0"/>
          </a:p>
          <a:p>
            <a:pPr marL="342900" lvl="1" indent="-342900"/>
            <a:endParaRPr lang="en-GB" dirty="0"/>
          </a:p>
          <a:p>
            <a:pPr marL="342900" lvl="1" indent="-342900"/>
            <a:r>
              <a:rPr lang="en-US" sz="1800" dirty="0"/>
              <a:t>The simulation back-end (located in another data center) </a:t>
            </a:r>
            <a:r>
              <a:rPr lang="en-US" dirty="0"/>
              <a:t>is</a:t>
            </a:r>
            <a:r>
              <a:rPr lang="en-US" sz="1800" dirty="0"/>
              <a:t> used as the DR production back-end</a:t>
            </a:r>
          </a:p>
          <a:p>
            <a:pPr marL="342900" lvl="1" indent="-342900"/>
            <a:endParaRPr lang="en-US" sz="1800" dirty="0"/>
          </a:p>
          <a:p>
            <a:pPr marL="342900" lvl="1" indent="-342900"/>
            <a:r>
              <a:rPr lang="en-US" sz="1800" dirty="0"/>
              <a:t>T7 interfaces located in the primary data center will be switched to the simulation infrastructure and </a:t>
            </a:r>
            <a:r>
              <a:rPr lang="en-US" dirty="0"/>
              <a:t>must</a:t>
            </a:r>
            <a:r>
              <a:rPr lang="en-US" sz="1800" dirty="0"/>
              <a:t> be addressed using the simulation network addresses (see</a:t>
            </a:r>
            <a:r>
              <a:rPr lang="en-US" dirty="0"/>
              <a:t> “T7 Disaster Recovery Concept 2023” for details)</a:t>
            </a:r>
            <a:endParaRPr lang="en-GB" dirty="0"/>
          </a:p>
          <a:p>
            <a:pPr marL="342900" lvl="1" indent="-342900"/>
            <a:endParaRPr lang="en-US" sz="1800" dirty="0"/>
          </a:p>
          <a:p>
            <a:endParaRPr lang="en-US" dirty="0"/>
          </a:p>
        </p:txBody>
      </p:sp>
    </p:spTree>
    <p:extLst>
      <p:ext uri="{BB962C8B-B14F-4D97-AF65-F5344CB8AC3E}">
        <p14:creationId xmlns:p14="http://schemas.microsoft.com/office/powerpoint/2010/main" val="2798947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Available Interfaces</a:t>
            </a:r>
          </a:p>
          <a:p>
            <a:endParaRPr lang="en-US" sz="1800" dirty="0"/>
          </a:p>
          <a:p>
            <a:pPr marL="0" indent="0">
              <a:buNone/>
            </a:pPr>
            <a:r>
              <a:rPr lang="en-GB" sz="1800" dirty="0"/>
              <a:t>The following T7 interfaces will be available during the DR test exercise:</a:t>
            </a:r>
          </a:p>
          <a:p>
            <a:pPr lvl="0"/>
            <a:r>
              <a:rPr lang="en-GB" sz="1800" dirty="0"/>
              <a:t>Enhanced Transaction Solution (ETI)</a:t>
            </a:r>
          </a:p>
          <a:p>
            <a:r>
              <a:rPr lang="en-GB" sz="1800" dirty="0"/>
              <a:t>FIX LF interface</a:t>
            </a:r>
          </a:p>
          <a:p>
            <a:r>
              <a:rPr lang="en-GB" sz="1800" dirty="0"/>
              <a:t>T7 GUI</a:t>
            </a:r>
          </a:p>
          <a:p>
            <a:pPr lvl="0"/>
            <a:r>
              <a:rPr lang="en-GB" sz="1800" dirty="0"/>
              <a:t>T7 Market Data Service (MDI)</a:t>
            </a:r>
          </a:p>
          <a:p>
            <a:pPr lvl="0"/>
            <a:r>
              <a:rPr lang="en-GB" sz="1800" dirty="0"/>
              <a:t>T7 Enhanced Market Data Service (EMDI)</a:t>
            </a:r>
          </a:p>
          <a:p>
            <a:r>
              <a:rPr lang="en-GB" sz="1800" dirty="0"/>
              <a:t>T7 Enhanced Order Book Interface (EOBI) </a:t>
            </a:r>
          </a:p>
          <a:p>
            <a:pPr lvl="0"/>
            <a:r>
              <a:rPr lang="en-GB" sz="1800" dirty="0"/>
              <a:t>Reference Data Interface (RDI)</a:t>
            </a:r>
          </a:p>
          <a:p>
            <a:pPr lvl="0"/>
            <a:r>
              <a:rPr lang="en-GB" sz="1800" dirty="0"/>
              <a:t>Common Report Engine (CRE)</a:t>
            </a:r>
          </a:p>
          <a:p>
            <a:endParaRPr lang="en-US" dirty="0"/>
          </a:p>
        </p:txBody>
      </p:sp>
    </p:spTree>
    <p:extLst>
      <p:ext uri="{BB962C8B-B14F-4D97-AF65-F5344CB8AC3E}">
        <p14:creationId xmlns:p14="http://schemas.microsoft.com/office/powerpoint/2010/main" val="1293779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Test Execution</a:t>
            </a:r>
          </a:p>
          <a:p>
            <a:endParaRPr lang="en-US" sz="1800" dirty="0"/>
          </a:p>
          <a:p>
            <a:pPr marL="0" indent="0">
              <a:buNone/>
            </a:pPr>
            <a:r>
              <a:rPr lang="en-GB" sz="1800" dirty="0"/>
              <a:t>Customers participating in the DR test exercise can</a:t>
            </a:r>
          </a:p>
          <a:p>
            <a:r>
              <a:rPr lang="en-GB" sz="1800" dirty="0"/>
              <a:t>receive market data </a:t>
            </a:r>
          </a:p>
          <a:p>
            <a:pPr lvl="1"/>
            <a:r>
              <a:rPr lang="en-GB" sz="1500" i="1" dirty="0"/>
              <a:t>using the interfaces MDI, EMDI, EOBI and the T7 GUI</a:t>
            </a:r>
          </a:p>
          <a:p>
            <a:r>
              <a:rPr lang="en-GB" sz="1800" dirty="0"/>
              <a:t>read reference data </a:t>
            </a:r>
          </a:p>
          <a:p>
            <a:pPr lvl="1"/>
            <a:r>
              <a:rPr lang="en-GB" sz="1500" i="1" dirty="0"/>
              <a:t>using the RDI</a:t>
            </a:r>
          </a:p>
          <a:p>
            <a:r>
              <a:rPr lang="en-GB" sz="1800" dirty="0"/>
              <a:t>receive the Reference Data File (RDF) </a:t>
            </a:r>
          </a:p>
          <a:p>
            <a:pPr lvl="1"/>
            <a:r>
              <a:rPr lang="en-GB" sz="1500" i="1" dirty="0"/>
              <a:t>using the CRE</a:t>
            </a:r>
          </a:p>
          <a:p>
            <a:r>
              <a:rPr lang="en-GB" dirty="0"/>
              <a:t>enter orders and quotes </a:t>
            </a:r>
          </a:p>
          <a:p>
            <a:pPr lvl="1"/>
            <a:r>
              <a:rPr lang="en-GB" sz="1500" i="1" dirty="0"/>
              <a:t>using the interfaces ETI, FIX LF and the T7 GUI</a:t>
            </a:r>
          </a:p>
          <a:p>
            <a:pPr marL="0" indent="0">
              <a:buNone/>
            </a:pPr>
            <a:endParaRPr lang="en-GB" sz="1800" dirty="0"/>
          </a:p>
          <a:p>
            <a:endParaRPr lang="en-US" sz="1800" dirty="0"/>
          </a:p>
        </p:txBody>
      </p:sp>
    </p:spTree>
    <p:extLst>
      <p:ext uri="{BB962C8B-B14F-4D97-AF65-F5344CB8AC3E}">
        <p14:creationId xmlns:p14="http://schemas.microsoft.com/office/powerpoint/2010/main" val="1183654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sz="2200" b="1" dirty="0"/>
              <a:t>Test Execution (cont’d)</a:t>
            </a:r>
          </a:p>
          <a:p>
            <a:endParaRPr lang="en-US" sz="1800" dirty="0"/>
          </a:p>
          <a:p>
            <a:r>
              <a:rPr lang="en-US" sz="1800" dirty="0"/>
              <a:t>Production reference data is used, including User IDs, T7 GUI keys, FIX LF and ETI sessions</a:t>
            </a:r>
          </a:p>
          <a:p>
            <a:endParaRPr lang="en-US" sz="1800" b="1" dirty="0">
              <a:solidFill>
                <a:srgbClr val="0070C0"/>
              </a:solidFill>
            </a:endParaRPr>
          </a:p>
          <a:p>
            <a:r>
              <a:rPr lang="en-US" sz="1800" u="sng" dirty="0"/>
              <a:t>Please note</a:t>
            </a:r>
            <a:r>
              <a:rPr lang="en-US" sz="1800" dirty="0"/>
              <a:t>: Changes made during the test exercise will </a:t>
            </a:r>
            <a:r>
              <a:rPr lang="en-US" sz="1800" b="1" u="sng" dirty="0"/>
              <a:t>not</a:t>
            </a:r>
            <a:r>
              <a:rPr lang="en-US" sz="1800" dirty="0"/>
              <a:t> be copied back to production after the test. It is not recommended to make changes to this data during the test!</a:t>
            </a:r>
            <a:endParaRPr lang="en-GB" sz="1800" dirty="0"/>
          </a:p>
          <a:p>
            <a:endParaRPr lang="en-US" dirty="0"/>
          </a:p>
        </p:txBody>
      </p:sp>
    </p:spTree>
    <p:extLst>
      <p:ext uri="{BB962C8B-B14F-4D97-AF65-F5344CB8AC3E}">
        <p14:creationId xmlns:p14="http://schemas.microsoft.com/office/powerpoint/2010/main" val="3372955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542FBE-730B-4791-921E-3B1464379F8F}"/>
              </a:ext>
            </a:extLst>
          </p:cNvPr>
          <p:cNvSpPr>
            <a:spLocks noGrp="1"/>
          </p:cNvSpPr>
          <p:nvPr>
            <p:ph type="title"/>
          </p:nvPr>
        </p:nvSpPr>
        <p:spPr/>
        <p:txBody>
          <a:bodyPr/>
          <a:lstStyle/>
          <a:p>
            <a:r>
              <a:rPr lang="en-US"/>
              <a:t>INTRODUCTION</a:t>
            </a:r>
          </a:p>
        </p:txBody>
      </p:sp>
      <p:graphicFrame>
        <p:nvGraphicFramePr>
          <p:cNvPr id="2" name="Content Placeholder 1">
            <a:extLst>
              <a:ext uri="{FF2B5EF4-FFF2-40B4-BE49-F238E27FC236}">
                <a16:creationId xmlns:a16="http://schemas.microsoft.com/office/drawing/2014/main" id="{6554DB98-247D-EC48-9341-8907AC863882}"/>
              </a:ext>
            </a:extLst>
          </p:cNvPr>
          <p:cNvGraphicFramePr>
            <a:graphicFrameLocks noGrp="1"/>
          </p:cNvGraphicFramePr>
          <p:nvPr>
            <p:ph idx="1"/>
            <p:extLst>
              <p:ext uri="{D42A27DB-BD31-4B8C-83A1-F6EECF244321}">
                <p14:modId xmlns:p14="http://schemas.microsoft.com/office/powerpoint/2010/main" val="2123726064"/>
              </p:ext>
            </p:extLst>
          </p:nvPr>
        </p:nvGraphicFramePr>
        <p:xfrm>
          <a:off x="628650" y="1210149"/>
          <a:ext cx="7886700" cy="487680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518328183"/>
                    </a:ext>
                  </a:extLst>
                </a:gridCol>
                <a:gridCol w="3943350">
                  <a:extLst>
                    <a:ext uri="{9D8B030D-6E8A-4147-A177-3AD203B41FA5}">
                      <a16:colId xmlns:a16="http://schemas.microsoft.com/office/drawing/2014/main" val="2436872457"/>
                    </a:ext>
                  </a:extLst>
                </a:gridCol>
              </a:tblGrid>
              <a:tr h="370840">
                <a:tc>
                  <a:txBody>
                    <a:bodyPr/>
                    <a:lstStyle/>
                    <a:p>
                      <a:r>
                        <a:rPr lang="en-US" sz="1400" b="1" dirty="0" err="1"/>
                        <a:t>Bitnomial</a:t>
                      </a:r>
                      <a:r>
                        <a:rPr lang="en-US" sz="1400" b="1" dirty="0"/>
                        <a:t> Exchange</a:t>
                      </a:r>
                      <a:br>
                        <a:rPr lang="en-US" sz="1400" b="1" dirty="0"/>
                      </a:br>
                      <a:r>
                        <a:rPr lang="en-US" sz="1400" dirty="0"/>
                        <a:t>Seth Larson</a:t>
                      </a:r>
                    </a:p>
                  </a:txBody>
                  <a:tcPr/>
                </a:tc>
                <a:tc>
                  <a:txBody>
                    <a:bodyPr/>
                    <a:lstStyle/>
                    <a:p>
                      <a:r>
                        <a:rPr lang="en-US" sz="1400" b="1" dirty="0"/>
                        <a:t>ICE Clear Credit</a:t>
                      </a:r>
                    </a:p>
                    <a:p>
                      <a:r>
                        <a:rPr lang="en-US" sz="1400" dirty="0"/>
                        <a:t>John </a:t>
                      </a:r>
                      <a:r>
                        <a:rPr lang="en-US" sz="1400" dirty="0" err="1"/>
                        <a:t>Compall</a:t>
                      </a:r>
                      <a:r>
                        <a:rPr lang="en-US" sz="1400" dirty="0"/>
                        <a:t>, Saurabh Mittal</a:t>
                      </a:r>
                    </a:p>
                  </a:txBody>
                  <a:tcPr/>
                </a:tc>
                <a:extLst>
                  <a:ext uri="{0D108BD9-81ED-4DB2-BD59-A6C34878D82A}">
                    <a16:rowId xmlns:a16="http://schemas.microsoft.com/office/drawing/2014/main" val="1198589477"/>
                  </a:ext>
                </a:extLst>
              </a:tr>
              <a:tr h="370840">
                <a:tc>
                  <a:txBody>
                    <a:bodyPr/>
                    <a:lstStyle/>
                    <a:p>
                      <a:r>
                        <a:rPr lang="en-US" sz="1400" b="1" dirty="0"/>
                        <a:t>Canadian Derivatives Clearing Corporation</a:t>
                      </a:r>
                    </a:p>
                    <a:p>
                      <a:r>
                        <a:rPr lang="en-US" sz="1400" dirty="0"/>
                        <a:t>Antoinette Wu, Paul Barbara</a:t>
                      </a:r>
                    </a:p>
                  </a:txBody>
                  <a:tcPr/>
                </a:tc>
                <a:tc>
                  <a:txBody>
                    <a:bodyPr/>
                    <a:lstStyle/>
                    <a:p>
                      <a:r>
                        <a:rPr lang="en-US" sz="1400" b="1" dirty="0"/>
                        <a:t>ICE Trade Vault / </a:t>
                      </a:r>
                      <a:r>
                        <a:rPr lang="en-US" sz="1400" b="1" dirty="0" err="1"/>
                        <a:t>eConfirm</a:t>
                      </a:r>
                      <a:endParaRPr lang="en-US" sz="1400" b="1" dirty="0"/>
                    </a:p>
                    <a:p>
                      <a:r>
                        <a:rPr lang="en-US" sz="1400" dirty="0"/>
                        <a:t>Robert </a:t>
                      </a:r>
                      <a:r>
                        <a:rPr lang="en-US" sz="1400" dirty="0" err="1"/>
                        <a:t>Yenerall</a:t>
                      </a:r>
                      <a:r>
                        <a:rPr lang="en-US" sz="1400" dirty="0"/>
                        <a:t>, Dennis Sparrow</a:t>
                      </a:r>
                    </a:p>
                  </a:txBody>
                  <a:tcPr/>
                </a:tc>
                <a:extLst>
                  <a:ext uri="{0D108BD9-81ED-4DB2-BD59-A6C34878D82A}">
                    <a16:rowId xmlns:a16="http://schemas.microsoft.com/office/drawing/2014/main" val="3230193276"/>
                  </a:ext>
                </a:extLst>
              </a:tr>
              <a:tr h="370840">
                <a:tc>
                  <a:txBody>
                    <a:bodyPr/>
                    <a:lstStyle/>
                    <a:p>
                      <a:r>
                        <a:rPr lang="en-US" sz="1400" b="1" dirty="0" err="1"/>
                        <a:t>Cboe</a:t>
                      </a:r>
                      <a:r>
                        <a:rPr lang="en-US" sz="1400" b="1" dirty="0"/>
                        <a:t> Futures Exchange</a:t>
                      </a:r>
                    </a:p>
                    <a:p>
                      <a:r>
                        <a:rPr lang="en-US" sz="1400" dirty="0"/>
                        <a:t>Albert Jimenez</a:t>
                      </a:r>
                    </a:p>
                  </a:txBody>
                  <a:tcPr/>
                </a:tc>
                <a:tc>
                  <a:txBody>
                    <a:bodyPr/>
                    <a:lstStyle/>
                    <a:p>
                      <a:r>
                        <a:rPr lang="en-US" sz="1400" b="1" dirty="0"/>
                        <a:t>Minneapolis Grain Exchange</a:t>
                      </a:r>
                    </a:p>
                    <a:p>
                      <a:r>
                        <a:rPr lang="en-US" sz="1400" dirty="0"/>
                        <a:t>Ben Lundgren</a:t>
                      </a:r>
                    </a:p>
                  </a:txBody>
                  <a:tcPr/>
                </a:tc>
                <a:extLst>
                  <a:ext uri="{0D108BD9-81ED-4DB2-BD59-A6C34878D82A}">
                    <a16:rowId xmlns:a16="http://schemas.microsoft.com/office/drawing/2014/main" val="1868742857"/>
                  </a:ext>
                </a:extLst>
              </a:tr>
              <a:tr h="370840">
                <a:tc>
                  <a:txBody>
                    <a:bodyPr/>
                    <a:lstStyle/>
                    <a:p>
                      <a:r>
                        <a:rPr lang="en-US" sz="1400" b="1" dirty="0" err="1"/>
                        <a:t>Cboe</a:t>
                      </a:r>
                      <a:r>
                        <a:rPr lang="en-US" sz="1400" b="1" dirty="0"/>
                        <a:t> SEF</a:t>
                      </a:r>
                    </a:p>
                    <a:p>
                      <a:r>
                        <a:rPr lang="en-US" sz="1400" dirty="0"/>
                        <a:t>Adam Loeffler</a:t>
                      </a:r>
                    </a:p>
                  </a:txBody>
                  <a:tcPr/>
                </a:tc>
                <a:tc>
                  <a:txBody>
                    <a:bodyPr/>
                    <a:lstStyle/>
                    <a:p>
                      <a:r>
                        <a:rPr lang="en-US" sz="1400" b="1" dirty="0"/>
                        <a:t>Montreal Exchange</a:t>
                      </a:r>
                    </a:p>
                    <a:p>
                      <a:r>
                        <a:rPr lang="en-US" sz="1400" dirty="0"/>
                        <a:t>D’Arcy Ryan, Jean-François Royal</a:t>
                      </a:r>
                    </a:p>
                  </a:txBody>
                  <a:tcPr/>
                </a:tc>
                <a:extLst>
                  <a:ext uri="{0D108BD9-81ED-4DB2-BD59-A6C34878D82A}">
                    <a16:rowId xmlns:a16="http://schemas.microsoft.com/office/drawing/2014/main" val="961058765"/>
                  </a:ext>
                </a:extLst>
              </a:tr>
              <a:tr h="370840">
                <a:tc>
                  <a:txBody>
                    <a:bodyPr/>
                    <a:lstStyle/>
                    <a:p>
                      <a:r>
                        <a:rPr lang="en-US" sz="1400" b="1" dirty="0"/>
                        <a:t>CME Group</a:t>
                      </a:r>
                    </a:p>
                    <a:p>
                      <a:r>
                        <a:rPr lang="en-US" sz="1400" dirty="0"/>
                        <a:t>Don Moore</a:t>
                      </a:r>
                    </a:p>
                  </a:txBody>
                  <a:tcPr/>
                </a:tc>
                <a:tc>
                  <a:txBody>
                    <a:bodyPr/>
                    <a:lstStyle/>
                    <a:p>
                      <a:r>
                        <a:rPr lang="en-US" sz="1400" b="1" dirty="0"/>
                        <a:t>Nodal Exchange / Nodal Clear</a:t>
                      </a:r>
                    </a:p>
                    <a:p>
                      <a:r>
                        <a:rPr lang="en-US" sz="1400" dirty="0"/>
                        <a:t>Henri </a:t>
                      </a:r>
                      <a:r>
                        <a:rPr lang="en-US" sz="1400" dirty="0" err="1"/>
                        <a:t>Noumbi</a:t>
                      </a:r>
                      <a:endParaRPr lang="en-US" sz="1400" dirty="0"/>
                    </a:p>
                  </a:txBody>
                  <a:tcPr/>
                </a:tc>
                <a:extLst>
                  <a:ext uri="{0D108BD9-81ED-4DB2-BD59-A6C34878D82A}">
                    <a16:rowId xmlns:a16="http://schemas.microsoft.com/office/drawing/2014/main" val="778673687"/>
                  </a:ext>
                </a:extLst>
              </a:tr>
              <a:tr h="370840">
                <a:tc>
                  <a:txBody>
                    <a:bodyPr/>
                    <a:lstStyle/>
                    <a:p>
                      <a:r>
                        <a:rPr lang="en-US" sz="1400" b="1" dirty="0"/>
                        <a:t>Coinbase</a:t>
                      </a:r>
                    </a:p>
                    <a:p>
                      <a:r>
                        <a:rPr lang="en-US" sz="1400" dirty="0"/>
                        <a:t>Tom Gorski</a:t>
                      </a:r>
                    </a:p>
                  </a:txBody>
                  <a:tcPr/>
                </a:tc>
                <a:tc>
                  <a:txBody>
                    <a:bodyPr/>
                    <a:lstStyle/>
                    <a:p>
                      <a:r>
                        <a:rPr lang="en-US" sz="1400" b="1" dirty="0"/>
                        <a:t>Options Clearing Corporation</a:t>
                      </a:r>
                    </a:p>
                    <a:p>
                      <a:r>
                        <a:rPr lang="en-US" sz="1400" dirty="0"/>
                        <a:t>Diego Cuevas, John </a:t>
                      </a:r>
                      <a:r>
                        <a:rPr lang="en-US" sz="1400" dirty="0" err="1"/>
                        <a:t>Kobos</a:t>
                      </a:r>
                      <a:r>
                        <a:rPr lang="en-US" sz="1400" dirty="0"/>
                        <a:t>, Karen Glad</a:t>
                      </a:r>
                    </a:p>
                  </a:txBody>
                  <a:tcPr/>
                </a:tc>
                <a:extLst>
                  <a:ext uri="{0D108BD9-81ED-4DB2-BD59-A6C34878D82A}">
                    <a16:rowId xmlns:a16="http://schemas.microsoft.com/office/drawing/2014/main" val="3940438457"/>
                  </a:ext>
                </a:extLst>
              </a:tr>
              <a:tr h="370840">
                <a:tc>
                  <a:txBody>
                    <a:bodyPr/>
                    <a:lstStyle/>
                    <a:p>
                      <a:r>
                        <a:rPr lang="en-US" sz="1400" b="1" dirty="0" err="1"/>
                        <a:t>Eurex</a:t>
                      </a:r>
                      <a:endParaRPr lang="en-US" sz="1400" b="1" dirty="0"/>
                    </a:p>
                    <a:p>
                      <a:r>
                        <a:rPr lang="en-US" sz="1400" dirty="0"/>
                        <a:t>Donya </a:t>
                      </a:r>
                      <a:r>
                        <a:rPr lang="en-US" sz="1400" dirty="0" err="1"/>
                        <a:t>Nawran</a:t>
                      </a:r>
                      <a:r>
                        <a:rPr lang="en-US" sz="1400" dirty="0"/>
                        <a:t>, Wolfgang </a:t>
                      </a:r>
                      <a:r>
                        <a:rPr lang="en-US" sz="1400" dirty="0" err="1"/>
                        <a:t>Deiseroth</a:t>
                      </a:r>
                      <a:endParaRPr lang="en-US" sz="1400" dirty="0"/>
                    </a:p>
                  </a:txBody>
                  <a:tcPr/>
                </a:tc>
                <a:tc>
                  <a:txBody>
                    <a:bodyPr/>
                    <a:lstStyle/>
                    <a:p>
                      <a:r>
                        <a:rPr lang="en-US" sz="1400" b="1" dirty="0"/>
                        <a:t>Small Exchange</a:t>
                      </a:r>
                    </a:p>
                    <a:p>
                      <a:r>
                        <a:rPr lang="en-US" sz="1400" dirty="0"/>
                        <a:t>John </a:t>
                      </a:r>
                      <a:r>
                        <a:rPr lang="en-US" sz="1400" dirty="0" err="1"/>
                        <a:t>Hever</a:t>
                      </a:r>
                      <a:endParaRPr lang="en-US" sz="1400" dirty="0"/>
                    </a:p>
                  </a:txBody>
                  <a:tcPr/>
                </a:tc>
                <a:extLst>
                  <a:ext uri="{0D108BD9-81ED-4DB2-BD59-A6C34878D82A}">
                    <a16:rowId xmlns:a16="http://schemas.microsoft.com/office/drawing/2014/main" val="2383976484"/>
                  </a:ext>
                </a:extLst>
              </a:tr>
              <a:tr h="370840">
                <a:tc>
                  <a:txBody>
                    <a:bodyPr/>
                    <a:lstStyle/>
                    <a:p>
                      <a:r>
                        <a:rPr lang="en-US" sz="1400" b="1" dirty="0"/>
                        <a:t>Euronext</a:t>
                      </a:r>
                    </a:p>
                    <a:p>
                      <a:r>
                        <a:rPr lang="en-US" sz="1400" dirty="0"/>
                        <a:t>Daniel Cousin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err="1"/>
                        <a:t>Traiana</a:t>
                      </a:r>
                      <a:r>
                        <a:rPr lang="en-US" sz="1400" b="1" dirty="0"/>
                        <a:t> Limit Hub</a:t>
                      </a:r>
                    </a:p>
                    <a:p>
                      <a:r>
                        <a:rPr lang="en-US" sz="1400" dirty="0"/>
                        <a:t>Ash </a:t>
                      </a:r>
                      <a:r>
                        <a:rPr lang="en-US" sz="1400" dirty="0" err="1"/>
                        <a:t>Vincken</a:t>
                      </a:r>
                      <a:endParaRPr lang="en-US" sz="1400" dirty="0"/>
                    </a:p>
                  </a:txBody>
                  <a:tcPr/>
                </a:tc>
                <a:extLst>
                  <a:ext uri="{0D108BD9-81ED-4DB2-BD59-A6C34878D82A}">
                    <a16:rowId xmlns:a16="http://schemas.microsoft.com/office/drawing/2014/main" val="3585591037"/>
                  </a:ext>
                </a:extLst>
              </a:tr>
              <a:tr h="370840">
                <a:tc>
                  <a:txBody>
                    <a:bodyPr/>
                    <a:lstStyle/>
                    <a:p>
                      <a:r>
                        <a:rPr lang="en-US" sz="1400" b="1" dirty="0"/>
                        <a:t>ICE Exchange / ICE Clear US, EU, SG</a:t>
                      </a:r>
                    </a:p>
                    <a:p>
                      <a:r>
                        <a:rPr lang="en-US" sz="1400" b="0" dirty="0"/>
                        <a:t>Leon Caswell, Norm Johnson, Marc MacQuarrie, Andrey </a:t>
                      </a:r>
                      <a:r>
                        <a:rPr lang="en-US" sz="1400" b="0" dirty="0" err="1"/>
                        <a:t>Kalita</a:t>
                      </a:r>
                      <a:endParaRPr lang="en-US" sz="1400" b="0" dirty="0"/>
                    </a:p>
                  </a:txBody>
                  <a:tcPr/>
                </a:tc>
                <a:tc>
                  <a:txBody>
                    <a:bodyPr/>
                    <a:lstStyle/>
                    <a:p>
                      <a:endParaRPr lang="en-US" sz="1400" dirty="0"/>
                    </a:p>
                  </a:txBody>
                  <a:tcPr/>
                </a:tc>
                <a:extLst>
                  <a:ext uri="{0D108BD9-81ED-4DB2-BD59-A6C34878D82A}">
                    <a16:rowId xmlns:a16="http://schemas.microsoft.com/office/drawing/2014/main" val="3117726185"/>
                  </a:ext>
                </a:extLst>
              </a:tr>
            </a:tbl>
          </a:graphicData>
        </a:graphic>
      </p:graphicFrame>
    </p:spTree>
    <p:extLst>
      <p:ext uri="{BB962C8B-B14F-4D97-AF65-F5344CB8AC3E}">
        <p14:creationId xmlns:p14="http://schemas.microsoft.com/office/powerpoint/2010/main" val="2088664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Success</a:t>
            </a:r>
            <a:r>
              <a:rPr lang="en-GB" sz="2200" b="1" dirty="0"/>
              <a:t> criteria for the DR test exercise</a:t>
            </a:r>
          </a:p>
          <a:p>
            <a:pPr marL="0" indent="0">
              <a:lnSpc>
                <a:spcPct val="110000"/>
              </a:lnSpc>
              <a:buNone/>
            </a:pPr>
            <a:endParaRPr lang="en-GB" sz="1900" dirty="0"/>
          </a:p>
          <a:p>
            <a:pPr marL="0" indent="0">
              <a:lnSpc>
                <a:spcPct val="110000"/>
              </a:lnSpc>
              <a:buNone/>
            </a:pPr>
            <a:r>
              <a:rPr lang="en-GB" sz="1800" dirty="0"/>
              <a:t>The DR test exercise can be considered successful if </a:t>
            </a:r>
            <a:r>
              <a:rPr lang="en-US" sz="1800" b="1" u="sng" dirty="0"/>
              <a:t>one</a:t>
            </a:r>
            <a:r>
              <a:rPr lang="en-US" sz="1800" dirty="0"/>
              <a:t> of the following three conditions is met</a:t>
            </a:r>
            <a:endParaRPr lang="en-GB" sz="1800" dirty="0"/>
          </a:p>
          <a:p>
            <a:pPr fontAlgn="base">
              <a:lnSpc>
                <a:spcPct val="110000"/>
              </a:lnSpc>
            </a:pPr>
            <a:r>
              <a:rPr lang="en-GB" sz="1800" b="1" dirty="0"/>
              <a:t>either</a:t>
            </a:r>
            <a:r>
              <a:rPr lang="en-GB" sz="1800" dirty="0"/>
              <a:t> a message “Connection Test ##### &lt;</a:t>
            </a:r>
            <a:r>
              <a:rPr lang="en-GB" sz="1800" dirty="0" err="1"/>
              <a:t>hh:mm:ss</a:t>
            </a:r>
            <a:r>
              <a:rPr lang="en-GB" sz="1800" dirty="0"/>
              <a:t>&gt;” appears with an increasing sequence number in the market news view (news board) of the T7 Trader or Admin GUI</a:t>
            </a:r>
          </a:p>
          <a:p>
            <a:pPr fontAlgn="base">
              <a:lnSpc>
                <a:spcPct val="110000"/>
              </a:lnSpc>
            </a:pPr>
            <a:r>
              <a:rPr lang="en-GB" sz="1800" b="1" dirty="0"/>
              <a:t>or</a:t>
            </a:r>
            <a:r>
              <a:rPr lang="en-GB" sz="1800" dirty="0"/>
              <a:t> a successful session or trader login via ETI has been performed </a:t>
            </a:r>
            <a:r>
              <a:rPr lang="en-GB" sz="1800" b="1" dirty="0"/>
              <a:t>and</a:t>
            </a:r>
            <a:r>
              <a:rPr lang="en-GB" sz="1800" dirty="0"/>
              <a:t> MDI/EMDI/EOBI/RDI heartbeats have been received</a:t>
            </a:r>
          </a:p>
          <a:p>
            <a:pPr fontAlgn="base">
              <a:lnSpc>
                <a:spcPct val="110000"/>
              </a:lnSpc>
            </a:pPr>
            <a:r>
              <a:rPr lang="en-GB" sz="1800" b="1" dirty="0"/>
              <a:t>or</a:t>
            </a:r>
            <a:r>
              <a:rPr lang="en-GB" sz="1800" dirty="0"/>
              <a:t> a successful session or trader login via FIX LF has been performed </a:t>
            </a:r>
            <a:r>
              <a:rPr lang="en-GB" sz="1800" b="1" dirty="0"/>
              <a:t>and</a:t>
            </a:r>
            <a:r>
              <a:rPr lang="en-GB" sz="1800" dirty="0"/>
              <a:t> MDI/EMDI/EOBI/RDI heartbeats have been received</a:t>
            </a:r>
          </a:p>
          <a:p>
            <a:pPr fontAlgn="base">
              <a:lnSpc>
                <a:spcPct val="110000"/>
              </a:lnSpc>
            </a:pPr>
            <a:endParaRPr lang="en-GB" sz="1800" dirty="0"/>
          </a:p>
        </p:txBody>
      </p:sp>
    </p:spTree>
    <p:extLst>
      <p:ext uri="{BB962C8B-B14F-4D97-AF65-F5344CB8AC3E}">
        <p14:creationId xmlns:p14="http://schemas.microsoft.com/office/powerpoint/2010/main" val="4186450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lnSpcReduction="10000"/>
          </a:bodyPr>
          <a:lstStyle/>
          <a:p>
            <a:pPr marL="0" indent="0">
              <a:buNone/>
            </a:pPr>
            <a:r>
              <a:rPr lang="en-US" sz="2200" b="1" dirty="0"/>
              <a:t>Timeline on 14 October 2023</a:t>
            </a:r>
            <a:endParaRPr lang="en-US" sz="1450" dirty="0"/>
          </a:p>
          <a:p>
            <a:r>
              <a:rPr lang="en-US" sz="1500" dirty="0"/>
              <a:t>Start of DR scenario test				13:00 CEST</a:t>
            </a:r>
          </a:p>
          <a:p>
            <a:r>
              <a:rPr lang="en-US" sz="1500" dirty="0"/>
              <a:t>End of DR scenario test				16:00 CEST</a:t>
            </a:r>
          </a:p>
          <a:p>
            <a:r>
              <a:rPr lang="en-US" sz="1500" dirty="0"/>
              <a:t>Start of prod environment re-connect test		17:00 CEST</a:t>
            </a:r>
          </a:p>
          <a:p>
            <a:r>
              <a:rPr lang="en-US" sz="1500" dirty="0"/>
              <a:t>End of prod environment re-connect test		18:00 CEST</a:t>
            </a:r>
          </a:p>
          <a:p>
            <a:pPr marL="0" indent="0">
              <a:buNone/>
            </a:pPr>
            <a:br>
              <a:rPr lang="de-DE" sz="1500" dirty="0">
                <a:sym typeface="Wingdings" panose="05000000000000000000" pitchFamily="2" charset="2"/>
              </a:rPr>
            </a:br>
            <a:endParaRPr lang="de-DE" sz="1500" dirty="0">
              <a:sym typeface="Wingdings" panose="05000000000000000000" pitchFamily="2" charset="2"/>
            </a:endParaRPr>
          </a:p>
          <a:p>
            <a:pPr marL="0" indent="0">
              <a:buNone/>
            </a:pPr>
            <a:r>
              <a:rPr lang="de-DE" sz="1500" dirty="0">
                <a:sym typeface="Wingdings" panose="05000000000000000000" pitchFamily="2" charset="2"/>
              </a:rPr>
              <a:t>Primary Contact </a:t>
            </a:r>
          </a:p>
          <a:p>
            <a:r>
              <a:rPr lang="de-DE" sz="1500" dirty="0">
                <a:sym typeface="Wingdings" panose="05000000000000000000" pitchFamily="2" charset="2"/>
              </a:rPr>
              <a:t>Technical Key Account Manager (via individual VIP </a:t>
            </a:r>
            <a:r>
              <a:rPr lang="de-DE" sz="1500" dirty="0" err="1">
                <a:sym typeface="Wingdings" panose="05000000000000000000" pitchFamily="2" charset="2"/>
              </a:rPr>
              <a:t>number</a:t>
            </a:r>
            <a:r>
              <a:rPr lang="de-DE" sz="1500" dirty="0">
                <a:sym typeface="Wingdings" panose="05000000000000000000" pitchFamily="2" charset="2"/>
              </a:rPr>
              <a:t>)</a:t>
            </a:r>
          </a:p>
          <a:p>
            <a:pPr marL="0" indent="0">
              <a:buNone/>
            </a:pPr>
            <a:endParaRPr lang="en-US" sz="1500" dirty="0"/>
          </a:p>
          <a:p>
            <a:pPr marL="0" indent="0">
              <a:buNone/>
            </a:pPr>
            <a:r>
              <a:rPr lang="en-US" sz="1500" dirty="0"/>
              <a:t>Detailed information</a:t>
            </a:r>
          </a:p>
          <a:p>
            <a:r>
              <a:rPr lang="en-US" sz="1500" dirty="0">
                <a:hlinkClick r:id="rId3"/>
              </a:rPr>
              <a:t>Eurex Circular 066/2023 </a:t>
            </a:r>
            <a:r>
              <a:rPr lang="en-US" sz="1500" dirty="0"/>
              <a:t>					</a:t>
            </a:r>
          </a:p>
          <a:p>
            <a:r>
              <a:rPr lang="en-US" sz="1500" dirty="0"/>
              <a:t>Updated version of “</a:t>
            </a:r>
            <a:r>
              <a:rPr lang="en-GB" sz="1500" dirty="0"/>
              <a:t>T7 Disaster Recovery Concept 2023” </a:t>
            </a:r>
            <a:r>
              <a:rPr lang="en-US" sz="1500" dirty="0"/>
              <a:t>- Accessible end of August under the following path: </a:t>
            </a:r>
          </a:p>
          <a:p>
            <a:pPr marL="0" indent="0" algn="ctr">
              <a:buNone/>
            </a:pPr>
            <a:r>
              <a:rPr lang="en-US" sz="1500" dirty="0">
                <a:hlinkClick r:id="rId4"/>
              </a:rPr>
              <a:t>Eurex.com </a:t>
            </a:r>
            <a:r>
              <a:rPr lang="en-US" sz="1500" dirty="0"/>
              <a:t>&gt; Support &gt; Initiatives &amp; Releases &gt; T7 Release 11.1 &gt; Network Access</a:t>
            </a:r>
          </a:p>
          <a:p>
            <a:pPr marL="0" indent="0">
              <a:buNone/>
            </a:pPr>
            <a:endParaRPr lang="en-US" sz="1450" dirty="0"/>
          </a:p>
        </p:txBody>
      </p:sp>
    </p:spTree>
    <p:extLst>
      <p:ext uri="{BB962C8B-B14F-4D97-AF65-F5344CB8AC3E}">
        <p14:creationId xmlns:p14="http://schemas.microsoft.com/office/powerpoint/2010/main" val="832699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EURONEXT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a:t>MAIN PRINCIPLES OF THE TEST</a:t>
            </a:r>
          </a:p>
          <a:p>
            <a:pPr marL="0" indent="0">
              <a:lnSpc>
                <a:spcPct val="100000"/>
              </a:lnSpc>
              <a:buNone/>
            </a:pPr>
            <a:r>
              <a:rPr lang="en-GB" sz="2000"/>
              <a:t>Euronext will simulate a failover of DC1 to DC2 during the continuous trading session and will manage the transfer through the appropriate decision-making process (for Cash </a:t>
            </a:r>
            <a:r>
              <a:rPr lang="en-US" sz="2000"/>
              <a:t>&amp; Derivatives </a:t>
            </a:r>
            <a:r>
              <a:rPr lang="en-GB" sz="2000"/>
              <a:t>Markets).</a:t>
            </a:r>
            <a:endParaRPr lang="fr-FR" sz="2000"/>
          </a:p>
          <a:p>
            <a:pPr marL="0" indent="0">
              <a:lnSpc>
                <a:spcPct val="100000"/>
              </a:lnSpc>
              <a:buNone/>
            </a:pPr>
            <a:r>
              <a:rPr lang="en-GB" sz="2000"/>
              <a:t>As soon as Euronext considers DC2 to be fully operational for Cash &amp; Derivatives markets, a pre-opening session and a trading session will be set up on </a:t>
            </a:r>
            <a:r>
              <a:rPr lang="en-GB" sz="2000" err="1"/>
              <a:t>Optiq</a:t>
            </a:r>
            <a:r>
              <a:rPr lang="en-GB" sz="2000"/>
              <a:t> Cash &amp; Derivatives, and customers will be given by our readiness status to reconnect.</a:t>
            </a:r>
            <a:endParaRPr lang="fr-FR" sz="2000"/>
          </a:p>
          <a:p>
            <a:pPr marL="0" indent="0">
              <a:buNone/>
            </a:pPr>
            <a:endParaRPr lang="fr-FR" sz="2000"/>
          </a:p>
          <a:p>
            <a:pPr marL="0" indent="0">
              <a:buNone/>
            </a:pPr>
            <a:r>
              <a:rPr lang="en-GB" sz="2000"/>
              <a:t>Customers are responsible for making sure that their internal systems and access means are correctly</a:t>
            </a:r>
            <a:r>
              <a:rPr lang="fr-FR" sz="2000"/>
              <a:t> </a:t>
            </a:r>
            <a:r>
              <a:rPr lang="en-GB" sz="2000"/>
              <a:t>synchronised with Euronext central systems.</a:t>
            </a:r>
            <a:endParaRPr lang="fr-FR" sz="2000"/>
          </a:p>
          <a:p>
            <a:endParaRPr lang="en-US"/>
          </a:p>
        </p:txBody>
      </p:sp>
    </p:spTree>
    <p:extLst>
      <p:ext uri="{BB962C8B-B14F-4D97-AF65-F5344CB8AC3E}">
        <p14:creationId xmlns:p14="http://schemas.microsoft.com/office/powerpoint/2010/main" val="124006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lnSpcReduction="10000"/>
          </a:bodyPr>
          <a:lstStyle/>
          <a:p>
            <a:pPr marL="0" indent="0">
              <a:buNone/>
            </a:pPr>
            <a:r>
              <a:rPr lang="en-GB" sz="1600" dirty="0"/>
              <a:t>The following are included in the test:</a:t>
            </a:r>
            <a:endParaRPr lang="fr-FR" sz="1600" dirty="0"/>
          </a:p>
          <a:p>
            <a:pPr lvl="0"/>
            <a:r>
              <a:rPr lang="en-GB" sz="1600" dirty="0"/>
              <a:t>Both production trading systems of Euronext’s Data Centres: DC1, located at Bergamo (Milan - </a:t>
            </a:r>
            <a:r>
              <a:rPr lang="en-GB" sz="1600" dirty="0" err="1"/>
              <a:t>italy</a:t>
            </a:r>
            <a:r>
              <a:rPr lang="en-GB" sz="1600" dirty="0"/>
              <a:t>) and DC2 (DR Data Centre), located in the Paris region.</a:t>
            </a:r>
            <a:endParaRPr lang="fr-FR" sz="1600" dirty="0"/>
          </a:p>
          <a:p>
            <a:pPr lvl="0"/>
            <a:r>
              <a:rPr lang="en-GB" sz="1600" dirty="0"/>
              <a:t>Trading engines:</a:t>
            </a:r>
            <a:endParaRPr lang="fr-FR" sz="1600" dirty="0"/>
          </a:p>
          <a:p>
            <a:pPr lvl="1"/>
            <a:r>
              <a:rPr lang="en-GB" sz="1600" dirty="0"/>
              <a:t>Optiq Cash Markets: Equities, Funds, Warrants &amp; Certificates, Fixed Income,  Trade Confirmation  System (TCS), Transaction Reporting and Publication System (Saturn) and Index platform</a:t>
            </a:r>
            <a:endParaRPr lang="fr-FR" sz="1600" dirty="0"/>
          </a:p>
          <a:p>
            <a:pPr lvl="1"/>
            <a:r>
              <a:rPr lang="en-GB" sz="1600" dirty="0"/>
              <a:t>Optiq Derivatives Markets: Equity Derivatives, Index Derivatives, Commodities.</a:t>
            </a:r>
            <a:endParaRPr lang="fr-FR" sz="1600" dirty="0"/>
          </a:p>
          <a:p>
            <a:pPr marL="457200" lvl="1" indent="0">
              <a:buNone/>
            </a:pPr>
            <a:endParaRPr lang="fr-FR" sz="1600" dirty="0"/>
          </a:p>
          <a:p>
            <a:r>
              <a:rPr lang="en-GB" sz="1600" dirty="0"/>
              <a:t>Related access means: Optiq Cash &amp; Derivatives Order Entry available via OEG Market Data: All MDG market data  services</a:t>
            </a:r>
            <a:endParaRPr lang="fr-FR" sz="1600" dirty="0"/>
          </a:p>
          <a:p>
            <a:pPr marL="0" indent="0">
              <a:buNone/>
            </a:pPr>
            <a:endParaRPr lang="fr-FR" sz="1600" dirty="0"/>
          </a:p>
          <a:p>
            <a:pPr marL="0" indent="0">
              <a:buNone/>
            </a:pPr>
            <a:r>
              <a:rPr lang="en-GB" sz="1600" dirty="0"/>
              <a:t>The following systems/ services are </a:t>
            </a:r>
            <a:r>
              <a:rPr lang="en-GB" sz="1600" b="1" u="sng" dirty="0"/>
              <a:t>not</a:t>
            </a:r>
            <a:r>
              <a:rPr lang="en-GB" sz="1600" dirty="0"/>
              <a:t> part of the test:</a:t>
            </a:r>
            <a:endParaRPr lang="fr-FR" sz="1600" dirty="0"/>
          </a:p>
          <a:p>
            <a:pPr lvl="0"/>
            <a:r>
              <a:rPr lang="en-GB" sz="1600" dirty="0"/>
              <a:t>Co-location access means</a:t>
            </a:r>
            <a:endParaRPr lang="fr-FR" sz="1600" dirty="0"/>
          </a:p>
          <a:p>
            <a:pPr lvl="0"/>
            <a:r>
              <a:rPr lang="en-GB" sz="1600" dirty="0"/>
              <a:t>Post-trade systems: trades will not be integrated in the clearing system and no clearing members will be involved in this test.</a:t>
            </a:r>
            <a:endParaRPr lang="fr-FR" sz="1600" dirty="0"/>
          </a:p>
          <a:p>
            <a:endParaRPr lang="en-US" dirty="0"/>
          </a:p>
        </p:txBody>
      </p:sp>
      <p:sp>
        <p:nvSpPr>
          <p:cNvPr id="2" name="TextBox 1">
            <a:extLst>
              <a:ext uri="{FF2B5EF4-FFF2-40B4-BE49-F238E27FC236}">
                <a16:creationId xmlns:a16="http://schemas.microsoft.com/office/drawing/2014/main" id="{DC36B826-0964-F646-BB2F-5ABCBFBF295A}"/>
              </a:ext>
            </a:extLst>
          </p:cNvPr>
          <p:cNvSpPr txBox="1"/>
          <p:nvPr/>
        </p:nvSpPr>
        <p:spPr>
          <a:xfrm>
            <a:off x="628650" y="1392577"/>
            <a:ext cx="2643672" cy="400110"/>
          </a:xfrm>
          <a:prstGeom prst="rect">
            <a:avLst/>
          </a:prstGeom>
          <a:noFill/>
        </p:spPr>
        <p:txBody>
          <a:bodyPr wrap="none" rtlCol="0">
            <a:spAutoFit/>
          </a:bodyPr>
          <a:lstStyle/>
          <a:p>
            <a:r>
              <a:rPr lang="en-US" sz="2000" b="1">
                <a:latin typeface="Lato" panose="020F0502020204030203" pitchFamily="34" charset="0"/>
                <a:ea typeface="Lato" panose="020F0502020204030203" pitchFamily="34" charset="0"/>
                <a:cs typeface="Lato" panose="020F0502020204030203" pitchFamily="34" charset="0"/>
              </a:rPr>
              <a:t>SCOPE OF THE TEST</a:t>
            </a:r>
          </a:p>
        </p:txBody>
      </p:sp>
    </p:spTree>
    <p:extLst>
      <p:ext uri="{BB962C8B-B14F-4D97-AF65-F5344CB8AC3E}">
        <p14:creationId xmlns:p14="http://schemas.microsoft.com/office/powerpoint/2010/main" val="40725977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000" b="1" dirty="0"/>
              <a:t>DR TEST SCHEDULE FOR CASH &amp; DERIVATIVES MARKETS</a:t>
            </a:r>
          </a:p>
          <a:p>
            <a:pPr marL="0" indent="0">
              <a:buNone/>
            </a:pPr>
            <a:r>
              <a:rPr lang="en-US" sz="1800" u="sng" dirty="0"/>
              <a:t>Note: All timings are approximate and are stated as CET</a:t>
            </a:r>
          </a:p>
          <a:p>
            <a:endParaRPr lang="en-US" dirty="0"/>
          </a:p>
          <a:p>
            <a:pPr marL="0" indent="0">
              <a:buNone/>
            </a:pPr>
            <a:r>
              <a:rPr lang="en-GB" sz="1900" dirty="0"/>
              <a:t>10:30 Beginning of the test. Participants are invited to check the status and timeline on the </a:t>
            </a:r>
            <a:r>
              <a:rPr lang="en-GB" sz="1900" u="sng" dirty="0">
                <a:hlinkClick r:id="rId2"/>
              </a:rPr>
              <a:t>Market Status web page</a:t>
            </a:r>
            <a:endParaRPr lang="fr-FR" sz="1900" dirty="0"/>
          </a:p>
          <a:p>
            <a:pPr marL="0" indent="0">
              <a:buNone/>
            </a:pPr>
            <a:r>
              <a:rPr lang="en-GB" sz="1900" dirty="0"/>
              <a:t>11:30 Pre-opening phase (Core call) on DC1</a:t>
            </a:r>
            <a:r>
              <a:rPr lang="fr-FR" sz="1900" dirty="0"/>
              <a:t> (</a:t>
            </a:r>
            <a:r>
              <a:rPr lang="en-GB" sz="1900" dirty="0"/>
              <a:t>Customers can connect and send orders)</a:t>
            </a:r>
          </a:p>
          <a:p>
            <a:pPr marL="0" indent="0">
              <a:buNone/>
            </a:pPr>
            <a:r>
              <a:rPr lang="en-GB" sz="1900" dirty="0"/>
              <a:t>11:45 Opening phase (Core call) on DC1</a:t>
            </a:r>
            <a:r>
              <a:rPr lang="fr-FR" sz="1900" dirty="0"/>
              <a:t> (</a:t>
            </a:r>
            <a:r>
              <a:rPr lang="en-GB" sz="1900" dirty="0"/>
              <a:t>Customers can send orders and trade)</a:t>
            </a:r>
          </a:p>
          <a:p>
            <a:pPr marL="0" lvl="0" indent="0">
              <a:buNone/>
            </a:pPr>
            <a:r>
              <a:rPr lang="en-GB" sz="1900" dirty="0"/>
              <a:t>13:00 Beginning of the failover from DC1 to DC2 (Order Entry access means disconnected from the markets)</a:t>
            </a:r>
            <a:endParaRPr lang="fr-FR" sz="1900" dirty="0"/>
          </a:p>
          <a:p>
            <a:pPr marL="0" indent="0">
              <a:buNone/>
            </a:pPr>
            <a:r>
              <a:rPr lang="en-GB" sz="1900" dirty="0"/>
              <a:t>15:00 Beginning of the failover from DC1 to DC2</a:t>
            </a:r>
          </a:p>
          <a:p>
            <a:pPr marL="0" indent="0">
              <a:buNone/>
            </a:pPr>
            <a:r>
              <a:rPr lang="en-GB" sz="1900" dirty="0"/>
              <a:t>16:30 End of the test</a:t>
            </a:r>
            <a:endParaRPr lang="fr-FR" sz="1900" dirty="0"/>
          </a:p>
          <a:p>
            <a:endParaRPr lang="en-US" dirty="0"/>
          </a:p>
        </p:txBody>
      </p:sp>
    </p:spTree>
    <p:extLst>
      <p:ext uri="{BB962C8B-B14F-4D97-AF65-F5344CB8AC3E}">
        <p14:creationId xmlns:p14="http://schemas.microsoft.com/office/powerpoint/2010/main" val="30290882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buNone/>
            </a:pPr>
            <a:r>
              <a:rPr lang="en-US" sz="2400" b="1" dirty="0"/>
              <a:t>CUSTOMER PARTICIPATION</a:t>
            </a:r>
            <a:endParaRPr lang="fr-FR" sz="2400" dirty="0"/>
          </a:p>
          <a:p>
            <a:pPr marL="0" indent="0">
              <a:buNone/>
            </a:pPr>
            <a:r>
              <a:rPr lang="en-US" sz="2200" dirty="0"/>
              <a:t> </a:t>
            </a:r>
            <a:endParaRPr lang="fr-FR" sz="2200" dirty="0"/>
          </a:p>
          <a:p>
            <a:pPr marL="0" indent="0">
              <a:lnSpc>
                <a:spcPct val="120000"/>
              </a:lnSpc>
              <a:buNone/>
            </a:pPr>
            <a:r>
              <a:rPr lang="en-US" sz="2200" dirty="0"/>
              <a:t>Euronext strongly encourages any customers to participate actively in this test in order to ensure that they are familiar with the Euronext failover process. </a:t>
            </a:r>
            <a:endParaRPr lang="fr-FR" sz="2200" dirty="0"/>
          </a:p>
          <a:p>
            <a:pPr marL="0" indent="0">
              <a:buNone/>
            </a:pPr>
            <a:r>
              <a:rPr lang="en-US" sz="2200" dirty="0"/>
              <a:t> </a:t>
            </a:r>
            <a:endParaRPr lang="fr-FR" sz="2200" dirty="0"/>
          </a:p>
          <a:p>
            <a:pPr marL="0" indent="0">
              <a:buNone/>
            </a:pPr>
            <a:endParaRPr lang="en-US" sz="2400" u="sng" dirty="0"/>
          </a:p>
          <a:p>
            <a:pPr marL="0" indent="0">
              <a:buNone/>
            </a:pPr>
            <a:r>
              <a:rPr lang="en-GB" sz="2400" b="1" dirty="0"/>
              <a:t>COMMUNICATION</a:t>
            </a:r>
            <a:endParaRPr lang="fr-FR" sz="2400" dirty="0"/>
          </a:p>
          <a:p>
            <a:endParaRPr lang="fr-FR" sz="2200" dirty="0"/>
          </a:p>
          <a:p>
            <a:pPr marL="0" indent="0">
              <a:lnSpc>
                <a:spcPct val="120000"/>
              </a:lnSpc>
              <a:buNone/>
            </a:pPr>
            <a:r>
              <a:rPr lang="en-GB" sz="2200" dirty="0"/>
              <a:t>During the test Euronext will keep customers informed through the Live Market Status web page:</a:t>
            </a:r>
            <a:r>
              <a:rPr lang="fr-FR" sz="2200" dirty="0"/>
              <a:t> </a:t>
            </a:r>
            <a:r>
              <a:rPr lang="en-GB" sz="2200" u="sng" dirty="0">
                <a:hlinkClick r:id="rId2"/>
              </a:rPr>
              <a:t>www.euronext.com/market-status</a:t>
            </a:r>
            <a:r>
              <a:rPr lang="en-GB" sz="2200" u="sng" dirty="0"/>
              <a:t> </a:t>
            </a:r>
            <a:endParaRPr lang="fr-FR" sz="2200" dirty="0"/>
          </a:p>
          <a:p>
            <a:pPr marL="0" indent="0">
              <a:buNone/>
            </a:pPr>
            <a:endParaRPr lang="fr-FR" sz="2200" dirty="0"/>
          </a:p>
          <a:p>
            <a:endParaRPr lang="en-US" dirty="0"/>
          </a:p>
        </p:txBody>
      </p:sp>
    </p:spTree>
    <p:extLst>
      <p:ext uri="{BB962C8B-B14F-4D97-AF65-F5344CB8AC3E}">
        <p14:creationId xmlns:p14="http://schemas.microsoft.com/office/powerpoint/2010/main" val="455459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Mahwah, NJ will be used for the FIA DR Test on Saturday, October 14th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US		Canola</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dirty="0"/>
              <a:t>0001 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a:t>
            </a:r>
            <a:r>
              <a:rPr lang="en-US" dirty="0" err="1"/>
              <a:t>WebICE</a:t>
            </a:r>
            <a:r>
              <a:rPr lang="en-US" dirty="0"/>
              <a:t>, ICE Block, FIX, </a:t>
            </a:r>
            <a:r>
              <a:rPr lang="en-US" dirty="0" err="1"/>
              <a:t>Pricefeed</a:t>
            </a:r>
            <a:r>
              <a:rPr lang="en-US" dirty="0"/>
              <a:t>)</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a:t>Registration and user setup</a:t>
            </a:r>
          </a:p>
          <a:p>
            <a:pPr>
              <a:lnSpc>
                <a:spcPct val="120000"/>
              </a:lnSpc>
              <a:buFont typeface="System Font Regular"/>
              <a:buChar char="-"/>
            </a:pPr>
            <a:r>
              <a:rPr lang="en-US"/>
              <a:t>Registration for the ICE Exchange is not required</a:t>
            </a:r>
          </a:p>
          <a:p>
            <a:pPr>
              <a:lnSpc>
                <a:spcPct val="120000"/>
              </a:lnSpc>
              <a:buFont typeface="System Font Regular"/>
              <a:buChar char="-"/>
            </a:pPr>
            <a:r>
              <a:rPr lang="en-US"/>
              <a:t>All existing customers with valid trading IDs are welcome to participate</a:t>
            </a:r>
          </a:p>
          <a:p>
            <a:pPr>
              <a:lnSpc>
                <a:spcPct val="120000"/>
              </a:lnSpc>
              <a:buFont typeface="System Font Regular"/>
              <a:buChar char="-"/>
            </a:pPr>
            <a:r>
              <a:rPr lang="en-US"/>
              <a:t>Existing production User ID and password will be used for login</a:t>
            </a:r>
          </a:p>
          <a:p>
            <a:pPr>
              <a:lnSpc>
                <a:spcPct val="120000"/>
              </a:lnSpc>
              <a:buFont typeface="System Font Regular"/>
              <a:buChar char="-"/>
            </a:pPr>
            <a:r>
              <a:rPr lang="en-US"/>
              <a:t>No test/temporary IDs or access will be provisioned for the FIA DR testing</a:t>
            </a:r>
          </a:p>
          <a:p>
            <a:pPr marL="0" indent="0">
              <a:buNone/>
            </a:pPr>
            <a:endParaRPr lang="en-US"/>
          </a:p>
          <a:p>
            <a:pPr marL="0" indent="0">
              <a:buNone/>
            </a:pPr>
            <a:r>
              <a:rPr lang="en-US" b="1" u="sng"/>
              <a:t>Test administration and support</a:t>
            </a:r>
          </a:p>
          <a:p>
            <a:pPr>
              <a:lnSpc>
                <a:spcPct val="120000"/>
              </a:lnSpc>
              <a:buFont typeface="System Font Regular"/>
              <a:buChar char="-"/>
            </a:pPr>
            <a:r>
              <a:rPr lang="en-US"/>
              <a:t>All participants MUST clean up all backend system data after testing</a:t>
            </a:r>
          </a:p>
          <a:p>
            <a:pPr>
              <a:lnSpc>
                <a:spcPct val="120000"/>
              </a:lnSpc>
              <a:buFont typeface="System Font Regular"/>
              <a:buChar char="-"/>
            </a:pPr>
            <a:r>
              <a:rPr lang="en-US"/>
              <a:t>No futures trades performed during testing hours will be valid</a:t>
            </a:r>
          </a:p>
          <a:p>
            <a:pPr>
              <a:lnSpc>
                <a:spcPct val="120000"/>
              </a:lnSpc>
              <a:buFont typeface="System Font Regular"/>
              <a:buChar char="-"/>
            </a:pPr>
            <a:r>
              <a:rPr lang="en-US"/>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a:t>The ICE Helpdesk (770-738-2101 Option 1) will be available 0800-1300 ET</a:t>
            </a:r>
          </a:p>
          <a:p>
            <a:pPr>
              <a:lnSpc>
                <a:spcPct val="120000"/>
              </a:lnSpc>
              <a:buFont typeface="System Font Regular"/>
              <a:buChar char="-"/>
            </a:pPr>
            <a:r>
              <a:rPr lang="en-US"/>
              <a:t>No network, DNS, or IP changes will be required to connect to the ICE Exchange secondary site during the ping test or the FIA DR Test</a:t>
            </a:r>
          </a:p>
          <a:p>
            <a:pPr marL="0" indent="0">
              <a:buNone/>
            </a:pPr>
            <a:endParaRPr lang="en-US"/>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Mahwah, NJ DR site will be available for Ping Pre-Test on Saturday, September 23rd</a:t>
            </a:r>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CLEAR</a:t>
            </a:r>
            <a:br>
              <a:rPr lang="en-US"/>
            </a:br>
            <a:r>
              <a:rPr lang="en-US"/>
              <a:t>ICUS, ICEU, ICSG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sz="2000" dirty="0"/>
              <a:t>ICE operates several Clearing Houses (CHs) globally, each of which will participate in the annual FIA Industry Disaster Recovery testing. The ICE CHs covered within this section are:</a:t>
            </a:r>
          </a:p>
          <a:p>
            <a:pPr marL="0" indent="0">
              <a:lnSpc>
                <a:spcPct val="110000"/>
              </a:lnSpc>
              <a:buNone/>
            </a:pPr>
            <a:r>
              <a:rPr lang="en-US" sz="2000" dirty="0"/>
              <a:t>	ICE Clear US (ICUS)		ICE Clear Europe (ICEU)</a:t>
            </a:r>
          </a:p>
          <a:p>
            <a:pPr marL="0" indent="0">
              <a:lnSpc>
                <a:spcPct val="110000"/>
              </a:lnSpc>
              <a:buNone/>
            </a:pPr>
            <a:r>
              <a:rPr lang="en-US" sz="2000" dirty="0"/>
              <a:t>	ICE Clear Singapore (ICSG)</a:t>
            </a:r>
          </a:p>
          <a:p>
            <a:pPr>
              <a:lnSpc>
                <a:spcPct val="110000"/>
              </a:lnSpc>
            </a:pPr>
            <a:r>
              <a:rPr lang="en-US" sz="2000" dirty="0"/>
              <a:t>All CMs must register via the FIA registration website</a:t>
            </a:r>
          </a:p>
          <a:p>
            <a:pPr>
              <a:lnSpc>
                <a:spcPct val="110000"/>
              </a:lnSpc>
            </a:pPr>
            <a:r>
              <a:rPr lang="en-US" sz="2000" dirty="0"/>
              <a:t>Trade date will be Saturday, October 14</a:t>
            </a:r>
            <a:r>
              <a:rPr lang="en-US" sz="2000" baseline="30000" dirty="0"/>
              <a:t>th</a:t>
            </a:r>
            <a:r>
              <a:rPr lang="en-US" sz="2000" dirty="0"/>
              <a:t>. Clearing date will be Monday, October 16th. </a:t>
            </a:r>
          </a:p>
          <a:p>
            <a:pPr>
              <a:lnSpc>
                <a:spcPct val="110000"/>
              </a:lnSpc>
            </a:pPr>
            <a:r>
              <a:rPr lang="en-US" sz="2000" dirty="0"/>
              <a:t>Clearing members will use production URLs for the following clearing applications.  URLs by CH are listed below.  </a:t>
            </a:r>
          </a:p>
          <a:p>
            <a:pPr marL="0" indent="0">
              <a:lnSpc>
                <a:spcPct val="110000"/>
              </a:lnSpc>
              <a:buNone/>
            </a:pPr>
            <a:r>
              <a:rPr lang="en-US" sz="2000" dirty="0"/>
              <a:t>	- MFT		- ECS		- FEC		</a:t>
            </a:r>
          </a:p>
          <a:p>
            <a:pPr>
              <a:lnSpc>
                <a:spcPct val="110000"/>
              </a:lnSpc>
            </a:pPr>
            <a:r>
              <a:rPr lang="en-US" sz="2000" dirty="0"/>
              <a:t>Trade messaging MQ changes will be completed prior to the start of the test.</a:t>
            </a:r>
          </a:p>
          <a:p>
            <a:pPr marL="0" indent="0">
              <a:buNone/>
            </a:pPr>
            <a:endParaRPr lang="en-US" dirty="0"/>
          </a:p>
        </p:txBody>
      </p:sp>
    </p:spTree>
    <p:extLst>
      <p:ext uri="{BB962C8B-B14F-4D97-AF65-F5344CB8AC3E}">
        <p14:creationId xmlns:p14="http://schemas.microsoft.com/office/powerpoint/2010/main" val="1094303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 TESTING GOALS AND OBJECTIVES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dirty="0"/>
              <a:t>The FIA Disaster Recovery Test will take place on Saturday, October 14</a:t>
            </a:r>
            <a:r>
              <a:rPr lang="en-US" baseline="30000" dirty="0"/>
              <a:t>th</a:t>
            </a:r>
            <a:r>
              <a:rPr lang="en-US" dirty="0"/>
              <a:t>, 2023</a:t>
            </a:r>
          </a:p>
          <a:p>
            <a:pPr>
              <a:lnSpc>
                <a:spcPct val="110000"/>
              </a:lnSpc>
            </a:pPr>
            <a:endParaRPr lang="en-US" dirty="0"/>
          </a:p>
          <a:p>
            <a:pPr>
              <a:lnSpc>
                <a:spcPct val="110000"/>
              </a:lnSpc>
            </a:pPr>
            <a:r>
              <a:rPr lang="en-US" dirty="0"/>
              <a:t>We will test our ability to conduct critical business functions (order entry through clearing) from alternate/back-up facilities simultaneously</a:t>
            </a:r>
          </a:p>
          <a:p>
            <a:pPr>
              <a:lnSpc>
                <a:spcPct val="110000"/>
              </a:lnSpc>
            </a:pPr>
            <a:endParaRPr lang="en-US" dirty="0"/>
          </a:p>
          <a:p>
            <a:pPr>
              <a:lnSpc>
                <a:spcPct val="110000"/>
              </a:lnSpc>
            </a:pPr>
            <a:r>
              <a:rPr lang="en-US" dirty="0"/>
              <a:t>We will test disaster recovery capabilities among futures commission merchants, back-office service providers, recovery services providers, and trading system vendors</a:t>
            </a:r>
          </a:p>
          <a:p>
            <a:pPr>
              <a:lnSpc>
                <a:spcPct val="110000"/>
              </a:lnSpc>
            </a:pPr>
            <a:endParaRPr lang="en-US" dirty="0"/>
          </a:p>
          <a:p>
            <a:pPr>
              <a:lnSpc>
                <a:spcPct val="110000"/>
              </a:lnSpc>
            </a:pPr>
            <a:r>
              <a:rPr lang="en-US" dirty="0"/>
              <a:t>We will aim to test connectivity between exchanges, clearinghouses and their constituents’ back-up facilities, a ”back-up to back-up” test, and confirm member firms’ ability to send and receive information to and from their back-up facilities and interfaces</a:t>
            </a:r>
          </a:p>
          <a:p>
            <a:endParaRPr lang="en-US" dirty="0"/>
          </a:p>
          <a:p>
            <a:endParaRPr lang="en-US" dirty="0"/>
          </a:p>
        </p:txBody>
      </p:sp>
    </p:spTree>
    <p:extLst>
      <p:ext uri="{BB962C8B-B14F-4D97-AF65-F5344CB8AC3E}">
        <p14:creationId xmlns:p14="http://schemas.microsoft.com/office/powerpoint/2010/main" val="4205709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5741"/>
            <a:ext cx="8229600" cy="4351338"/>
          </a:xfrm>
        </p:spPr>
        <p:txBody>
          <a:bodyPr>
            <a:normAutofit/>
          </a:bodyPr>
          <a:lstStyle/>
          <a:p>
            <a:pPr marL="0" indent="0">
              <a:buNone/>
            </a:pPr>
            <a:r>
              <a:rPr lang="en-US" b="1" dirty="0"/>
              <a:t>Ping Testing</a:t>
            </a:r>
          </a:p>
          <a:p>
            <a:endParaRPr lang="en-US" dirty="0"/>
          </a:p>
          <a:p>
            <a:r>
              <a:rPr lang="en-US" dirty="0"/>
              <a:t>Clearing members must verify connection to online clearing applications, using production URL’s and MQ configurations.</a:t>
            </a:r>
          </a:p>
          <a:p>
            <a:endParaRPr lang="en-US" dirty="0"/>
          </a:p>
          <a:p>
            <a:r>
              <a:rPr lang="en-US" dirty="0"/>
              <a:t>Ping testing will be conducted on Saturday, September 23rd from 9am-12 pm ET.  While this is primarily an opportunity to verify changes necessary for trade messaging over MQ, the clearing applications available online will also be switched over. </a:t>
            </a:r>
          </a:p>
          <a:p>
            <a:endParaRPr lang="en-US" dirty="0"/>
          </a:p>
          <a:p>
            <a:r>
              <a:rPr lang="en-US" dirty="0"/>
              <a:t>For MQ, Clearing members must verify connection by sending an MQ ping through their channel. </a:t>
            </a:r>
          </a:p>
        </p:txBody>
      </p:sp>
    </p:spTree>
    <p:extLst>
      <p:ext uri="{BB962C8B-B14F-4D97-AF65-F5344CB8AC3E}">
        <p14:creationId xmlns:p14="http://schemas.microsoft.com/office/powerpoint/2010/main" val="8290317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5504"/>
            <a:ext cx="8229600" cy="4351338"/>
          </a:xfrm>
        </p:spPr>
        <p:txBody>
          <a:bodyPr>
            <a:normAutofit/>
          </a:bodyPr>
          <a:lstStyle/>
          <a:p>
            <a:pPr marL="0" indent="0">
              <a:buNone/>
            </a:pPr>
            <a:r>
              <a:rPr lang="en-US" b="1" dirty="0"/>
              <a:t>Test Day</a:t>
            </a:r>
            <a:endParaRPr lang="en-US" dirty="0"/>
          </a:p>
          <a:p>
            <a:pPr>
              <a:lnSpc>
                <a:spcPct val="150000"/>
              </a:lnSpc>
            </a:pPr>
            <a:r>
              <a:rPr lang="en-US" dirty="0"/>
              <a:t>All times Eastern Time (ET).</a:t>
            </a:r>
          </a:p>
          <a:p>
            <a:r>
              <a:rPr lang="en-US" dirty="0"/>
              <a:t>Clearing applications will be available at 9:00 am on Saturday, October 14</a:t>
            </a:r>
            <a:r>
              <a:rPr lang="en-US" baseline="30000" dirty="0"/>
              <a:t>th</a:t>
            </a:r>
            <a:r>
              <a:rPr lang="en-US" dirty="0"/>
              <a:t>.</a:t>
            </a:r>
          </a:p>
          <a:p>
            <a:r>
              <a:rPr lang="en-US" dirty="0"/>
              <a:t>Beginning at 12:00 pm Eastern, ICE will revert all trading and clearing applications, including MQ channels, back to production.  </a:t>
            </a:r>
          </a:p>
          <a:p>
            <a:r>
              <a:rPr lang="en-US" dirty="0"/>
              <a:t>An advisory will be sent to test participants and announced on the ICE and FIA bridge calls.  </a:t>
            </a:r>
          </a:p>
          <a:p>
            <a:r>
              <a:rPr lang="en-US" dirty="0"/>
              <a:t>Clearing members are strongly encouraged to confirm their reconnection to production at the conclusion of the testing.</a:t>
            </a:r>
          </a:p>
          <a:p>
            <a:pPr marL="0" indent="0">
              <a:buNone/>
            </a:pPr>
            <a:endParaRPr lang="en-US" dirty="0"/>
          </a:p>
        </p:txBody>
      </p:sp>
    </p:spTree>
    <p:extLst>
      <p:ext uri="{BB962C8B-B14F-4D97-AF65-F5344CB8AC3E}">
        <p14:creationId xmlns:p14="http://schemas.microsoft.com/office/powerpoint/2010/main" val="834059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normAutofit/>
          </a:bodyPr>
          <a:lstStyle/>
          <a:p>
            <a:pPr marL="0" indent="0">
              <a:buNone/>
            </a:pPr>
            <a:r>
              <a:rPr lang="en-US" b="1" dirty="0"/>
              <a:t>Test Cases – Test Day</a:t>
            </a:r>
          </a:p>
          <a:p>
            <a:pPr lvl="1">
              <a:lnSpc>
                <a:spcPct val="100000"/>
              </a:lnSpc>
              <a:buFont typeface="System Font Regular"/>
              <a:buChar char="-"/>
            </a:pPr>
            <a:r>
              <a:rPr lang="en-US" dirty="0"/>
              <a:t>Clearing members log in to post trade management system (ICE FEC) to update / allocate test trades which have passed through to clearing from the WebICE trading system. </a:t>
            </a:r>
          </a:p>
          <a:p>
            <a:pPr lvl="1">
              <a:lnSpc>
                <a:spcPct val="100000"/>
              </a:lnSpc>
              <a:buFont typeface="System Font Regular"/>
              <a:buChar char="-"/>
            </a:pPr>
            <a:r>
              <a:rPr lang="en-US" dirty="0"/>
              <a:t>Clearing Members confirm receipt of trade messages over MQ. </a:t>
            </a:r>
          </a:p>
          <a:p>
            <a:pPr lvl="1">
              <a:lnSpc>
                <a:spcPct val="100000"/>
              </a:lnSpc>
              <a:buFont typeface="System Font Regular"/>
              <a:buChar char="-"/>
            </a:pPr>
            <a:r>
              <a:rPr lang="en-US" dirty="0"/>
              <a:t>Clearing Members log in to ECS to verify connectivity. CMs may enter test banking instructions in ECS (instructions will not be passed to SWIFT). </a:t>
            </a:r>
          </a:p>
          <a:p>
            <a:pPr lvl="1">
              <a:lnSpc>
                <a:spcPct val="100000"/>
              </a:lnSpc>
              <a:buFont typeface="System Font Regular"/>
              <a:buChar char="-"/>
            </a:pPr>
            <a:r>
              <a:rPr lang="en-US" dirty="0"/>
              <a:t>Clearing </a:t>
            </a:r>
            <a:r>
              <a:rPr lang="en-US"/>
              <a:t>Members login </a:t>
            </a:r>
            <a:r>
              <a:rPr lang="en-US" dirty="0"/>
              <a:t>to MFT to deliver a test GCM, FIFO or Large Trader file (GCM, FIFO, or LTR for ICUS) and retrieve a </a:t>
            </a:r>
            <a:r>
              <a:rPr lang="en-US" dirty="0" err="1"/>
              <a:t>Matchoff</a:t>
            </a:r>
            <a:r>
              <a:rPr lang="en-US" dirty="0"/>
              <a:t> file and Clearing reports. </a:t>
            </a:r>
          </a:p>
          <a:p>
            <a:pPr marL="0" indent="0">
              <a:buNone/>
            </a:pPr>
            <a:endParaRPr lang="en-US" dirty="0"/>
          </a:p>
          <a:p>
            <a:pPr>
              <a:lnSpc>
                <a:spcPct val="100000"/>
              </a:lnSpc>
            </a:pPr>
            <a:r>
              <a:rPr lang="en-US" dirty="0"/>
              <a:t>CM’s are required to complete and submit the checklist of results to each clearing house at the completion of the testing. </a:t>
            </a:r>
          </a:p>
          <a:p>
            <a:pPr marL="0" indent="0">
              <a:buNone/>
            </a:pPr>
            <a:endParaRPr lang="en-US" dirty="0"/>
          </a:p>
        </p:txBody>
      </p:sp>
    </p:spTree>
    <p:extLst>
      <p:ext uri="{BB962C8B-B14F-4D97-AF65-F5344CB8AC3E}">
        <p14:creationId xmlns:p14="http://schemas.microsoft.com/office/powerpoint/2010/main" val="37733402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dirty="0"/>
              <a:t>ICE Clear US</a:t>
            </a:r>
          </a:p>
          <a:p>
            <a:pPr marL="0" indent="0">
              <a:lnSpc>
                <a:spcPct val="100000"/>
              </a:lnSpc>
              <a:buNone/>
            </a:pPr>
            <a:r>
              <a:rPr lang="en-US" dirty="0"/>
              <a:t>	ECS (</a:t>
            </a:r>
            <a:r>
              <a:rPr lang="en-US" dirty="0">
                <a:hlinkClick r:id="rId2"/>
              </a:rPr>
              <a:t>https://ecs.usclearing.ice.com/console/index.html</a:t>
            </a:r>
            <a:r>
              <a:rPr lang="en-US" dirty="0"/>
              <a:t>)</a:t>
            </a:r>
          </a:p>
          <a:p>
            <a:pPr marL="0" indent="0">
              <a:lnSpc>
                <a:spcPct val="100000"/>
              </a:lnSpc>
              <a:buNone/>
            </a:pPr>
            <a:r>
              <a:rPr lang="en-US" dirty="0"/>
              <a:t>	MFT (mft.usclearing.ice.com)</a:t>
            </a:r>
          </a:p>
          <a:p>
            <a:pPr marL="0" indent="0">
              <a:lnSpc>
                <a:spcPct val="100000"/>
              </a:lnSpc>
              <a:buNone/>
            </a:pPr>
            <a:r>
              <a:rPr lang="en-US" dirty="0"/>
              <a:t>	FEC (</a:t>
            </a:r>
            <a:r>
              <a:rPr lang="en-US" dirty="0">
                <a:hlinkClick r:id="rId3"/>
              </a:rPr>
              <a:t>https://fec.usclearing.ice.com/</a:t>
            </a:r>
            <a:r>
              <a:rPr lang="en-US" dirty="0"/>
              <a:t>)</a:t>
            </a:r>
          </a:p>
          <a:p>
            <a:pPr marL="0" indent="0">
              <a:lnSpc>
                <a:spcPct val="100000"/>
              </a:lnSpc>
              <a:buNone/>
            </a:pPr>
            <a:endParaRPr lang="en-US" dirty="0"/>
          </a:p>
          <a:p>
            <a:pPr>
              <a:lnSpc>
                <a:spcPct val="100000"/>
              </a:lnSpc>
            </a:pPr>
            <a:r>
              <a:rPr lang="en-US" b="1" u="sng" dirty="0"/>
              <a:t>ICE Clear Europe</a:t>
            </a:r>
          </a:p>
          <a:p>
            <a:pPr marL="0" indent="0">
              <a:lnSpc>
                <a:spcPct val="100000"/>
              </a:lnSpc>
              <a:buNone/>
            </a:pPr>
            <a:r>
              <a:rPr lang="en-US" dirty="0"/>
              <a:t>	ECS (</a:t>
            </a:r>
            <a:r>
              <a:rPr lang="en-US" dirty="0">
                <a:hlinkClick r:id="rId4"/>
              </a:rPr>
              <a:t>https://ecs.euclearing.ice.com/console/index.html</a:t>
            </a:r>
            <a:r>
              <a:rPr lang="en-US" dirty="0"/>
              <a:t>)</a:t>
            </a:r>
          </a:p>
          <a:p>
            <a:pPr marL="0" indent="0">
              <a:lnSpc>
                <a:spcPct val="100000"/>
              </a:lnSpc>
              <a:buNone/>
            </a:pPr>
            <a:r>
              <a:rPr lang="en-US" dirty="0"/>
              <a:t>	MFT (mft.euclearing.theice.com)</a:t>
            </a:r>
          </a:p>
          <a:p>
            <a:pPr marL="0" indent="0">
              <a:lnSpc>
                <a:spcPct val="100000"/>
              </a:lnSpc>
              <a:buNone/>
            </a:pPr>
            <a:r>
              <a:rPr lang="en-US" dirty="0"/>
              <a:t>	FEC (</a:t>
            </a:r>
            <a:r>
              <a:rPr lang="en-US" dirty="0">
                <a:hlinkClick r:id="rId5"/>
              </a:rPr>
              <a:t>https://fec.euclearing.ice.com/</a:t>
            </a:r>
            <a:r>
              <a:rPr lang="en-US" dirty="0"/>
              <a:t>)</a:t>
            </a:r>
          </a:p>
          <a:p>
            <a:pPr marL="0" indent="0">
              <a:buNone/>
            </a:pPr>
            <a:r>
              <a:rPr lang="en-US" dirty="0"/>
              <a:t>	</a:t>
            </a:r>
          </a:p>
        </p:txBody>
      </p:sp>
    </p:spTree>
    <p:extLst>
      <p:ext uri="{BB962C8B-B14F-4D97-AF65-F5344CB8AC3E}">
        <p14:creationId xmlns:p14="http://schemas.microsoft.com/office/powerpoint/2010/main" val="35865153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dirty="0"/>
              <a:t>ICE Clear Singapore</a:t>
            </a:r>
          </a:p>
          <a:p>
            <a:pPr marL="0" indent="0">
              <a:lnSpc>
                <a:spcPct val="100000"/>
              </a:lnSpc>
              <a:buNone/>
            </a:pPr>
            <a:r>
              <a:rPr lang="en-US" dirty="0"/>
              <a:t>	ECS (</a:t>
            </a:r>
            <a:r>
              <a:rPr lang="en-US" dirty="0">
                <a:hlinkClick r:id="rId2"/>
              </a:rPr>
              <a:t>https://ecs.</a:t>
            </a:r>
            <a:r>
              <a:rPr lang="en-US">
                <a:hlinkClick r:id="rId2"/>
              </a:rPr>
              <a:t>sgclearing.ice</a:t>
            </a:r>
            <a:r>
              <a:rPr lang="en-US" dirty="0">
                <a:hlinkClick r:id="rId2"/>
              </a:rPr>
              <a:t>.com/console/index.html</a:t>
            </a:r>
            <a:r>
              <a:rPr lang="en-US" dirty="0"/>
              <a:t>)</a:t>
            </a:r>
          </a:p>
          <a:p>
            <a:pPr marL="0" indent="0">
              <a:lnSpc>
                <a:spcPct val="100000"/>
              </a:lnSpc>
              <a:buNone/>
            </a:pPr>
            <a:r>
              <a:rPr lang="en-US" dirty="0"/>
              <a:t>	MFT (</a:t>
            </a:r>
            <a:r>
              <a:rPr lang="en-US" dirty="0" err="1"/>
              <a:t>mft.sgclearing.theice.com</a:t>
            </a:r>
            <a:r>
              <a:rPr lang="en-US" dirty="0"/>
              <a:t>)</a:t>
            </a:r>
          </a:p>
          <a:p>
            <a:pPr marL="0" indent="0">
              <a:lnSpc>
                <a:spcPct val="100000"/>
              </a:lnSpc>
              <a:buNone/>
            </a:pPr>
            <a:r>
              <a:rPr lang="en-US" dirty="0"/>
              <a:t>	FEC (</a:t>
            </a:r>
            <a:r>
              <a:rPr lang="en-US" dirty="0">
                <a:hlinkClick r:id="rId3"/>
              </a:rPr>
              <a:t>https://fec.sgclearing.ice.com</a:t>
            </a:r>
            <a:r>
              <a:rPr lang="en-US" dirty="0"/>
              <a:t>)</a:t>
            </a:r>
          </a:p>
          <a:p>
            <a:pPr marL="0" indent="0">
              <a:buNone/>
            </a:pPr>
            <a:endParaRPr lang="en-US" dirty="0"/>
          </a:p>
        </p:txBody>
      </p:sp>
    </p:spTree>
    <p:extLst>
      <p:ext uri="{BB962C8B-B14F-4D97-AF65-F5344CB8AC3E}">
        <p14:creationId xmlns:p14="http://schemas.microsoft.com/office/powerpoint/2010/main" val="1223511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dirty="0"/>
              <a:t>ICE Clear Credit will participate in the FIA Disaster Recovery Test on Saturday, October 14th. </a:t>
            </a:r>
          </a:p>
          <a:p>
            <a:endParaRPr lang="en-US" dirty="0"/>
          </a:p>
          <a:p>
            <a:r>
              <a:rPr lang="en-US" dirty="0"/>
              <a:t>All times are Eastern Time (ET).</a:t>
            </a:r>
          </a:p>
          <a:p>
            <a:endParaRPr lang="en-US" dirty="0"/>
          </a:p>
          <a:p>
            <a:r>
              <a:rPr lang="en-US" dirty="0"/>
              <a:t>CDS clearing applications will be available at 9:00 am ET.</a:t>
            </a:r>
          </a:p>
          <a:p>
            <a:pPr marL="0" indent="0">
              <a:buNone/>
            </a:pPr>
            <a:endParaRPr lang="en-US" dirty="0"/>
          </a:p>
          <a:p>
            <a:pPr>
              <a:lnSpc>
                <a:spcPct val="120000"/>
              </a:lnSpc>
            </a:pPr>
            <a:r>
              <a:rPr lang="en-US" dirty="0"/>
              <a:t>Beginning at 11:00 am ET, ICE will revert all clearing applications back to production.  </a:t>
            </a:r>
          </a:p>
          <a:p>
            <a:endParaRPr lang="en-US" dirty="0"/>
          </a:p>
          <a:p>
            <a:pPr marL="0" indent="0">
              <a:buNone/>
            </a:pPr>
            <a:r>
              <a:rPr lang="en-US" b="1" u="sng" dirty="0"/>
              <a:t>Ping Testing</a:t>
            </a:r>
          </a:p>
          <a:p>
            <a:pPr>
              <a:lnSpc>
                <a:spcPct val="120000"/>
              </a:lnSpc>
            </a:pPr>
            <a:r>
              <a:rPr lang="en-US" dirty="0"/>
              <a:t>Ping testing will be conducted on Saturday, September 23rd from 9:00 am ET -11:00 am ET. The CDS clearing applications available will be switched over. Participants must verify connection to the CDS clearing applications using the URLs given in the following slides.</a:t>
            </a:r>
          </a:p>
          <a:p>
            <a:endParaRPr lang="en-US" dirty="0"/>
          </a:p>
        </p:txBody>
      </p:sp>
    </p:spTree>
    <p:extLst>
      <p:ext uri="{BB962C8B-B14F-4D97-AF65-F5344CB8AC3E}">
        <p14:creationId xmlns:p14="http://schemas.microsoft.com/office/powerpoint/2010/main" val="37553394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a:t>The following CDS clearing applications will be available through the ICE Clear Credit DR site for Clearing Participants to test:</a:t>
            </a:r>
            <a:br>
              <a:rPr lang="en-US"/>
            </a:br>
            <a:endParaRPr lang="en-US"/>
          </a:p>
          <a:p>
            <a:pPr>
              <a:buFont typeface="Wingdings" pitchFamily="2" charset="2"/>
              <a:buChar char="Ø"/>
            </a:pPr>
            <a:r>
              <a:rPr lang="en-US"/>
              <a:t> </a:t>
            </a:r>
            <a:r>
              <a:rPr lang="en-US" b="1"/>
              <a:t>Managed File Transfer (MFT)</a:t>
            </a:r>
            <a:r>
              <a:rPr lang="en-US"/>
              <a:t>: </a:t>
            </a:r>
          </a:p>
          <a:p>
            <a:pPr lvl="1">
              <a:lnSpc>
                <a:spcPct val="120000"/>
              </a:lnSpc>
            </a:pPr>
            <a:r>
              <a:rPr lang="en-US" sz="1900"/>
              <a:t>File Upload </a:t>
            </a:r>
          </a:p>
          <a:p>
            <a:pPr lvl="2">
              <a:lnSpc>
                <a:spcPct val="120000"/>
              </a:lnSpc>
            </a:pPr>
            <a:r>
              <a:rPr lang="en-US" sz="1900"/>
              <a:t>E.g. Clearing Eligible Trade File</a:t>
            </a:r>
          </a:p>
          <a:p>
            <a:pPr lvl="1">
              <a:lnSpc>
                <a:spcPct val="120000"/>
              </a:lnSpc>
            </a:pPr>
            <a:r>
              <a:rPr lang="en-US" sz="1900"/>
              <a:t>File Download</a:t>
            </a:r>
          </a:p>
          <a:p>
            <a:pPr lvl="2">
              <a:lnSpc>
                <a:spcPct val="120000"/>
              </a:lnSpc>
            </a:pPr>
            <a:r>
              <a:rPr lang="en-US" sz="1900"/>
              <a:t>E.g. Clearing Eligible Trade File, Final Clearing Instruction File</a:t>
            </a:r>
          </a:p>
          <a:p>
            <a:pPr>
              <a:buFont typeface="Wingdings" pitchFamily="2" charset="2"/>
              <a:buChar char="Ø"/>
            </a:pPr>
            <a:r>
              <a:rPr lang="en-US" b="1"/>
              <a:t> ECS Banking System</a:t>
            </a:r>
          </a:p>
          <a:p>
            <a:pPr>
              <a:buFont typeface="Wingdings" pitchFamily="2" charset="2"/>
              <a:buChar char="Ø"/>
            </a:pPr>
            <a:r>
              <a:rPr lang="en-US" b="1"/>
              <a:t> Direct Pricing:</a:t>
            </a:r>
          </a:p>
          <a:p>
            <a:pPr lvl="1">
              <a:lnSpc>
                <a:spcPct val="120000"/>
              </a:lnSpc>
            </a:pPr>
            <a:r>
              <a:rPr lang="en-US"/>
              <a:t>FIX Pricing API</a:t>
            </a:r>
          </a:p>
          <a:p>
            <a:pPr lvl="1">
              <a:lnSpc>
                <a:spcPct val="120000"/>
              </a:lnSpc>
            </a:pPr>
            <a:r>
              <a:rPr lang="en-US"/>
              <a:t>PACE UI</a:t>
            </a:r>
          </a:p>
          <a:p>
            <a:pPr>
              <a:buFont typeface="Wingdings" pitchFamily="2" charset="2"/>
              <a:buChar char="Ø"/>
            </a:pPr>
            <a:r>
              <a:rPr lang="en-US" b="1"/>
              <a:t> ICE Risk API</a:t>
            </a:r>
          </a:p>
          <a:p>
            <a:pPr marL="0" indent="0">
              <a:lnSpc>
                <a:spcPct val="120000"/>
              </a:lnSpc>
              <a:buNone/>
            </a:pPr>
            <a:br>
              <a:rPr lang="en-US"/>
            </a:br>
            <a:r>
              <a:rPr lang="en-US"/>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dirty="0"/>
              <a:t>MFT – Retrieve Data Files via SFTP</a:t>
            </a:r>
            <a:br>
              <a:rPr lang="en-US" dirty="0"/>
            </a:br>
            <a:br>
              <a:rPr lang="en-US" dirty="0"/>
            </a:br>
            <a:r>
              <a:rPr lang="en-US" dirty="0"/>
              <a:t>CDS Clearing Participants can test the SFTP functionality in order to retrieve data files. ICE Clear Credit will make production data files available to CDS Clearing Participants by using the below:</a:t>
            </a:r>
          </a:p>
          <a:p>
            <a:pPr marL="0" indent="0">
              <a:lnSpc>
                <a:spcPct val="100000"/>
              </a:lnSpc>
              <a:buNone/>
            </a:pPr>
            <a:br>
              <a:rPr lang="en-US" dirty="0"/>
            </a:br>
            <a:r>
              <a:rPr lang="en-US" dirty="0"/>
              <a:t>MFT URL for Individual Users: </a:t>
            </a:r>
            <a:r>
              <a:rPr lang="en-US" dirty="0" err="1"/>
              <a:t>securemft.icc.theice.com</a:t>
            </a:r>
            <a:br>
              <a:rPr lang="en-US" dirty="0"/>
            </a:br>
            <a:r>
              <a:rPr lang="en-US" dirty="0"/>
              <a:t>IP Address: 63.247.112.89</a:t>
            </a:r>
            <a:br>
              <a:rPr lang="en-US" dirty="0"/>
            </a:br>
            <a:r>
              <a:rPr lang="en-US" dirty="0"/>
              <a:t>Port: 22 </a:t>
            </a:r>
          </a:p>
          <a:p>
            <a:endParaRPr lang="en-US" dirty="0"/>
          </a:p>
          <a:p>
            <a:pPr marL="0" indent="0">
              <a:lnSpc>
                <a:spcPct val="100000"/>
              </a:lnSpc>
              <a:buNone/>
            </a:pPr>
            <a:r>
              <a:rPr lang="en-US" dirty="0"/>
              <a:t>MFT URL for Service Account Users: </a:t>
            </a:r>
            <a:r>
              <a:rPr lang="en-US" dirty="0" err="1"/>
              <a:t>mft.icc.theice.com</a:t>
            </a:r>
            <a:br>
              <a:rPr lang="en-US" dirty="0"/>
            </a:br>
            <a:r>
              <a:rPr lang="en-US" dirty="0"/>
              <a:t>IP Address: 63.247.112.88</a:t>
            </a:r>
            <a:br>
              <a:rPr lang="en-US" dirty="0"/>
            </a:br>
            <a:r>
              <a:rPr lang="en-US" dirty="0"/>
              <a:t>Port: 22 </a:t>
            </a:r>
          </a:p>
          <a:p>
            <a:endParaRPr lang="en-US" dirty="0"/>
          </a:p>
        </p:txBody>
      </p:sp>
    </p:spTree>
    <p:extLst>
      <p:ext uri="{BB962C8B-B14F-4D97-AF65-F5344CB8AC3E}">
        <p14:creationId xmlns:p14="http://schemas.microsoft.com/office/powerpoint/2010/main" val="11652456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a:t>ECS Banking System</a:t>
            </a:r>
          </a:p>
          <a:p>
            <a:pPr marL="0" indent="0">
              <a:buNone/>
            </a:pPr>
            <a:endParaRPr lang="en-US"/>
          </a:p>
          <a:p>
            <a:pPr marL="0" indent="0">
              <a:buNone/>
            </a:pPr>
            <a:r>
              <a:rPr lang="en-US"/>
              <a:t>ICE Clear Credit CDS Clearing Participants should make sure they have access to the ECS Banking system. Clearing Participants should login to the below URL to ensure they have access:</a:t>
            </a:r>
          </a:p>
          <a:p>
            <a:pPr marL="0" indent="0">
              <a:buNone/>
            </a:pPr>
            <a:endParaRPr lang="en-US"/>
          </a:p>
          <a:p>
            <a:pPr marL="0" indent="0">
              <a:buNone/>
            </a:pPr>
            <a:r>
              <a:rPr lang="en-US"/>
              <a:t>ECS URL: </a:t>
            </a:r>
            <a:r>
              <a:rPr lang="en-US">
                <a:hlinkClick r:id="rId2"/>
              </a:rPr>
              <a:t>https://ecs.icc.theice.com/trade/Login</a:t>
            </a:r>
            <a:r>
              <a:rPr lang="en-US"/>
              <a:t> </a:t>
            </a:r>
          </a:p>
          <a:p>
            <a:pPr marL="0" indent="0">
              <a:buNone/>
            </a:pPr>
            <a:endParaRPr lang="en-US"/>
          </a:p>
        </p:txBody>
      </p:sp>
    </p:spTree>
    <p:extLst>
      <p:ext uri="{BB962C8B-B14F-4D97-AF65-F5344CB8AC3E}">
        <p14:creationId xmlns:p14="http://schemas.microsoft.com/office/powerpoint/2010/main" val="17804181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lnSpc>
                <a:spcPct val="110000"/>
              </a:lnSpc>
              <a:buNone/>
            </a:pPr>
            <a:r>
              <a:rPr lang="en-US" b="1"/>
              <a:t>Direct Pricing</a:t>
            </a:r>
            <a:br>
              <a:rPr lang="en-US"/>
            </a:br>
            <a:br>
              <a:rPr lang="en-US"/>
            </a:br>
            <a:r>
              <a:rPr lang="en-US"/>
              <a:t>ICE Clear Credit CDS Clearing Participants should make sure they have access to the FIX Pricing API and PACE UI. Clearing Participants should login to ensure they are able to establish connectivity to these applications.</a:t>
            </a:r>
          </a:p>
          <a:p>
            <a:endParaRPr lang="en-US"/>
          </a:p>
          <a:p>
            <a:pPr marL="0" indent="0">
              <a:buNone/>
            </a:pPr>
            <a:r>
              <a:rPr lang="en-US" b="1" u="sng"/>
              <a:t>FIX Pricing API</a:t>
            </a:r>
          </a:p>
          <a:p>
            <a:pPr marL="0" indent="0">
              <a:lnSpc>
                <a:spcPct val="110000"/>
              </a:lnSpc>
              <a:buNone/>
            </a:pPr>
            <a:r>
              <a:rPr lang="en-US"/>
              <a:t>FIX URL: </a:t>
            </a:r>
            <a:r>
              <a:rPr lang="en-US" err="1"/>
              <a:t>fix.icc.theice.com</a:t>
            </a:r>
            <a:br>
              <a:rPr lang="en-US"/>
            </a:br>
            <a:r>
              <a:rPr lang="en-US"/>
              <a:t>IP Address: 63.247.112.95</a:t>
            </a:r>
            <a:br>
              <a:rPr lang="en-US"/>
            </a:br>
            <a:r>
              <a:rPr lang="en-US"/>
              <a:t>Port: 10001</a:t>
            </a:r>
          </a:p>
          <a:p>
            <a:endParaRPr lang="en-US"/>
          </a:p>
          <a:p>
            <a:pPr marL="0" indent="0">
              <a:buNone/>
            </a:pPr>
            <a:r>
              <a:rPr lang="en-US" b="1" u="sng"/>
              <a:t>PACE UI</a:t>
            </a:r>
          </a:p>
          <a:p>
            <a:pPr marL="0" indent="0">
              <a:lnSpc>
                <a:spcPct val="110000"/>
              </a:lnSpc>
              <a:buNone/>
            </a:pPr>
            <a:r>
              <a:rPr lang="en-US"/>
              <a:t>PACE UI URL: </a:t>
            </a:r>
            <a:r>
              <a:rPr lang="en-US">
                <a:hlinkClick r:id="rId2"/>
              </a:rPr>
              <a:t>https://pace.theice.com</a:t>
            </a:r>
            <a:r>
              <a:rPr lang="en-US"/>
              <a:t> </a:t>
            </a:r>
          </a:p>
          <a:p>
            <a:endParaRPr lang="en-US"/>
          </a:p>
        </p:txBody>
      </p:sp>
    </p:spTree>
    <p:extLst>
      <p:ext uri="{BB962C8B-B14F-4D97-AF65-F5344CB8AC3E}">
        <p14:creationId xmlns:p14="http://schemas.microsoft.com/office/powerpoint/2010/main" val="1386740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TESTING GOALS AND OBJECTIVES (</a:t>
            </a:r>
            <a:r>
              <a:rPr lang="en-US" sz="2400"/>
              <a:t>Cont’d</a:t>
            </a:r>
            <a:r>
              <a:rPr lang="en-US" sz="2800"/>
              <a: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a:t>We will test end-to-end processing by exchanges through to, and including clearing houses; process actual test trades and produce test end of day reports with the test data</a:t>
            </a:r>
          </a:p>
          <a:p>
            <a:pPr>
              <a:lnSpc>
                <a:spcPct val="110000"/>
              </a:lnSpc>
            </a:pPr>
            <a:endParaRPr lang="en-US"/>
          </a:p>
          <a:p>
            <a:pPr>
              <a:lnSpc>
                <a:spcPct val="110000"/>
              </a:lnSpc>
            </a:pPr>
            <a:r>
              <a:rPr lang="en-US"/>
              <a:t>We will enter a small but meaningful sampling of orders and trades which will be carried out by a limited number of essential personnel from recovery sites or alternate work locations</a:t>
            </a:r>
          </a:p>
          <a:p>
            <a:pPr>
              <a:lnSpc>
                <a:spcPct val="110000"/>
              </a:lnSpc>
            </a:pPr>
            <a:endParaRPr lang="en-US"/>
          </a:p>
          <a:p>
            <a:pPr>
              <a:lnSpc>
                <a:spcPct val="110000"/>
              </a:lnSpc>
            </a:pPr>
            <a:r>
              <a:rPr lang="en-US"/>
              <a:t>We will confirm the receipt/transmission of information to and from clearing members</a:t>
            </a:r>
          </a:p>
          <a:p>
            <a:pPr>
              <a:lnSpc>
                <a:spcPct val="110000"/>
              </a:lnSpc>
            </a:pPr>
            <a:endParaRPr lang="en-US"/>
          </a:p>
          <a:p>
            <a:pPr>
              <a:lnSpc>
                <a:spcPct val="110000"/>
              </a:lnSpc>
            </a:pPr>
            <a:r>
              <a:rPr lang="en-US"/>
              <a:t>We will transmit key clearing reports and information to clearing firms to verify “round-trip” communications</a:t>
            </a:r>
          </a:p>
        </p:txBody>
      </p:sp>
    </p:spTree>
    <p:extLst>
      <p:ext uri="{BB962C8B-B14F-4D97-AF65-F5344CB8AC3E}">
        <p14:creationId xmlns:p14="http://schemas.microsoft.com/office/powerpoint/2010/main" val="20479387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dirty="0"/>
              <a:t>At the Start of the Test</a:t>
            </a:r>
          </a:p>
          <a:p>
            <a:pPr marL="0" indent="0">
              <a:lnSpc>
                <a:spcPct val="110000"/>
              </a:lnSpc>
              <a:buNone/>
            </a:pPr>
            <a:r>
              <a:rPr lang="en-US" dirty="0"/>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dirty="0"/>
            </a:br>
            <a:r>
              <a:rPr lang="en-US" b="1" u="sng" dirty="0"/>
              <a:t>At the Completion of the Test</a:t>
            </a:r>
          </a:p>
          <a:p>
            <a:pPr marL="0" indent="0">
              <a:lnSpc>
                <a:spcPct val="110000"/>
              </a:lnSpc>
              <a:buNone/>
            </a:pPr>
            <a:r>
              <a:rPr lang="en-US" dirty="0"/>
              <a:t>Once a Clearing Participant has determined that all their test objectives have been met, please send an email outlining each item tested along with the results to </a:t>
            </a:r>
            <a:r>
              <a:rPr lang="en-US" dirty="0">
                <a:hlinkClick r:id="rId2"/>
              </a:rPr>
              <a:t>css@ice.com</a:t>
            </a:r>
            <a:r>
              <a:rPr lang="en-US" dirty="0"/>
              <a:t>.</a:t>
            </a:r>
          </a:p>
          <a:p>
            <a:pPr marL="0" indent="0">
              <a:buNone/>
            </a:pPr>
            <a:endParaRPr lang="en-US" dirty="0"/>
          </a:p>
          <a:p>
            <a:pPr marL="0" indent="0">
              <a:lnSpc>
                <a:spcPct val="110000"/>
              </a:lnSpc>
              <a:buNone/>
            </a:pPr>
            <a:r>
              <a:rPr lang="en-US" dirty="0"/>
              <a:t>At the completion of the test, Clearing Participants are encouraged to contact CSS at (312) 836-6890 in order to provide ICE Clear Credit with your firm’s CDS DR test status.</a:t>
            </a:r>
          </a:p>
          <a:p>
            <a:pPr marL="0" indent="0">
              <a:buNone/>
            </a:pPr>
            <a:endParaRPr lang="en-US" dirty="0"/>
          </a:p>
        </p:txBody>
      </p:sp>
    </p:spTree>
    <p:extLst>
      <p:ext uri="{BB962C8B-B14F-4D97-AF65-F5344CB8AC3E}">
        <p14:creationId xmlns:p14="http://schemas.microsoft.com/office/powerpoint/2010/main" val="30305825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dirty="0"/>
              <a:t>How to Participate</a:t>
            </a:r>
          </a:p>
          <a:p>
            <a:pPr marL="0" indent="0">
              <a:buNone/>
            </a:pPr>
            <a:r>
              <a:rPr lang="en-US" sz="1400" u="sng" dirty="0"/>
              <a:t>ICE Clear Credit CDS Marketplace Disaster Recovery Test Request Form</a:t>
            </a:r>
            <a:br>
              <a:rPr lang="en-US" sz="1400" dirty="0"/>
            </a:br>
            <a:br>
              <a:rPr lang="en-US" sz="1400" dirty="0"/>
            </a:br>
            <a:r>
              <a:rPr lang="en-US" sz="1600" dirty="0"/>
              <a:t>To help prepare for a smooth CDS Marketplace disaster recovery test, please complete the following form and provide appropriate contacts. After completion, please return the form by email to </a:t>
            </a:r>
            <a:r>
              <a:rPr lang="en-US" sz="1600" dirty="0">
                <a:hlinkClick r:id="rId2"/>
              </a:rPr>
              <a:t>css@ice.com</a:t>
            </a:r>
            <a:r>
              <a:rPr lang="en-US" sz="1600" dirty="0"/>
              <a:t>.</a:t>
            </a:r>
            <a:br>
              <a:rPr lang="en-US" sz="1600" dirty="0"/>
            </a:br>
            <a:br>
              <a:rPr lang="en-US" sz="1600" dirty="0"/>
            </a:br>
            <a:r>
              <a:rPr lang="en-US" sz="1600" dirty="0"/>
              <a:t>Will your firm be participating in the ICE Clear Credit Disaster Recovery Test?</a:t>
            </a:r>
          </a:p>
          <a:p>
            <a:pPr marL="0" indent="0">
              <a:buNone/>
            </a:pPr>
            <a:br>
              <a:rPr lang="en-US" sz="1400" dirty="0"/>
            </a:br>
            <a:r>
              <a:rPr lang="en-US" sz="1600" dirty="0"/>
              <a:t>Yes ____	No ____</a:t>
            </a:r>
            <a:br>
              <a:rPr lang="en-US" sz="1600" dirty="0"/>
            </a:br>
            <a:r>
              <a:rPr lang="en-US" sz="1600" dirty="0"/>
              <a:t>SCM ____	FCM ____</a:t>
            </a:r>
            <a:r>
              <a:rPr lang="en-US" sz="1800" dirty="0"/>
              <a:t>	</a:t>
            </a:r>
            <a:br>
              <a:rPr lang="en-US" dirty="0"/>
            </a:br>
            <a:endParaRPr lang="en-US" dirty="0"/>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Contacts</a:t>
            </a:r>
          </a:p>
          <a:p>
            <a:pPr marL="0" indent="0">
              <a:buNone/>
            </a:pPr>
            <a:endParaRPr lang="en-US" dirty="0"/>
          </a:p>
          <a:p>
            <a:pPr marL="0" indent="0">
              <a:lnSpc>
                <a:spcPct val="100000"/>
              </a:lnSpc>
              <a:buNone/>
            </a:pPr>
            <a:r>
              <a:rPr lang="en-US" dirty="0"/>
              <a:t>Should you have any questions, please call or e-mail the Client Services and Support Group:</a:t>
            </a:r>
          </a:p>
          <a:p>
            <a:pPr marL="0" indent="0">
              <a:buNone/>
            </a:pPr>
            <a:endParaRPr lang="en-US" dirty="0"/>
          </a:p>
          <a:p>
            <a:pPr marL="0" indent="0">
              <a:buNone/>
            </a:pPr>
            <a:r>
              <a:rPr lang="en-US" dirty="0"/>
              <a:t>Client Services and Support	312-836-6890	</a:t>
            </a:r>
            <a:r>
              <a:rPr lang="en-US" dirty="0">
                <a:hlinkClick r:id="rId2"/>
              </a:rPr>
              <a:t>css@ice.com</a:t>
            </a:r>
            <a:r>
              <a:rPr lang="en-US" dirty="0"/>
              <a:t> </a:t>
            </a:r>
          </a:p>
          <a:p>
            <a:pPr marL="0" indent="0">
              <a:buNone/>
            </a:pPr>
            <a:endParaRPr lang="en-US" dirty="0"/>
          </a:p>
        </p:txBody>
      </p:sp>
    </p:spTree>
    <p:extLst>
      <p:ext uri="{BB962C8B-B14F-4D97-AF65-F5344CB8AC3E}">
        <p14:creationId xmlns:p14="http://schemas.microsoft.com/office/powerpoint/2010/main" val="40027542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TRADE VAULT/</a:t>
            </a:r>
            <a:r>
              <a:rPr lang="en-US" err="1"/>
              <a:t>eCONFIRM</a:t>
            </a:r>
            <a:endParaRPr lang="en-US"/>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7500" lnSpcReduction="20000"/>
          </a:bodyPr>
          <a:lstStyle/>
          <a:p>
            <a:pPr marL="0" indent="0">
              <a:lnSpc>
                <a:spcPct val="120000"/>
              </a:lnSpc>
              <a:buNone/>
            </a:pPr>
            <a:r>
              <a:rPr lang="en-US" sz="2000" dirty="0"/>
              <a:t>ICE Trade Vault/</a:t>
            </a:r>
            <a:r>
              <a:rPr lang="en-US" sz="2000" dirty="0" err="1"/>
              <a:t>eConfirm</a:t>
            </a:r>
            <a:r>
              <a:rPr lang="en-US" sz="2000" dirty="0"/>
              <a:t> will participate in the industry wide testing on October 14</a:t>
            </a:r>
            <a:r>
              <a:rPr lang="en-US" sz="2000" baseline="30000" dirty="0"/>
              <a:t>th</a:t>
            </a:r>
            <a:r>
              <a:rPr lang="en-US" sz="2000" dirty="0"/>
              <a:t>  2023. During this testing window (9am – 11am ET) the following systems will be failed over to our disaster recovery site for testing.</a:t>
            </a:r>
          </a:p>
          <a:p>
            <a:pPr marL="0" indent="0">
              <a:buNone/>
            </a:pPr>
            <a:endParaRPr lang="en-US" sz="2000" dirty="0"/>
          </a:p>
          <a:p>
            <a:r>
              <a:rPr lang="en-US" sz="2000" dirty="0"/>
              <a:t>ICE </a:t>
            </a:r>
            <a:r>
              <a:rPr lang="en-US" sz="2000" dirty="0" err="1"/>
              <a:t>eConfirm</a:t>
            </a:r>
            <a:r>
              <a:rPr lang="en-US" sz="2000" dirty="0"/>
              <a:t> </a:t>
            </a:r>
          </a:p>
          <a:p>
            <a:r>
              <a:rPr lang="en-US" sz="2000" dirty="0"/>
              <a:t>Trade Vault US</a:t>
            </a:r>
          </a:p>
          <a:p>
            <a:r>
              <a:rPr lang="en-US" sz="2000" dirty="0"/>
              <a:t>Trade Vault Canada</a:t>
            </a:r>
          </a:p>
          <a:p>
            <a:r>
              <a:rPr lang="en-US" sz="2000" dirty="0"/>
              <a:t>Trade Vault EMIR</a:t>
            </a:r>
          </a:p>
          <a:p>
            <a:r>
              <a:rPr lang="en-US" sz="2000" dirty="0"/>
              <a:t>Trade Vault Remit</a:t>
            </a:r>
          </a:p>
          <a:p>
            <a:r>
              <a:rPr lang="en-US" sz="2000" dirty="0"/>
              <a:t>MFT (Secure FTP Server)</a:t>
            </a:r>
          </a:p>
          <a:p>
            <a:pPr marL="0" indent="0">
              <a:buNone/>
            </a:pPr>
            <a:endParaRPr lang="en-US" sz="2000" dirty="0"/>
          </a:p>
          <a:p>
            <a:pPr>
              <a:lnSpc>
                <a:spcPct val="120000"/>
              </a:lnSpc>
            </a:pPr>
            <a:r>
              <a:rPr lang="en-US" sz="2000" dirty="0"/>
              <a:t>No changes to URL’s/DNS’ are required for testing.</a:t>
            </a:r>
          </a:p>
          <a:p>
            <a:pPr lvl="1">
              <a:lnSpc>
                <a:spcPct val="120000"/>
              </a:lnSpc>
              <a:buFont typeface="System Font Regular"/>
              <a:buChar char="-"/>
            </a:pPr>
            <a:r>
              <a:rPr lang="en-US" sz="2000" dirty="0">
                <a:hlinkClick r:id="rId2"/>
              </a:rPr>
              <a:t>https://tradevault.ice.com/</a:t>
            </a:r>
            <a:endParaRPr lang="en-US" sz="2000" dirty="0"/>
          </a:p>
          <a:p>
            <a:pPr lvl="1">
              <a:lnSpc>
                <a:spcPct val="120000"/>
              </a:lnSpc>
              <a:buFont typeface="System Font Regular"/>
              <a:buChar char="-"/>
            </a:pPr>
            <a:r>
              <a:rPr lang="en-US" sz="2000" dirty="0"/>
              <a:t>mft.tradevault.ice.com</a:t>
            </a:r>
            <a:br>
              <a:rPr lang="en-US" sz="2000" dirty="0"/>
            </a:br>
            <a:endParaRPr lang="en-US" sz="2000" dirty="0"/>
          </a:p>
          <a:p>
            <a:r>
              <a:rPr lang="en-US" sz="2000" dirty="0"/>
              <a:t>No REMIT data will be sent to ACER during testing</a:t>
            </a:r>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3"/>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580065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424764"/>
            <a:ext cx="8229600" cy="4752200"/>
          </a:xfrm>
        </p:spPr>
        <p:txBody>
          <a:bodyPr>
            <a:normAutofit fontScale="77500" lnSpcReduction="20000"/>
          </a:bodyPr>
          <a:lstStyle/>
          <a:p>
            <a:r>
              <a:rPr lang="en-US" b="1" u="sng" dirty="0"/>
              <a:t>Registration and user setup</a:t>
            </a:r>
          </a:p>
          <a:p>
            <a:pPr lvl="1">
              <a:lnSpc>
                <a:spcPct val="120000"/>
              </a:lnSpc>
              <a:buFont typeface="System Font Regular"/>
              <a:buChar char="-"/>
            </a:pPr>
            <a:r>
              <a:rPr lang="en-US" sz="1900" dirty="0"/>
              <a:t>Registration for ICE Trade Vault/</a:t>
            </a:r>
            <a:r>
              <a:rPr lang="en-US" sz="1900" dirty="0" err="1"/>
              <a:t>eConfirm</a:t>
            </a:r>
            <a:r>
              <a:rPr lang="en-US" sz="1900" dirty="0"/>
              <a:t> is not required, but is recommended.</a:t>
            </a:r>
          </a:p>
          <a:p>
            <a:pPr lvl="1">
              <a:lnSpc>
                <a:spcPct val="120000"/>
              </a:lnSpc>
              <a:buFont typeface="System Font Regular"/>
              <a:buChar char="-"/>
            </a:pPr>
            <a:r>
              <a:rPr lang="en-US" sz="1900" dirty="0"/>
              <a:t>Contact </a:t>
            </a:r>
            <a:r>
              <a:rPr lang="en-US" sz="1900" dirty="0">
                <a:hlinkClick r:id="rId2"/>
              </a:rPr>
              <a:t>TradeVaultSupport@ice.com</a:t>
            </a:r>
            <a:r>
              <a:rPr lang="en-US" sz="1900" dirty="0"/>
              <a:t> if you plan to participate.</a:t>
            </a:r>
          </a:p>
          <a:p>
            <a:pPr lvl="1">
              <a:lnSpc>
                <a:spcPct val="120000"/>
              </a:lnSpc>
              <a:buFont typeface="System Font Regular"/>
              <a:buChar char="-"/>
            </a:pPr>
            <a:r>
              <a:rPr lang="en-US" sz="1900" dirty="0"/>
              <a:t>All existing customers with valid Trade Vault/</a:t>
            </a:r>
            <a:r>
              <a:rPr lang="en-US" sz="1900" dirty="0" err="1"/>
              <a:t>eConfirm</a:t>
            </a:r>
            <a:r>
              <a:rPr lang="en-US" sz="1900" dirty="0"/>
              <a:t> IDs are welcome to participate</a:t>
            </a:r>
          </a:p>
          <a:p>
            <a:pPr lvl="1">
              <a:lnSpc>
                <a:spcPct val="120000"/>
              </a:lnSpc>
              <a:buFont typeface="System Font Regular"/>
              <a:buChar char="-"/>
            </a:pPr>
            <a:r>
              <a:rPr lang="en-US" sz="1900" dirty="0"/>
              <a:t>Existing production User ID and password will be used for login</a:t>
            </a:r>
          </a:p>
          <a:p>
            <a:pPr lvl="1">
              <a:lnSpc>
                <a:spcPct val="120000"/>
              </a:lnSpc>
              <a:buFont typeface="System Font Regular"/>
              <a:buChar char="-"/>
            </a:pPr>
            <a:r>
              <a:rPr lang="en-US" sz="1900" dirty="0"/>
              <a:t>No test/temporary IDs or access will be provisioned for the FIA DR test.</a:t>
            </a:r>
          </a:p>
          <a:p>
            <a:pPr marL="0" indent="0">
              <a:buNone/>
            </a:pPr>
            <a:endParaRPr lang="en-US" dirty="0"/>
          </a:p>
          <a:p>
            <a:r>
              <a:rPr lang="en-US" b="1" u="sng" dirty="0"/>
              <a:t>Test administration and support</a:t>
            </a:r>
          </a:p>
          <a:p>
            <a:pPr lvl="1">
              <a:lnSpc>
                <a:spcPct val="120000"/>
              </a:lnSpc>
              <a:buFont typeface="System Font Regular"/>
              <a:buChar char="-"/>
            </a:pPr>
            <a:r>
              <a:rPr lang="en-US" sz="1900" dirty="0"/>
              <a:t>At the end of the DR testing period, all data from the testing period will be deleted from ICE Trade Vault and </a:t>
            </a:r>
            <a:r>
              <a:rPr lang="en-US" sz="1900" dirty="0" err="1"/>
              <a:t>eConfirm</a:t>
            </a:r>
            <a:r>
              <a:rPr lang="en-US" sz="1900" dirty="0"/>
              <a:t> databases and no record of those test transactions will persist.</a:t>
            </a:r>
          </a:p>
          <a:p>
            <a:pPr lvl="1">
              <a:lnSpc>
                <a:spcPct val="120000"/>
              </a:lnSpc>
              <a:buFont typeface="System Font Regular"/>
              <a:buChar char="-"/>
            </a:pPr>
            <a:r>
              <a:rPr lang="en-US" sz="1900" dirty="0"/>
              <a:t>No network, DNS, or IP changes will be required to connect to the ICE Trade Vault/</a:t>
            </a:r>
            <a:r>
              <a:rPr lang="en-US" sz="1900" dirty="0" err="1"/>
              <a:t>eConfirm</a:t>
            </a:r>
            <a:r>
              <a:rPr lang="en-US" sz="1900" dirty="0"/>
              <a:t> secondary site</a:t>
            </a:r>
          </a:p>
          <a:p>
            <a:pPr lvl="1">
              <a:lnSpc>
                <a:spcPct val="120000"/>
              </a:lnSpc>
              <a:buFont typeface="System Font Regular"/>
              <a:buChar char="-"/>
            </a:pPr>
            <a:r>
              <a:rPr lang="en-US" sz="1900" dirty="0"/>
              <a:t>Starting @ 11:15 ET all systems will be reverted back to production. </a:t>
            </a:r>
          </a:p>
          <a:p>
            <a:pPr lvl="1">
              <a:lnSpc>
                <a:spcPct val="120000"/>
              </a:lnSpc>
              <a:buFont typeface="System Font Regular"/>
              <a:buChar char="-"/>
            </a:pPr>
            <a:r>
              <a:rPr lang="en-US" sz="1900" dirty="0"/>
              <a:t>Notifications will be sent when systems are in TEST mode and when systems are back in PRODUCTION mode. </a:t>
            </a:r>
          </a:p>
          <a:p>
            <a:pPr lvl="1">
              <a:lnSpc>
                <a:spcPct val="120000"/>
              </a:lnSpc>
              <a:buFont typeface="System Font Regular"/>
              <a:buChar char="-"/>
            </a:pPr>
            <a:r>
              <a:rPr lang="en-US" sz="1900" dirty="0"/>
              <a:t>Support will be available from 0900-1200 ET by contacting the helpdesk line @ 770-738-2101 Option #4</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4"/>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643524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16149"/>
            <a:ext cx="8229600" cy="4560814"/>
          </a:xfrm>
        </p:spPr>
        <p:txBody>
          <a:bodyPr>
            <a:normAutofit/>
          </a:bodyPr>
          <a:lstStyle/>
          <a:p>
            <a:r>
              <a:rPr lang="en-US" b="1" u="sng" dirty="0"/>
              <a:t>Test Cases – Recommended</a:t>
            </a:r>
          </a:p>
          <a:p>
            <a:pPr lvl="1">
              <a:lnSpc>
                <a:spcPct val="100000"/>
              </a:lnSpc>
              <a:buFont typeface="System Font Regular"/>
              <a:buChar char="-"/>
            </a:pPr>
            <a:r>
              <a:rPr lang="en-US" dirty="0"/>
              <a:t>The recommended test cases have been outlined in a separate document. Please contact the sales team (</a:t>
            </a:r>
            <a:r>
              <a:rPr lang="en-US" sz="1800" u="sng" dirty="0">
                <a:solidFill>
                  <a:srgbClr val="000000"/>
                </a:solidFill>
                <a:effectLst/>
                <a:latin typeface="Calibri" panose="020F0502020204030204" pitchFamily="34" charset="0"/>
                <a:ea typeface="Calibri" panose="020F0502020204030204" pitchFamily="34" charset="0"/>
                <a:hlinkClick r:id="rId2"/>
              </a:rPr>
              <a:t>TradeVaultSupport@ice.com</a:t>
            </a:r>
            <a:r>
              <a:rPr lang="en-US" dirty="0"/>
              <a:t>) if you are planning to participate and they will provide those recommended test cases.</a:t>
            </a:r>
            <a:br>
              <a:rPr lang="en-US" dirty="0"/>
            </a:br>
            <a:endParaRPr lang="en-US" dirty="0"/>
          </a:p>
          <a:p>
            <a:r>
              <a:rPr lang="en-US" b="1" u="sng" dirty="0"/>
              <a:t>Ping Test: September 23</a:t>
            </a:r>
            <a:r>
              <a:rPr lang="en-US" b="1" u="sng" baseline="30000" dirty="0"/>
              <a:t>rd</a:t>
            </a:r>
            <a:r>
              <a:rPr lang="en-US" b="1" u="sng" dirty="0"/>
              <a:t>  2023</a:t>
            </a:r>
          </a:p>
          <a:p>
            <a:pPr lvl="1">
              <a:lnSpc>
                <a:spcPct val="100000"/>
              </a:lnSpc>
              <a:buFont typeface="System Font Regular"/>
              <a:buChar char="-"/>
            </a:pPr>
            <a:r>
              <a:rPr lang="en-US" dirty="0"/>
              <a:t>ICE Trade Vault /</a:t>
            </a:r>
            <a:r>
              <a:rPr lang="en-US" dirty="0" err="1"/>
              <a:t>eConfirm</a:t>
            </a:r>
            <a:r>
              <a:rPr lang="en-US" dirty="0"/>
              <a:t> will participate in the first ping test date. On this day clients will be able to test their access to the following applications.</a:t>
            </a:r>
          </a:p>
          <a:p>
            <a:pPr lvl="2">
              <a:buFont typeface="Wingdings" pitchFamily="2" charset="2"/>
              <a:buChar char="Ø"/>
            </a:pPr>
            <a:r>
              <a:rPr lang="en-US" dirty="0"/>
              <a:t>Trade Vault US</a:t>
            </a:r>
          </a:p>
          <a:p>
            <a:pPr lvl="2">
              <a:buFont typeface="Wingdings" pitchFamily="2" charset="2"/>
              <a:buChar char="Ø"/>
            </a:pPr>
            <a:r>
              <a:rPr lang="en-US" dirty="0"/>
              <a:t>Trade Vault Canada</a:t>
            </a:r>
          </a:p>
          <a:p>
            <a:pPr lvl="2">
              <a:buFont typeface="Wingdings" pitchFamily="2" charset="2"/>
              <a:buChar char="Ø"/>
            </a:pPr>
            <a:r>
              <a:rPr lang="en-US" dirty="0"/>
              <a:t>Trade Vault Remit</a:t>
            </a:r>
          </a:p>
          <a:p>
            <a:pPr lvl="2">
              <a:buFont typeface="Wingdings" pitchFamily="2" charset="2"/>
              <a:buChar char="Ø"/>
            </a:pPr>
            <a:r>
              <a:rPr lang="en-US" dirty="0"/>
              <a:t>Trade Vault EMIR</a:t>
            </a:r>
          </a:p>
          <a:p>
            <a:pPr lvl="2">
              <a:buFont typeface="Wingdings" pitchFamily="2" charset="2"/>
              <a:buChar char="Ø"/>
            </a:pPr>
            <a:r>
              <a:rPr lang="en-US" dirty="0"/>
              <a:t>MFT (SFTP) Server</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503871" y="6176963"/>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816167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MINNEAPOLIS GRAIN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37414"/>
            <a:ext cx="8229600" cy="4539549"/>
          </a:xfrm>
        </p:spPr>
        <p:txBody>
          <a:bodyPr>
            <a:normAutofit fontScale="92500" lnSpcReduction="20000"/>
          </a:bodyPr>
          <a:lstStyle/>
          <a:p>
            <a:pPr>
              <a:lnSpc>
                <a:spcPct val="110000"/>
              </a:lnSpc>
            </a:pPr>
            <a:r>
              <a:rPr lang="en-US" dirty="0"/>
              <a:t>MGEX will utilize DR systems for the FIA DR test on Saturday, October 14</a:t>
            </a:r>
            <a:r>
              <a:rPr lang="en-US" baseline="30000" dirty="0"/>
              <a:t>th</a:t>
            </a:r>
            <a:r>
              <a:rPr lang="en-US" dirty="0"/>
              <a:t>. </a:t>
            </a:r>
          </a:p>
          <a:p>
            <a:pPr>
              <a:lnSpc>
                <a:spcPct val="110000"/>
              </a:lnSpc>
            </a:pPr>
            <a:r>
              <a:rPr lang="en-US" dirty="0"/>
              <a:t>Clearing Members and Firms must register on the FIA website to participate in the MGEX Clearing test.</a:t>
            </a:r>
          </a:p>
          <a:p>
            <a:pPr>
              <a:lnSpc>
                <a:spcPct val="110000"/>
              </a:lnSpc>
            </a:pPr>
            <a:r>
              <a:rPr lang="en-US" dirty="0"/>
              <a:t>Testing will occur from 8AM – Noon CDT on October 14</a:t>
            </a:r>
            <a:r>
              <a:rPr lang="en-US" baseline="30000" dirty="0"/>
              <a:t>th</a:t>
            </a:r>
            <a:r>
              <a:rPr lang="en-US" dirty="0"/>
              <a:t>. </a:t>
            </a:r>
          </a:p>
          <a:p>
            <a:pPr>
              <a:lnSpc>
                <a:spcPct val="110000"/>
              </a:lnSpc>
            </a:pPr>
            <a:r>
              <a:rPr lang="en-US" dirty="0"/>
              <a:t>Trade date entered should be October 14</a:t>
            </a:r>
            <a:r>
              <a:rPr lang="en-US" baseline="30000" dirty="0"/>
              <a:t>th</a:t>
            </a:r>
            <a:r>
              <a:rPr lang="en-US" dirty="0"/>
              <a:t>.</a:t>
            </a:r>
          </a:p>
          <a:p>
            <a:pPr>
              <a:lnSpc>
                <a:spcPct val="110000"/>
              </a:lnSpc>
            </a:pPr>
            <a:r>
              <a:rPr lang="en-US" dirty="0"/>
              <a:t>All MGEX products will be available for testing.</a:t>
            </a:r>
          </a:p>
          <a:p>
            <a:pPr>
              <a:lnSpc>
                <a:spcPct val="110000"/>
              </a:lnSpc>
            </a:pPr>
            <a:r>
              <a:rPr lang="en-US" dirty="0"/>
              <a:t>Trade Entry via CME </a:t>
            </a:r>
            <a:r>
              <a:rPr lang="en-US" dirty="0" err="1"/>
              <a:t>Globex</a:t>
            </a:r>
            <a:r>
              <a:rPr lang="en-US" dirty="0"/>
              <a:t>® and MGEX Clearing System User Interface (MCS).</a:t>
            </a:r>
          </a:p>
          <a:p>
            <a:pPr>
              <a:lnSpc>
                <a:spcPct val="110000"/>
              </a:lnSpc>
            </a:pPr>
            <a:r>
              <a:rPr lang="en-US" b="0" i="0" dirty="0">
                <a:solidFill>
                  <a:srgbClr val="242424"/>
                </a:solidFill>
                <a:effectLst/>
                <a:cs typeface="Lato" panose="020F0502020204030203" pitchFamily="34" charset="0"/>
              </a:rPr>
              <a:t>MGEX Non-electronic/</a:t>
            </a:r>
            <a:r>
              <a:rPr lang="en-US" b="0" i="0" dirty="0" err="1">
                <a:solidFill>
                  <a:srgbClr val="242424"/>
                </a:solidFill>
                <a:effectLst/>
                <a:cs typeface="Lato" panose="020F0502020204030203" pitchFamily="34" charset="0"/>
              </a:rPr>
              <a:t>Expit</a:t>
            </a:r>
            <a:r>
              <a:rPr lang="en-US" b="0" i="0" dirty="0">
                <a:solidFill>
                  <a:srgbClr val="242424"/>
                </a:solidFill>
                <a:effectLst/>
                <a:cs typeface="Lato" panose="020F0502020204030203" pitchFamily="34" charset="0"/>
              </a:rPr>
              <a:t> trades will be entered in the MGEX Clearing System UI</a:t>
            </a:r>
            <a:r>
              <a:rPr lang="en-US" dirty="0">
                <a:cs typeface="Lato" panose="020F0502020204030203" pitchFamily="34" charset="0"/>
              </a:rPr>
              <a:t>.</a:t>
            </a:r>
          </a:p>
          <a:p>
            <a:pPr>
              <a:lnSpc>
                <a:spcPct val="110000"/>
              </a:lnSpc>
            </a:pPr>
            <a:r>
              <a:rPr lang="en-US" dirty="0"/>
              <a:t>Trades entered for MGEX products into the CME GLOBEX platform and MCS will be cleared by MGEX Clearing using the MGEX DR Systems.</a:t>
            </a:r>
          </a:p>
        </p:txBody>
      </p:sp>
    </p:spTree>
    <p:extLst>
      <p:ext uri="{BB962C8B-B14F-4D97-AF65-F5344CB8AC3E}">
        <p14:creationId xmlns:p14="http://schemas.microsoft.com/office/powerpoint/2010/main" val="35019042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MINNEAPOLIS GRAIN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a:bodyPr>
          <a:lstStyle/>
          <a:p>
            <a:pPr>
              <a:lnSpc>
                <a:spcPct val="110000"/>
              </a:lnSpc>
            </a:pPr>
            <a:r>
              <a:rPr lang="en-US" dirty="0"/>
              <a:t>After Trade Entry is completed, trade files (TREX files) will be generated by the MGEX DR Clearing System and placed on the MGEX SFTP server. The MGEX SFTP server is accessible via the same logins and passwords as the production system.</a:t>
            </a:r>
          </a:p>
          <a:p>
            <a:pPr>
              <a:lnSpc>
                <a:spcPct val="110000"/>
              </a:lnSpc>
            </a:pPr>
            <a:r>
              <a:rPr lang="en-US" dirty="0"/>
              <a:t>Participants are reminded to fail back to Production systems at the conclusion of the FIA DR test.</a:t>
            </a:r>
          </a:p>
          <a:p>
            <a:pPr>
              <a:lnSpc>
                <a:spcPct val="110000"/>
              </a:lnSpc>
            </a:pPr>
            <a:r>
              <a:rPr lang="en-US" dirty="0"/>
              <a:t>Connectivity and Ping testing required on 9/23.</a:t>
            </a:r>
          </a:p>
          <a:p>
            <a:pPr>
              <a:lnSpc>
                <a:spcPct val="110000"/>
              </a:lnSpc>
            </a:pPr>
            <a:r>
              <a:rPr lang="en-US" dirty="0"/>
              <a:t>Firms having technical issues with MGEX Clearing on the day of the test may call the MGEX Clearing group at (612) 321-7146 for support.</a:t>
            </a:r>
          </a:p>
          <a:p>
            <a:pPr>
              <a:lnSpc>
                <a:spcPct val="110000"/>
              </a:lnSpc>
            </a:pPr>
            <a:r>
              <a:rPr lang="en-US" dirty="0"/>
              <a:t>Please contact MGEX Clearing group for information or support pertaining to the FIA DR Test.    Email: </a:t>
            </a:r>
            <a:r>
              <a:rPr lang="en-US" dirty="0">
                <a:hlinkClick r:id="rId2"/>
              </a:rPr>
              <a:t>MGEXClearingOperations@miaxglobal.com</a:t>
            </a:r>
            <a:r>
              <a:rPr lang="en-US" dirty="0"/>
              <a:t> </a:t>
            </a:r>
          </a:p>
        </p:txBody>
      </p:sp>
    </p:spTree>
    <p:extLst>
      <p:ext uri="{BB962C8B-B14F-4D97-AF65-F5344CB8AC3E}">
        <p14:creationId xmlns:p14="http://schemas.microsoft.com/office/powerpoint/2010/main" val="4237419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55"/>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300"/>
              <a:buFont typeface="Lato"/>
              <a:buNone/>
            </a:pPr>
            <a:r>
              <a:rPr lang="en-US" dirty="0"/>
              <a:t>TMX GROUP</a:t>
            </a:r>
            <a:br>
              <a:rPr lang="en-US" dirty="0"/>
            </a:br>
            <a:r>
              <a:rPr lang="en-US" dirty="0"/>
              <a:t>MONTREAL EXCHANGE</a:t>
            </a:r>
            <a:endParaRPr dirty="0"/>
          </a:p>
        </p:txBody>
      </p:sp>
      <p:sp>
        <p:nvSpPr>
          <p:cNvPr id="470" name="Google Shape;470;p55"/>
          <p:cNvSpPr txBox="1">
            <a:spLocks noGrp="1"/>
          </p:cNvSpPr>
          <p:nvPr>
            <p:ph type="body" idx="1"/>
          </p:nvPr>
        </p:nvSpPr>
        <p:spPr>
          <a:xfrm>
            <a:off x="628650" y="1825624"/>
            <a:ext cx="8229600" cy="4490115"/>
          </a:xfrm>
          <a:prstGeom prst="rect">
            <a:avLst/>
          </a:prstGeom>
          <a:noFill/>
          <a:ln>
            <a:noFill/>
          </a:ln>
        </p:spPr>
        <p:txBody>
          <a:bodyPr spcFirstLastPara="1" wrap="square" lIns="91425" tIns="45700" rIns="91425" bIns="45700" anchor="t" anchorCtr="0">
            <a:normAutofit fontScale="85000" lnSpcReduction="20000"/>
          </a:bodyPr>
          <a:lstStyle/>
          <a:p>
            <a:pPr marL="171450" lvl="0" indent="-171481" algn="l" rtl="0">
              <a:lnSpc>
                <a:spcPct val="120000"/>
              </a:lnSpc>
              <a:spcBef>
                <a:spcPts val="0"/>
              </a:spcBef>
              <a:spcAft>
                <a:spcPts val="0"/>
              </a:spcAft>
              <a:buClr>
                <a:schemeClr val="dk1"/>
              </a:buClr>
              <a:buSzPct val="100000"/>
              <a:buChar char="•"/>
            </a:pPr>
            <a:r>
              <a:rPr lang="en-US" sz="2300" dirty="0"/>
              <a:t>MX will offer two connection periods. We will start in our primary site, and failover to our back-up site.</a:t>
            </a:r>
            <a:endParaRPr sz="2300" dirty="0"/>
          </a:p>
          <a:p>
            <a:pPr marL="171450" lvl="0" indent="-171481" algn="l" rtl="0">
              <a:lnSpc>
                <a:spcPct val="120000"/>
              </a:lnSpc>
              <a:spcBef>
                <a:spcPts val="750"/>
              </a:spcBef>
              <a:spcAft>
                <a:spcPts val="0"/>
              </a:spcAft>
              <a:buClr>
                <a:schemeClr val="dk1"/>
              </a:buClr>
              <a:buSzPct val="100000"/>
              <a:buChar char="•"/>
            </a:pPr>
            <a:r>
              <a:rPr lang="en-US" sz="2300" dirty="0"/>
              <a:t>Times and systems availability will be as follows:</a:t>
            </a:r>
            <a:br>
              <a:rPr lang="en-US" dirty="0"/>
            </a:br>
            <a:br>
              <a:rPr lang="en-US" dirty="0"/>
            </a:br>
            <a:br>
              <a:rPr lang="en-US" dirty="0"/>
            </a:br>
            <a:br>
              <a:rPr lang="en-US" dirty="0"/>
            </a:br>
            <a:br>
              <a:rPr lang="en-US" dirty="0"/>
            </a:br>
            <a:br>
              <a:rPr lang="en-US" dirty="0"/>
            </a:br>
            <a:br>
              <a:rPr lang="en-US" dirty="0"/>
            </a:br>
            <a:endParaRPr dirty="0"/>
          </a:p>
          <a:p>
            <a:pPr marL="0" lvl="0" indent="0" algn="l" rtl="0">
              <a:lnSpc>
                <a:spcPct val="90000"/>
              </a:lnSpc>
              <a:spcBef>
                <a:spcPts val="750"/>
              </a:spcBef>
              <a:spcAft>
                <a:spcPts val="0"/>
              </a:spcAft>
              <a:buClr>
                <a:schemeClr val="dk1"/>
              </a:buClr>
              <a:buSzPct val="100000"/>
              <a:buNone/>
            </a:pPr>
            <a:endParaRPr sz="1400" dirty="0"/>
          </a:p>
          <a:p>
            <a:pPr marL="0" lvl="0" indent="0" algn="l" rtl="0">
              <a:lnSpc>
                <a:spcPct val="90000"/>
              </a:lnSpc>
              <a:spcBef>
                <a:spcPts val="750"/>
              </a:spcBef>
              <a:spcAft>
                <a:spcPts val="0"/>
              </a:spcAft>
              <a:buClr>
                <a:schemeClr val="dk1"/>
              </a:buClr>
              <a:buSzPct val="100000"/>
              <a:buNone/>
            </a:pPr>
            <a:endParaRPr sz="1300" dirty="0"/>
          </a:p>
          <a:p>
            <a:pPr marL="0" lvl="0" indent="0" algn="l" rtl="0">
              <a:lnSpc>
                <a:spcPct val="90000"/>
              </a:lnSpc>
              <a:spcBef>
                <a:spcPts val="750"/>
              </a:spcBef>
              <a:spcAft>
                <a:spcPts val="0"/>
              </a:spcAft>
              <a:buClr>
                <a:schemeClr val="dk1"/>
              </a:buClr>
              <a:buSzPct val="100000"/>
              <a:buNone/>
            </a:pPr>
            <a:endParaRPr sz="1300" dirty="0"/>
          </a:p>
          <a:p>
            <a:pPr marL="0" lvl="0" indent="0" algn="l" rtl="0">
              <a:lnSpc>
                <a:spcPct val="90000"/>
              </a:lnSpc>
              <a:spcBef>
                <a:spcPts val="750"/>
              </a:spcBef>
              <a:spcAft>
                <a:spcPts val="0"/>
              </a:spcAft>
              <a:buClr>
                <a:schemeClr val="dk1"/>
              </a:buClr>
              <a:buSzPct val="100000"/>
              <a:buNone/>
            </a:pPr>
            <a:r>
              <a:rPr lang="en-US" sz="1300" dirty="0"/>
              <a:t> </a:t>
            </a:r>
            <a:br>
              <a:rPr lang="en-US" sz="1300" dirty="0"/>
            </a:br>
            <a:br>
              <a:rPr lang="en-US" sz="1300" dirty="0"/>
            </a:br>
            <a:r>
              <a:rPr lang="en-US" sz="1300" dirty="0"/>
              <a:t>   </a:t>
            </a:r>
            <a:r>
              <a:rPr lang="en-US" sz="1400" dirty="0"/>
              <a:t>*System will be up by 11:00</a:t>
            </a:r>
            <a:endParaRPr dirty="0"/>
          </a:p>
          <a:p>
            <a:pPr marL="0" lvl="0" indent="0" algn="l" rtl="0">
              <a:lnSpc>
                <a:spcPct val="90000"/>
              </a:lnSpc>
              <a:spcBef>
                <a:spcPts val="750"/>
              </a:spcBef>
              <a:spcAft>
                <a:spcPts val="0"/>
              </a:spcAft>
              <a:buClr>
                <a:schemeClr val="dk1"/>
              </a:buClr>
              <a:buSzPct val="100000"/>
              <a:buNone/>
            </a:pPr>
            <a:endParaRPr sz="1400" dirty="0"/>
          </a:p>
        </p:txBody>
      </p:sp>
      <p:graphicFrame>
        <p:nvGraphicFramePr>
          <p:cNvPr id="471" name="Google Shape;471;p55"/>
          <p:cNvGraphicFramePr/>
          <p:nvPr/>
        </p:nvGraphicFramePr>
        <p:xfrm>
          <a:off x="741913" y="3439802"/>
          <a:ext cx="7886675" cy="2225100"/>
        </p:xfrm>
        <a:graphic>
          <a:graphicData uri="http://schemas.openxmlformats.org/drawingml/2006/table">
            <a:tbl>
              <a:tblPr>
                <a:noFill/>
              </a:tblPr>
              <a:tblGrid>
                <a:gridCol w="1770925">
                  <a:extLst>
                    <a:ext uri="{9D8B030D-6E8A-4147-A177-3AD203B41FA5}">
                      <a16:colId xmlns:a16="http://schemas.microsoft.com/office/drawing/2014/main" val="20000"/>
                    </a:ext>
                  </a:extLst>
                </a:gridCol>
                <a:gridCol w="1562575">
                  <a:extLst>
                    <a:ext uri="{9D8B030D-6E8A-4147-A177-3AD203B41FA5}">
                      <a16:colId xmlns:a16="http://schemas.microsoft.com/office/drawing/2014/main" val="20001"/>
                    </a:ext>
                  </a:extLst>
                </a:gridCol>
                <a:gridCol w="2534850">
                  <a:extLst>
                    <a:ext uri="{9D8B030D-6E8A-4147-A177-3AD203B41FA5}">
                      <a16:colId xmlns:a16="http://schemas.microsoft.com/office/drawing/2014/main" val="20002"/>
                    </a:ext>
                  </a:extLst>
                </a:gridCol>
                <a:gridCol w="2018325">
                  <a:extLst>
                    <a:ext uri="{9D8B030D-6E8A-4147-A177-3AD203B41FA5}">
                      <a16:colId xmlns:a16="http://schemas.microsoft.com/office/drawing/2014/main" val="20003"/>
                    </a:ext>
                  </a:extLst>
                </a:gridCol>
              </a:tblGrid>
              <a:tr h="370850">
                <a:tc>
                  <a:txBody>
                    <a:bodyPr/>
                    <a:lstStyle/>
                    <a:p>
                      <a:pPr marL="0" marR="0" lvl="0" indent="0" algn="ctr" rtl="0">
                        <a:spcBef>
                          <a:spcPts val="0"/>
                        </a:spcBef>
                        <a:spcAft>
                          <a:spcPts val="0"/>
                        </a:spcAft>
                        <a:buNone/>
                      </a:pPr>
                      <a:r>
                        <a:rPr lang="en-US" sz="1300" b="1" u="none" strike="noStrike" cap="none"/>
                        <a:t>Time</a:t>
                      </a:r>
                      <a:endParaRPr/>
                    </a:p>
                  </a:txBody>
                  <a:tcPr marL="91450" marR="91450" marT="45725" marB="45725"/>
                </a:tc>
                <a:tc gridSpan="2">
                  <a:txBody>
                    <a:bodyPr/>
                    <a:lstStyle/>
                    <a:p>
                      <a:pPr marL="0" marR="0" lvl="0" indent="0" algn="ctr" rtl="0">
                        <a:spcBef>
                          <a:spcPts val="0"/>
                        </a:spcBef>
                        <a:spcAft>
                          <a:spcPts val="0"/>
                        </a:spcAft>
                        <a:buNone/>
                      </a:pPr>
                      <a:r>
                        <a:rPr lang="en-US" sz="1300" b="1" u="none" strike="noStrike" cap="none"/>
                        <a:t>Access to Primary or back-up system</a:t>
                      </a:r>
                      <a:endParaRPr/>
                    </a:p>
                  </a:txBody>
                  <a:tcPr marL="91450" marR="91450" marT="45725" marB="45725"/>
                </a:tc>
                <a:tc hMerge="1">
                  <a:txBody>
                    <a:bodyPr/>
                    <a:lstStyle/>
                    <a:p>
                      <a:endParaRPr lang="en-US"/>
                    </a:p>
                  </a:txBody>
                  <a:tcPr/>
                </a:tc>
                <a:tc>
                  <a:txBody>
                    <a:bodyPr/>
                    <a:lstStyle/>
                    <a:p>
                      <a:pPr marL="0" marR="0" lvl="0" indent="0" algn="ctr" rtl="0">
                        <a:spcBef>
                          <a:spcPts val="0"/>
                        </a:spcBef>
                        <a:spcAft>
                          <a:spcPts val="0"/>
                        </a:spcAft>
                        <a:buNone/>
                      </a:pPr>
                      <a:r>
                        <a:rPr lang="en-US" sz="1300" b="1" u="none" strike="noStrike" cap="none"/>
                        <a:t>Instrument state</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00" u="none" strike="noStrike" cap="none"/>
                        <a:t>7:00 AM – 8:20 AM</a:t>
                      </a:r>
                      <a:endParaRPr/>
                    </a:p>
                  </a:txBody>
                  <a:tcPr marL="91450" marR="91450" marT="45725" marB="45725" anchor="ctr"/>
                </a:tc>
                <a:tc rowSpan="2" gridSpan="2">
                  <a:txBody>
                    <a:bodyPr/>
                    <a:lstStyle/>
                    <a:p>
                      <a:pPr marL="0" marR="0" lvl="0" indent="0" algn="ctr" rtl="0">
                        <a:spcBef>
                          <a:spcPts val="0"/>
                        </a:spcBef>
                        <a:spcAft>
                          <a:spcPts val="0"/>
                        </a:spcAft>
                        <a:buNone/>
                      </a:pPr>
                      <a:r>
                        <a:rPr lang="en-US" sz="1300"/>
                        <a:t>Primary</a:t>
                      </a:r>
                      <a:endParaRPr/>
                    </a:p>
                  </a:txBody>
                  <a:tcPr marL="91450" marR="91450" marT="45725" marB="45725" anchor="ctr"/>
                </a:tc>
                <a:tc rowSpan="2" hMerge="1">
                  <a:txBody>
                    <a:bodyPr/>
                    <a:lstStyle/>
                    <a:p>
                      <a:endParaRPr lang="en-US"/>
                    </a:p>
                  </a:txBody>
                  <a:tcPr/>
                </a:tc>
                <a:tc>
                  <a:txBody>
                    <a:bodyPr/>
                    <a:lstStyle/>
                    <a:p>
                      <a:pPr marL="0" marR="0" lvl="0" indent="0" algn="l" rtl="0">
                        <a:spcBef>
                          <a:spcPts val="0"/>
                        </a:spcBef>
                        <a:spcAft>
                          <a:spcPts val="0"/>
                        </a:spcAft>
                        <a:buNone/>
                      </a:pPr>
                      <a:r>
                        <a:rPr lang="en-US" sz="1300"/>
                        <a:t>Pre-open</a:t>
                      </a:r>
                      <a:endParaRPr/>
                    </a:p>
                  </a:txBody>
                  <a:tcPr marL="91450" marR="91450" marT="45725" marB="45725" anchor="ct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300"/>
                        <a:t>8:20 AM – 8:45 AM</a:t>
                      </a:r>
                      <a:endParaRPr/>
                    </a:p>
                  </a:txBody>
                  <a:tcPr marL="91450" marR="91450" marT="45725" marB="45725" anchor="ctr"/>
                </a:tc>
                <a:tc gridSpan="2" vMerge="1">
                  <a:txBody>
                    <a:bodyPr/>
                    <a:lstStyle/>
                    <a:p>
                      <a:endParaRPr lang="en-US"/>
                    </a:p>
                  </a:txBody>
                  <a:tcPr/>
                </a:tc>
                <a:tc hMerge="1" v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2"/>
                  </a:ext>
                </a:extLst>
              </a:tr>
              <a:tr h="370850">
                <a:tc rowSpan="2">
                  <a:txBody>
                    <a:bodyPr/>
                    <a:lstStyle/>
                    <a:p>
                      <a:pPr marL="0" marR="0" lvl="0" indent="0" algn="l" rtl="0">
                        <a:spcBef>
                          <a:spcPts val="0"/>
                        </a:spcBef>
                        <a:spcAft>
                          <a:spcPts val="0"/>
                        </a:spcAft>
                        <a:buNone/>
                      </a:pPr>
                      <a:r>
                        <a:rPr lang="en-US" sz="1300"/>
                        <a:t>8:45 AM – 11:00 AM*</a:t>
                      </a:r>
                      <a:endParaRPr/>
                    </a:p>
                  </a:txBody>
                  <a:tcPr marL="91450" marR="91450" marT="45725" marB="45725" anchor="ctr"/>
                </a:tc>
                <a:tc rowSpan="2">
                  <a:txBody>
                    <a:bodyPr/>
                    <a:lstStyle/>
                    <a:p>
                      <a:pPr marL="0" marR="0" lvl="0" indent="0" algn="ctr" rtl="0">
                        <a:spcBef>
                          <a:spcPts val="0"/>
                        </a:spcBef>
                        <a:spcAft>
                          <a:spcPts val="0"/>
                        </a:spcAft>
                        <a:buNone/>
                      </a:pPr>
                      <a:r>
                        <a:rPr lang="en-US" sz="1300"/>
                        <a:t>No access</a:t>
                      </a:r>
                      <a:endParaRPr/>
                    </a:p>
                  </a:txBody>
                  <a:tcPr marL="91450" marR="91450" marT="45725" marB="45725" anchor="ctr"/>
                </a:tc>
                <a:tc>
                  <a:txBody>
                    <a:bodyPr/>
                    <a:lstStyle/>
                    <a:p>
                      <a:pPr marL="0" marR="0" lvl="0" indent="0" algn="l" rtl="0">
                        <a:spcBef>
                          <a:spcPts val="0"/>
                        </a:spcBef>
                        <a:spcAft>
                          <a:spcPts val="0"/>
                        </a:spcAft>
                        <a:buNone/>
                      </a:pPr>
                      <a:r>
                        <a:rPr lang="en-US" sz="1300"/>
                        <a:t>8:45 – 9:00 disaster simulation</a:t>
                      </a:r>
                      <a:endParaRPr/>
                    </a:p>
                  </a:txBody>
                  <a:tcPr marL="91450" marR="91450" marT="45725" marB="45725" anchor="ctr"/>
                </a:tc>
                <a:tc>
                  <a:txBody>
                    <a:bodyPr/>
                    <a:lstStyle/>
                    <a:p>
                      <a:pPr marL="0" marR="0" lvl="0" indent="0" algn="l" rtl="0">
                        <a:spcBef>
                          <a:spcPts val="0"/>
                        </a:spcBef>
                        <a:spcAft>
                          <a:spcPts val="0"/>
                        </a:spcAft>
                        <a:buNone/>
                      </a:pPr>
                      <a:r>
                        <a:rPr lang="en-US" sz="1300"/>
                        <a:t>Market out of service</a:t>
                      </a:r>
                      <a:endParaRPr/>
                    </a:p>
                  </a:txBody>
                  <a:tcPr marL="91450" marR="91450" marT="45725" marB="45725" anchor="ctr"/>
                </a:tc>
                <a:extLst>
                  <a:ext uri="{0D108BD9-81ED-4DB2-BD59-A6C34878D82A}">
                    <a16:rowId xmlns:a16="http://schemas.microsoft.com/office/drawing/2014/main" val="10003"/>
                  </a:ext>
                </a:extLst>
              </a:tr>
              <a:tr h="370850">
                <a:tc vMerge="1">
                  <a:txBody>
                    <a:bodyPr/>
                    <a:lstStyle/>
                    <a:p>
                      <a:endParaRPr lang="en-US"/>
                    </a:p>
                  </a:txBody>
                  <a:tcPr/>
                </a:tc>
                <a:tc vMerge="1">
                  <a:txBody>
                    <a:bodyPr/>
                    <a:lstStyle/>
                    <a:p>
                      <a:endParaRPr lang="en-US"/>
                    </a:p>
                  </a:txBody>
                  <a:tcPr/>
                </a:tc>
                <a:tc>
                  <a:txBody>
                    <a:bodyPr/>
                    <a:lstStyle/>
                    <a:p>
                      <a:pPr marL="0" marR="0" lvl="0" indent="0" algn="l" rtl="0">
                        <a:spcBef>
                          <a:spcPts val="0"/>
                        </a:spcBef>
                        <a:spcAft>
                          <a:spcPts val="0"/>
                        </a:spcAft>
                        <a:buNone/>
                      </a:pPr>
                      <a:r>
                        <a:rPr lang="en-US" sz="1300"/>
                        <a:t>9:00 – 11:00 recovery</a:t>
                      </a:r>
                      <a:endParaRPr/>
                    </a:p>
                  </a:txBody>
                  <a:tcPr marL="91450" marR="91450" marT="45725" marB="45725" anchor="ctr"/>
                </a:tc>
                <a:tc>
                  <a:txBody>
                    <a:bodyPr/>
                    <a:lstStyle/>
                    <a:p>
                      <a:pPr marL="0" marR="0" lvl="0" indent="0" algn="l" rtl="0">
                        <a:spcBef>
                          <a:spcPts val="0"/>
                        </a:spcBef>
                        <a:spcAft>
                          <a:spcPts val="0"/>
                        </a:spcAft>
                        <a:buNone/>
                      </a:pPr>
                      <a:r>
                        <a:rPr lang="en-US" sz="1300"/>
                        <a:t>15 minutes – Pre-Open</a:t>
                      </a:r>
                      <a:endParaRPr/>
                    </a:p>
                  </a:txBody>
                  <a:tcPr marL="91450" marR="91450" marT="45725" marB="45725" anchor="ctr"/>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US" sz="1300"/>
                        <a:t>11:00 AM* - 1:30 PM</a:t>
                      </a:r>
                      <a:endParaRPr/>
                    </a:p>
                  </a:txBody>
                  <a:tcPr marL="91450" marR="91450" marT="45725" marB="45725" anchor="ctr"/>
                </a:tc>
                <a:tc gridSpan="2">
                  <a:txBody>
                    <a:bodyPr/>
                    <a:lstStyle/>
                    <a:p>
                      <a:pPr marL="0" marR="0" lvl="0" indent="0" algn="ctr" rtl="0">
                        <a:spcBef>
                          <a:spcPts val="0"/>
                        </a:spcBef>
                        <a:spcAft>
                          <a:spcPts val="0"/>
                        </a:spcAft>
                        <a:buNone/>
                      </a:pPr>
                      <a:r>
                        <a:rPr lang="en-US" sz="1300"/>
                        <a:t>Back-up</a:t>
                      </a:r>
                      <a:endParaRPr/>
                    </a:p>
                  </a:txBody>
                  <a:tcPr marL="91450" marR="91450" marT="45725" marB="45725" anchor="ctr"/>
                </a:tc>
                <a:tc h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p56"/>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MONTREAL EXCHANGE </a:t>
            </a:r>
            <a:r>
              <a:rPr lang="en-US" sz="2400"/>
              <a:t>(Cont’d)</a:t>
            </a:r>
            <a:endParaRPr/>
          </a:p>
        </p:txBody>
      </p:sp>
      <p:sp>
        <p:nvSpPr>
          <p:cNvPr id="477" name="Google Shape;477;p56"/>
          <p:cNvSpPr txBox="1">
            <a:spLocks noGrp="1"/>
          </p:cNvSpPr>
          <p:nvPr>
            <p:ph type="body" idx="1"/>
          </p:nvPr>
        </p:nvSpPr>
        <p:spPr>
          <a:xfrm>
            <a:off x="628650" y="1658679"/>
            <a:ext cx="8229600" cy="4518284"/>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network, DNS, or IP changes will be required to connect to the DR site during the connectivity test or the FIA DR Test</a:t>
            </a:r>
            <a:endParaRPr sz="1750" dirty="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will occur during the Pre-Opening period</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MX will provide automated market volume for bid/offer on selected instruments in the back-up environment</a:t>
            </a:r>
            <a:endParaRPr sz="1750" dirty="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Orders must be entered with an October 14</a:t>
            </a:r>
            <a:r>
              <a:rPr lang="en-US" sz="1400" baseline="30000" dirty="0">
                <a:latin typeface="Arial"/>
                <a:ea typeface="Arial"/>
                <a:cs typeface="Arial"/>
                <a:sym typeface="Arial"/>
              </a:rPr>
              <a:t>th</a:t>
            </a:r>
            <a:r>
              <a:rPr lang="en-US" sz="1750" dirty="0">
                <a:solidFill>
                  <a:srgbClr val="000000"/>
                </a:solidFill>
                <a:latin typeface="Arial"/>
                <a:ea typeface="Arial"/>
                <a:cs typeface="Arial"/>
                <a:sym typeface="Arial"/>
              </a:rPr>
              <a:t> Trade Date (day orders only)</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Broadcast of trades transmitted to firms via SOLA Trading protocols and disseminated via the HSVF &amp; OBF market data feeds</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performed during testing hours will be valid</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All participants MUST clean up all backend system data after testing</a:t>
            </a:r>
            <a:endParaRPr sz="1750" dirty="0">
              <a:solidFill>
                <a:srgbClr val="000000"/>
              </a:solidFill>
              <a:latin typeface="Arial"/>
              <a:ea typeface="Arial"/>
              <a:cs typeface="Arial"/>
              <a:sym typeface="Arial"/>
            </a:endParaRPr>
          </a:p>
          <a:p>
            <a:pPr marL="0" lvl="0" indent="0" algn="l" rtl="0">
              <a:lnSpc>
                <a:spcPct val="90000"/>
              </a:lnSpc>
              <a:spcBef>
                <a:spcPts val="750"/>
              </a:spcBef>
              <a:spcAft>
                <a:spcPts val="0"/>
              </a:spcAft>
              <a:buClr>
                <a:schemeClr val="dk1"/>
              </a:buClr>
              <a:buSzPts val="1600"/>
              <a:buNone/>
            </a:pPr>
            <a:endParaRP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II. REVIEW OF TESTING PROTOCOL</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r>
              <a:rPr lang="en-US" dirty="0"/>
              <a:t>Exchanges will specify products available for order entry/trading</a:t>
            </a:r>
          </a:p>
          <a:p>
            <a:pPr marL="0" indent="0">
              <a:buNone/>
            </a:pPr>
            <a:endParaRPr lang="en-US" dirty="0"/>
          </a:p>
          <a:p>
            <a:pPr>
              <a:lnSpc>
                <a:spcPct val="110000"/>
              </a:lnSpc>
            </a:pPr>
            <a:r>
              <a:rPr lang="en-US" dirty="0"/>
              <a:t>Exchanges will use their electronic trading venues for the test and will process test data through to end-of-day reports for clearing members. Testing will take place between 9:00 AM and 3:00 PM EDT, unless otherwise specified.</a:t>
            </a:r>
          </a:p>
          <a:p>
            <a:endParaRPr lang="en-US" dirty="0"/>
          </a:p>
          <a:p>
            <a:r>
              <a:rPr lang="en-US" dirty="0"/>
              <a:t>The FIA will coordinate the test via an open conference bridge, that will remain open for the duration of the test.</a:t>
            </a:r>
          </a:p>
          <a:p>
            <a:endParaRPr lang="en-US" dirty="0"/>
          </a:p>
          <a:p>
            <a:r>
              <a:rPr lang="en-US" dirty="0"/>
              <a:t>Member firms will confirm connectivity with their respective exchanges/clearinghouses:</a:t>
            </a:r>
          </a:p>
          <a:p>
            <a:pPr lvl="1">
              <a:lnSpc>
                <a:spcPct val="110000"/>
              </a:lnSpc>
              <a:buFont typeface="System Font Regular"/>
              <a:buChar char="-"/>
            </a:pPr>
            <a:r>
              <a:rPr lang="en-US" dirty="0"/>
              <a:t>Pre-test connectivity testing will be offered, as applicable</a:t>
            </a:r>
          </a:p>
        </p:txBody>
      </p:sp>
    </p:spTree>
    <p:extLst>
      <p:ext uri="{BB962C8B-B14F-4D97-AF65-F5344CB8AC3E}">
        <p14:creationId xmlns:p14="http://schemas.microsoft.com/office/powerpoint/2010/main" val="24263099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7"/>
          <p:cNvSpPr txBox="1">
            <a:spLocks noGrp="1"/>
          </p:cNvSpPr>
          <p:nvPr>
            <p:ph type="title"/>
          </p:nvPr>
        </p:nvSpPr>
        <p:spPr>
          <a:xfrm>
            <a:off x="628650" y="169500"/>
            <a:ext cx="7886700" cy="8244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300"/>
              <a:buFont typeface="Lato"/>
              <a:buNone/>
            </a:pPr>
            <a:r>
              <a:rPr lang="en-US" sz="2800" dirty="0"/>
              <a:t>CANADIAN DERIVATIVES CLEARING CORPORATION</a:t>
            </a:r>
            <a:endParaRPr sz="2800" dirty="0"/>
          </a:p>
        </p:txBody>
      </p:sp>
      <p:sp>
        <p:nvSpPr>
          <p:cNvPr id="483" name="Google Shape;483;p57"/>
          <p:cNvSpPr txBox="1">
            <a:spLocks noGrp="1"/>
          </p:cNvSpPr>
          <p:nvPr>
            <p:ph type="body" idx="1"/>
          </p:nvPr>
        </p:nvSpPr>
        <p:spPr>
          <a:xfrm>
            <a:off x="402175" y="814019"/>
            <a:ext cx="8540700" cy="5526819"/>
          </a:xfrm>
          <a:prstGeom prst="rect">
            <a:avLst/>
          </a:prstGeom>
          <a:noFill/>
          <a:ln>
            <a:noFill/>
          </a:ln>
        </p:spPr>
        <p:txBody>
          <a:bodyPr spcFirstLastPara="1" wrap="square" lIns="91425" tIns="45700" rIns="91425" bIns="45700" anchor="t" anchorCtr="0">
            <a:noAutofit/>
          </a:bodyPr>
          <a:lstStyle/>
          <a:p>
            <a:pPr marL="342900" lvl="0" indent="-323850" algn="l" rtl="0">
              <a:lnSpc>
                <a:spcPct val="100000"/>
              </a:lnSpc>
              <a:spcBef>
                <a:spcPts val="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Similarly to MX, CDCC will also offer two connectivity periods; the first at the primary site, and the second at the DR site.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will verify connectivity and can send/receive messages</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network, DNS, or IP changes will be required to connect to the DR site during the connectivity test or the FIA DR Test</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must register via the FIA website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SFTP/Reporting capabilities</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FIXML capabilities</a:t>
            </a:r>
            <a:endParaRPr sz="1500" dirty="0">
              <a:solidFill>
                <a:schemeClr val="dk1"/>
              </a:solidFill>
              <a:latin typeface="Arial"/>
              <a:ea typeface="Arial"/>
              <a:cs typeface="Arial"/>
              <a:sym typeface="Arial"/>
            </a:endParaRPr>
          </a:p>
          <a:p>
            <a:pPr marL="742950" lvl="1" indent="-279400" algn="l" rtl="0">
              <a:lnSpc>
                <a:spcPct val="100000"/>
              </a:lnSpc>
              <a:spcBef>
                <a:spcPts val="320"/>
              </a:spcBef>
              <a:spcAft>
                <a:spcPts val="0"/>
              </a:spcAft>
              <a:buSzPts val="1500"/>
              <a:buFont typeface="Arial"/>
              <a:buChar char="–"/>
            </a:pPr>
            <a:r>
              <a:rPr lang="en-US" sz="1500" dirty="0">
                <a:latin typeface="Arial"/>
                <a:ea typeface="Arial"/>
                <a:cs typeface="Arial"/>
                <a:sym typeface="Arial"/>
              </a:rPr>
              <a:t>Clearing Members will test Position Declaration Files (PCS &amp; GCM) functionality</a:t>
            </a:r>
            <a:endParaRPr sz="1500" dirty="0">
              <a:latin typeface="Arial"/>
              <a:ea typeface="Arial"/>
              <a:cs typeface="Arial"/>
              <a:sym typeface="Arial"/>
            </a:endParaRPr>
          </a:p>
          <a:p>
            <a:pPr marL="457200" lvl="1" indent="0" algn="l" rtl="0">
              <a:lnSpc>
                <a:spcPct val="80000"/>
              </a:lnSpc>
              <a:spcBef>
                <a:spcPts val="320"/>
              </a:spcBef>
              <a:spcAft>
                <a:spcPts val="0"/>
              </a:spcAft>
              <a:buClr>
                <a:schemeClr val="dk1"/>
              </a:buClr>
              <a:buSzPts val="400"/>
              <a:buNone/>
            </a:pPr>
            <a:endParaRPr sz="300" dirty="0">
              <a:solidFill>
                <a:schemeClr val="dk1"/>
              </a:solidFill>
              <a:latin typeface="Arial"/>
              <a:ea typeface="Arial"/>
              <a:cs typeface="Arial"/>
              <a:sym typeface="Arial"/>
            </a:endParaRPr>
          </a:p>
          <a:p>
            <a:pPr marL="342900" lvl="0" indent="-32385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On October 14</a:t>
            </a:r>
            <a:r>
              <a:rPr lang="en-US" sz="1500" baseline="30000" dirty="0">
                <a:solidFill>
                  <a:schemeClr val="dk1"/>
                </a:solidFill>
                <a:latin typeface="Arial"/>
                <a:ea typeface="Arial"/>
                <a:cs typeface="Arial"/>
                <a:sym typeface="Arial"/>
              </a:rPr>
              <a:t>th</a:t>
            </a:r>
            <a:r>
              <a:rPr lang="en-US" sz="1500" dirty="0">
                <a:solidFill>
                  <a:schemeClr val="dk1"/>
                </a:solidFill>
                <a:latin typeface="Arial"/>
                <a:ea typeface="Arial"/>
                <a:cs typeface="Arial"/>
                <a:sym typeface="Arial"/>
              </a:rPr>
              <a:t> test day only, provided there are no issues or delays, markets will be in Pre-Opening state by (latest) 11:00 AM EDT </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will occur during the Pre-Opening period</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Pre-Opening and Opening Times will need to be confirmed (dependent on actual recovery time)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MX will provide automated market volume for bid/offer on selected instruments</a:t>
            </a:r>
            <a:endParaRPr sz="1500" dirty="0"/>
          </a:p>
          <a:p>
            <a:pPr marL="742950" lvl="1" indent="-285750" algn="l" rtl="0">
              <a:lnSpc>
                <a:spcPct val="80000"/>
              </a:lnSpc>
              <a:spcBef>
                <a:spcPts val="320"/>
              </a:spcBef>
              <a:spcAft>
                <a:spcPts val="0"/>
              </a:spcAft>
              <a:buClr>
                <a:schemeClr val="dk1"/>
              </a:buClr>
              <a:buSzPts val="1600"/>
              <a:buNone/>
            </a:pPr>
            <a:endParaRPr sz="300" dirty="0">
              <a:solidFill>
                <a:schemeClr val="dk1"/>
              </a:solidFill>
              <a:latin typeface="Arial"/>
              <a:ea typeface="Arial"/>
              <a:cs typeface="Arial"/>
              <a:sym typeface="Arial"/>
            </a:endParaRPr>
          </a:p>
          <a:p>
            <a:pPr marL="171450" lvl="0" indent="-15240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rPr>
              <a:t>Provided there are no issues or delays, the market </a:t>
            </a:r>
            <a:r>
              <a:rPr lang="en-US" sz="1500" dirty="0">
                <a:solidFill>
                  <a:schemeClr val="dk1"/>
                </a:solidFill>
                <a:latin typeface="Arial"/>
                <a:ea typeface="Arial"/>
                <a:cs typeface="Arial"/>
                <a:sym typeface="Arial"/>
              </a:rPr>
              <a:t>will open at 11:15 AM EDT</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performed during testing hours will be valid</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All Clearing Members MUST clean up all backend system data after testing</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will flow from MX to CDCC’s environment  </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&amp; Positions will be available for validation via SOLA® Clearing Manager</a:t>
            </a:r>
            <a:endParaRPr sz="1500" dirty="0"/>
          </a:p>
          <a:p>
            <a:pPr marL="171450" lvl="0" indent="-82550" algn="l" rtl="0">
              <a:lnSpc>
                <a:spcPct val="90000"/>
              </a:lnSpc>
              <a:spcBef>
                <a:spcPts val="750"/>
              </a:spcBef>
              <a:spcAft>
                <a:spcPts val="0"/>
              </a:spcAft>
              <a:buClr>
                <a:schemeClr val="dk1"/>
              </a:buClr>
              <a:buSzPts val="1400"/>
              <a:buNone/>
            </a:pPr>
            <a:endParaRPr sz="14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58"/>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MX/CDCC </a:t>
            </a:r>
            <a:r>
              <a:rPr lang="en-US" sz="2400"/>
              <a:t>(cont’d)</a:t>
            </a:r>
            <a:endParaRPr/>
          </a:p>
        </p:txBody>
      </p:sp>
      <p:sp>
        <p:nvSpPr>
          <p:cNvPr id="489" name="Google Shape;489;p58"/>
          <p:cNvSpPr txBox="1">
            <a:spLocks noGrp="1"/>
          </p:cNvSpPr>
          <p:nvPr>
            <p:ph type="body" idx="1"/>
          </p:nvPr>
        </p:nvSpPr>
        <p:spPr>
          <a:xfrm>
            <a:off x="628650" y="1825625"/>
            <a:ext cx="8229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US" sz="1800" b="1" dirty="0"/>
              <a:t>Important Dates</a:t>
            </a:r>
            <a:endParaRPr dirty="0"/>
          </a:p>
          <a:p>
            <a:pPr marL="171450" lvl="0" indent="-171450" algn="l" rtl="0">
              <a:lnSpc>
                <a:spcPct val="120000"/>
              </a:lnSpc>
              <a:spcBef>
                <a:spcPts val="750"/>
              </a:spcBef>
              <a:spcAft>
                <a:spcPts val="0"/>
              </a:spcAft>
              <a:buClr>
                <a:schemeClr val="dk1"/>
              </a:buClr>
              <a:buSzPct val="100000"/>
              <a:buChar char="•"/>
            </a:pPr>
            <a:r>
              <a:rPr lang="en-US" sz="1800" dirty="0"/>
              <a:t>Connectivity testing will be offered on September 23</a:t>
            </a:r>
            <a:r>
              <a:rPr lang="en-US" sz="1800" baseline="30000" dirty="0"/>
              <a:t>rd</a:t>
            </a:r>
            <a:r>
              <a:rPr lang="en-US" sz="1800" dirty="0"/>
              <a:t>, 2023 for both MX and CDCC participants/clearing members</a:t>
            </a:r>
            <a:endParaRPr dirty="0"/>
          </a:p>
          <a:p>
            <a:pPr marL="171450" lvl="0" indent="-65722" algn="l" rtl="0">
              <a:lnSpc>
                <a:spcPct val="90000"/>
              </a:lnSpc>
              <a:spcBef>
                <a:spcPts val="750"/>
              </a:spcBef>
              <a:spcAft>
                <a:spcPts val="0"/>
              </a:spcAft>
              <a:buClr>
                <a:schemeClr val="dk1"/>
              </a:buClr>
              <a:buSzPct val="100000"/>
              <a:buNone/>
            </a:pPr>
            <a:endParaRPr sz="1800" dirty="0"/>
          </a:p>
          <a:p>
            <a:pPr marL="0" lvl="0" indent="0" algn="l" rtl="0">
              <a:lnSpc>
                <a:spcPct val="110000"/>
              </a:lnSpc>
              <a:spcBef>
                <a:spcPts val="750"/>
              </a:spcBef>
              <a:spcAft>
                <a:spcPts val="0"/>
              </a:spcAft>
              <a:buClr>
                <a:schemeClr val="dk1"/>
              </a:buClr>
              <a:buSzPct val="100000"/>
              <a:buNone/>
            </a:pPr>
            <a:r>
              <a:rPr lang="en-US" sz="1800" b="1" dirty="0"/>
              <a:t>Contacts</a:t>
            </a:r>
            <a:endParaRPr dirty="0"/>
          </a:p>
          <a:p>
            <a:pPr marL="171450" lvl="0" indent="-171450" algn="l" rtl="0">
              <a:lnSpc>
                <a:spcPct val="110000"/>
              </a:lnSpc>
              <a:spcBef>
                <a:spcPts val="750"/>
              </a:spcBef>
              <a:spcAft>
                <a:spcPts val="0"/>
              </a:spcAft>
              <a:buClr>
                <a:schemeClr val="dk1"/>
              </a:buClr>
              <a:buSzPct val="100000"/>
              <a:buChar char="•"/>
            </a:pPr>
            <a:r>
              <a:rPr lang="en-US" sz="1800" dirty="0"/>
              <a:t>Contact the following for Montreal Exchange business questions:</a:t>
            </a:r>
            <a:endParaRPr dirty="0"/>
          </a:p>
          <a:p>
            <a:pPr marL="0" lvl="0" indent="0" algn="l" rtl="0">
              <a:lnSpc>
                <a:spcPct val="90000"/>
              </a:lnSpc>
              <a:spcBef>
                <a:spcPts val="750"/>
              </a:spcBef>
              <a:spcAft>
                <a:spcPts val="0"/>
              </a:spcAft>
              <a:buClr>
                <a:schemeClr val="dk1"/>
              </a:buClr>
              <a:buSzPct val="100000"/>
              <a:buNone/>
            </a:pPr>
            <a:endParaRPr sz="1800" dirty="0"/>
          </a:p>
          <a:p>
            <a:pPr marL="0" lvl="0" indent="0" algn="l" rtl="0">
              <a:lnSpc>
                <a:spcPct val="90000"/>
              </a:lnSpc>
              <a:spcBef>
                <a:spcPts val="750"/>
              </a:spcBef>
              <a:spcAft>
                <a:spcPts val="0"/>
              </a:spcAft>
              <a:buClr>
                <a:schemeClr val="dk1"/>
              </a:buClr>
              <a:buSzPct val="100000"/>
              <a:buNone/>
            </a:pPr>
            <a:endParaRPr sz="1800" dirty="0"/>
          </a:p>
          <a:p>
            <a:pPr marL="0" lvl="0" indent="0" algn="l" rtl="0">
              <a:lnSpc>
                <a:spcPct val="90000"/>
              </a:lnSpc>
              <a:spcBef>
                <a:spcPts val="750"/>
              </a:spcBef>
              <a:spcAft>
                <a:spcPts val="0"/>
              </a:spcAft>
              <a:buClr>
                <a:schemeClr val="dk1"/>
              </a:buClr>
              <a:buSzPct val="100000"/>
              <a:buNone/>
            </a:pPr>
            <a:endParaRPr sz="1800" dirty="0"/>
          </a:p>
          <a:p>
            <a:pPr marL="0" lvl="0" indent="0" algn="l" rtl="0">
              <a:lnSpc>
                <a:spcPct val="90000"/>
              </a:lnSpc>
              <a:spcBef>
                <a:spcPts val="750"/>
              </a:spcBef>
              <a:spcAft>
                <a:spcPts val="0"/>
              </a:spcAft>
              <a:buClr>
                <a:schemeClr val="dk1"/>
              </a:buClr>
              <a:buSzPct val="100000"/>
              <a:buNone/>
            </a:pPr>
            <a:endParaRPr sz="1800" dirty="0"/>
          </a:p>
          <a:p>
            <a:pPr marL="171450" lvl="0" indent="-65722" algn="l" rtl="0">
              <a:lnSpc>
                <a:spcPct val="90000"/>
              </a:lnSpc>
              <a:spcBef>
                <a:spcPts val="750"/>
              </a:spcBef>
              <a:spcAft>
                <a:spcPts val="0"/>
              </a:spcAft>
              <a:buClr>
                <a:schemeClr val="dk1"/>
              </a:buClr>
              <a:buSzPct val="100000"/>
              <a:buNone/>
            </a:pPr>
            <a:endParaRPr sz="1800" dirty="0"/>
          </a:p>
          <a:p>
            <a:pPr marL="171450" lvl="0" indent="-171450" algn="l" rtl="0">
              <a:lnSpc>
                <a:spcPct val="90000"/>
              </a:lnSpc>
              <a:spcBef>
                <a:spcPts val="750"/>
              </a:spcBef>
              <a:spcAft>
                <a:spcPts val="0"/>
              </a:spcAft>
              <a:buClr>
                <a:schemeClr val="dk1"/>
              </a:buClr>
              <a:buSzPct val="100000"/>
              <a:buChar char="•"/>
            </a:pPr>
            <a:r>
              <a:rPr lang="en-US" sz="1800" dirty="0"/>
              <a:t>Contact Antoinette Wu with any CDCC business questions:</a:t>
            </a:r>
            <a:endParaRPr dirty="0"/>
          </a:p>
          <a:p>
            <a:pPr marL="0" lvl="0" indent="0" algn="l" rtl="0">
              <a:lnSpc>
                <a:spcPct val="90000"/>
              </a:lnSpc>
              <a:spcBef>
                <a:spcPts val="750"/>
              </a:spcBef>
              <a:spcAft>
                <a:spcPts val="0"/>
              </a:spcAft>
              <a:buClr>
                <a:schemeClr val="dk1"/>
              </a:buClr>
              <a:buSzPct val="100000"/>
              <a:buNone/>
            </a:pPr>
            <a:r>
              <a:rPr lang="en-US" sz="1800" dirty="0"/>
              <a:t>	416-350-2777</a:t>
            </a:r>
            <a:endParaRPr dirty="0"/>
          </a:p>
          <a:p>
            <a:pPr marL="0" lvl="0" indent="0" algn="l" rtl="0">
              <a:lnSpc>
                <a:spcPct val="90000"/>
              </a:lnSpc>
              <a:spcBef>
                <a:spcPts val="750"/>
              </a:spcBef>
              <a:spcAft>
                <a:spcPts val="0"/>
              </a:spcAft>
              <a:buClr>
                <a:schemeClr val="dk1"/>
              </a:buClr>
              <a:buSzPct val="100000"/>
              <a:buNone/>
            </a:pPr>
            <a:r>
              <a:rPr lang="en-US" sz="1800" dirty="0"/>
              <a:t>	</a:t>
            </a:r>
            <a:r>
              <a:rPr lang="en-US" sz="1800" u="sng" dirty="0">
                <a:solidFill>
                  <a:schemeClr val="hlink"/>
                </a:solidFill>
                <a:hlinkClick r:id="rId3"/>
              </a:rPr>
              <a:t>CDCC-CS@tmx.com</a:t>
            </a:r>
            <a:endParaRPr sz="1800" dirty="0"/>
          </a:p>
        </p:txBody>
      </p:sp>
      <p:graphicFrame>
        <p:nvGraphicFramePr>
          <p:cNvPr id="490" name="Google Shape;490;p58"/>
          <p:cNvGraphicFramePr/>
          <p:nvPr>
            <p:extLst>
              <p:ext uri="{D42A27DB-BD31-4B8C-83A1-F6EECF244321}">
                <p14:modId xmlns:p14="http://schemas.microsoft.com/office/powerpoint/2010/main" val="2916600548"/>
              </p:ext>
            </p:extLst>
          </p:nvPr>
        </p:nvGraphicFramePr>
        <p:xfrm>
          <a:off x="1118886" y="3765100"/>
          <a:ext cx="6096000" cy="1112550"/>
        </p:xfrm>
        <a:graphic>
          <a:graphicData uri="http://schemas.openxmlformats.org/drawingml/2006/table">
            <a:tbl>
              <a:tblPr firstRow="1" bandRow="1">
                <a:noFil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50">
                <a:tc>
                  <a:txBody>
                    <a:bodyPr/>
                    <a:lstStyle/>
                    <a:p>
                      <a:pPr marL="0" marR="0" lvl="0" indent="0" algn="l" rtl="0">
                        <a:spcBef>
                          <a:spcPts val="0"/>
                        </a:spcBef>
                        <a:spcAft>
                          <a:spcPts val="0"/>
                        </a:spcAft>
                        <a:buNone/>
                      </a:pPr>
                      <a:r>
                        <a:rPr lang="en-US" sz="1350" dirty="0"/>
                        <a:t>D’Arcy Ryan</a:t>
                      </a:r>
                      <a:endParaRPr sz="1350" dirty="0"/>
                    </a:p>
                  </a:txBody>
                  <a:tcPr marL="91450" marR="91450" marT="45725" marB="45725"/>
                </a:tc>
                <a:tc>
                  <a:txBody>
                    <a:bodyPr/>
                    <a:lstStyle/>
                    <a:p>
                      <a:pPr algn="l" rtl="0" fontAlgn="t">
                        <a:spcBef>
                          <a:spcPts val="0"/>
                        </a:spcBef>
                        <a:spcAft>
                          <a:spcPts val="0"/>
                        </a:spcAft>
                      </a:pPr>
                      <a:r>
                        <a:rPr lang="en-US" sz="1350" b="0" i="0" u="none" strike="noStrike" dirty="0">
                          <a:solidFill>
                            <a:srgbClr val="000000"/>
                          </a:solidFill>
                          <a:effectLst/>
                          <a:latin typeface="Arial" panose="020B0604020202020204" pitchFamily="34" charset="0"/>
                        </a:rPr>
                        <a:t>Jean-François Royal</a:t>
                      </a:r>
                      <a:endParaRPr lang="en-US" dirty="0">
                        <a:effectLst/>
                      </a:endParaRPr>
                    </a:p>
                  </a:txBody>
                  <a:tcPr marL="95250" marR="95250" marT="47625" marB="476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50" dirty="0"/>
                        <a:t>514-787-6626</a:t>
                      </a:r>
                      <a:endParaRPr dirty="0"/>
                    </a:p>
                  </a:txBody>
                  <a:tcPr marL="91450" marR="91450" marT="45725" marB="45725"/>
                </a:tc>
                <a:tc>
                  <a:txBody>
                    <a:bodyPr/>
                    <a:lstStyle/>
                    <a:p>
                      <a:pPr rtl="0" fontAlgn="t">
                        <a:spcBef>
                          <a:spcPts val="0"/>
                        </a:spcBef>
                        <a:spcAft>
                          <a:spcPts val="0"/>
                        </a:spcAft>
                      </a:pPr>
                      <a:r>
                        <a:rPr lang="en-US" sz="1350" b="0" i="0" u="none" strike="noStrike" dirty="0">
                          <a:solidFill>
                            <a:srgbClr val="000000"/>
                          </a:solidFill>
                          <a:effectLst/>
                          <a:latin typeface="Arial" panose="020B0604020202020204" pitchFamily="34" charset="0"/>
                        </a:rPr>
                        <a:t>514-787-6568</a:t>
                      </a:r>
                      <a:endParaRPr lang="en-US" dirty="0">
                        <a:effectLst/>
                      </a:endParaRPr>
                    </a:p>
                  </a:txBody>
                  <a:tcPr marL="95250" marR="95250" marT="47625" marB="47625"/>
                </a:tc>
                <a:extLst>
                  <a:ext uri="{0D108BD9-81ED-4DB2-BD59-A6C34878D82A}">
                    <a16:rowId xmlns:a16="http://schemas.microsoft.com/office/drawing/2014/main" val="10001"/>
                  </a:ext>
                </a:extLst>
              </a:tr>
              <a:tr h="370850">
                <a:tc>
                  <a:txBody>
                    <a:bodyPr/>
                    <a:lstStyle/>
                    <a:p>
                      <a:pPr rtl="0" fontAlgn="t">
                        <a:spcBef>
                          <a:spcPts val="0"/>
                        </a:spcBef>
                        <a:spcAft>
                          <a:spcPts val="0"/>
                        </a:spcAft>
                      </a:pPr>
                      <a:r>
                        <a:rPr lang="en-US" sz="1350" b="0" i="0" u="sng" strike="noStrike" dirty="0">
                          <a:solidFill>
                            <a:srgbClr val="00A4E7"/>
                          </a:solidFill>
                          <a:effectLst/>
                          <a:latin typeface="Arial" panose="020B0604020202020204" pitchFamily="34" charset="0"/>
                          <a:hlinkClick r:id="rId4"/>
                        </a:rPr>
                        <a:t>darcy.ryan@tmx.com</a:t>
                      </a:r>
                      <a:endParaRPr lang="en-US" dirty="0">
                        <a:effectLst/>
                      </a:endParaRPr>
                    </a:p>
                  </a:txBody>
                  <a:tcPr marL="91450" marR="91450" marT="45725" marB="45725"/>
                </a:tc>
                <a:tc>
                  <a:txBody>
                    <a:bodyPr/>
                    <a:lstStyle/>
                    <a:p>
                      <a:pPr algn="l" rtl="0" fontAlgn="t">
                        <a:spcBef>
                          <a:spcPts val="0"/>
                        </a:spcBef>
                        <a:spcAft>
                          <a:spcPts val="0"/>
                        </a:spcAft>
                      </a:pPr>
                      <a:r>
                        <a:rPr lang="en-US" sz="1350" b="0" i="0" u="sng" strike="noStrike" dirty="0" err="1">
                          <a:solidFill>
                            <a:srgbClr val="00A4E7"/>
                          </a:solidFill>
                          <a:effectLst/>
                          <a:latin typeface="Arial" panose="020B0604020202020204" pitchFamily="34" charset="0"/>
                        </a:rPr>
                        <a:t>Jean-Francois.Royal@tmx.com</a:t>
                      </a:r>
                      <a:endParaRPr lang="en-US" dirty="0">
                        <a:effectLst/>
                      </a:endParaRPr>
                    </a:p>
                  </a:txBody>
                  <a:tcPr marL="95250" marR="95250" marT="47625" marB="47625"/>
                </a:tc>
                <a:extLst>
                  <a:ext uri="{0D108BD9-81ED-4DB2-BD59-A6C34878D82A}">
                    <a16:rowId xmlns:a16="http://schemas.microsoft.com/office/drawing/2014/main" val="10002"/>
                  </a:ext>
                </a:extLst>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pPr algn="ctr"/>
            <a:r>
              <a:rPr lang="en-US" dirty="0"/>
              <a:t>NODAL EXCHANGE / NODAL CLEAR</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a:lnSpc>
                <a:spcPct val="100000"/>
              </a:lnSpc>
            </a:pPr>
            <a:r>
              <a:rPr lang="en-US" dirty="0"/>
              <a:t>We will failover to the DR site</a:t>
            </a:r>
          </a:p>
          <a:p>
            <a:pPr>
              <a:lnSpc>
                <a:spcPct val="100000"/>
              </a:lnSpc>
            </a:pPr>
            <a:r>
              <a:rPr lang="en-US" dirty="0"/>
              <a:t>We will change DNS to point at our DR site</a:t>
            </a:r>
          </a:p>
          <a:p>
            <a:pPr lvl="1">
              <a:lnSpc>
                <a:spcPct val="100000"/>
              </a:lnSpc>
              <a:buFont typeface="System Font Regular"/>
              <a:buChar char="-"/>
            </a:pPr>
            <a:r>
              <a:rPr lang="en-US" dirty="0"/>
              <a:t>IPs will change</a:t>
            </a:r>
          </a:p>
          <a:p>
            <a:pPr lvl="1">
              <a:lnSpc>
                <a:spcPct val="100000"/>
              </a:lnSpc>
              <a:buFont typeface="System Font Regular"/>
              <a:buChar char="-"/>
            </a:pPr>
            <a:r>
              <a:rPr lang="en-US" dirty="0"/>
              <a:t>DNS names will remain the same</a:t>
            </a:r>
          </a:p>
          <a:p>
            <a:pPr>
              <a:lnSpc>
                <a:spcPct val="100000"/>
              </a:lnSpc>
            </a:pPr>
            <a:r>
              <a:rPr lang="en-US" dirty="0"/>
              <a:t>Pre-test requirement - Users must register via the FIA website</a:t>
            </a:r>
          </a:p>
          <a:p>
            <a:pPr>
              <a:lnSpc>
                <a:spcPct val="100000"/>
              </a:lnSpc>
            </a:pPr>
            <a:r>
              <a:rPr lang="en-US" dirty="0"/>
              <a:t>Participants will use logins on production accounts (Nodal Platform, Trading front-ends)</a:t>
            </a:r>
          </a:p>
          <a:p>
            <a:pPr>
              <a:lnSpc>
                <a:spcPct val="100000"/>
              </a:lnSpc>
            </a:pPr>
            <a:r>
              <a:rPr lang="en-US" dirty="0"/>
              <a:t>All platform activity will be removed after the test</a:t>
            </a:r>
          </a:p>
          <a:p>
            <a:pPr>
              <a:lnSpc>
                <a:spcPct val="100000"/>
              </a:lnSpc>
            </a:pPr>
            <a:r>
              <a:rPr lang="en-US" dirty="0"/>
              <a:t>Trading date will be </a:t>
            </a:r>
            <a:r>
              <a:rPr lang="en-US" u="sng" dirty="0"/>
              <a:t>October 13</a:t>
            </a:r>
            <a:r>
              <a:rPr lang="en-US" u="sng" baseline="30000" dirty="0"/>
              <a:t>th</a:t>
            </a:r>
            <a:r>
              <a:rPr lang="en-US" u="sng" dirty="0"/>
              <a:t> </a:t>
            </a:r>
          </a:p>
          <a:p>
            <a:pPr>
              <a:lnSpc>
                <a:spcPct val="100000"/>
              </a:lnSpc>
            </a:pPr>
            <a:r>
              <a:rPr lang="en-US" dirty="0"/>
              <a:t>Connectivity testing is possible on </a:t>
            </a:r>
            <a:r>
              <a:rPr lang="en-US" b="1" dirty="0"/>
              <a:t>Saturday, September 23</a:t>
            </a:r>
            <a:r>
              <a:rPr lang="en-US" b="1" baseline="30000" dirty="0"/>
              <a:t>rd</a:t>
            </a:r>
            <a:r>
              <a:rPr lang="en-US" dirty="0"/>
              <a:t>, for those signed up via the FIA website </a:t>
            </a:r>
          </a:p>
        </p:txBody>
      </p:sp>
    </p:spTree>
    <p:extLst>
      <p:ext uri="{BB962C8B-B14F-4D97-AF65-F5344CB8AC3E}">
        <p14:creationId xmlns:p14="http://schemas.microsoft.com/office/powerpoint/2010/main" val="18483824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NODAL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Web and SFTP will be accessible</a:t>
            </a:r>
          </a:p>
          <a:p>
            <a:pPr>
              <a:lnSpc>
                <a:spcPct val="100000"/>
              </a:lnSpc>
            </a:pPr>
            <a:r>
              <a:rPr lang="en-US" dirty="0"/>
              <a:t>We will not send emails (Secure-Share will not be available)</a:t>
            </a:r>
          </a:p>
          <a:p>
            <a:pPr>
              <a:lnSpc>
                <a:spcPct val="100000"/>
              </a:lnSpc>
            </a:pPr>
            <a:r>
              <a:rPr lang="en-US" dirty="0"/>
              <a:t>We will publish a schedule to registered participants</a:t>
            </a:r>
          </a:p>
          <a:p>
            <a:pPr>
              <a:lnSpc>
                <a:spcPct val="100000"/>
              </a:lnSpc>
            </a:pPr>
            <a:r>
              <a:rPr lang="en-US" dirty="0"/>
              <a:t>A bridge will be opened for the duration of the Exercise to address requests; invites will be sent few days before to participants</a:t>
            </a:r>
          </a:p>
          <a:p>
            <a:pPr>
              <a:lnSpc>
                <a:spcPct val="100000"/>
              </a:lnSpc>
            </a:pPr>
            <a:r>
              <a:rPr lang="en-US" dirty="0"/>
              <a:t>For support, please call 703-962-9860 or email </a:t>
            </a:r>
            <a:r>
              <a:rPr lang="en-US" dirty="0">
                <a:hlinkClick r:id="rId2"/>
              </a:rPr>
              <a:t>helpdesk@nodalexchange.com</a:t>
            </a:r>
            <a:r>
              <a:rPr lang="en-US" dirty="0"/>
              <a:t> </a:t>
            </a:r>
          </a:p>
          <a:p>
            <a:pPr marL="0" indent="0">
              <a:buNone/>
            </a:pPr>
            <a:endParaRPr lang="en-US" dirty="0"/>
          </a:p>
        </p:txBody>
      </p:sp>
    </p:spTree>
    <p:extLst>
      <p:ext uri="{BB962C8B-B14F-4D97-AF65-F5344CB8AC3E}">
        <p14:creationId xmlns:p14="http://schemas.microsoft.com/office/powerpoint/2010/main" val="338558230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OPTIONS CLEARING CORPORATION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lstStyle/>
          <a:p>
            <a:pPr marL="0" indent="0">
              <a:lnSpc>
                <a:spcPct val="100000"/>
              </a:lnSpc>
              <a:buNone/>
            </a:pPr>
            <a:r>
              <a:rPr lang="en-US" b="1" u="sng" dirty="0"/>
              <a:t>Overview</a:t>
            </a:r>
            <a:endParaRPr lang="en-US" dirty="0"/>
          </a:p>
          <a:p>
            <a:pPr>
              <a:lnSpc>
                <a:spcPct val="100000"/>
              </a:lnSpc>
            </a:pPr>
            <a:r>
              <a:rPr lang="en-US" dirty="0"/>
              <a:t>OCC’s version of the FIA Business Continuity and Disaster Recovery Industry Test will include round trip processing with members and exchanges. Ping testing will only be supported on 9/23/23.</a:t>
            </a:r>
          </a:p>
          <a:p>
            <a:pPr>
              <a:lnSpc>
                <a:spcPct val="100000"/>
              </a:lnSpc>
            </a:pPr>
            <a:r>
              <a:rPr lang="en-US" dirty="0"/>
              <a:t>Similar to prior year’s testing, OCC will simulate a standard business day from market open through positions finalization.</a:t>
            </a:r>
          </a:p>
          <a:p>
            <a:pPr>
              <a:lnSpc>
                <a:spcPct val="100000"/>
              </a:lnSpc>
            </a:pPr>
            <a:r>
              <a:rPr lang="en-US" dirty="0"/>
              <a:t>OCC will support all inbound and outbound communication protocols from our DR environment along with the ENCORE GUI application.</a:t>
            </a:r>
          </a:p>
          <a:p>
            <a:pPr>
              <a:lnSpc>
                <a:spcPct val="100000"/>
              </a:lnSpc>
            </a:pPr>
            <a:r>
              <a:rPr lang="en-US" dirty="0"/>
              <a:t>All data received will be processed and distributed to registered participants according to their registration specifications.</a:t>
            </a:r>
          </a:p>
        </p:txBody>
      </p:sp>
    </p:spTree>
    <p:extLst>
      <p:ext uri="{BB962C8B-B14F-4D97-AF65-F5344CB8AC3E}">
        <p14:creationId xmlns:p14="http://schemas.microsoft.com/office/powerpoint/2010/main" val="15613973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Test Objectives</a:t>
            </a:r>
          </a:p>
          <a:p>
            <a:endParaRPr lang="en-US"/>
          </a:p>
          <a:p>
            <a:pPr>
              <a:lnSpc>
                <a:spcPct val="100000"/>
              </a:lnSpc>
            </a:pPr>
            <a:r>
              <a:rPr lang="en-US"/>
              <a:t>Test round trip processing with Members and Exchanges including trades, post trades, positions finalization, outbound data distribution and end of day reports</a:t>
            </a:r>
          </a:p>
          <a:p>
            <a:pPr>
              <a:lnSpc>
                <a:spcPct val="100000"/>
              </a:lnSpc>
            </a:pPr>
            <a:endParaRPr lang="en-US"/>
          </a:p>
          <a:p>
            <a:pPr>
              <a:lnSpc>
                <a:spcPct val="100000"/>
              </a:lnSpc>
            </a:pPr>
            <a:r>
              <a:rPr lang="en-US"/>
              <a:t>Test the ability to conduct critical business functions (trades processing through positions finalization) from alternate/back-up/DR facilities simultaneously</a:t>
            </a:r>
          </a:p>
        </p:txBody>
      </p:sp>
    </p:spTree>
    <p:extLst>
      <p:ext uri="{BB962C8B-B14F-4D97-AF65-F5344CB8AC3E}">
        <p14:creationId xmlns:p14="http://schemas.microsoft.com/office/powerpoint/2010/main" val="42539034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6780"/>
            <a:ext cx="8229600" cy="4667693"/>
          </a:xfrm>
        </p:spPr>
        <p:txBody>
          <a:bodyPr>
            <a:normAutofit fontScale="85000" lnSpcReduction="20000"/>
          </a:bodyPr>
          <a:lstStyle/>
          <a:p>
            <a:pPr marL="0" indent="0">
              <a:buNone/>
            </a:pPr>
            <a:r>
              <a:rPr lang="en-US" b="1" u="sng" dirty="0"/>
              <a:t>Test Details</a:t>
            </a:r>
          </a:p>
          <a:p>
            <a:endParaRPr lang="en-US" b="1" dirty="0"/>
          </a:p>
          <a:p>
            <a:r>
              <a:rPr lang="en-US" b="1" dirty="0"/>
              <a:t>Starting Inventory</a:t>
            </a:r>
          </a:p>
          <a:p>
            <a:pPr lvl="1">
              <a:lnSpc>
                <a:spcPct val="120000"/>
              </a:lnSpc>
              <a:buFont typeface="System Font Regular"/>
              <a:buChar char="-"/>
            </a:pPr>
            <a:r>
              <a:rPr lang="en-US" dirty="0"/>
              <a:t>Product/Contract and Position Inventory for the test will be a snapshot of the production inventory as of “Market Open” Thursday, October 12, 2023</a:t>
            </a:r>
            <a:br>
              <a:rPr lang="en-US" dirty="0"/>
            </a:br>
            <a:endParaRPr lang="en-US" dirty="0"/>
          </a:p>
          <a:p>
            <a:r>
              <a:rPr lang="en-US" b="1" dirty="0"/>
              <a:t>Symbols / CUSIP</a:t>
            </a:r>
          </a:p>
          <a:p>
            <a:pPr lvl="1">
              <a:lnSpc>
                <a:spcPct val="120000"/>
              </a:lnSpc>
              <a:buFont typeface="System Font Regular"/>
              <a:buChar char="-"/>
            </a:pPr>
            <a:r>
              <a:rPr lang="en-US" dirty="0"/>
              <a:t>OCC will support production symbols and CUSIP’s</a:t>
            </a:r>
            <a:br>
              <a:rPr lang="en-US" dirty="0"/>
            </a:br>
            <a:endParaRPr lang="en-US" dirty="0"/>
          </a:p>
          <a:p>
            <a:r>
              <a:rPr lang="en-US" b="1" dirty="0"/>
              <a:t>Trade Date</a:t>
            </a:r>
          </a:p>
          <a:p>
            <a:pPr lvl="1">
              <a:lnSpc>
                <a:spcPct val="120000"/>
              </a:lnSpc>
              <a:buFont typeface="System Font Regular"/>
              <a:buChar char="-"/>
            </a:pPr>
            <a:r>
              <a:rPr lang="en-US" dirty="0"/>
              <a:t>Trade date for the OCC Encore System will be Thursday, October 12, 2023</a:t>
            </a:r>
          </a:p>
          <a:p>
            <a:pPr lvl="1">
              <a:lnSpc>
                <a:spcPct val="120000"/>
              </a:lnSpc>
              <a:buFont typeface="System Font Regular"/>
              <a:buChar char="-"/>
            </a:pPr>
            <a:r>
              <a:rPr lang="en-US" dirty="0"/>
              <a:t>All inbound Exchange Trades will have a trade date of Saturday, October 14, 2023</a:t>
            </a:r>
          </a:p>
          <a:p>
            <a:pPr lvl="1">
              <a:lnSpc>
                <a:spcPct val="120000"/>
              </a:lnSpc>
              <a:buFont typeface="System Font Regular"/>
              <a:buChar char="-"/>
            </a:pPr>
            <a:r>
              <a:rPr lang="en-US" dirty="0"/>
              <a:t>Exchange Trades data received with a trade date of Saturday, October 14, 2023 will be flipped to Thursday, October 12, 2023 for processing.</a:t>
            </a:r>
          </a:p>
          <a:p>
            <a:pPr lvl="1">
              <a:lnSpc>
                <a:spcPct val="120000"/>
              </a:lnSpc>
              <a:buFont typeface="System Font Regular"/>
              <a:buChar char="-"/>
            </a:pPr>
            <a:r>
              <a:rPr lang="en-US" dirty="0"/>
              <a:t>Inbound Member Post Trade transactions will be accepted with a trade date of Thursday, October 12, 2023.</a:t>
            </a:r>
          </a:p>
          <a:p>
            <a:pPr lvl="1">
              <a:lnSpc>
                <a:spcPct val="120000"/>
              </a:lnSpc>
              <a:buFont typeface="System Font Regular"/>
              <a:buChar char="-"/>
            </a:pPr>
            <a:r>
              <a:rPr lang="en-US" dirty="0"/>
              <a:t>All outbound data from OCC will have a trade date of Thursday, October 12, 2023.</a:t>
            </a:r>
          </a:p>
        </p:txBody>
      </p:sp>
    </p:spTree>
    <p:extLst>
      <p:ext uri="{BB962C8B-B14F-4D97-AF65-F5344CB8AC3E}">
        <p14:creationId xmlns:p14="http://schemas.microsoft.com/office/powerpoint/2010/main" val="33681302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4" name="TextBox 3">
            <a:extLst>
              <a:ext uri="{FF2B5EF4-FFF2-40B4-BE49-F238E27FC236}">
                <a16:creationId xmlns:a16="http://schemas.microsoft.com/office/drawing/2014/main" id="{E69A7E55-8113-ED46-BB48-CB81CC3D10C9}"/>
              </a:ext>
            </a:extLst>
          </p:cNvPr>
          <p:cNvSpPr txBox="1"/>
          <p:nvPr/>
        </p:nvSpPr>
        <p:spPr>
          <a:xfrm>
            <a:off x="384176" y="1188257"/>
            <a:ext cx="8375650" cy="415498"/>
          </a:xfrm>
          <a:prstGeom prst="rect">
            <a:avLst/>
          </a:prstGeom>
          <a:noFill/>
        </p:spPr>
        <p:txBody>
          <a:bodyPr wrap="square" rtlCol="0">
            <a:spAutoFit/>
          </a:bodyPr>
          <a:lstStyle/>
          <a:p>
            <a:pPr algn="ctr"/>
            <a:r>
              <a:rPr lang="en-US" sz="2100" b="1" u="sng">
                <a:latin typeface="Lato" panose="020F0502020204030203" pitchFamily="34" charset="0"/>
                <a:ea typeface="Lato" panose="020F0502020204030203" pitchFamily="34" charset="0"/>
                <a:cs typeface="Lato" panose="020F0502020204030203" pitchFamily="34" charset="0"/>
              </a:rPr>
              <a:t>General Test Information</a:t>
            </a:r>
          </a:p>
        </p:txBody>
      </p:sp>
      <p:graphicFrame>
        <p:nvGraphicFramePr>
          <p:cNvPr id="5" name="Table 4">
            <a:extLst>
              <a:ext uri="{FF2B5EF4-FFF2-40B4-BE49-F238E27FC236}">
                <a16:creationId xmlns:a16="http://schemas.microsoft.com/office/drawing/2014/main" id="{331900EE-CE8E-FB43-95CC-D8491087F55C}"/>
              </a:ext>
            </a:extLst>
          </p:cNvPr>
          <p:cNvGraphicFramePr>
            <a:graphicFrameLocks noGrp="1"/>
          </p:cNvGraphicFramePr>
          <p:nvPr>
            <p:extLst>
              <p:ext uri="{D42A27DB-BD31-4B8C-83A1-F6EECF244321}">
                <p14:modId xmlns:p14="http://schemas.microsoft.com/office/powerpoint/2010/main" val="2965539301"/>
              </p:ext>
            </p:extLst>
          </p:nvPr>
        </p:nvGraphicFramePr>
        <p:xfrm>
          <a:off x="384175" y="1768855"/>
          <a:ext cx="8375650" cy="4765040"/>
        </p:xfrm>
        <a:graphic>
          <a:graphicData uri="http://schemas.openxmlformats.org/drawingml/2006/table">
            <a:tbl>
              <a:tblPr bandRow="1">
                <a:tableStyleId>{5C22544A-7EE6-4342-B048-85BDC9FD1C3A}</a:tableStyleId>
              </a:tblPr>
              <a:tblGrid>
                <a:gridCol w="4187825">
                  <a:extLst>
                    <a:ext uri="{9D8B030D-6E8A-4147-A177-3AD203B41FA5}">
                      <a16:colId xmlns:a16="http://schemas.microsoft.com/office/drawing/2014/main" val="718283491"/>
                    </a:ext>
                  </a:extLst>
                </a:gridCol>
                <a:gridCol w="4187825">
                  <a:extLst>
                    <a:ext uri="{9D8B030D-6E8A-4147-A177-3AD203B41FA5}">
                      <a16:colId xmlns:a16="http://schemas.microsoft.com/office/drawing/2014/main" val="1987137676"/>
                    </a:ext>
                  </a:extLst>
                </a:gridCol>
              </a:tblGrid>
              <a:tr h="370840">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Description</a:t>
                      </a:r>
                    </a:p>
                  </a:txBody>
                  <a:tcPr anchor="ctr"/>
                </a:tc>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Details</a:t>
                      </a:r>
                    </a:p>
                  </a:txBody>
                  <a:tcPr anchor="ctr"/>
                </a:tc>
                <a:extLst>
                  <a:ext uri="{0D108BD9-81ED-4DB2-BD59-A6C34878D82A}">
                    <a16:rowId xmlns:a16="http://schemas.microsoft.com/office/drawing/2014/main" val="1413645131"/>
                  </a:ext>
                </a:extLst>
              </a:tr>
              <a:tr h="370840">
                <a:tc>
                  <a:txBody>
                    <a:bodyPr/>
                    <a:lstStyle/>
                    <a:p>
                      <a:r>
                        <a:rPr lang="en-US"/>
                        <a:t>Test Registration Required</a:t>
                      </a:r>
                    </a:p>
                  </a:txBody>
                  <a:tcPr/>
                </a:tc>
                <a:tc>
                  <a:txBody>
                    <a:bodyPr/>
                    <a:lstStyle/>
                    <a:p>
                      <a:r>
                        <a:rPr lang="en-US" sz="1300" dirty="0">
                          <a:solidFill>
                            <a:srgbClr val="FF0000"/>
                          </a:solidFill>
                        </a:rPr>
                        <a:t>Yes for Non-Mandated Participants</a:t>
                      </a:r>
                    </a:p>
                    <a:p>
                      <a:r>
                        <a:rPr lang="en-US" sz="1300" dirty="0">
                          <a:solidFill>
                            <a:srgbClr val="FF0000"/>
                          </a:solidFill>
                        </a:rPr>
                        <a:t>Registration only accepted via OCC website:</a:t>
                      </a:r>
                      <a:br>
                        <a:rPr lang="en-US" sz="1300" dirty="0"/>
                      </a:br>
                      <a:r>
                        <a:rPr lang="en-US" sz="1300" dirty="0">
                          <a:hlinkClick r:id="rId2"/>
                        </a:rPr>
                        <a:t>https://www.theocc.com/clearing/certification-testing/reg_sci_dr_industry_test_registration.jsp</a:t>
                      </a:r>
                      <a:r>
                        <a:rPr lang="en-US" sz="1300" dirty="0"/>
                        <a:t> </a:t>
                      </a:r>
                    </a:p>
                    <a:p>
                      <a:endParaRPr lang="en-US" sz="1300" dirty="0"/>
                    </a:p>
                    <a:p>
                      <a:r>
                        <a:rPr lang="en-US" sz="1300" dirty="0">
                          <a:solidFill>
                            <a:srgbClr val="FF0000"/>
                          </a:solidFill>
                        </a:rPr>
                        <a:t>OCC Registration Ended July 31, 2023, but will work with firms who late register on a best efforts basis</a:t>
                      </a:r>
                    </a:p>
                  </a:txBody>
                  <a:tcPr/>
                </a:tc>
                <a:extLst>
                  <a:ext uri="{0D108BD9-81ED-4DB2-BD59-A6C34878D82A}">
                    <a16:rowId xmlns:a16="http://schemas.microsoft.com/office/drawing/2014/main" val="3280708264"/>
                  </a:ext>
                </a:extLst>
              </a:tr>
              <a:tr h="370840">
                <a:tc>
                  <a:txBody>
                    <a:bodyPr/>
                    <a:lstStyle/>
                    <a:p>
                      <a:r>
                        <a:rPr lang="en-US"/>
                        <a:t>Environment Used For Test</a:t>
                      </a:r>
                    </a:p>
                  </a:txBody>
                  <a:tcPr/>
                </a:tc>
                <a:tc>
                  <a:txBody>
                    <a:bodyPr/>
                    <a:lstStyle/>
                    <a:p>
                      <a:r>
                        <a:rPr lang="en-US" sz="1300"/>
                        <a:t>DR Environment</a:t>
                      </a:r>
                    </a:p>
                  </a:txBody>
                  <a:tcPr/>
                </a:tc>
                <a:extLst>
                  <a:ext uri="{0D108BD9-81ED-4DB2-BD59-A6C34878D82A}">
                    <a16:rowId xmlns:a16="http://schemas.microsoft.com/office/drawing/2014/main" val="1867664151"/>
                  </a:ext>
                </a:extLst>
              </a:tr>
              <a:tr h="370840">
                <a:tc>
                  <a:txBody>
                    <a:bodyPr/>
                    <a:lstStyle/>
                    <a:p>
                      <a:r>
                        <a:rPr lang="en-US"/>
                        <a:t>Advanced Planning &amp; IT/Connectivity Contacts</a:t>
                      </a:r>
                    </a:p>
                  </a:txBody>
                  <a:tcPr/>
                </a:tc>
                <a:tc>
                  <a:txBody>
                    <a:bodyPr/>
                    <a:lstStyle/>
                    <a:p>
                      <a:r>
                        <a:rPr lang="en-US" sz="1300">
                          <a:hlinkClick r:id="rId3"/>
                        </a:rPr>
                        <a:t>occDRtest@theocc.com</a:t>
                      </a:r>
                      <a:r>
                        <a:rPr lang="en-US" sz="1300"/>
                        <a:t> </a:t>
                      </a:r>
                    </a:p>
                    <a:p>
                      <a:endParaRPr lang="en-US" sz="1300"/>
                    </a:p>
                    <a:p>
                      <a:r>
                        <a:rPr lang="en-US" sz="1300"/>
                        <a:t>Member Services Help Desk</a:t>
                      </a:r>
                    </a:p>
                    <a:p>
                      <a:r>
                        <a:rPr lang="en-US" sz="1300"/>
                        <a:t>800-621-6072</a:t>
                      </a:r>
                    </a:p>
                  </a:txBody>
                  <a:tcPr/>
                </a:tc>
                <a:extLst>
                  <a:ext uri="{0D108BD9-81ED-4DB2-BD59-A6C34878D82A}">
                    <a16:rowId xmlns:a16="http://schemas.microsoft.com/office/drawing/2014/main" val="912626805"/>
                  </a:ext>
                </a:extLst>
              </a:tr>
              <a:tr h="370840">
                <a:tc>
                  <a:txBody>
                    <a:bodyPr/>
                    <a:lstStyle/>
                    <a:p>
                      <a:r>
                        <a:rPr lang="en-US"/>
                        <a:t>Test Day Contacts</a:t>
                      </a:r>
                    </a:p>
                  </a:txBody>
                  <a:tcPr/>
                </a:tc>
                <a:tc>
                  <a:txBody>
                    <a:bodyPr/>
                    <a:lstStyle/>
                    <a:p>
                      <a:r>
                        <a:rPr lang="en-US" sz="1300"/>
                        <a:t>Member Services Help Desk</a:t>
                      </a:r>
                    </a:p>
                    <a:p>
                      <a:r>
                        <a:rPr lang="en-US" sz="1300"/>
                        <a:t>800-621-6072 Option 1</a:t>
                      </a:r>
                    </a:p>
                    <a:p>
                      <a:r>
                        <a:rPr lang="en-US" sz="1300"/>
                        <a:t>Support will be available for the duration of the test</a:t>
                      </a:r>
                    </a:p>
                  </a:txBody>
                  <a:tcPr/>
                </a:tc>
                <a:extLst>
                  <a:ext uri="{0D108BD9-81ED-4DB2-BD59-A6C34878D82A}">
                    <a16:rowId xmlns:a16="http://schemas.microsoft.com/office/drawing/2014/main" val="602093139"/>
                  </a:ext>
                </a:extLst>
              </a:tr>
              <a:tr h="370840">
                <a:tc>
                  <a:txBody>
                    <a:bodyPr/>
                    <a:lstStyle/>
                    <a:p>
                      <a:r>
                        <a:rPr lang="en-US"/>
                        <a:t>Availability of Test Day Conference Bridge</a:t>
                      </a:r>
                    </a:p>
                  </a:txBody>
                  <a:tcPr/>
                </a:tc>
                <a:tc>
                  <a:txBody>
                    <a:bodyPr/>
                    <a:lstStyle/>
                    <a:p>
                      <a:r>
                        <a:rPr lang="en-US" sz="1300"/>
                        <a:t>No – OCC will distribute broadcast emails throughout the test</a:t>
                      </a:r>
                    </a:p>
                  </a:txBody>
                  <a:tcPr/>
                </a:tc>
                <a:extLst>
                  <a:ext uri="{0D108BD9-81ED-4DB2-BD59-A6C34878D82A}">
                    <a16:rowId xmlns:a16="http://schemas.microsoft.com/office/drawing/2014/main" val="787275507"/>
                  </a:ext>
                </a:extLst>
              </a:tr>
              <a:tr h="370840">
                <a:tc>
                  <a:txBody>
                    <a:bodyPr/>
                    <a:lstStyle/>
                    <a:p>
                      <a:r>
                        <a:rPr lang="en-US"/>
                        <a:t>Completion of Test Acknowledgement Protocol</a:t>
                      </a:r>
                    </a:p>
                  </a:txBody>
                  <a:tcPr/>
                </a:tc>
                <a:tc>
                  <a:txBody>
                    <a:bodyPr/>
                    <a:lstStyle/>
                    <a:p>
                      <a:r>
                        <a:rPr lang="en-US" sz="1300" dirty="0"/>
                        <a:t>Complete Email Template and Send To </a:t>
                      </a:r>
                      <a:r>
                        <a:rPr lang="en-US" sz="1300" dirty="0">
                          <a:hlinkClick r:id="rId3"/>
                        </a:rPr>
                        <a:t>occDRtest@theocc.com</a:t>
                      </a:r>
                      <a:r>
                        <a:rPr lang="en-US" sz="1300" dirty="0"/>
                        <a:t> </a:t>
                      </a:r>
                    </a:p>
                  </a:txBody>
                  <a:tcPr/>
                </a:tc>
                <a:extLst>
                  <a:ext uri="{0D108BD9-81ED-4DB2-BD59-A6C34878D82A}">
                    <a16:rowId xmlns:a16="http://schemas.microsoft.com/office/drawing/2014/main" val="4061301714"/>
                  </a:ext>
                </a:extLst>
              </a:tr>
            </a:tbl>
          </a:graphicData>
        </a:graphic>
      </p:graphicFrame>
    </p:spTree>
    <p:extLst>
      <p:ext uri="{BB962C8B-B14F-4D97-AF65-F5344CB8AC3E}">
        <p14:creationId xmlns:p14="http://schemas.microsoft.com/office/powerpoint/2010/main" val="30892924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3FEF9312-FBC3-4F48-99A7-319EBC5FD06F}"/>
              </a:ext>
            </a:extLst>
          </p:cNvPr>
          <p:cNvGraphicFramePr>
            <a:graphicFrameLocks noGrp="1"/>
          </p:cNvGraphicFramePr>
          <p:nvPr>
            <p:ph idx="1"/>
            <p:extLst>
              <p:ext uri="{D42A27DB-BD31-4B8C-83A1-F6EECF244321}">
                <p14:modId xmlns:p14="http://schemas.microsoft.com/office/powerpoint/2010/main" val="3379068769"/>
              </p:ext>
            </p:extLst>
          </p:nvPr>
        </p:nvGraphicFramePr>
        <p:xfrm>
          <a:off x="628650" y="1945640"/>
          <a:ext cx="7886700" cy="297180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988683521"/>
                    </a:ext>
                  </a:extLst>
                </a:gridCol>
                <a:gridCol w="3943350">
                  <a:extLst>
                    <a:ext uri="{9D8B030D-6E8A-4147-A177-3AD203B41FA5}">
                      <a16:colId xmlns:a16="http://schemas.microsoft.com/office/drawing/2014/main" val="3626932591"/>
                    </a:ext>
                  </a:extLst>
                </a:gridCol>
              </a:tblGrid>
              <a:tr h="370840">
                <a:tc>
                  <a:txBody>
                    <a:bodyPr/>
                    <a:lstStyle/>
                    <a:p>
                      <a:pPr algn="ctr"/>
                      <a:r>
                        <a:rPr lang="en-US" sz="1600" b="1"/>
                        <a:t>Description</a:t>
                      </a:r>
                    </a:p>
                  </a:txBody>
                  <a:tcPr anchor="ctr"/>
                </a:tc>
                <a:tc>
                  <a:txBody>
                    <a:bodyPr/>
                    <a:lstStyle/>
                    <a:p>
                      <a:pPr algn="ctr"/>
                      <a:r>
                        <a:rPr lang="en-US" sz="1600" b="1"/>
                        <a:t>Details</a:t>
                      </a:r>
                    </a:p>
                  </a:txBody>
                  <a:tcPr anchor="ctr"/>
                </a:tc>
                <a:extLst>
                  <a:ext uri="{0D108BD9-81ED-4DB2-BD59-A6C34878D82A}">
                    <a16:rowId xmlns:a16="http://schemas.microsoft.com/office/drawing/2014/main" val="2926226064"/>
                  </a:ext>
                </a:extLst>
              </a:tr>
              <a:tr h="370840">
                <a:tc>
                  <a:txBody>
                    <a:bodyPr/>
                    <a:lstStyle/>
                    <a:p>
                      <a:r>
                        <a:rPr lang="en-US"/>
                        <a:t>Systems Supported</a:t>
                      </a:r>
                    </a:p>
                  </a:txBody>
                  <a:tcPr/>
                </a:tc>
                <a:tc>
                  <a:txBody>
                    <a:bodyPr/>
                    <a:lstStyle/>
                    <a:p>
                      <a:r>
                        <a:rPr lang="en-US" sz="1300"/>
                        <a:t>Encore, DDS</a:t>
                      </a:r>
                    </a:p>
                  </a:txBody>
                  <a:tcPr/>
                </a:tc>
                <a:extLst>
                  <a:ext uri="{0D108BD9-81ED-4DB2-BD59-A6C34878D82A}">
                    <a16:rowId xmlns:a16="http://schemas.microsoft.com/office/drawing/2014/main" val="3162374224"/>
                  </a:ext>
                </a:extLst>
              </a:tr>
              <a:tr h="370840">
                <a:tc>
                  <a:txBody>
                    <a:bodyPr/>
                    <a:lstStyle/>
                    <a:p>
                      <a:r>
                        <a:rPr lang="en-US"/>
                        <a:t>Client Connectivity</a:t>
                      </a:r>
                    </a:p>
                  </a:txBody>
                  <a:tcPr/>
                </a:tc>
                <a:tc>
                  <a:txBody>
                    <a:bodyPr/>
                    <a:lstStyle/>
                    <a:p>
                      <a:r>
                        <a:rPr lang="en-US" sz="1300" dirty="0"/>
                        <a:t>IP and Leased Lines (includes SFTP, MQ)</a:t>
                      </a:r>
                    </a:p>
                  </a:txBody>
                  <a:tcPr/>
                </a:tc>
                <a:extLst>
                  <a:ext uri="{0D108BD9-81ED-4DB2-BD59-A6C34878D82A}">
                    <a16:rowId xmlns:a16="http://schemas.microsoft.com/office/drawing/2014/main" val="2783234243"/>
                  </a:ext>
                </a:extLst>
              </a:tr>
              <a:tr h="370840">
                <a:tc>
                  <a:txBody>
                    <a:bodyPr/>
                    <a:lstStyle/>
                    <a:p>
                      <a:r>
                        <a:rPr lang="en-US"/>
                        <a:t>Production Systems Reset and Test Data Purged</a:t>
                      </a:r>
                    </a:p>
                  </a:txBody>
                  <a:tcPr/>
                </a:tc>
                <a:tc>
                  <a:txBody>
                    <a:bodyPr/>
                    <a:lstStyle/>
                    <a:p>
                      <a:r>
                        <a:rPr lang="en-US" sz="1300"/>
                        <a:t>Yes, - Prior to Monday opening</a:t>
                      </a:r>
                      <a:br>
                        <a:rPr lang="en-US" sz="1300"/>
                      </a:br>
                      <a:r>
                        <a:rPr lang="en-US" sz="1300"/>
                        <a:t>Firms are responsible for purging test data on their systems</a:t>
                      </a:r>
                    </a:p>
                  </a:txBody>
                  <a:tcPr/>
                </a:tc>
                <a:extLst>
                  <a:ext uri="{0D108BD9-81ED-4DB2-BD59-A6C34878D82A}">
                    <a16:rowId xmlns:a16="http://schemas.microsoft.com/office/drawing/2014/main" val="1327446833"/>
                  </a:ext>
                </a:extLst>
              </a:tr>
              <a:tr h="370840">
                <a:tc>
                  <a:txBody>
                    <a:bodyPr/>
                    <a:lstStyle/>
                    <a:p>
                      <a:r>
                        <a:rPr lang="en-US"/>
                        <a:t>Special Registration Requirements</a:t>
                      </a:r>
                    </a:p>
                  </a:txBody>
                  <a:tcPr/>
                </a:tc>
                <a:tc>
                  <a:txBody>
                    <a:bodyPr/>
                    <a:lstStyle/>
                    <a:p>
                      <a:r>
                        <a:rPr lang="en-US" sz="1300"/>
                        <a:t>Advanced Registration Required – No Day of Registration Accepted</a:t>
                      </a:r>
                    </a:p>
                  </a:txBody>
                  <a:tcPr/>
                </a:tc>
                <a:extLst>
                  <a:ext uri="{0D108BD9-81ED-4DB2-BD59-A6C34878D82A}">
                    <a16:rowId xmlns:a16="http://schemas.microsoft.com/office/drawing/2014/main" val="3162548104"/>
                  </a:ext>
                </a:extLst>
              </a:tr>
              <a:tr h="370840">
                <a:tc>
                  <a:txBody>
                    <a:bodyPr/>
                    <a:lstStyle/>
                    <a:p>
                      <a:r>
                        <a:rPr lang="en-US"/>
                        <a:t>Special Instructions</a:t>
                      </a:r>
                    </a:p>
                  </a:txBody>
                  <a:tcPr/>
                </a:tc>
                <a:tc>
                  <a:txBody>
                    <a:bodyPr/>
                    <a:lstStyle/>
                    <a:p>
                      <a:r>
                        <a:rPr lang="en-US" sz="1300" dirty="0"/>
                        <a:t>OCC will require all firms testing on October 14, 2023 to pre-test connectivity on the designated test date in September (9/23)</a:t>
                      </a:r>
                    </a:p>
                  </a:txBody>
                  <a:tcPr/>
                </a:tc>
                <a:extLst>
                  <a:ext uri="{0D108BD9-81ED-4DB2-BD59-A6C34878D82A}">
                    <a16:rowId xmlns:a16="http://schemas.microsoft.com/office/drawing/2014/main" val="1759173109"/>
                  </a:ext>
                </a:extLst>
              </a:tr>
            </a:tbl>
          </a:graphicData>
        </a:graphic>
      </p:graphicFrame>
      <p:sp>
        <p:nvSpPr>
          <p:cNvPr id="4" name="TextBox 3">
            <a:extLst>
              <a:ext uri="{FF2B5EF4-FFF2-40B4-BE49-F238E27FC236}">
                <a16:creationId xmlns:a16="http://schemas.microsoft.com/office/drawing/2014/main" id="{DDD94557-0976-8641-9E5C-008D2594CBDE}"/>
              </a:ext>
            </a:extLst>
          </p:cNvPr>
          <p:cNvSpPr txBox="1"/>
          <p:nvPr/>
        </p:nvSpPr>
        <p:spPr>
          <a:xfrm>
            <a:off x="628650" y="1368512"/>
            <a:ext cx="3642344" cy="369332"/>
          </a:xfrm>
          <a:prstGeom prst="rect">
            <a:avLst/>
          </a:prstGeom>
          <a:noFill/>
        </p:spPr>
        <p:txBody>
          <a:bodyPr wrap="none" rtlCol="0">
            <a:spAutoFit/>
          </a:bodyPr>
          <a:lstStyle/>
          <a:p>
            <a:r>
              <a:rPr lang="en-US" b="1">
                <a:latin typeface="Lato" panose="020F0502020204030203" pitchFamily="34" charset="0"/>
                <a:ea typeface="Lato" panose="020F0502020204030203" pitchFamily="34" charset="0"/>
                <a:cs typeface="Lato" panose="020F0502020204030203" pitchFamily="34" charset="0"/>
              </a:rPr>
              <a:t>General Test Information (Cont’d)</a:t>
            </a:r>
          </a:p>
        </p:txBody>
      </p:sp>
    </p:spTree>
    <p:extLst>
      <p:ext uri="{BB962C8B-B14F-4D97-AF65-F5344CB8AC3E}">
        <p14:creationId xmlns:p14="http://schemas.microsoft.com/office/powerpoint/2010/main" val="13087676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r>
              <a:rPr lang="en-US" dirty="0"/>
              <a:t>Participants must register in advance via the OCC website</a:t>
            </a:r>
          </a:p>
          <a:p>
            <a:r>
              <a:rPr lang="en-US" dirty="0"/>
              <a:t>Once registered OCC will contact registered participants to provide overview of testing scope and distribute the Industry Test Questionnaire and the 2023 Technical Specification forms which must be filled out and returned to OCC.</a:t>
            </a:r>
          </a:p>
          <a:p>
            <a:r>
              <a:rPr lang="en-US" dirty="0"/>
              <a:t>Members can choose to test from Production/Back-up or DR site and must disclose to OCC what site is being used for the test</a:t>
            </a:r>
          </a:p>
          <a:p>
            <a:r>
              <a:rPr lang="en-US" dirty="0"/>
              <a:t>Connectivity Testing is required in advance of participation in the Industry Test. OCC will support connectivity testing on the following dates.</a:t>
            </a:r>
          </a:p>
          <a:p>
            <a:pPr marL="0" indent="0">
              <a:buNone/>
            </a:pPr>
            <a:endParaRPr lang="en-US" dirty="0"/>
          </a:p>
        </p:txBody>
      </p:sp>
      <p:sp>
        <p:nvSpPr>
          <p:cNvPr id="2" name="TextBox 1">
            <a:extLst>
              <a:ext uri="{FF2B5EF4-FFF2-40B4-BE49-F238E27FC236}">
                <a16:creationId xmlns:a16="http://schemas.microsoft.com/office/drawing/2014/main" id="{5AB3D167-4870-6F40-814E-B317BB77C025}"/>
              </a:ext>
            </a:extLst>
          </p:cNvPr>
          <p:cNvSpPr txBox="1"/>
          <p:nvPr/>
        </p:nvSpPr>
        <p:spPr>
          <a:xfrm>
            <a:off x="628650" y="1322299"/>
            <a:ext cx="2873479" cy="415498"/>
          </a:xfrm>
          <a:prstGeom prst="rect">
            <a:avLst/>
          </a:prstGeom>
          <a:noFill/>
        </p:spPr>
        <p:txBody>
          <a:bodyPr wrap="none" rtlCol="0">
            <a:spAutoFit/>
          </a:bodyPr>
          <a:lstStyle/>
          <a:p>
            <a:r>
              <a:rPr lang="en-US" sz="2100" b="1" u="sng">
                <a:latin typeface="Lato" panose="020F0502020204030203" pitchFamily="34" charset="0"/>
                <a:ea typeface="Lato" panose="020F0502020204030203" pitchFamily="34" charset="0"/>
                <a:cs typeface="Lato" panose="020F0502020204030203" pitchFamily="34" charset="0"/>
              </a:rPr>
              <a:t>Testing Pre-Requisites</a:t>
            </a:r>
          </a:p>
        </p:txBody>
      </p:sp>
      <p:graphicFrame>
        <p:nvGraphicFramePr>
          <p:cNvPr id="3" name="Table 2">
            <a:extLst>
              <a:ext uri="{FF2B5EF4-FFF2-40B4-BE49-F238E27FC236}">
                <a16:creationId xmlns:a16="http://schemas.microsoft.com/office/drawing/2014/main" id="{9DF19423-273F-AA46-8E17-C06D842B2224}"/>
              </a:ext>
            </a:extLst>
          </p:cNvPr>
          <p:cNvGraphicFramePr>
            <a:graphicFrameLocks noGrp="1"/>
          </p:cNvGraphicFramePr>
          <p:nvPr>
            <p:extLst>
              <p:ext uri="{D42A27DB-BD31-4B8C-83A1-F6EECF244321}">
                <p14:modId xmlns:p14="http://schemas.microsoft.com/office/powerpoint/2010/main" val="1003076418"/>
              </p:ext>
            </p:extLst>
          </p:nvPr>
        </p:nvGraphicFramePr>
        <p:xfrm>
          <a:off x="727074" y="5200104"/>
          <a:ext cx="8032752" cy="873760"/>
        </p:xfrm>
        <a:graphic>
          <a:graphicData uri="http://schemas.openxmlformats.org/drawingml/2006/table">
            <a:tbl>
              <a:tblPr firstRow="1" bandRow="1">
                <a:tableStyleId>{5C22544A-7EE6-4342-B048-85BDC9FD1C3A}</a:tableStyleId>
              </a:tblPr>
              <a:tblGrid>
                <a:gridCol w="2636612">
                  <a:extLst>
                    <a:ext uri="{9D8B030D-6E8A-4147-A177-3AD203B41FA5}">
                      <a16:colId xmlns:a16="http://schemas.microsoft.com/office/drawing/2014/main" val="2910646410"/>
                    </a:ext>
                  </a:extLst>
                </a:gridCol>
                <a:gridCol w="1910443">
                  <a:extLst>
                    <a:ext uri="{9D8B030D-6E8A-4147-A177-3AD203B41FA5}">
                      <a16:colId xmlns:a16="http://schemas.microsoft.com/office/drawing/2014/main" val="292636807"/>
                    </a:ext>
                  </a:extLst>
                </a:gridCol>
                <a:gridCol w="1477509">
                  <a:extLst>
                    <a:ext uri="{9D8B030D-6E8A-4147-A177-3AD203B41FA5}">
                      <a16:colId xmlns:a16="http://schemas.microsoft.com/office/drawing/2014/main" val="3851074242"/>
                    </a:ext>
                  </a:extLst>
                </a:gridCol>
                <a:gridCol w="2008188">
                  <a:extLst>
                    <a:ext uri="{9D8B030D-6E8A-4147-A177-3AD203B41FA5}">
                      <a16:colId xmlns:a16="http://schemas.microsoft.com/office/drawing/2014/main" val="3089773979"/>
                    </a:ext>
                  </a:extLst>
                </a:gridCol>
              </a:tblGrid>
              <a:tr h="370840">
                <a:tc>
                  <a:txBody>
                    <a:bodyPr/>
                    <a:lstStyle/>
                    <a:p>
                      <a:r>
                        <a:rPr lang="en-US">
                          <a:latin typeface="Lato" panose="020F0502020204030203" pitchFamily="34" charset="0"/>
                          <a:ea typeface="Lato" panose="020F0502020204030203" pitchFamily="34" charset="0"/>
                          <a:cs typeface="Lato" panose="020F0502020204030203" pitchFamily="34" charset="0"/>
                        </a:rPr>
                        <a:t>Day/Date</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Time (ET)</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Connectivity Pre-registration</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2022 Tech Spec Form</a:t>
                      </a:r>
                    </a:p>
                  </a:txBody>
                  <a:tcPr/>
                </a:tc>
                <a:extLst>
                  <a:ext uri="{0D108BD9-81ED-4DB2-BD59-A6C34878D82A}">
                    <a16:rowId xmlns:a16="http://schemas.microsoft.com/office/drawing/2014/main" val="2053078649"/>
                  </a:ext>
                </a:extLst>
              </a:tr>
              <a:tr h="370840">
                <a:tc>
                  <a:txBody>
                    <a:bodyPr/>
                    <a:lstStyle/>
                    <a:p>
                      <a:r>
                        <a:rPr lang="en-US" sz="1350" dirty="0">
                          <a:latin typeface="Lato" panose="020F0502020204030203" pitchFamily="34" charset="0"/>
                          <a:ea typeface="Lato" panose="020F0502020204030203" pitchFamily="34" charset="0"/>
                          <a:cs typeface="Lato" panose="020F0502020204030203" pitchFamily="34" charset="0"/>
                        </a:rPr>
                        <a:t>Saturday, September 23, 2023</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9:00 a.m. – 3:00 p.m.</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Required</a:t>
                      </a:r>
                    </a:p>
                  </a:txBody>
                  <a:tcPr/>
                </a:tc>
                <a:tc>
                  <a:txBody>
                    <a:bodyPr/>
                    <a:lstStyle/>
                    <a:p>
                      <a:r>
                        <a:rPr lang="en-US" sz="1350" dirty="0">
                          <a:latin typeface="Lato" panose="020F0502020204030203" pitchFamily="34" charset="0"/>
                          <a:ea typeface="Lato" panose="020F0502020204030203" pitchFamily="34" charset="0"/>
                          <a:cs typeface="Lato" panose="020F0502020204030203" pitchFamily="34" charset="0"/>
                        </a:rPr>
                        <a:t>Required</a:t>
                      </a:r>
                    </a:p>
                  </a:txBody>
                  <a:tcPr/>
                </a:tc>
                <a:extLst>
                  <a:ext uri="{0D108BD9-81ED-4DB2-BD59-A6C34878D82A}">
                    <a16:rowId xmlns:a16="http://schemas.microsoft.com/office/drawing/2014/main" val="1954578512"/>
                  </a:ext>
                </a:extLst>
              </a:tr>
            </a:tbl>
          </a:graphicData>
        </a:graphic>
      </p:graphicFrame>
    </p:spTree>
    <p:extLst>
      <p:ext uri="{BB962C8B-B14F-4D97-AF65-F5344CB8AC3E}">
        <p14:creationId xmlns:p14="http://schemas.microsoft.com/office/powerpoint/2010/main" val="1399895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REVIEW OF TESTING PROTOCOL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dirty="0"/>
              <a:t>Unless noted, firms will execute a pre-defined script of orders, and firms will use test accounts.</a:t>
            </a:r>
          </a:p>
          <a:p>
            <a:pPr marL="0" indent="0">
              <a:buNone/>
            </a:pPr>
            <a:endParaRPr lang="en-US" dirty="0"/>
          </a:p>
          <a:p>
            <a:r>
              <a:rPr lang="en-US" dirty="0"/>
              <a:t>Exchanges will generate fill reports on the orders</a:t>
            </a:r>
          </a:p>
          <a:p>
            <a:endParaRPr lang="en-US" dirty="0"/>
          </a:p>
          <a:p>
            <a:pPr>
              <a:lnSpc>
                <a:spcPct val="100000"/>
              </a:lnSpc>
            </a:pPr>
            <a:r>
              <a:rPr lang="en-US" dirty="0"/>
              <a:t>All firms will report results and confirm post-test production connectivity to their respective exchanges</a:t>
            </a:r>
          </a:p>
          <a:p>
            <a:endParaRPr lang="en-US" dirty="0"/>
          </a:p>
          <a:p>
            <a:pPr>
              <a:lnSpc>
                <a:spcPct val="100000"/>
              </a:lnSpc>
            </a:pPr>
            <a:r>
              <a:rPr lang="en-US" dirty="0"/>
              <a:t>Test plans will be distributed by the exchanges and will also be available on the FIA website:</a:t>
            </a:r>
            <a:br>
              <a:rPr lang="en-US" dirty="0"/>
            </a:br>
            <a:r>
              <a:rPr lang="en-US" sz="1800" dirty="0">
                <a:hlinkClick r:id="rId2"/>
              </a:rPr>
              <a:t>https://www.fia.org/fia/events/2023-fia-disaster-recovery-exercise</a:t>
            </a:r>
            <a:r>
              <a:rPr lang="en-US" sz="1800" dirty="0"/>
              <a:t> </a:t>
            </a:r>
          </a:p>
        </p:txBody>
      </p:sp>
    </p:spTree>
    <p:extLst>
      <p:ext uri="{BB962C8B-B14F-4D97-AF65-F5344CB8AC3E}">
        <p14:creationId xmlns:p14="http://schemas.microsoft.com/office/powerpoint/2010/main" val="22334469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1556BD4D-AAE0-DC4C-9591-22B585B0E80C}"/>
              </a:ext>
            </a:extLst>
          </p:cNvPr>
          <p:cNvGraphicFramePr>
            <a:graphicFrameLocks noGrp="1"/>
          </p:cNvGraphicFramePr>
          <p:nvPr>
            <p:ph idx="1"/>
            <p:extLst>
              <p:ext uri="{D42A27DB-BD31-4B8C-83A1-F6EECF244321}">
                <p14:modId xmlns:p14="http://schemas.microsoft.com/office/powerpoint/2010/main" val="234804061"/>
              </p:ext>
            </p:extLst>
          </p:nvPr>
        </p:nvGraphicFramePr>
        <p:xfrm>
          <a:off x="215900" y="1360486"/>
          <a:ext cx="8712199" cy="5181692"/>
        </p:xfrm>
        <a:graphic>
          <a:graphicData uri="http://schemas.openxmlformats.org/drawingml/2006/table">
            <a:tbl>
              <a:tblPr firstRow="1" bandRow="1">
                <a:tableStyleId>{5C22544A-7EE6-4342-B048-85BDC9FD1C3A}</a:tableStyleId>
              </a:tblPr>
              <a:tblGrid>
                <a:gridCol w="1212850">
                  <a:extLst>
                    <a:ext uri="{9D8B030D-6E8A-4147-A177-3AD203B41FA5}">
                      <a16:colId xmlns:a16="http://schemas.microsoft.com/office/drawing/2014/main" val="4131259406"/>
                    </a:ext>
                  </a:extLst>
                </a:gridCol>
                <a:gridCol w="1585913">
                  <a:extLst>
                    <a:ext uri="{9D8B030D-6E8A-4147-A177-3AD203B41FA5}">
                      <a16:colId xmlns:a16="http://schemas.microsoft.com/office/drawing/2014/main" val="3551238547"/>
                    </a:ext>
                  </a:extLst>
                </a:gridCol>
                <a:gridCol w="2157412">
                  <a:extLst>
                    <a:ext uri="{9D8B030D-6E8A-4147-A177-3AD203B41FA5}">
                      <a16:colId xmlns:a16="http://schemas.microsoft.com/office/drawing/2014/main" val="3748358284"/>
                    </a:ext>
                  </a:extLst>
                </a:gridCol>
                <a:gridCol w="1085849">
                  <a:extLst>
                    <a:ext uri="{9D8B030D-6E8A-4147-A177-3AD203B41FA5}">
                      <a16:colId xmlns:a16="http://schemas.microsoft.com/office/drawing/2014/main" val="3440326438"/>
                    </a:ext>
                  </a:extLst>
                </a:gridCol>
                <a:gridCol w="2670175">
                  <a:extLst>
                    <a:ext uri="{9D8B030D-6E8A-4147-A177-3AD203B41FA5}">
                      <a16:colId xmlns:a16="http://schemas.microsoft.com/office/drawing/2014/main" val="2499769032"/>
                    </a:ext>
                  </a:extLst>
                </a:gridCol>
              </a:tblGrid>
              <a:tr h="525372">
                <a:tc>
                  <a:txBody>
                    <a:bodyPr/>
                    <a:lstStyle/>
                    <a:p>
                      <a:pPr algn="ctr"/>
                      <a:r>
                        <a:rPr lang="en-US"/>
                        <a:t>Business/</a:t>
                      </a:r>
                      <a:br>
                        <a:rPr lang="en-US"/>
                      </a:br>
                      <a:r>
                        <a:rPr lang="en-US"/>
                        <a:t>Trade Date</a:t>
                      </a:r>
                    </a:p>
                  </a:txBody>
                  <a:tcPr anchor="ctr"/>
                </a:tc>
                <a:tc>
                  <a:txBody>
                    <a:bodyPr/>
                    <a:lstStyle/>
                    <a:p>
                      <a:pPr algn="ctr"/>
                      <a:r>
                        <a:rPr lang="en-US"/>
                        <a:t>Time (ET)</a:t>
                      </a:r>
                    </a:p>
                  </a:txBody>
                  <a:tcPr anchor="ctr"/>
                </a:tc>
                <a:tc>
                  <a:txBody>
                    <a:bodyPr/>
                    <a:lstStyle/>
                    <a:p>
                      <a:pPr algn="ctr"/>
                      <a:r>
                        <a:rPr lang="en-US"/>
                        <a:t>Activity</a:t>
                      </a:r>
                    </a:p>
                  </a:txBody>
                  <a:tcPr anchor="ctr"/>
                </a:tc>
                <a:tc>
                  <a:txBody>
                    <a:bodyPr/>
                    <a:lstStyle/>
                    <a:p>
                      <a:pPr algn="ctr"/>
                      <a:r>
                        <a:rPr lang="en-US"/>
                        <a:t>Inputs/</a:t>
                      </a:r>
                      <a:br>
                        <a:rPr lang="en-US"/>
                      </a:br>
                      <a:r>
                        <a:rPr lang="en-US"/>
                        <a:t>Outputs</a:t>
                      </a:r>
                    </a:p>
                  </a:txBody>
                  <a:tcPr anchor="ctr"/>
                </a:tc>
                <a:tc>
                  <a:txBody>
                    <a:bodyPr/>
                    <a:lstStyle/>
                    <a:p>
                      <a:pPr algn="ctr"/>
                      <a:r>
                        <a:rPr lang="en-US"/>
                        <a:t>Description</a:t>
                      </a:r>
                    </a:p>
                  </a:txBody>
                  <a:tcPr anchor="ctr"/>
                </a:tc>
                <a:extLst>
                  <a:ext uri="{0D108BD9-81ED-4DB2-BD59-A6C34878D82A}">
                    <a16:rowId xmlns:a16="http://schemas.microsoft.com/office/drawing/2014/main" val="1809821150"/>
                  </a:ext>
                </a:extLst>
              </a:tr>
              <a:tr h="668655">
                <a:tc rowSpan="5">
                  <a:txBody>
                    <a:bodyPr/>
                    <a:lstStyle/>
                    <a:p>
                      <a:pPr algn="ctr"/>
                      <a:r>
                        <a:rPr lang="en-US" sz="1000" b="1" dirty="0"/>
                        <a:t>Thursday</a:t>
                      </a:r>
                    </a:p>
                    <a:p>
                      <a:pPr algn="ctr"/>
                      <a:r>
                        <a:rPr lang="en-US" sz="1000" b="1" dirty="0"/>
                        <a:t>10/12/23</a:t>
                      </a:r>
                    </a:p>
                    <a:p>
                      <a:pPr algn="ctr"/>
                      <a:r>
                        <a:rPr lang="en-US" sz="1000" b="1" dirty="0"/>
                        <a:t>/</a:t>
                      </a:r>
                    </a:p>
                    <a:p>
                      <a:pPr algn="ctr"/>
                      <a:r>
                        <a:rPr lang="en-US" sz="1000" b="1" dirty="0"/>
                        <a:t>Saturday</a:t>
                      </a:r>
                    </a:p>
                    <a:p>
                      <a:pPr algn="ctr"/>
                      <a:r>
                        <a:rPr lang="en-US" sz="1000" b="1" dirty="0"/>
                        <a:t>10/14/23</a:t>
                      </a:r>
                    </a:p>
                  </a:txBody>
                  <a:tcPr anchor="ctr"/>
                </a:tc>
                <a:tc>
                  <a:txBody>
                    <a:bodyPr/>
                    <a:lstStyle/>
                    <a:p>
                      <a:r>
                        <a:rPr lang="en-US" sz="1000"/>
                        <a:t>8:15 a.m. – 8:45 a.m.</a:t>
                      </a:r>
                    </a:p>
                  </a:txBody>
                  <a:tcPr anchor="ctr"/>
                </a:tc>
                <a:tc>
                  <a:txBody>
                    <a:bodyPr/>
                    <a:lstStyle/>
                    <a:p>
                      <a:r>
                        <a:rPr lang="en-US" sz="1000"/>
                        <a:t>Pre-Market Open Connectivity – Exchange Only</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3386395548"/>
                  </a:ext>
                </a:extLst>
              </a:tr>
              <a:tr h="431574">
                <a:tc vMerge="1">
                  <a:txBody>
                    <a:bodyPr/>
                    <a:lstStyle/>
                    <a:p>
                      <a:endParaRPr lang="en-US"/>
                    </a:p>
                  </a:txBody>
                  <a:tcPr/>
                </a:tc>
                <a:tc>
                  <a:txBody>
                    <a:bodyPr/>
                    <a:lstStyle/>
                    <a:p>
                      <a:r>
                        <a:rPr lang="en-US" sz="1000"/>
                        <a:t>8:45 a.m. – 9:15 a.m.</a:t>
                      </a:r>
                    </a:p>
                  </a:txBody>
                  <a:tcPr anchor="ctr"/>
                </a:tc>
                <a:tc>
                  <a:txBody>
                    <a:bodyPr/>
                    <a:lstStyle/>
                    <a:p>
                      <a:r>
                        <a:rPr lang="en-US" sz="1000"/>
                        <a:t>Pre-Market Open Connectivity - Participants</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2249373529"/>
                  </a:ext>
                </a:extLst>
              </a:tr>
              <a:tr h="1623876">
                <a:tc vMerge="1">
                  <a:txBody>
                    <a:bodyPr/>
                    <a:lstStyle/>
                    <a:p>
                      <a:endParaRPr lang="en-US"/>
                    </a:p>
                  </a:txBody>
                  <a:tcPr/>
                </a:tc>
                <a:tc>
                  <a:txBody>
                    <a:bodyPr/>
                    <a:lstStyle/>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r>
                        <a:rPr lang="en-US" sz="1000" dirty="0"/>
                        <a:t>9:30 a.m. – 1:00 p.m.</a:t>
                      </a:r>
                    </a:p>
                  </a:txBody>
                  <a:tcPr/>
                </a:tc>
                <a:tc>
                  <a:txBody>
                    <a:bodyPr/>
                    <a:lstStyle/>
                    <a:p>
                      <a:pPr algn="l"/>
                      <a:br>
                        <a:rPr lang="en-US" sz="1000"/>
                      </a:br>
                      <a:br>
                        <a:rPr lang="en-US" sz="1000"/>
                      </a:br>
                      <a:br>
                        <a:rPr lang="en-US" sz="1000"/>
                      </a:br>
                      <a:br>
                        <a:rPr lang="en-US" sz="1000"/>
                      </a:br>
                      <a:br>
                        <a:rPr lang="en-US" sz="1000"/>
                      </a:br>
                      <a:br>
                        <a:rPr lang="en-US" sz="1000"/>
                      </a:br>
                      <a:br>
                        <a:rPr lang="en-US" sz="1000"/>
                      </a:br>
                      <a:br>
                        <a:rPr lang="en-US" sz="1000"/>
                      </a:br>
                      <a:br>
                        <a:rPr lang="en-US" sz="1000"/>
                      </a:br>
                      <a:r>
                        <a:rPr lang="en-US" sz="1000"/>
                        <a:t>Mock Trading Cycle</a:t>
                      </a:r>
                    </a:p>
                    <a:p>
                      <a:pPr algn="l"/>
                      <a:r>
                        <a:rPr lang="en-US" sz="1000"/>
                        <a:t>Post Trade Cycle</a:t>
                      </a:r>
                    </a:p>
                  </a:txBody>
                  <a:tcPr/>
                </a:tc>
                <a:tc>
                  <a:txBody>
                    <a:bodyPr/>
                    <a:lstStyle/>
                    <a:p>
                      <a:pPr algn="l"/>
                      <a:r>
                        <a:rPr lang="en-US" sz="1000"/>
                        <a:t>Inputs</a:t>
                      </a:r>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Outputs</a:t>
                      </a:r>
                    </a:p>
                  </a:txBody>
                  <a:tcPr/>
                </a:tc>
                <a:tc>
                  <a:txBody>
                    <a:bodyPr/>
                    <a:lstStyle/>
                    <a:p>
                      <a:pPr marL="285750" indent="-285750" algn="l">
                        <a:buFont typeface="System Font Regular"/>
                        <a:buChar char="-"/>
                      </a:pPr>
                      <a:r>
                        <a:rPr lang="en-US" sz="1000"/>
                        <a:t>Real-time Trades (Exchanges)</a:t>
                      </a:r>
                    </a:p>
                    <a:p>
                      <a:pPr marL="285750" indent="-285750" algn="l">
                        <a:buFont typeface="System Font Regular"/>
                        <a:buChar char="-"/>
                      </a:pPr>
                      <a:r>
                        <a:rPr lang="en-US" sz="1000"/>
                        <a:t>Trade Balancing (Exchanges)</a:t>
                      </a:r>
                    </a:p>
                    <a:p>
                      <a:pPr marL="285750" indent="-285750" algn="l">
                        <a:buFont typeface="System Font Regular"/>
                        <a:buChar char="-"/>
                      </a:pPr>
                      <a:r>
                        <a:rPr lang="en-US" sz="1000"/>
                        <a:t>Backup Batch Trade Files (Exchanges)</a:t>
                      </a:r>
                    </a:p>
                    <a:p>
                      <a:pPr marL="285750" indent="-285750" algn="l">
                        <a:buFont typeface="System Font Regular"/>
                        <a:buChar char="-"/>
                      </a:pPr>
                      <a:r>
                        <a:rPr lang="en-US" sz="1000"/>
                        <a:t>Real-time FIXML, Post Trades (Members)</a:t>
                      </a:r>
                    </a:p>
                    <a:p>
                      <a:pPr marL="285750" indent="-285750" algn="l">
                        <a:buFont typeface="System Font Regular"/>
                        <a:buChar char="-"/>
                      </a:pPr>
                      <a:r>
                        <a:rPr lang="en-US" sz="1000"/>
                        <a:t>Batch FIXML Post Trades (Members)</a:t>
                      </a:r>
                    </a:p>
                    <a:p>
                      <a:pPr marL="285750" indent="-285750" algn="l">
                        <a:buFont typeface="System Font Regular"/>
                        <a:buChar char="-"/>
                      </a:pPr>
                      <a:r>
                        <a:rPr lang="en-US" sz="1000"/>
                        <a:t>External Encore Post Trades (Members)</a:t>
                      </a:r>
                    </a:p>
                    <a:p>
                      <a:pPr marL="285750" indent="-285750" algn="l">
                        <a:buFont typeface="System Font Regular"/>
                        <a:buChar char="-"/>
                      </a:pPr>
                      <a:endParaRPr lang="en-US" sz="1000"/>
                    </a:p>
                    <a:p>
                      <a:pPr marL="285750" indent="-285750" algn="l">
                        <a:buFont typeface="System Font Regular"/>
                        <a:buChar char="-"/>
                      </a:pPr>
                      <a:r>
                        <a:rPr lang="en-US" sz="1000"/>
                        <a:t>Real-time Trade DDS – Pends/Rejects (Exchanges)</a:t>
                      </a:r>
                    </a:p>
                    <a:p>
                      <a:pPr marL="285750" indent="-285750" algn="l">
                        <a:buFont typeface="System Font Regular"/>
                        <a:buChar char="-"/>
                      </a:pPr>
                      <a:r>
                        <a:rPr lang="en-US" sz="1000"/>
                        <a:t>Real-time DDS (Members)</a:t>
                      </a:r>
                    </a:p>
                  </a:txBody>
                  <a:tcPr/>
                </a:tc>
                <a:extLst>
                  <a:ext uri="{0D108BD9-81ED-4DB2-BD59-A6C34878D82A}">
                    <a16:rowId xmlns:a16="http://schemas.microsoft.com/office/drawing/2014/main" val="609751502"/>
                  </a:ext>
                </a:extLst>
              </a:tr>
              <a:tr h="477611">
                <a:tc vMerge="1">
                  <a:txBody>
                    <a:bodyPr/>
                    <a:lstStyle/>
                    <a:p>
                      <a:endParaRPr lang="en-US"/>
                    </a:p>
                  </a:txBody>
                  <a:tcPr/>
                </a:tc>
                <a:tc>
                  <a:txBody>
                    <a:bodyPr/>
                    <a:lstStyle/>
                    <a:p>
                      <a:r>
                        <a:rPr lang="en-US" sz="1000" dirty="0"/>
                        <a:t>1:00 p.m.</a:t>
                      </a:r>
                    </a:p>
                  </a:txBody>
                  <a:tcPr anchor="ctr"/>
                </a:tc>
                <a:tc gridSpan="3">
                  <a:txBody>
                    <a:bodyPr/>
                    <a:lstStyle/>
                    <a:p>
                      <a:pPr algn="ctr"/>
                      <a:r>
                        <a:rPr lang="en-US" sz="1000"/>
                        <a:t>Market Close - Exchange Checkpoint</a:t>
                      </a: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2895647"/>
                  </a:ext>
                </a:extLst>
              </a:tr>
              <a:tr h="865006">
                <a:tc vMerge="1">
                  <a:txBody>
                    <a:bodyPr/>
                    <a:lstStyle/>
                    <a:p>
                      <a:endParaRPr lang="en-US"/>
                    </a:p>
                  </a:txBody>
                  <a:tcPr/>
                </a:tc>
                <a:tc>
                  <a:txBody>
                    <a:bodyPr/>
                    <a:lstStyle/>
                    <a:p>
                      <a:endParaRPr lang="en-US" sz="1000" dirty="0"/>
                    </a:p>
                    <a:p>
                      <a:endParaRPr lang="en-US" sz="1000" dirty="0"/>
                    </a:p>
                    <a:p>
                      <a:r>
                        <a:rPr lang="en-US" sz="1000" dirty="0"/>
                        <a:t>1:00 p.m. – 4:00 p.m.</a:t>
                      </a:r>
                    </a:p>
                  </a:txBody>
                  <a:tcPr/>
                </a:tc>
                <a:tc>
                  <a:txBody>
                    <a:bodyPr/>
                    <a:lstStyle/>
                    <a:p>
                      <a:endParaRPr lang="en-US" sz="1000"/>
                    </a:p>
                    <a:p>
                      <a:endParaRPr lang="en-US" sz="1000"/>
                    </a:p>
                    <a:p>
                      <a:r>
                        <a:rPr lang="en-US" sz="1000"/>
                        <a:t>Positions Finalization / End of Day</a:t>
                      </a:r>
                    </a:p>
                  </a:txBody>
                  <a:tcPr/>
                </a:tc>
                <a:tc>
                  <a:txBody>
                    <a:bodyPr/>
                    <a:lstStyle/>
                    <a:p>
                      <a:r>
                        <a:rPr lang="en-US" sz="1000"/>
                        <a:t>Inputs</a:t>
                      </a:r>
                    </a:p>
                    <a:p>
                      <a:endParaRPr lang="en-US" sz="1000"/>
                    </a:p>
                    <a:p>
                      <a:r>
                        <a:rPr lang="en-US" sz="1000"/>
                        <a:t>Outputs</a:t>
                      </a:r>
                    </a:p>
                  </a:txBody>
                  <a:tcPr/>
                </a:tc>
                <a:tc>
                  <a:txBody>
                    <a:bodyPr/>
                    <a:lstStyle/>
                    <a:p>
                      <a:pPr marL="171450" indent="-171450">
                        <a:buFont typeface="System Font Regular"/>
                        <a:buChar char="-"/>
                      </a:pPr>
                      <a:r>
                        <a:rPr lang="en-US" sz="1000" dirty="0"/>
                        <a:t>N/A</a:t>
                      </a:r>
                    </a:p>
                    <a:p>
                      <a:pPr marL="171450" indent="-171450">
                        <a:buFont typeface="System Font Regular"/>
                        <a:buChar char="-"/>
                      </a:pPr>
                      <a:endParaRPr lang="en-US" sz="1000" dirty="0"/>
                    </a:p>
                    <a:p>
                      <a:pPr marL="171450" indent="-171450">
                        <a:buFont typeface="System Font Regular"/>
                        <a:buChar char="-"/>
                      </a:pPr>
                      <a:r>
                        <a:rPr lang="en-US" sz="1000" dirty="0"/>
                        <a:t>ORSA DDS (Exchanges)</a:t>
                      </a:r>
                    </a:p>
                    <a:p>
                      <a:pPr marL="171450" indent="-171450">
                        <a:buFont typeface="System Font Regular"/>
                        <a:buChar char="-"/>
                      </a:pPr>
                      <a:r>
                        <a:rPr lang="en-US" sz="1000" dirty="0"/>
                        <a:t>Batch DDS (Members)</a:t>
                      </a:r>
                    </a:p>
                    <a:p>
                      <a:pPr marL="171450" indent="-171450">
                        <a:buFont typeface="System Font Regular"/>
                        <a:buChar char="-"/>
                      </a:pPr>
                      <a:r>
                        <a:rPr lang="en-US" sz="1000" dirty="0"/>
                        <a:t>External Encore Reports (Members)</a:t>
                      </a:r>
                    </a:p>
                    <a:p>
                      <a:pPr marL="514350" lvl="1" indent="-171450">
                        <a:buFont typeface="System Font Regular"/>
                        <a:buChar char="-"/>
                      </a:pPr>
                      <a:r>
                        <a:rPr lang="en-US" sz="1000" dirty="0"/>
                        <a:t>Position Activity</a:t>
                      </a:r>
                    </a:p>
                    <a:p>
                      <a:pPr marL="514350" lvl="1" indent="-171450">
                        <a:buFont typeface="System Font Regular"/>
                        <a:buChar char="-"/>
                      </a:pPr>
                      <a:r>
                        <a:rPr lang="en-US" sz="1000" dirty="0"/>
                        <a:t>Position Summary</a:t>
                      </a:r>
                    </a:p>
                  </a:txBody>
                  <a:tcPr anchor="ctr"/>
                </a:tc>
                <a:extLst>
                  <a:ext uri="{0D108BD9-81ED-4DB2-BD59-A6C34878D82A}">
                    <a16:rowId xmlns:a16="http://schemas.microsoft.com/office/drawing/2014/main" val="78196850"/>
                  </a:ext>
                </a:extLst>
              </a:tr>
            </a:tbl>
          </a:graphicData>
        </a:graphic>
      </p:graphicFrame>
    </p:spTree>
    <p:extLst>
      <p:ext uri="{BB962C8B-B14F-4D97-AF65-F5344CB8AC3E}">
        <p14:creationId xmlns:p14="http://schemas.microsoft.com/office/powerpoint/2010/main" val="17575781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SMALL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7886700" cy="4688957"/>
          </a:xfrm>
        </p:spPr>
        <p:txBody>
          <a:bodyPr>
            <a:normAutofit fontScale="77500" lnSpcReduction="20000"/>
          </a:bodyPr>
          <a:lstStyle/>
          <a:p>
            <a:pPr marL="0" indent="0">
              <a:buNone/>
            </a:pPr>
            <a:r>
              <a:rPr lang="en-US" sz="2600" b="1" dirty="0"/>
              <a:t>Overview</a:t>
            </a:r>
          </a:p>
          <a:p>
            <a:pPr marL="0" indent="0">
              <a:lnSpc>
                <a:spcPct val="120000"/>
              </a:lnSpc>
              <a:buNone/>
            </a:pPr>
            <a:r>
              <a:rPr lang="en-US" sz="2300" dirty="0"/>
              <a:t>The Small Exchange will test its ability to conduct business from its disaster recovery (DR) facility.  </a:t>
            </a:r>
          </a:p>
          <a:p>
            <a:pPr marL="0" indent="0">
              <a:buNone/>
            </a:pPr>
            <a:endParaRPr lang="en-US" sz="2300" dirty="0"/>
          </a:p>
          <a:p>
            <a:pPr marL="0" indent="0">
              <a:buNone/>
            </a:pPr>
            <a:r>
              <a:rPr lang="en-US" sz="2900" b="1" dirty="0"/>
              <a:t>Pre-test Requirement</a:t>
            </a:r>
          </a:p>
          <a:p>
            <a:pPr marL="0" indent="0">
              <a:lnSpc>
                <a:spcPct val="120000"/>
              </a:lnSpc>
              <a:buNone/>
            </a:pPr>
            <a:r>
              <a:rPr lang="en-US" sz="2300" dirty="0"/>
              <a:t>No Pre-test requirement this year.  We will have trades populated for firms testing with us.</a:t>
            </a:r>
          </a:p>
          <a:p>
            <a:pPr marL="0" indent="0">
              <a:buNone/>
            </a:pPr>
            <a:endParaRPr lang="en-US" sz="2300" dirty="0"/>
          </a:p>
          <a:p>
            <a:pPr marL="0" indent="0">
              <a:buNone/>
            </a:pPr>
            <a:r>
              <a:rPr lang="en-US" sz="2900" b="1" dirty="0"/>
              <a:t>Test Schedule</a:t>
            </a:r>
          </a:p>
          <a:p>
            <a:pPr marL="0" indent="0">
              <a:buNone/>
            </a:pPr>
            <a:r>
              <a:rPr lang="en-US" sz="2300" dirty="0"/>
              <a:t>The expected test schedule on October 14th will be as follows (times in Central Time): </a:t>
            </a:r>
          </a:p>
          <a:p>
            <a:pPr marL="0" indent="0">
              <a:buNone/>
            </a:pPr>
            <a:endParaRPr lang="en-US" sz="2300" dirty="0"/>
          </a:p>
          <a:p>
            <a:pPr marL="0" indent="0">
              <a:buNone/>
            </a:pPr>
            <a:r>
              <a:rPr lang="en-US" sz="2300" b="1" dirty="0"/>
              <a:t>9:00 AM: </a:t>
            </a:r>
            <a:r>
              <a:rPr lang="en-US" sz="2300" dirty="0"/>
              <a:t>Pre-open </a:t>
            </a:r>
          </a:p>
          <a:p>
            <a:pPr marL="0" indent="0">
              <a:buNone/>
            </a:pPr>
            <a:r>
              <a:rPr lang="en-US" sz="2300" b="1" dirty="0"/>
              <a:t>9:30 AM: </a:t>
            </a:r>
            <a:r>
              <a:rPr lang="en-US" sz="2300" dirty="0"/>
              <a:t>Mock trading session begins </a:t>
            </a:r>
          </a:p>
          <a:p>
            <a:pPr marL="0" indent="0">
              <a:buNone/>
            </a:pPr>
            <a:r>
              <a:rPr lang="en-US" sz="2300" b="1" dirty="0"/>
              <a:t>12:00 PM: </a:t>
            </a:r>
            <a:r>
              <a:rPr lang="en-US" sz="23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22809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SMALL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55000" lnSpcReduction="20000"/>
          </a:bodyPr>
          <a:lstStyle/>
          <a:p>
            <a:pPr marL="0" indent="0">
              <a:buNone/>
            </a:pPr>
            <a:r>
              <a:rPr lang="en-US" sz="2900" b="1" dirty="0"/>
              <a:t>Test Activity</a:t>
            </a:r>
          </a:p>
          <a:p>
            <a:pPr marL="0" indent="0">
              <a:lnSpc>
                <a:spcPct val="120000"/>
              </a:lnSpc>
              <a:buNone/>
            </a:pPr>
            <a:r>
              <a:rPr lang="en-US" sz="2500" dirty="0"/>
              <a:t>All production symbols will be available for order entry during this mock trading session. Test  participants who have completed pre-testing will be allowed to connect, submit orders, and  receive market data for the duration of the test. The trade date for all transactions and on all  exchange messages will be the actual test date, October 14, 2023. The following scenarios will be tested and verified during the DR test:  </a:t>
            </a:r>
          </a:p>
          <a:p>
            <a:pPr marL="342900" lvl="1" indent="0">
              <a:lnSpc>
                <a:spcPct val="120000"/>
              </a:lnSpc>
              <a:buNone/>
            </a:pPr>
            <a:endParaRPr lang="en-US" sz="2500" dirty="0"/>
          </a:p>
          <a:p>
            <a:pPr lvl="1">
              <a:lnSpc>
                <a:spcPct val="120000"/>
              </a:lnSpc>
            </a:pPr>
            <a:r>
              <a:rPr lang="en-US" sz="2500" dirty="0"/>
              <a:t>Pre-Open </a:t>
            </a:r>
          </a:p>
          <a:p>
            <a:pPr lvl="1">
              <a:lnSpc>
                <a:spcPct val="120000"/>
              </a:lnSpc>
            </a:pPr>
            <a:r>
              <a:rPr lang="en-US" sz="2500" dirty="0"/>
              <a:t>Market open </a:t>
            </a:r>
          </a:p>
          <a:p>
            <a:pPr lvl="1">
              <a:lnSpc>
                <a:spcPct val="120000"/>
              </a:lnSpc>
            </a:pPr>
            <a:r>
              <a:rPr lang="en-US" sz="2500" dirty="0"/>
              <a:t>Market data dissemination </a:t>
            </a:r>
          </a:p>
          <a:p>
            <a:pPr lvl="1">
              <a:lnSpc>
                <a:spcPct val="120000"/>
              </a:lnSpc>
            </a:pPr>
            <a:r>
              <a:rPr lang="en-US" sz="2500" dirty="0"/>
              <a:t>Clearing </a:t>
            </a:r>
          </a:p>
          <a:p>
            <a:pPr lvl="1">
              <a:lnSpc>
                <a:spcPct val="120000"/>
              </a:lnSpc>
            </a:pPr>
            <a:r>
              <a:rPr lang="en-US" sz="2500" dirty="0"/>
              <a:t>Daily settlement price dissemination</a:t>
            </a:r>
          </a:p>
          <a:p>
            <a:pPr marL="0" indent="0">
              <a:buNone/>
            </a:pPr>
            <a:endParaRPr lang="en-US" dirty="0"/>
          </a:p>
          <a:p>
            <a:pPr marL="0" indent="0">
              <a:buNone/>
            </a:pPr>
            <a:r>
              <a:rPr lang="en-US" sz="2900" b="1" dirty="0"/>
              <a:t>Contacts</a:t>
            </a:r>
          </a:p>
          <a:p>
            <a:pPr marL="342900" lvl="1" indent="0">
              <a:lnSpc>
                <a:spcPct val="120000"/>
              </a:lnSpc>
              <a:buNone/>
            </a:pPr>
            <a:r>
              <a:rPr lang="en-US" sz="2500" dirty="0"/>
              <a:t>Operations</a:t>
            </a:r>
          </a:p>
          <a:p>
            <a:pPr marL="342900" lvl="1" indent="0">
              <a:lnSpc>
                <a:spcPct val="120000"/>
              </a:lnSpc>
              <a:buNone/>
            </a:pPr>
            <a:r>
              <a:rPr lang="en-US" sz="2500" dirty="0">
                <a:hlinkClick r:id="rId2"/>
              </a:rPr>
              <a:t>ops@smallexchange.com</a:t>
            </a:r>
            <a:r>
              <a:rPr lang="en-US" sz="2500" dirty="0"/>
              <a:t> </a:t>
            </a:r>
          </a:p>
          <a:p>
            <a:pPr marL="342900" lvl="1" indent="0">
              <a:lnSpc>
                <a:spcPct val="120000"/>
              </a:lnSpc>
              <a:buNone/>
            </a:pPr>
            <a:r>
              <a:rPr lang="en-US" sz="2500" dirty="0"/>
              <a:t>IT Operations</a:t>
            </a:r>
          </a:p>
          <a:p>
            <a:pPr marL="342900" lvl="1" indent="0">
              <a:lnSpc>
                <a:spcPct val="120000"/>
              </a:lnSpc>
              <a:buNone/>
            </a:pPr>
            <a:r>
              <a:rPr lang="en-US" sz="2500" dirty="0">
                <a:hlinkClick r:id="rId3"/>
              </a:rPr>
              <a:t>it-ops@smallexchange.com</a:t>
            </a:r>
            <a:r>
              <a:rPr lang="en-US" sz="2500" dirty="0"/>
              <a:t> </a:t>
            </a:r>
          </a:p>
          <a:p>
            <a:pPr marL="0" indent="0">
              <a:buNone/>
            </a:pPr>
            <a:endParaRPr lang="en-US" dirty="0"/>
          </a:p>
        </p:txBody>
      </p:sp>
    </p:spTree>
    <p:extLst>
      <p:ext uri="{BB962C8B-B14F-4D97-AF65-F5344CB8AC3E}">
        <p14:creationId xmlns:p14="http://schemas.microsoft.com/office/powerpoint/2010/main" val="3582901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a:lnSpc>
                <a:spcPct val="100000"/>
              </a:lnSpc>
            </a:pPr>
            <a:r>
              <a:rPr lang="en-US" sz="2000" dirty="0" err="1"/>
              <a:t>Traiana</a:t>
            </a:r>
            <a:r>
              <a:rPr lang="en-US" sz="2000" dirty="0"/>
              <a:t> operates Limit Hub globally, which will participate in the 2023 FIA Industry Disaster Recovery testing. </a:t>
            </a:r>
          </a:p>
          <a:p>
            <a:pPr>
              <a:lnSpc>
                <a:spcPct val="100000"/>
              </a:lnSpc>
            </a:pPr>
            <a:r>
              <a:rPr lang="en-US" sz="2000" dirty="0"/>
              <a:t>The primary Limit Hub data center in NJ will be forced to cease operations. Limit Hub will be functioning from the secondary data center in Chicago. </a:t>
            </a:r>
          </a:p>
          <a:p>
            <a:pPr>
              <a:lnSpc>
                <a:spcPct val="100000"/>
              </a:lnSpc>
            </a:pPr>
            <a:r>
              <a:rPr lang="en-US" sz="2000" dirty="0"/>
              <a:t>No action is required by Limit Hub participants as they connect to both primary and secondary instances via the same IP addresses.</a:t>
            </a:r>
          </a:p>
          <a:p>
            <a:pPr>
              <a:lnSpc>
                <a:spcPct val="100000"/>
              </a:lnSpc>
            </a:pPr>
            <a:r>
              <a:rPr lang="en-US" sz="2000" dirty="0"/>
              <a:t>The test scenario will take place between 9:00 AM and 12:00 PM EDT</a:t>
            </a:r>
            <a:endParaRPr lang="en-US" sz="2000" dirty="0">
              <a:solidFill>
                <a:srgbClr val="FF0000"/>
              </a:solidFill>
            </a:endParaRPr>
          </a:p>
          <a:p>
            <a:pPr>
              <a:lnSpc>
                <a:spcPct val="100000"/>
              </a:lnSpc>
            </a:pPr>
            <a:r>
              <a:rPr lang="en-US" sz="2000" dirty="0"/>
              <a:t>Limit Hub participants should contact the support team at </a:t>
            </a:r>
            <a:r>
              <a:rPr lang="en-US" sz="2000" dirty="0">
                <a:hlinkClick r:id="rId2"/>
              </a:rPr>
              <a:t>LHDRTestSupport@Traiana.com</a:t>
            </a:r>
            <a:r>
              <a:rPr lang="en-US" sz="2000" dirty="0"/>
              <a:t> to report any issues</a:t>
            </a:r>
            <a:endParaRPr lang="en-US" sz="2000" dirty="0">
              <a:solidFill>
                <a:srgbClr val="FF0000"/>
              </a:solidFill>
            </a:endParaRPr>
          </a:p>
          <a:p>
            <a:endParaRPr lang="en-US" sz="2000" dirty="0"/>
          </a:p>
        </p:txBody>
      </p:sp>
    </p:spTree>
    <p:extLst>
      <p:ext uri="{BB962C8B-B14F-4D97-AF65-F5344CB8AC3E}">
        <p14:creationId xmlns:p14="http://schemas.microsoft.com/office/powerpoint/2010/main" val="19782472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sz="2000" dirty="0" err="1"/>
              <a:t>Traiana</a:t>
            </a:r>
            <a:r>
              <a:rPr lang="en-US" sz="2000" dirty="0"/>
              <a:t> </a:t>
            </a:r>
            <a:r>
              <a:rPr lang="en-US" sz="2000" dirty="0" err="1"/>
              <a:t>Limithub</a:t>
            </a:r>
            <a:r>
              <a:rPr lang="en-US" sz="2000" dirty="0"/>
              <a:t> switchover to DR site Quarterly and run production environment from Chicago site for a week / two weeks (meaning LH fully connected and live from DR site to all participants)</a:t>
            </a:r>
          </a:p>
          <a:p>
            <a:pPr>
              <a:lnSpc>
                <a:spcPct val="100000"/>
              </a:lnSpc>
            </a:pPr>
            <a:r>
              <a:rPr lang="en-US" sz="2000" dirty="0"/>
              <a:t>Possible test scenarios: </a:t>
            </a:r>
          </a:p>
          <a:p>
            <a:pPr lvl="1">
              <a:lnSpc>
                <a:spcPct val="100000"/>
              </a:lnSpc>
            </a:pPr>
            <a:r>
              <a:rPr lang="en-US" sz="2000" dirty="0"/>
              <a:t>Switch between Prod and DR sites - Transport Layer</a:t>
            </a:r>
          </a:p>
          <a:p>
            <a:pPr>
              <a:lnSpc>
                <a:spcPct val="100000"/>
              </a:lnSpc>
            </a:pPr>
            <a:r>
              <a:rPr lang="en-US" sz="2000" dirty="0"/>
              <a:t>Pre-test requirement:</a:t>
            </a:r>
          </a:p>
          <a:p>
            <a:pPr lvl="1">
              <a:lnSpc>
                <a:spcPct val="100000"/>
              </a:lnSpc>
            </a:pPr>
            <a:r>
              <a:rPr lang="en-US" sz="2000" dirty="0"/>
              <a:t>Participating firms must register via the FIA website and coordinate test scripts with </a:t>
            </a:r>
            <a:r>
              <a:rPr lang="en-US" sz="2000" dirty="0" err="1"/>
              <a:t>Traiana</a:t>
            </a:r>
            <a:r>
              <a:rPr lang="en-US" sz="2000" dirty="0"/>
              <a:t>.</a:t>
            </a:r>
          </a:p>
          <a:p>
            <a:pPr>
              <a:lnSpc>
                <a:spcPct val="100000"/>
              </a:lnSpc>
            </a:pPr>
            <a:r>
              <a:rPr lang="en-US" sz="2000" dirty="0"/>
              <a:t>At the conclusion of the testing participating firms will confirm reconnection to production </a:t>
            </a:r>
          </a:p>
          <a:p>
            <a:endParaRPr lang="en-US" dirty="0"/>
          </a:p>
        </p:txBody>
      </p:sp>
    </p:spTree>
    <p:extLst>
      <p:ext uri="{BB962C8B-B14F-4D97-AF65-F5344CB8AC3E}">
        <p14:creationId xmlns:p14="http://schemas.microsoft.com/office/powerpoint/2010/main" val="15440013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 COMMUNITY</a:t>
            </a:r>
          </a:p>
        </p:txBody>
      </p:sp>
      <p:graphicFrame>
        <p:nvGraphicFramePr>
          <p:cNvPr id="3" name="Content Placeholder 2">
            <a:extLst>
              <a:ext uri="{FF2B5EF4-FFF2-40B4-BE49-F238E27FC236}">
                <a16:creationId xmlns:a16="http://schemas.microsoft.com/office/drawing/2014/main" id="{235301E0-05BE-C640-8E73-0FB4D436547B}"/>
              </a:ext>
            </a:extLst>
          </p:cNvPr>
          <p:cNvGraphicFramePr>
            <a:graphicFrameLocks noGrp="1"/>
          </p:cNvGraphicFramePr>
          <p:nvPr>
            <p:ph idx="1"/>
          </p:nvPr>
        </p:nvGraphicFramePr>
        <p:xfrm>
          <a:off x="1068488" y="1530048"/>
          <a:ext cx="7242136" cy="4494150"/>
        </p:xfrm>
        <a:graphic>
          <a:graphicData uri="http://schemas.openxmlformats.org/drawingml/2006/table">
            <a:tbl>
              <a:tblPr firstRow="1" bandRow="1">
                <a:tableStyleId>{5C22544A-7EE6-4342-B048-85BDC9FD1C3A}</a:tableStyleId>
              </a:tblPr>
              <a:tblGrid>
                <a:gridCol w="3621068">
                  <a:extLst>
                    <a:ext uri="{9D8B030D-6E8A-4147-A177-3AD203B41FA5}">
                      <a16:colId xmlns:a16="http://schemas.microsoft.com/office/drawing/2014/main" val="696508084"/>
                    </a:ext>
                  </a:extLst>
                </a:gridCol>
                <a:gridCol w="3621068">
                  <a:extLst>
                    <a:ext uri="{9D8B030D-6E8A-4147-A177-3AD203B41FA5}">
                      <a16:colId xmlns:a16="http://schemas.microsoft.com/office/drawing/2014/main" val="296240751"/>
                    </a:ext>
                  </a:extLst>
                </a:gridCol>
              </a:tblGrid>
              <a:tr h="299610">
                <a:tc>
                  <a:txBody>
                    <a:bodyPr/>
                    <a:lstStyle/>
                    <a:p>
                      <a:r>
                        <a:rPr lang="en-US"/>
                        <a:t>FCM</a:t>
                      </a:r>
                    </a:p>
                  </a:txBody>
                  <a:tcPr/>
                </a:tc>
                <a:tc>
                  <a:txBody>
                    <a:bodyPr/>
                    <a:lstStyle/>
                    <a:p>
                      <a:r>
                        <a:rPr lang="en-US"/>
                        <a:t>SEF</a:t>
                      </a:r>
                    </a:p>
                  </a:txBody>
                  <a:tcPr/>
                </a:tc>
                <a:extLst>
                  <a:ext uri="{0D108BD9-81ED-4DB2-BD59-A6C34878D82A}">
                    <a16:rowId xmlns:a16="http://schemas.microsoft.com/office/drawing/2014/main" val="2202136989"/>
                  </a:ext>
                </a:extLst>
              </a:tr>
              <a:tr h="299610">
                <a:tc>
                  <a:txBody>
                    <a:bodyPr/>
                    <a:lstStyle/>
                    <a:p>
                      <a:r>
                        <a:rPr lang="en-US"/>
                        <a:t>Bank of America Merrill Lynch</a:t>
                      </a:r>
                    </a:p>
                  </a:txBody>
                  <a:tcPr/>
                </a:tc>
                <a:tc>
                  <a:txBody>
                    <a:bodyPr/>
                    <a:lstStyle/>
                    <a:p>
                      <a:r>
                        <a:rPr lang="en-US"/>
                        <a:t>BGC Derivatives Markets</a:t>
                      </a:r>
                    </a:p>
                  </a:txBody>
                  <a:tcPr/>
                </a:tc>
                <a:extLst>
                  <a:ext uri="{0D108BD9-81ED-4DB2-BD59-A6C34878D82A}">
                    <a16:rowId xmlns:a16="http://schemas.microsoft.com/office/drawing/2014/main" val="885264932"/>
                  </a:ext>
                </a:extLst>
              </a:tr>
              <a:tr h="299610">
                <a:tc>
                  <a:txBody>
                    <a:bodyPr/>
                    <a:lstStyle/>
                    <a:p>
                      <a:r>
                        <a:rPr lang="en-US"/>
                        <a:t>Barclays</a:t>
                      </a:r>
                    </a:p>
                  </a:txBody>
                  <a:tcPr/>
                </a:tc>
                <a:tc>
                  <a:txBody>
                    <a:bodyPr/>
                    <a:lstStyle/>
                    <a:p>
                      <a:r>
                        <a:rPr lang="en-US"/>
                        <a:t>Bloomberg SEF</a:t>
                      </a:r>
                    </a:p>
                  </a:txBody>
                  <a:tcPr/>
                </a:tc>
                <a:extLst>
                  <a:ext uri="{0D108BD9-81ED-4DB2-BD59-A6C34878D82A}">
                    <a16:rowId xmlns:a16="http://schemas.microsoft.com/office/drawing/2014/main" val="2191898271"/>
                  </a:ext>
                </a:extLst>
              </a:tr>
              <a:tr h="299610">
                <a:tc>
                  <a:txBody>
                    <a:bodyPr/>
                    <a:lstStyle/>
                    <a:p>
                      <a:r>
                        <a:rPr lang="en-US"/>
                        <a:t>BNP Paribas</a:t>
                      </a:r>
                    </a:p>
                  </a:txBody>
                  <a:tcPr/>
                </a:tc>
                <a:tc>
                  <a:txBody>
                    <a:bodyPr/>
                    <a:lstStyle/>
                    <a:p>
                      <a:r>
                        <a:rPr lang="en-US"/>
                        <a:t>Clear Markets North America</a:t>
                      </a:r>
                    </a:p>
                  </a:txBody>
                  <a:tcPr/>
                </a:tc>
                <a:extLst>
                  <a:ext uri="{0D108BD9-81ED-4DB2-BD59-A6C34878D82A}">
                    <a16:rowId xmlns:a16="http://schemas.microsoft.com/office/drawing/2014/main" val="3791647884"/>
                  </a:ext>
                </a:extLst>
              </a:tr>
              <a:tr h="299610">
                <a:tc>
                  <a:txBody>
                    <a:bodyPr/>
                    <a:lstStyle/>
                    <a:p>
                      <a:r>
                        <a:rPr lang="en-US"/>
                        <a:t>Citi</a:t>
                      </a:r>
                    </a:p>
                  </a:txBody>
                  <a:tcPr/>
                </a:tc>
                <a:tc>
                  <a:txBody>
                    <a:bodyPr/>
                    <a:lstStyle/>
                    <a:p>
                      <a:r>
                        <a:rPr lang="en-US"/>
                        <a:t>GFI Swaps Exchange</a:t>
                      </a:r>
                    </a:p>
                  </a:txBody>
                  <a:tcPr/>
                </a:tc>
                <a:extLst>
                  <a:ext uri="{0D108BD9-81ED-4DB2-BD59-A6C34878D82A}">
                    <a16:rowId xmlns:a16="http://schemas.microsoft.com/office/drawing/2014/main" val="3388875387"/>
                  </a:ext>
                </a:extLst>
              </a:tr>
              <a:tr h="299610">
                <a:tc>
                  <a:txBody>
                    <a:bodyPr/>
                    <a:lstStyle/>
                    <a:p>
                      <a:r>
                        <a:rPr lang="en-US"/>
                        <a:t>Credit Suisse</a:t>
                      </a:r>
                    </a:p>
                  </a:txBody>
                  <a:tcPr/>
                </a:tc>
                <a:tc>
                  <a:txBody>
                    <a:bodyPr/>
                    <a:lstStyle/>
                    <a:p>
                      <a:r>
                        <a:rPr lang="en-US"/>
                        <a:t>ICAP SEF</a:t>
                      </a:r>
                    </a:p>
                  </a:txBody>
                  <a:tcPr/>
                </a:tc>
                <a:extLst>
                  <a:ext uri="{0D108BD9-81ED-4DB2-BD59-A6C34878D82A}">
                    <a16:rowId xmlns:a16="http://schemas.microsoft.com/office/drawing/2014/main" val="3886066137"/>
                  </a:ext>
                </a:extLst>
              </a:tr>
              <a:tr h="299610">
                <a:tc>
                  <a:txBody>
                    <a:bodyPr/>
                    <a:lstStyle/>
                    <a:p>
                      <a:r>
                        <a:rPr lang="en-US"/>
                        <a:t>Deutsche Bank</a:t>
                      </a:r>
                    </a:p>
                  </a:txBody>
                  <a:tcPr/>
                </a:tc>
                <a:tc>
                  <a:txBody>
                    <a:bodyPr/>
                    <a:lstStyle/>
                    <a:p>
                      <a:r>
                        <a:rPr lang="en-US"/>
                        <a:t>ICE Swap Trade</a:t>
                      </a:r>
                    </a:p>
                  </a:txBody>
                  <a:tcPr/>
                </a:tc>
                <a:extLst>
                  <a:ext uri="{0D108BD9-81ED-4DB2-BD59-A6C34878D82A}">
                    <a16:rowId xmlns:a16="http://schemas.microsoft.com/office/drawing/2014/main" val="3514733005"/>
                  </a:ext>
                </a:extLst>
              </a:tr>
              <a:tr h="299610">
                <a:tc>
                  <a:txBody>
                    <a:bodyPr/>
                    <a:lstStyle/>
                    <a:p>
                      <a:r>
                        <a:rPr lang="en-US"/>
                        <a:t>Goldman Sachs</a:t>
                      </a:r>
                    </a:p>
                  </a:txBody>
                  <a:tcPr/>
                </a:tc>
                <a:tc>
                  <a:txBody>
                    <a:bodyPr/>
                    <a:lstStyle/>
                    <a:p>
                      <a:r>
                        <a:rPr lang="en-US"/>
                        <a:t>Javelin SEF</a:t>
                      </a:r>
                    </a:p>
                  </a:txBody>
                  <a:tcPr/>
                </a:tc>
                <a:extLst>
                  <a:ext uri="{0D108BD9-81ED-4DB2-BD59-A6C34878D82A}">
                    <a16:rowId xmlns:a16="http://schemas.microsoft.com/office/drawing/2014/main" val="1807782110"/>
                  </a:ext>
                </a:extLst>
              </a:tr>
              <a:tr h="299610">
                <a:tc>
                  <a:txBody>
                    <a:bodyPr/>
                    <a:lstStyle/>
                    <a:p>
                      <a:r>
                        <a:rPr lang="en-US"/>
                        <a:t>HSBC</a:t>
                      </a:r>
                    </a:p>
                  </a:txBody>
                  <a:tcPr/>
                </a:tc>
                <a:tc>
                  <a:txBody>
                    <a:bodyPr/>
                    <a:lstStyle/>
                    <a:p>
                      <a:r>
                        <a:rPr lang="en-US" err="1"/>
                        <a:t>MarketAxess</a:t>
                      </a:r>
                      <a:r>
                        <a:rPr lang="en-US"/>
                        <a:t> SEF Corporation</a:t>
                      </a:r>
                    </a:p>
                  </a:txBody>
                  <a:tcPr/>
                </a:tc>
                <a:extLst>
                  <a:ext uri="{0D108BD9-81ED-4DB2-BD59-A6C34878D82A}">
                    <a16:rowId xmlns:a16="http://schemas.microsoft.com/office/drawing/2014/main" val="3651921137"/>
                  </a:ext>
                </a:extLst>
              </a:tr>
              <a:tr h="299610">
                <a:tc>
                  <a:txBody>
                    <a:bodyPr/>
                    <a:lstStyle/>
                    <a:p>
                      <a:r>
                        <a:rPr lang="en-US"/>
                        <a:t>JPMorgan Chase</a:t>
                      </a:r>
                    </a:p>
                  </a:txBody>
                  <a:tcPr/>
                </a:tc>
                <a:tc>
                  <a:txBody>
                    <a:bodyPr/>
                    <a:lstStyle/>
                    <a:p>
                      <a:r>
                        <a:rPr lang="en-US" err="1"/>
                        <a:t>TeraExchange</a:t>
                      </a:r>
                      <a:endParaRPr lang="en-US"/>
                    </a:p>
                  </a:txBody>
                  <a:tcPr/>
                </a:tc>
                <a:extLst>
                  <a:ext uri="{0D108BD9-81ED-4DB2-BD59-A6C34878D82A}">
                    <a16:rowId xmlns:a16="http://schemas.microsoft.com/office/drawing/2014/main" val="154105050"/>
                  </a:ext>
                </a:extLst>
              </a:tr>
              <a:tr h="299610">
                <a:tc>
                  <a:txBody>
                    <a:bodyPr/>
                    <a:lstStyle/>
                    <a:p>
                      <a:r>
                        <a:rPr lang="en-US"/>
                        <a:t>Morgan Stanley</a:t>
                      </a:r>
                    </a:p>
                  </a:txBody>
                  <a:tcPr/>
                </a:tc>
                <a:tc>
                  <a:txBody>
                    <a:bodyPr/>
                    <a:lstStyle/>
                    <a:p>
                      <a:r>
                        <a:rPr lang="en-US" err="1"/>
                        <a:t>TradeWeb</a:t>
                      </a:r>
                      <a:r>
                        <a:rPr lang="en-US"/>
                        <a:t> (TW SEF)</a:t>
                      </a:r>
                    </a:p>
                  </a:txBody>
                  <a:tcPr/>
                </a:tc>
                <a:extLst>
                  <a:ext uri="{0D108BD9-81ED-4DB2-BD59-A6C34878D82A}">
                    <a16:rowId xmlns:a16="http://schemas.microsoft.com/office/drawing/2014/main" val="2203033449"/>
                  </a:ext>
                </a:extLst>
              </a:tr>
              <a:tr h="299610">
                <a:tc>
                  <a:txBody>
                    <a:bodyPr/>
                    <a:lstStyle/>
                    <a:p>
                      <a:r>
                        <a:rPr lang="en-US"/>
                        <a:t>Nomura</a:t>
                      </a:r>
                    </a:p>
                  </a:txBody>
                  <a:tcPr/>
                </a:tc>
                <a:tc>
                  <a:txBody>
                    <a:bodyPr/>
                    <a:lstStyle/>
                    <a:p>
                      <a:r>
                        <a:rPr lang="en-US"/>
                        <a:t>Tradition (Trad-X)</a:t>
                      </a:r>
                    </a:p>
                  </a:txBody>
                  <a:tcPr/>
                </a:tc>
                <a:extLst>
                  <a:ext uri="{0D108BD9-81ED-4DB2-BD59-A6C34878D82A}">
                    <a16:rowId xmlns:a16="http://schemas.microsoft.com/office/drawing/2014/main" val="3993744591"/>
                  </a:ext>
                </a:extLst>
              </a:tr>
              <a:tr h="299610">
                <a:tc>
                  <a:txBody>
                    <a:bodyPr/>
                    <a:lstStyle/>
                    <a:p>
                      <a:r>
                        <a:rPr lang="en-US"/>
                        <a:t>SG Americas</a:t>
                      </a:r>
                    </a:p>
                  </a:txBody>
                  <a:tcPr/>
                </a:tc>
                <a:tc>
                  <a:txBody>
                    <a:bodyPr/>
                    <a:lstStyle/>
                    <a:p>
                      <a:r>
                        <a:rPr lang="en-US"/>
                        <a:t>Yield Broker</a:t>
                      </a:r>
                    </a:p>
                  </a:txBody>
                  <a:tcPr/>
                </a:tc>
                <a:extLst>
                  <a:ext uri="{0D108BD9-81ED-4DB2-BD59-A6C34878D82A}">
                    <a16:rowId xmlns:a16="http://schemas.microsoft.com/office/drawing/2014/main" val="4035806766"/>
                  </a:ext>
                </a:extLst>
              </a:tr>
              <a:tr h="299610">
                <a:tc>
                  <a:txBody>
                    <a:bodyPr/>
                    <a:lstStyle/>
                    <a:p>
                      <a:r>
                        <a:rPr lang="en-US"/>
                        <a:t>UBS</a:t>
                      </a:r>
                    </a:p>
                  </a:txBody>
                  <a:tcPr/>
                </a:tc>
                <a:tc>
                  <a:txBody>
                    <a:bodyPr/>
                    <a:lstStyle/>
                    <a:p>
                      <a:endParaRPr lang="en-US"/>
                    </a:p>
                  </a:txBody>
                  <a:tcPr/>
                </a:tc>
                <a:extLst>
                  <a:ext uri="{0D108BD9-81ED-4DB2-BD59-A6C34878D82A}">
                    <a16:rowId xmlns:a16="http://schemas.microsoft.com/office/drawing/2014/main" val="1275098807"/>
                  </a:ext>
                </a:extLst>
              </a:tr>
              <a:tr h="299610">
                <a:tc>
                  <a:txBody>
                    <a:bodyPr/>
                    <a:lstStyle/>
                    <a:p>
                      <a:r>
                        <a:rPr lang="en-US"/>
                        <a:t>Wells Fargo</a:t>
                      </a:r>
                    </a:p>
                  </a:txBody>
                  <a:tcPr/>
                </a:tc>
                <a:tc>
                  <a:txBody>
                    <a:bodyPr/>
                    <a:lstStyle/>
                    <a:p>
                      <a:endParaRPr lang="en-US"/>
                    </a:p>
                  </a:txBody>
                  <a:tcPr/>
                </a:tc>
                <a:extLst>
                  <a:ext uri="{0D108BD9-81ED-4DB2-BD59-A6C34878D82A}">
                    <a16:rowId xmlns:a16="http://schemas.microsoft.com/office/drawing/2014/main" val="2816097002"/>
                  </a:ext>
                </a:extLst>
              </a:tr>
            </a:tbl>
          </a:graphicData>
        </a:graphic>
      </p:graphicFrame>
    </p:spTree>
    <p:extLst>
      <p:ext uri="{BB962C8B-B14F-4D97-AF65-F5344CB8AC3E}">
        <p14:creationId xmlns:p14="http://schemas.microsoft.com/office/powerpoint/2010/main" val="32979433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838854"/>
          </a:xfrm>
        </p:spPr>
        <p:txBody>
          <a:bodyPr>
            <a:normAutofit/>
          </a:bodyPr>
          <a:lstStyle/>
          <a:p>
            <a:pPr marL="0" indent="0" algn="ctr">
              <a:buNone/>
            </a:pPr>
            <a:r>
              <a:rPr lang="en-US" b="1" dirty="0"/>
              <a:t>TEST COVERAGE – TRANSPORT</a:t>
            </a:r>
          </a:p>
          <a:p>
            <a:pPr>
              <a:lnSpc>
                <a:spcPct val="100000"/>
              </a:lnSpc>
            </a:pPr>
            <a:r>
              <a:rPr lang="en-US" sz="2000" dirty="0"/>
              <a:t>Will use Limit Hub Secondary Site (</a:t>
            </a:r>
            <a:r>
              <a:rPr lang="en-US" sz="2000" dirty="0" err="1"/>
              <a:t>Traiana</a:t>
            </a:r>
            <a:r>
              <a:rPr lang="en-US" sz="2000" dirty="0"/>
              <a:t> DR at Chicago)</a:t>
            </a:r>
          </a:p>
          <a:p>
            <a:pPr>
              <a:lnSpc>
                <a:spcPct val="100000"/>
              </a:lnSpc>
            </a:pPr>
            <a:r>
              <a:rPr lang="en-US" sz="2000" dirty="0"/>
              <a:t>Pre-test connectivity tests will be offered on an ad-hoc basis. Please contact us to schedule a date/time.</a:t>
            </a:r>
          </a:p>
          <a:p>
            <a:pPr>
              <a:lnSpc>
                <a:spcPct val="100000"/>
              </a:lnSpc>
            </a:pPr>
            <a:r>
              <a:rPr lang="en-US" sz="2000" dirty="0"/>
              <a:t>Contact </a:t>
            </a:r>
            <a:r>
              <a:rPr lang="en-US" sz="2000" dirty="0" err="1"/>
              <a:t>Traiana</a:t>
            </a:r>
            <a:r>
              <a:rPr lang="en-US" sz="2000" dirty="0"/>
              <a:t> Limit Hub Support with any test related questions: </a:t>
            </a:r>
            <a:r>
              <a:rPr lang="en-US" sz="2000" dirty="0">
                <a:hlinkClick r:id="rId2"/>
              </a:rPr>
              <a:t>LHDRTestSupport@Traiana.com</a:t>
            </a:r>
            <a:r>
              <a:rPr lang="en-US" sz="2000" dirty="0"/>
              <a:t> </a:t>
            </a:r>
          </a:p>
          <a:p>
            <a:pPr>
              <a:lnSpc>
                <a:spcPct val="100000"/>
              </a:lnSpc>
            </a:pPr>
            <a:r>
              <a:rPr lang="en-US" sz="2000" dirty="0"/>
              <a:t>FIX Heartbeat</a:t>
            </a:r>
          </a:p>
          <a:p>
            <a:pPr lvl="1">
              <a:lnSpc>
                <a:spcPct val="100000"/>
              </a:lnSpc>
            </a:pPr>
            <a:r>
              <a:rPr lang="en-US" sz="2000" dirty="0"/>
              <a:t>Prod to </a:t>
            </a:r>
            <a:r>
              <a:rPr lang="en-US" sz="2000" dirty="0" err="1"/>
              <a:t>Traiana</a:t>
            </a:r>
            <a:r>
              <a:rPr lang="en-US" sz="2000" dirty="0"/>
              <a:t> DR</a:t>
            </a:r>
          </a:p>
          <a:p>
            <a:pPr lvl="1">
              <a:lnSpc>
                <a:spcPct val="100000"/>
              </a:lnSpc>
            </a:pPr>
            <a:r>
              <a:rPr lang="en-US" sz="2000" dirty="0"/>
              <a:t>DR to </a:t>
            </a:r>
            <a:r>
              <a:rPr lang="en-US" sz="2000" dirty="0" err="1"/>
              <a:t>Traiana</a:t>
            </a:r>
            <a:r>
              <a:rPr lang="en-US" sz="2000" dirty="0"/>
              <a:t> DR</a:t>
            </a:r>
          </a:p>
          <a:p>
            <a:pPr>
              <a:lnSpc>
                <a:spcPct val="100000"/>
              </a:lnSpc>
            </a:pPr>
            <a:r>
              <a:rPr lang="en-US" sz="2000" dirty="0"/>
              <a:t>MQ Ping </a:t>
            </a:r>
          </a:p>
          <a:p>
            <a:pPr lvl="1">
              <a:lnSpc>
                <a:spcPct val="100000"/>
              </a:lnSpc>
            </a:pPr>
            <a:r>
              <a:rPr lang="en-US" sz="2000" dirty="0"/>
              <a:t>Prod to </a:t>
            </a:r>
            <a:r>
              <a:rPr lang="en-US" sz="2000" dirty="0" err="1"/>
              <a:t>Traiana</a:t>
            </a:r>
            <a:r>
              <a:rPr lang="en-US" sz="2000" dirty="0"/>
              <a:t> DR</a:t>
            </a:r>
          </a:p>
          <a:p>
            <a:pPr lvl="1">
              <a:lnSpc>
                <a:spcPct val="100000"/>
              </a:lnSpc>
            </a:pPr>
            <a:r>
              <a:rPr lang="en-US" sz="2000" dirty="0"/>
              <a:t>DR to </a:t>
            </a:r>
            <a:r>
              <a:rPr lang="en-US" sz="2000" dirty="0" err="1"/>
              <a:t>Traiana</a:t>
            </a:r>
            <a:r>
              <a:rPr lang="en-US" sz="2000" dirty="0"/>
              <a:t> DR</a:t>
            </a:r>
          </a:p>
          <a:p>
            <a:pPr marL="0" indent="0">
              <a:buNone/>
            </a:pPr>
            <a:endParaRPr lang="en-US" dirty="0"/>
          </a:p>
        </p:txBody>
      </p:sp>
    </p:spTree>
    <p:extLst>
      <p:ext uri="{BB962C8B-B14F-4D97-AF65-F5344CB8AC3E}">
        <p14:creationId xmlns:p14="http://schemas.microsoft.com/office/powerpoint/2010/main" val="13199439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 OPEN DISCUSSION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dirty="0"/>
              <a:t>Discussion with firms and exchanges as to their state of preparation and readiness:</a:t>
            </a:r>
          </a:p>
          <a:p>
            <a:pPr lvl="1">
              <a:lnSpc>
                <a:spcPct val="100000"/>
              </a:lnSpc>
              <a:buFont typeface="System Font Regular"/>
              <a:buChar char="-"/>
            </a:pPr>
            <a:r>
              <a:rPr lang="en-US" dirty="0"/>
              <a:t>Back-up systems/communications links</a:t>
            </a:r>
          </a:p>
          <a:p>
            <a:pPr lvl="1">
              <a:lnSpc>
                <a:spcPct val="100000"/>
              </a:lnSpc>
              <a:buFont typeface="System Font Regular"/>
              <a:buChar char="-"/>
            </a:pPr>
            <a:r>
              <a:rPr lang="en-US" dirty="0"/>
              <a:t>Order entry and routing</a:t>
            </a:r>
          </a:p>
          <a:p>
            <a:pPr lvl="1">
              <a:lnSpc>
                <a:spcPct val="100000"/>
              </a:lnSpc>
              <a:buFont typeface="System Font Regular"/>
              <a:buChar char="-"/>
            </a:pPr>
            <a:r>
              <a:rPr lang="en-US" dirty="0"/>
              <a:t>Give up processing</a:t>
            </a:r>
          </a:p>
          <a:p>
            <a:pPr lvl="1">
              <a:lnSpc>
                <a:spcPct val="100000"/>
              </a:lnSpc>
              <a:buFont typeface="System Font Regular"/>
              <a:buChar char="-"/>
            </a:pPr>
            <a:r>
              <a:rPr lang="en-US" dirty="0"/>
              <a:t>Clearance and settlement</a:t>
            </a:r>
          </a:p>
          <a:p>
            <a:pPr lvl="1">
              <a:lnSpc>
                <a:spcPct val="100000"/>
              </a:lnSpc>
              <a:buFont typeface="System Font Regular"/>
              <a:buChar char="-"/>
            </a:pPr>
            <a:r>
              <a:rPr lang="en-US" dirty="0"/>
              <a:t>Use of third-party service providers</a:t>
            </a:r>
          </a:p>
          <a:p>
            <a:pPr>
              <a:lnSpc>
                <a:spcPct val="100000"/>
              </a:lnSpc>
            </a:pPr>
            <a:r>
              <a:rPr lang="en-US" dirty="0"/>
              <a:t>Issues or concerns</a:t>
            </a:r>
          </a:p>
          <a:p>
            <a:pPr>
              <a:lnSpc>
                <a:spcPct val="100000"/>
              </a:lnSpc>
            </a:pPr>
            <a:r>
              <a:rPr lang="en-US" dirty="0"/>
              <a:t>Other</a:t>
            </a:r>
          </a:p>
        </p:txBody>
      </p:sp>
    </p:spTree>
    <p:extLst>
      <p:ext uri="{BB962C8B-B14F-4D97-AF65-F5344CB8AC3E}">
        <p14:creationId xmlns:p14="http://schemas.microsoft.com/office/powerpoint/2010/main" val="26732972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1)</a:t>
            </a:r>
          </a:p>
        </p:txBody>
      </p:sp>
      <p:graphicFrame>
        <p:nvGraphicFramePr>
          <p:cNvPr id="2" name="Content Placeholder 1">
            <a:extLst>
              <a:ext uri="{FF2B5EF4-FFF2-40B4-BE49-F238E27FC236}">
                <a16:creationId xmlns:a16="http://schemas.microsoft.com/office/drawing/2014/main" id="{9F03A2DB-543B-1342-8875-BA7CFE41004B}"/>
              </a:ext>
            </a:extLst>
          </p:cNvPr>
          <p:cNvGraphicFramePr>
            <a:graphicFrameLocks noGrp="1"/>
          </p:cNvGraphicFramePr>
          <p:nvPr>
            <p:ph idx="1"/>
            <p:extLst>
              <p:ext uri="{D42A27DB-BD31-4B8C-83A1-F6EECF244321}">
                <p14:modId xmlns:p14="http://schemas.microsoft.com/office/powerpoint/2010/main" val="1756380644"/>
              </p:ext>
            </p:extLst>
          </p:nvPr>
        </p:nvGraphicFramePr>
        <p:xfrm>
          <a:off x="361506" y="1397362"/>
          <a:ext cx="8399724" cy="5152294"/>
        </p:xfrm>
        <a:graphic>
          <a:graphicData uri="http://schemas.openxmlformats.org/drawingml/2006/table">
            <a:tbl>
              <a:tblPr firstRow="1" bandRow="1">
                <a:tableStyleId>{5C22544A-7EE6-4342-B048-85BDC9FD1C3A}</a:tableStyleId>
              </a:tblPr>
              <a:tblGrid>
                <a:gridCol w="1399954">
                  <a:extLst>
                    <a:ext uri="{9D8B030D-6E8A-4147-A177-3AD203B41FA5}">
                      <a16:colId xmlns:a16="http://schemas.microsoft.com/office/drawing/2014/main" val="3113835198"/>
                    </a:ext>
                  </a:extLst>
                </a:gridCol>
                <a:gridCol w="1399954">
                  <a:extLst>
                    <a:ext uri="{9D8B030D-6E8A-4147-A177-3AD203B41FA5}">
                      <a16:colId xmlns:a16="http://schemas.microsoft.com/office/drawing/2014/main" val="1368632582"/>
                    </a:ext>
                  </a:extLst>
                </a:gridCol>
                <a:gridCol w="1399954">
                  <a:extLst>
                    <a:ext uri="{9D8B030D-6E8A-4147-A177-3AD203B41FA5}">
                      <a16:colId xmlns:a16="http://schemas.microsoft.com/office/drawing/2014/main" val="2543415129"/>
                    </a:ext>
                  </a:extLst>
                </a:gridCol>
                <a:gridCol w="1399954">
                  <a:extLst>
                    <a:ext uri="{9D8B030D-6E8A-4147-A177-3AD203B41FA5}">
                      <a16:colId xmlns:a16="http://schemas.microsoft.com/office/drawing/2014/main" val="1344499637"/>
                    </a:ext>
                  </a:extLst>
                </a:gridCol>
                <a:gridCol w="1399954">
                  <a:extLst>
                    <a:ext uri="{9D8B030D-6E8A-4147-A177-3AD203B41FA5}">
                      <a16:colId xmlns:a16="http://schemas.microsoft.com/office/drawing/2014/main" val="2383795050"/>
                    </a:ext>
                  </a:extLst>
                </a:gridCol>
                <a:gridCol w="1399954">
                  <a:extLst>
                    <a:ext uri="{9D8B030D-6E8A-4147-A177-3AD203B41FA5}">
                      <a16:colId xmlns:a16="http://schemas.microsoft.com/office/drawing/2014/main" val="2608102291"/>
                    </a:ext>
                  </a:extLst>
                </a:gridCol>
              </a:tblGrid>
              <a:tr h="398345">
                <a:tc>
                  <a:txBody>
                    <a:bodyPr/>
                    <a:lstStyle/>
                    <a:p>
                      <a:pPr algn="l"/>
                      <a:r>
                        <a:rPr lang="en-US"/>
                        <a:t>Market</a:t>
                      </a:r>
                    </a:p>
                  </a:txBody>
                  <a:tcPr/>
                </a:tc>
                <a:tc>
                  <a:txBody>
                    <a:bodyPr/>
                    <a:lstStyle/>
                    <a:p>
                      <a:pPr algn="ctr"/>
                      <a:r>
                        <a:rPr lang="en-US" dirty="0"/>
                        <a:t>CFE</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err="1"/>
                        <a:t>Cboe</a:t>
                      </a:r>
                      <a:r>
                        <a:rPr lang="en-US" dirty="0"/>
                        <a:t> SEF</a:t>
                      </a:r>
                    </a:p>
                  </a:txBody>
                  <a:tcPr/>
                </a:tc>
                <a:tc>
                  <a:txBody>
                    <a:bodyPr/>
                    <a:lstStyle/>
                    <a:p>
                      <a:pPr algn="ctr"/>
                      <a:r>
                        <a:rPr lang="en-US" dirty="0"/>
                        <a:t>CME</a:t>
                      </a:r>
                    </a:p>
                  </a:txBody>
                  <a:tcPr/>
                </a:tc>
                <a:tc>
                  <a:txBody>
                    <a:bodyPr/>
                    <a:lstStyle/>
                    <a:p>
                      <a:pPr algn="ctr"/>
                      <a:r>
                        <a:rPr lang="en-US"/>
                        <a:t>EUREX</a:t>
                      </a:r>
                    </a:p>
                  </a:txBody>
                  <a:tcPr/>
                </a:tc>
                <a:tc>
                  <a:txBody>
                    <a:bodyPr/>
                    <a:lstStyle/>
                    <a:p>
                      <a:pPr algn="ctr"/>
                      <a:r>
                        <a:rPr lang="en-US"/>
                        <a:t>EURONEXT</a:t>
                      </a:r>
                    </a:p>
                  </a:txBody>
                  <a:tcPr/>
                </a:tc>
                <a:extLst>
                  <a:ext uri="{0D108BD9-81ED-4DB2-BD59-A6C34878D82A}">
                    <a16:rowId xmlns:a16="http://schemas.microsoft.com/office/drawing/2014/main" val="3115411283"/>
                  </a:ext>
                </a:extLst>
              </a:tr>
              <a:tr h="753036">
                <a:tc>
                  <a:txBody>
                    <a:bodyPr/>
                    <a:lstStyle/>
                    <a:p>
                      <a:r>
                        <a:rPr lang="en-US" sz="1000"/>
                        <a:t>Systems</a:t>
                      </a:r>
                    </a:p>
                  </a:txBody>
                  <a:tcPr anchor="ctr"/>
                </a:tc>
                <a:tc>
                  <a:txBody>
                    <a:bodyPr/>
                    <a:lstStyle/>
                    <a:p>
                      <a:pPr algn="ctr"/>
                      <a:r>
                        <a:rPr lang="en-US" sz="1000"/>
                        <a:t>Trading Platform</a:t>
                      </a:r>
                    </a:p>
                  </a:txBody>
                  <a:tcPr anchor="ctr"/>
                </a:tc>
                <a:tc>
                  <a:txBody>
                    <a:bodyPr/>
                    <a:lstStyle/>
                    <a:p>
                      <a:pPr algn="ctr"/>
                      <a:r>
                        <a:rPr lang="en-US" sz="1000" dirty="0"/>
                        <a:t>Secondary site at LD4</a:t>
                      </a:r>
                    </a:p>
                  </a:txBody>
                  <a:tcPr anchor="ctr"/>
                </a:tc>
                <a:tc>
                  <a:txBody>
                    <a:bodyPr/>
                    <a:lstStyle/>
                    <a:p>
                      <a:pPr algn="ctr"/>
                      <a:r>
                        <a:rPr lang="en-US" sz="1000" dirty="0"/>
                        <a:t>GLOBEX, Clearing360, SFTP</a:t>
                      </a:r>
                    </a:p>
                  </a:txBody>
                  <a:tcPr anchor="ctr"/>
                </a:tc>
                <a:tc>
                  <a:txBody>
                    <a:bodyPr/>
                    <a:lstStyle/>
                    <a:p>
                      <a:pPr algn="ctr"/>
                      <a:r>
                        <a:rPr lang="en-US" sz="1000"/>
                        <a:t>T7</a:t>
                      </a:r>
                      <a:br>
                        <a:rPr lang="en-US" sz="1000"/>
                      </a:br>
                      <a:r>
                        <a:rPr lang="en-US" sz="1000"/>
                        <a:t>Trading Platform</a:t>
                      </a:r>
                    </a:p>
                  </a:txBody>
                  <a:tcPr anchor="ctr"/>
                </a:tc>
                <a:tc>
                  <a:txBody>
                    <a:bodyPr/>
                    <a:lstStyle/>
                    <a:p>
                      <a:pPr algn="ctr"/>
                      <a:r>
                        <a:rPr lang="en-US" sz="1000" err="1"/>
                        <a:t>Optiq</a:t>
                      </a:r>
                      <a:r>
                        <a:rPr lang="en-US" sz="1000"/>
                        <a:t> CASH</a:t>
                      </a:r>
                    </a:p>
                    <a:p>
                      <a:pPr algn="ctr"/>
                      <a:r>
                        <a:rPr lang="en-US" sz="1000"/>
                        <a:t>and</a:t>
                      </a:r>
                      <a:br>
                        <a:rPr lang="en-US" sz="1000"/>
                      </a:br>
                      <a:r>
                        <a:rPr lang="en-US" sz="1000"/>
                        <a:t>DERIVATIVES, TCS, Saturn</a:t>
                      </a:r>
                    </a:p>
                  </a:txBody>
                  <a:tcPr anchor="ctr"/>
                </a:tc>
                <a:extLst>
                  <a:ext uri="{0D108BD9-81ED-4DB2-BD59-A6C34878D82A}">
                    <a16:rowId xmlns:a16="http://schemas.microsoft.com/office/drawing/2014/main" val="1080145713"/>
                  </a:ext>
                </a:extLst>
              </a:tr>
              <a:tr h="425629">
                <a:tc>
                  <a:txBody>
                    <a:bodyPr/>
                    <a:lstStyle/>
                    <a:p>
                      <a:r>
                        <a:rPr lang="en-US" sz="920"/>
                        <a:t>Pre-Test/Ping Testing Dates</a:t>
                      </a:r>
                    </a:p>
                  </a:txBody>
                  <a:tcPr anchor="ctr"/>
                </a:tc>
                <a:tc>
                  <a:txBody>
                    <a:bodyPr/>
                    <a:lstStyle/>
                    <a:p>
                      <a:pPr algn="ctr"/>
                      <a:r>
                        <a:rPr lang="en-US" sz="1000" dirty="0"/>
                        <a:t>Sep 23</a:t>
                      </a:r>
                      <a:br>
                        <a:rPr lang="en-US" sz="1000" dirty="0"/>
                      </a:br>
                      <a:r>
                        <a:rPr lang="en-US" sz="1000" dirty="0"/>
                        <a:t>Sep 30</a:t>
                      </a:r>
                    </a:p>
                  </a:txBody>
                  <a:tcPr anchor="ctr"/>
                </a:tc>
                <a:tc>
                  <a:txBody>
                    <a:bodyPr/>
                    <a:lstStyle/>
                    <a:p>
                      <a:pPr algn="ctr"/>
                      <a:r>
                        <a:rPr lang="en-US" sz="1000" dirty="0"/>
                        <a:t>Sep 30</a:t>
                      </a:r>
                    </a:p>
                  </a:txBody>
                  <a:tcPr anchor="ctr"/>
                </a:tc>
                <a:tc>
                  <a:txBody>
                    <a:bodyPr/>
                    <a:lstStyle/>
                    <a:p>
                      <a:pPr algn="ctr"/>
                      <a:r>
                        <a:rPr lang="en-US" sz="1000" dirty="0"/>
                        <a:t>Aug 26</a:t>
                      </a:r>
                    </a:p>
                    <a:p>
                      <a:pPr algn="ctr"/>
                      <a:r>
                        <a:rPr lang="en-US" sz="1000" dirty="0"/>
                        <a:t>Sep 23</a:t>
                      </a:r>
                    </a:p>
                  </a:txBody>
                  <a:tcPr anchor="ctr"/>
                </a:tc>
                <a:tc>
                  <a:txBody>
                    <a:bodyPr/>
                    <a:lstStyle/>
                    <a:p>
                      <a:pPr algn="ctr"/>
                      <a:r>
                        <a:rPr lang="en-US" sz="1000" dirty="0"/>
                        <a:t>No pre-test</a:t>
                      </a:r>
                    </a:p>
                  </a:txBody>
                  <a:tcPr anchor="ctr"/>
                </a:tc>
                <a:tc>
                  <a:txBody>
                    <a:bodyPr/>
                    <a:lstStyle/>
                    <a:p>
                      <a:pPr algn="ctr"/>
                      <a:r>
                        <a:rPr lang="en-US" sz="1000"/>
                        <a:t>24/7 on generic</a:t>
                      </a:r>
                      <a:br>
                        <a:rPr lang="en-US" sz="1000"/>
                      </a:br>
                      <a:r>
                        <a:rPr lang="en-US" sz="1000"/>
                        <a:t>port 45000</a:t>
                      </a:r>
                    </a:p>
                  </a:txBody>
                  <a:tcPr anchor="ctr"/>
                </a:tc>
                <a:extLst>
                  <a:ext uri="{0D108BD9-81ED-4DB2-BD59-A6C34878D82A}">
                    <a16:rowId xmlns:a16="http://schemas.microsoft.com/office/drawing/2014/main" val="899201807"/>
                  </a:ext>
                </a:extLst>
              </a:tr>
              <a:tr h="399436">
                <a:tc>
                  <a:txBody>
                    <a:bodyPr/>
                    <a:lstStyle/>
                    <a:p>
                      <a:r>
                        <a:rPr lang="en-US" sz="920"/>
                        <a:t>Successful Login from Members DR Site</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extLst>
                  <a:ext uri="{0D108BD9-81ED-4DB2-BD59-A6C34878D82A}">
                    <a16:rowId xmlns:a16="http://schemas.microsoft.com/office/drawing/2014/main" val="3789522247"/>
                  </a:ext>
                </a:extLst>
              </a:tr>
              <a:tr h="425629">
                <a:tc>
                  <a:txBody>
                    <a:bodyPr/>
                    <a:lstStyle/>
                    <a:p>
                      <a:r>
                        <a:rPr lang="en-US" sz="920"/>
                        <a:t>Trade Date</a:t>
                      </a:r>
                    </a:p>
                  </a:txBody>
                  <a:tcPr anchor="ctr"/>
                </a:tc>
                <a:tc>
                  <a:txBody>
                    <a:bodyPr/>
                    <a:lstStyle/>
                    <a:p>
                      <a:pPr algn="ctr"/>
                      <a:r>
                        <a:rPr lang="en-US" sz="1000" dirty="0"/>
                        <a:t>Oct 14</a:t>
                      </a:r>
                    </a:p>
                  </a:txBody>
                  <a:tcPr anchor="ctr"/>
                </a:tc>
                <a:tc>
                  <a:txBody>
                    <a:bodyPr/>
                    <a:lstStyle/>
                    <a:p>
                      <a:pPr algn="ctr"/>
                      <a:r>
                        <a:rPr lang="en-US" sz="1000" dirty="0"/>
                        <a:t>Oct 16</a:t>
                      </a:r>
                    </a:p>
                  </a:txBody>
                  <a:tcPr anchor="ctr"/>
                </a:tc>
                <a:tc>
                  <a:txBody>
                    <a:bodyPr/>
                    <a:lstStyle/>
                    <a:p>
                      <a:pPr algn="ctr"/>
                      <a:r>
                        <a:rPr lang="en-US" sz="1000" dirty="0"/>
                        <a:t>Oct 16</a:t>
                      </a:r>
                    </a:p>
                  </a:txBody>
                  <a:tcPr anchor="ctr"/>
                </a:tc>
                <a:tc>
                  <a:txBody>
                    <a:bodyPr/>
                    <a:lstStyle/>
                    <a:p>
                      <a:pPr algn="ctr"/>
                      <a:r>
                        <a:rPr lang="en-US" sz="1000" dirty="0"/>
                        <a:t>Oct 14</a:t>
                      </a:r>
                    </a:p>
                  </a:txBody>
                  <a:tcPr anchor="ctr"/>
                </a:tc>
                <a:tc>
                  <a:txBody>
                    <a:bodyPr/>
                    <a:lstStyle/>
                    <a:p>
                      <a:pPr algn="ctr"/>
                      <a:r>
                        <a:rPr lang="en-US" sz="1000" dirty="0"/>
                        <a:t>Oct 14</a:t>
                      </a:r>
                    </a:p>
                  </a:txBody>
                  <a:tcPr anchor="ctr"/>
                </a:tc>
                <a:extLst>
                  <a:ext uri="{0D108BD9-81ED-4DB2-BD59-A6C34878D82A}">
                    <a16:rowId xmlns:a16="http://schemas.microsoft.com/office/drawing/2014/main" val="1553155115"/>
                  </a:ext>
                </a:extLst>
              </a:tr>
              <a:tr h="550044">
                <a:tc>
                  <a:txBody>
                    <a:bodyPr/>
                    <a:lstStyle/>
                    <a:p>
                      <a:r>
                        <a:rPr lang="en-US" sz="920"/>
                        <a:t>Receipt of 10 Order from Members Via Pre-Defined Scripts</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4049749358"/>
                  </a:ext>
                </a:extLst>
              </a:tr>
              <a:tr h="399436">
                <a:tc>
                  <a:txBody>
                    <a:bodyPr/>
                    <a:lstStyle/>
                    <a:p>
                      <a:r>
                        <a:rPr lang="en-US" sz="920"/>
                        <a:t>Transmit 10 Fil Reports to Members</a:t>
                      </a:r>
                    </a:p>
                  </a:txBody>
                  <a:tcPr anchor="ctr"/>
                </a:tc>
                <a:tc>
                  <a:txBody>
                    <a:bodyPr/>
                    <a:lstStyle/>
                    <a:p>
                      <a:pPr algn="ctr"/>
                      <a:r>
                        <a:rPr lang="en-US" sz="1000" dirty="0"/>
                        <a:t>Y</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1738094035"/>
                  </a:ext>
                </a:extLst>
              </a:tr>
              <a:tr h="550044">
                <a:tc>
                  <a:txBody>
                    <a:bodyPr/>
                    <a:lstStyle/>
                    <a:p>
                      <a:r>
                        <a:rPr lang="en-US" sz="920"/>
                        <a:t>Receipt of PCS and Large Trader Reports from Members</a:t>
                      </a:r>
                    </a:p>
                  </a:txBody>
                  <a:tcPr anchor="ctr"/>
                </a:tc>
                <a:tc>
                  <a:txBody>
                    <a:bodyPr/>
                    <a:lstStyle/>
                    <a:p>
                      <a:pPr algn="ctr"/>
                      <a:r>
                        <a:rPr lang="en-US" sz="1000"/>
                        <a:t>N/A</a:t>
                      </a:r>
                    </a:p>
                  </a:txBody>
                  <a:tcPr anchor="ctr"/>
                </a:tc>
                <a:tc>
                  <a:txBody>
                    <a:bodyPr/>
                    <a:lstStyle/>
                    <a:p>
                      <a:pPr algn="ctr"/>
                      <a:r>
                        <a:rPr lang="en-US" sz="1000" dirty="0"/>
                        <a:t>N/A</a:t>
                      </a:r>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N/A</a:t>
                      </a:r>
                    </a:p>
                  </a:txBody>
                  <a:tcPr anchor="ctr"/>
                </a:tc>
                <a:extLst>
                  <a:ext uri="{0D108BD9-81ED-4DB2-BD59-A6C34878D82A}">
                    <a16:rowId xmlns:a16="http://schemas.microsoft.com/office/drawing/2014/main" val="2941799373"/>
                  </a:ext>
                </a:extLst>
              </a:tr>
              <a:tr h="700651">
                <a:tc>
                  <a:txBody>
                    <a:bodyPr/>
                    <a:lstStyle/>
                    <a:p>
                      <a:r>
                        <a:rPr lang="en-US" sz="920"/>
                        <a:t>Download Previous Day Clearing Reports: Match Off, Report and SPAN Files</a:t>
                      </a:r>
                    </a:p>
                  </a:txBody>
                  <a:tcPr anchor="ctr"/>
                </a:tc>
                <a:tc>
                  <a:txBody>
                    <a:bodyPr/>
                    <a:lstStyle/>
                    <a:p>
                      <a:pPr algn="ctr"/>
                      <a:r>
                        <a:rPr lang="en-US" sz="1000"/>
                        <a:t>N</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2016012534"/>
                  </a:ext>
                </a:extLst>
              </a:tr>
              <a:tr h="550044">
                <a:tc>
                  <a:txBody>
                    <a:bodyPr/>
                    <a:lstStyle/>
                    <a:p>
                      <a:r>
                        <a:rPr lang="en-US" sz="920"/>
                        <a:t>All Production Systems Restored, Test Data Re-Set</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dirty="0"/>
                        <a:t>Y</a:t>
                      </a:r>
                    </a:p>
                  </a:txBody>
                  <a:tcPr anchor="ctr"/>
                </a:tc>
                <a:extLst>
                  <a:ext uri="{0D108BD9-81ED-4DB2-BD59-A6C34878D82A}">
                    <a16:rowId xmlns:a16="http://schemas.microsoft.com/office/drawing/2014/main" val="3610346707"/>
                  </a:ext>
                </a:extLst>
              </a:tr>
            </a:tbl>
          </a:graphicData>
        </a:graphic>
      </p:graphicFrame>
    </p:spTree>
    <p:extLst>
      <p:ext uri="{BB962C8B-B14F-4D97-AF65-F5344CB8AC3E}">
        <p14:creationId xmlns:p14="http://schemas.microsoft.com/office/powerpoint/2010/main" val="36470374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2)</a:t>
            </a:r>
          </a:p>
        </p:txBody>
      </p:sp>
      <p:graphicFrame>
        <p:nvGraphicFramePr>
          <p:cNvPr id="2" name="Content Placeholder 1">
            <a:extLst>
              <a:ext uri="{FF2B5EF4-FFF2-40B4-BE49-F238E27FC236}">
                <a16:creationId xmlns:a16="http://schemas.microsoft.com/office/drawing/2014/main" id="{2549D84E-9B9F-FB43-B3E0-8C5FD45A85E0}"/>
              </a:ext>
            </a:extLst>
          </p:cNvPr>
          <p:cNvGraphicFramePr>
            <a:graphicFrameLocks noGrp="1"/>
          </p:cNvGraphicFramePr>
          <p:nvPr>
            <p:ph idx="1"/>
            <p:extLst>
              <p:ext uri="{D42A27DB-BD31-4B8C-83A1-F6EECF244321}">
                <p14:modId xmlns:p14="http://schemas.microsoft.com/office/powerpoint/2010/main" val="2869085754"/>
              </p:ext>
            </p:extLst>
          </p:nvPr>
        </p:nvGraphicFramePr>
        <p:xfrm>
          <a:off x="361507" y="1403498"/>
          <a:ext cx="8410356" cy="5156792"/>
        </p:xfrm>
        <a:graphic>
          <a:graphicData uri="http://schemas.openxmlformats.org/drawingml/2006/table">
            <a:tbl>
              <a:tblPr firstRow="1" bandRow="1">
                <a:tableStyleId>{5C22544A-7EE6-4342-B048-85BDC9FD1C3A}</a:tableStyleId>
              </a:tblPr>
              <a:tblGrid>
                <a:gridCol w="1401726">
                  <a:extLst>
                    <a:ext uri="{9D8B030D-6E8A-4147-A177-3AD203B41FA5}">
                      <a16:colId xmlns:a16="http://schemas.microsoft.com/office/drawing/2014/main" val="4078803821"/>
                    </a:ext>
                  </a:extLst>
                </a:gridCol>
                <a:gridCol w="1401726">
                  <a:extLst>
                    <a:ext uri="{9D8B030D-6E8A-4147-A177-3AD203B41FA5}">
                      <a16:colId xmlns:a16="http://schemas.microsoft.com/office/drawing/2014/main" val="2850313913"/>
                    </a:ext>
                  </a:extLst>
                </a:gridCol>
                <a:gridCol w="1401726">
                  <a:extLst>
                    <a:ext uri="{9D8B030D-6E8A-4147-A177-3AD203B41FA5}">
                      <a16:colId xmlns:a16="http://schemas.microsoft.com/office/drawing/2014/main" val="1517378991"/>
                    </a:ext>
                  </a:extLst>
                </a:gridCol>
                <a:gridCol w="1401726">
                  <a:extLst>
                    <a:ext uri="{9D8B030D-6E8A-4147-A177-3AD203B41FA5}">
                      <a16:colId xmlns:a16="http://schemas.microsoft.com/office/drawing/2014/main" val="3706783247"/>
                    </a:ext>
                  </a:extLst>
                </a:gridCol>
                <a:gridCol w="1401726">
                  <a:extLst>
                    <a:ext uri="{9D8B030D-6E8A-4147-A177-3AD203B41FA5}">
                      <a16:colId xmlns:a16="http://schemas.microsoft.com/office/drawing/2014/main" val="135841841"/>
                    </a:ext>
                  </a:extLst>
                </a:gridCol>
                <a:gridCol w="1401726">
                  <a:extLst>
                    <a:ext uri="{9D8B030D-6E8A-4147-A177-3AD203B41FA5}">
                      <a16:colId xmlns:a16="http://schemas.microsoft.com/office/drawing/2014/main" val="1366097771"/>
                    </a:ext>
                  </a:extLst>
                </a:gridCol>
              </a:tblGrid>
              <a:tr h="400816">
                <a:tc>
                  <a:txBody>
                    <a:bodyPr/>
                    <a:lstStyle/>
                    <a:p>
                      <a:pPr algn="l"/>
                      <a:r>
                        <a:rPr lang="en-US"/>
                        <a:t>Market</a:t>
                      </a:r>
                    </a:p>
                  </a:txBody>
                  <a:tcPr/>
                </a:tc>
                <a:tc>
                  <a:txBody>
                    <a:bodyPr/>
                    <a:lstStyle/>
                    <a:p>
                      <a:pPr algn="ctr"/>
                      <a:r>
                        <a:rPr lang="en-US" dirty="0"/>
                        <a:t>ICE</a:t>
                      </a:r>
                    </a:p>
                  </a:txBody>
                  <a:tcPr/>
                </a:tc>
                <a:tc>
                  <a:txBody>
                    <a:bodyPr/>
                    <a:lstStyle/>
                    <a:p>
                      <a:pPr algn="ctr"/>
                      <a:r>
                        <a:rPr lang="en-US" dirty="0"/>
                        <a:t>ICC</a:t>
                      </a:r>
                    </a:p>
                  </a:txBody>
                  <a:tcPr/>
                </a:tc>
                <a:tc>
                  <a:txBody>
                    <a:bodyPr/>
                    <a:lstStyle/>
                    <a:p>
                      <a:pPr algn="ctr"/>
                      <a:r>
                        <a:rPr lang="en-US"/>
                        <a:t>MGEX</a:t>
                      </a:r>
                    </a:p>
                  </a:txBody>
                  <a:tcPr/>
                </a:tc>
                <a:tc>
                  <a:txBody>
                    <a:bodyPr/>
                    <a:lstStyle/>
                    <a:p>
                      <a:pPr algn="ctr"/>
                      <a:r>
                        <a:rPr lang="en-US"/>
                        <a:t>MX/CDCC</a:t>
                      </a:r>
                    </a:p>
                  </a:txBody>
                  <a:tcPr/>
                </a:tc>
                <a:tc>
                  <a:txBody>
                    <a:bodyPr/>
                    <a:lstStyle/>
                    <a:p>
                      <a:pPr algn="ctr"/>
                      <a:r>
                        <a:rPr lang="en-US"/>
                        <a:t>NODAL</a:t>
                      </a:r>
                    </a:p>
                  </a:txBody>
                  <a:tcPr/>
                </a:tc>
                <a:extLst>
                  <a:ext uri="{0D108BD9-81ED-4DB2-BD59-A6C34878D82A}">
                    <a16:rowId xmlns:a16="http://schemas.microsoft.com/office/drawing/2014/main" val="4105460676"/>
                  </a:ext>
                </a:extLst>
              </a:tr>
              <a:tr h="757706">
                <a:tc>
                  <a:txBody>
                    <a:bodyPr/>
                    <a:lstStyle/>
                    <a:p>
                      <a:r>
                        <a:rPr lang="en-US" sz="1000"/>
                        <a:t>Systems</a:t>
                      </a:r>
                    </a:p>
                  </a:txBody>
                  <a:tcPr anchor="ctr"/>
                </a:tc>
                <a:tc>
                  <a:txBody>
                    <a:bodyPr/>
                    <a:lstStyle/>
                    <a:p>
                      <a:pPr algn="ctr"/>
                      <a:r>
                        <a:rPr lang="en-US" sz="1000" dirty="0"/>
                        <a:t>Web ICE, ECS, FEC, MFT Files, FIX Pricing API, PACE UI</a:t>
                      </a:r>
                    </a:p>
                  </a:txBody>
                  <a:tcPr anchor="ctr"/>
                </a:tc>
                <a:tc>
                  <a:txBody>
                    <a:bodyPr/>
                    <a:lstStyle/>
                    <a:p>
                      <a:pPr algn="ctr"/>
                      <a:r>
                        <a:rPr lang="en-US" sz="1000" dirty="0"/>
                        <a:t>Web ICE, ECS, FEC, MFT Files, FIX Pricing API, PACE UI</a:t>
                      </a:r>
                    </a:p>
                  </a:txBody>
                  <a:tcPr anchor="ctr"/>
                </a:tc>
                <a:tc>
                  <a:txBody>
                    <a:bodyPr/>
                    <a:lstStyle/>
                    <a:p>
                      <a:pPr algn="ctr"/>
                      <a:r>
                        <a:rPr lang="en-US" sz="1000" dirty="0"/>
                        <a:t>GLOBEX</a:t>
                      </a:r>
                      <a:br>
                        <a:rPr lang="en-US" sz="1000" dirty="0"/>
                      </a:br>
                      <a:r>
                        <a:rPr lang="en-US" sz="1000" dirty="0"/>
                        <a:t>MCS</a:t>
                      </a:r>
                    </a:p>
                    <a:p>
                      <a:pPr algn="ctr"/>
                      <a:r>
                        <a:rPr lang="en-US" sz="1000" dirty="0"/>
                        <a:t>SFTP</a:t>
                      </a:r>
                    </a:p>
                  </a:txBody>
                  <a:tcPr anchor="ctr"/>
                </a:tc>
                <a:tc>
                  <a:txBody>
                    <a:bodyPr/>
                    <a:lstStyle/>
                    <a:p>
                      <a:pPr algn="ctr"/>
                      <a:r>
                        <a:rPr lang="en-US" sz="1000"/>
                        <a:t>MX: SOLA Trading</a:t>
                      </a:r>
                    </a:p>
                    <a:p>
                      <a:pPr algn="ctr"/>
                      <a:endParaRPr lang="en-US" sz="1000"/>
                    </a:p>
                    <a:p>
                      <a:pPr algn="ctr"/>
                      <a:r>
                        <a:rPr lang="en-US" sz="1000"/>
                        <a:t>CDCC: CDCS</a:t>
                      </a:r>
                    </a:p>
                    <a:p>
                      <a:pPr algn="ctr"/>
                      <a:r>
                        <a:rPr lang="en-US" sz="1000"/>
                        <a:t>(SOLA Clearing)</a:t>
                      </a:r>
                    </a:p>
                  </a:txBody>
                  <a:tcPr anchor="ctr"/>
                </a:tc>
                <a:tc>
                  <a:txBody>
                    <a:bodyPr/>
                    <a:lstStyle/>
                    <a:p>
                      <a:pPr algn="ctr"/>
                      <a:r>
                        <a:rPr lang="en-US" sz="1000"/>
                        <a:t>T7 Trading Platform</a:t>
                      </a:r>
                    </a:p>
                    <a:p>
                      <a:pPr algn="ctr"/>
                      <a:r>
                        <a:rPr lang="en-US" sz="1000"/>
                        <a:t>Nodal Suite</a:t>
                      </a:r>
                    </a:p>
                  </a:txBody>
                  <a:tcPr anchor="ctr"/>
                </a:tc>
                <a:extLst>
                  <a:ext uri="{0D108BD9-81ED-4DB2-BD59-A6C34878D82A}">
                    <a16:rowId xmlns:a16="http://schemas.microsoft.com/office/drawing/2014/main" val="3465170051"/>
                  </a:ext>
                </a:extLst>
              </a:tr>
              <a:tr h="428268">
                <a:tc>
                  <a:txBody>
                    <a:bodyPr/>
                    <a:lstStyle/>
                    <a:p>
                      <a:r>
                        <a:rPr lang="en-US" sz="920"/>
                        <a:t>Pre-Test/Ping Testing Dates</a:t>
                      </a:r>
                    </a:p>
                  </a:txBody>
                  <a:tcPr anchor="ctr"/>
                </a:tc>
                <a:tc>
                  <a:txBody>
                    <a:bodyPr/>
                    <a:lstStyle/>
                    <a:p>
                      <a:pPr algn="ctr"/>
                      <a:r>
                        <a:rPr lang="en-US" sz="1000" dirty="0"/>
                        <a:t>Sep 23</a:t>
                      </a:r>
                    </a:p>
                  </a:txBody>
                  <a:tcPr anchor="ctr"/>
                </a:tc>
                <a:tc>
                  <a:txBody>
                    <a:bodyPr/>
                    <a:lstStyle/>
                    <a:p>
                      <a:pPr algn="ctr"/>
                      <a:r>
                        <a:rPr lang="en-US" sz="1000" dirty="0"/>
                        <a:t>Sep 23</a:t>
                      </a:r>
                    </a:p>
                  </a:txBody>
                  <a:tcPr anchor="ctr"/>
                </a:tc>
                <a:tc>
                  <a:txBody>
                    <a:bodyPr/>
                    <a:lstStyle/>
                    <a:p>
                      <a:pPr algn="ctr"/>
                      <a:r>
                        <a:rPr lang="en-US" sz="1000" dirty="0"/>
                        <a:t>Sep 23</a:t>
                      </a:r>
                    </a:p>
                  </a:txBody>
                  <a:tcPr anchor="ctr"/>
                </a:tc>
                <a:tc>
                  <a:txBody>
                    <a:bodyPr/>
                    <a:lstStyle/>
                    <a:p>
                      <a:pPr algn="ctr"/>
                      <a:r>
                        <a:rPr lang="en-US" sz="1000" dirty="0"/>
                        <a:t>Sep 23</a:t>
                      </a:r>
                    </a:p>
                  </a:txBody>
                  <a:tcPr anchor="ctr"/>
                </a:tc>
                <a:tc>
                  <a:txBody>
                    <a:bodyPr/>
                    <a:lstStyle/>
                    <a:p>
                      <a:pPr algn="ctr"/>
                      <a:r>
                        <a:rPr lang="en-US" sz="1000"/>
                        <a:t>Ad Hoc</a:t>
                      </a:r>
                    </a:p>
                  </a:txBody>
                  <a:tcPr anchor="ctr"/>
                </a:tc>
                <a:extLst>
                  <a:ext uri="{0D108BD9-81ED-4DB2-BD59-A6C34878D82A}">
                    <a16:rowId xmlns:a16="http://schemas.microsoft.com/office/drawing/2014/main" val="1145382216"/>
                  </a:ext>
                </a:extLst>
              </a:tr>
              <a:tr h="401914">
                <a:tc>
                  <a:txBody>
                    <a:bodyPr/>
                    <a:lstStyle/>
                    <a:p>
                      <a:r>
                        <a:rPr lang="en-US" sz="920"/>
                        <a:t>Successful Login from Members DR Site</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extLst>
                  <a:ext uri="{0D108BD9-81ED-4DB2-BD59-A6C34878D82A}">
                    <a16:rowId xmlns:a16="http://schemas.microsoft.com/office/drawing/2014/main" val="1060917652"/>
                  </a:ext>
                </a:extLst>
              </a:tr>
              <a:tr h="400816">
                <a:tc>
                  <a:txBody>
                    <a:bodyPr/>
                    <a:lstStyle/>
                    <a:p>
                      <a:r>
                        <a:rPr lang="en-US" sz="920"/>
                        <a:t>Trade Date</a:t>
                      </a:r>
                    </a:p>
                  </a:txBody>
                  <a:tcPr anchor="ctr"/>
                </a:tc>
                <a:tc>
                  <a:txBody>
                    <a:bodyPr/>
                    <a:lstStyle/>
                    <a:p>
                      <a:pPr algn="ctr"/>
                      <a:r>
                        <a:rPr lang="en-US" sz="1000" dirty="0"/>
                        <a:t>Oct 14 (Trade)</a:t>
                      </a:r>
                      <a:br>
                        <a:rPr lang="en-US" sz="1000" dirty="0"/>
                      </a:br>
                      <a:r>
                        <a:rPr lang="en-US" sz="1000" dirty="0"/>
                        <a:t>Oct 16 (Clear)</a:t>
                      </a:r>
                    </a:p>
                  </a:txBody>
                  <a:tcPr anchor="ctr"/>
                </a:tc>
                <a:tc>
                  <a:txBody>
                    <a:bodyPr/>
                    <a:lstStyle/>
                    <a:p>
                      <a:pPr algn="ctr"/>
                      <a:r>
                        <a:rPr lang="en-US" sz="1000" dirty="0"/>
                        <a:t>Oct 16</a:t>
                      </a:r>
                    </a:p>
                  </a:txBody>
                  <a:tcPr anchor="ctr"/>
                </a:tc>
                <a:tc>
                  <a:txBody>
                    <a:bodyPr/>
                    <a:lstStyle/>
                    <a:p>
                      <a:pPr algn="ctr"/>
                      <a:r>
                        <a:rPr lang="en-US" sz="1000" dirty="0"/>
                        <a:t>Oct 14</a:t>
                      </a:r>
                    </a:p>
                  </a:txBody>
                  <a:tcPr anchor="ctr"/>
                </a:tc>
                <a:tc>
                  <a:txBody>
                    <a:bodyPr/>
                    <a:lstStyle/>
                    <a:p>
                      <a:pPr algn="ctr"/>
                      <a:r>
                        <a:rPr lang="en-US" sz="1000" dirty="0"/>
                        <a:t>Oct 14</a:t>
                      </a:r>
                    </a:p>
                  </a:txBody>
                  <a:tcPr anchor="ctr"/>
                </a:tc>
                <a:tc>
                  <a:txBody>
                    <a:bodyPr/>
                    <a:lstStyle/>
                    <a:p>
                      <a:pPr algn="ctr"/>
                      <a:r>
                        <a:rPr lang="en-US" sz="1000" dirty="0"/>
                        <a:t>Oct 14</a:t>
                      </a:r>
                    </a:p>
                  </a:txBody>
                  <a:tcPr anchor="ctr"/>
                </a:tc>
                <a:extLst>
                  <a:ext uri="{0D108BD9-81ED-4DB2-BD59-A6C34878D82A}">
                    <a16:rowId xmlns:a16="http://schemas.microsoft.com/office/drawing/2014/main" val="1067393656"/>
                  </a:ext>
                </a:extLst>
              </a:tr>
              <a:tr h="553454">
                <a:tc>
                  <a:txBody>
                    <a:bodyPr/>
                    <a:lstStyle/>
                    <a:p>
                      <a:r>
                        <a:rPr lang="en-US" sz="920"/>
                        <a:t>Receipt of 10 Order from Members Via Pre-Defined Scripts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3744350624"/>
                  </a:ext>
                </a:extLst>
              </a:tr>
              <a:tr h="401914">
                <a:tc>
                  <a:txBody>
                    <a:bodyPr/>
                    <a:lstStyle/>
                    <a:p>
                      <a:r>
                        <a:rPr lang="en-US" sz="920"/>
                        <a:t>Transmit 10 Fil Reports to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2504334697"/>
                  </a:ext>
                </a:extLst>
              </a:tr>
              <a:tr h="553454">
                <a:tc>
                  <a:txBody>
                    <a:bodyPr/>
                    <a:lstStyle/>
                    <a:p>
                      <a:r>
                        <a:rPr lang="en-US" sz="920"/>
                        <a:t>Receipt of PCS and Large Trader Reports from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N/A</a:t>
                      </a:r>
                    </a:p>
                  </a:txBody>
                  <a:tcPr anchor="ctr"/>
                </a:tc>
                <a:extLst>
                  <a:ext uri="{0D108BD9-81ED-4DB2-BD59-A6C34878D82A}">
                    <a16:rowId xmlns:a16="http://schemas.microsoft.com/office/drawing/2014/main" val="2082115570"/>
                  </a:ext>
                </a:extLst>
              </a:tr>
              <a:tr h="704996">
                <a:tc>
                  <a:txBody>
                    <a:bodyPr/>
                    <a:lstStyle/>
                    <a:p>
                      <a:r>
                        <a:rPr lang="en-US" sz="920"/>
                        <a:t>Download Previous Day Clearing Reports: Match Off, Report and SPAN Files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N/A</a:t>
                      </a:r>
                    </a:p>
                  </a:txBody>
                  <a:tcPr anchor="ctr"/>
                </a:tc>
                <a:extLst>
                  <a:ext uri="{0D108BD9-81ED-4DB2-BD59-A6C34878D82A}">
                    <a16:rowId xmlns:a16="http://schemas.microsoft.com/office/drawing/2014/main" val="960801147"/>
                  </a:ext>
                </a:extLst>
              </a:tr>
              <a:tr h="553454">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2271347973"/>
                  </a:ext>
                </a:extLst>
              </a:tr>
            </a:tbl>
          </a:graphicData>
        </a:graphic>
      </p:graphicFrame>
    </p:spTree>
    <p:extLst>
      <p:ext uri="{BB962C8B-B14F-4D97-AF65-F5344CB8AC3E}">
        <p14:creationId xmlns:p14="http://schemas.microsoft.com/office/powerpoint/2010/main" val="374388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III. BUSINESS CONTINUITY TESTING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dirty="0"/>
              <a:t>All participants are encouraged to use the test date to exercise their business continuity capabilities.</a:t>
            </a:r>
            <a:br>
              <a:rPr lang="en-US" dirty="0"/>
            </a:br>
            <a:endParaRPr lang="en-US" dirty="0"/>
          </a:p>
          <a:p>
            <a:pPr>
              <a:lnSpc>
                <a:spcPct val="110000"/>
              </a:lnSpc>
            </a:pPr>
            <a:r>
              <a:rPr lang="en-US" dirty="0"/>
              <a:t>Firms, vendors, exchanges, clearing houses, and swap execution facilities should manage the test, enter orders and have staff work from their alternate work sites</a:t>
            </a:r>
          </a:p>
          <a:p>
            <a:pPr>
              <a:lnSpc>
                <a:spcPct val="110000"/>
              </a:lnSpc>
            </a:pPr>
            <a:endParaRPr lang="en-US" dirty="0"/>
          </a:p>
          <a:p>
            <a:pPr>
              <a:lnSpc>
                <a:spcPct val="110000"/>
              </a:lnSpc>
            </a:pPr>
            <a:r>
              <a:rPr lang="en-US" dirty="0"/>
              <a:t>Business continuity plans should be reviewed; those personnel that would be required to either report to an alternate work site – or work remotely from home– should do so.</a:t>
            </a:r>
          </a:p>
          <a:p>
            <a:pPr>
              <a:lnSpc>
                <a:spcPct val="110000"/>
              </a:lnSpc>
            </a:pPr>
            <a:endParaRPr lang="en-US" dirty="0"/>
          </a:p>
          <a:p>
            <a:pPr>
              <a:lnSpc>
                <a:spcPct val="110000"/>
              </a:lnSpc>
            </a:pPr>
            <a:r>
              <a:rPr lang="en-US" dirty="0"/>
              <a:t>The FIA DR Test itself is not a mandatory test but may be used to meet mandatory requirements set elsewhere. It is also a great opportunity to test with multiple entities on one date.</a:t>
            </a:r>
          </a:p>
        </p:txBody>
      </p:sp>
    </p:spTree>
    <p:extLst>
      <p:ext uri="{BB962C8B-B14F-4D97-AF65-F5344CB8AC3E}">
        <p14:creationId xmlns:p14="http://schemas.microsoft.com/office/powerpoint/2010/main" val="41372559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3)</a:t>
            </a:r>
          </a:p>
        </p:txBody>
      </p:sp>
      <p:graphicFrame>
        <p:nvGraphicFramePr>
          <p:cNvPr id="2" name="Content Placeholder 1">
            <a:extLst>
              <a:ext uri="{FF2B5EF4-FFF2-40B4-BE49-F238E27FC236}">
                <a16:creationId xmlns:a16="http://schemas.microsoft.com/office/drawing/2014/main" id="{B2B8C889-9AED-9445-9333-CE471443ED47}"/>
              </a:ext>
            </a:extLst>
          </p:cNvPr>
          <p:cNvGraphicFramePr>
            <a:graphicFrameLocks noGrp="1"/>
          </p:cNvGraphicFramePr>
          <p:nvPr>
            <p:ph idx="1"/>
            <p:extLst>
              <p:ext uri="{D42A27DB-BD31-4B8C-83A1-F6EECF244321}">
                <p14:modId xmlns:p14="http://schemas.microsoft.com/office/powerpoint/2010/main" val="3598686134"/>
              </p:ext>
            </p:extLst>
          </p:nvPr>
        </p:nvGraphicFramePr>
        <p:xfrm>
          <a:off x="628650" y="1246044"/>
          <a:ext cx="7124107" cy="5224842"/>
        </p:xfrm>
        <a:graphic>
          <a:graphicData uri="http://schemas.openxmlformats.org/drawingml/2006/table">
            <a:tbl>
              <a:tblPr firstRow="1" bandRow="1">
                <a:tableStyleId>{5C22544A-7EE6-4342-B048-85BDC9FD1C3A}</a:tableStyleId>
              </a:tblPr>
              <a:tblGrid>
                <a:gridCol w="1670263">
                  <a:extLst>
                    <a:ext uri="{9D8B030D-6E8A-4147-A177-3AD203B41FA5}">
                      <a16:colId xmlns:a16="http://schemas.microsoft.com/office/drawing/2014/main" val="1184163282"/>
                    </a:ext>
                  </a:extLst>
                </a:gridCol>
                <a:gridCol w="1162009">
                  <a:extLst>
                    <a:ext uri="{9D8B030D-6E8A-4147-A177-3AD203B41FA5}">
                      <a16:colId xmlns:a16="http://schemas.microsoft.com/office/drawing/2014/main" val="1806518487"/>
                    </a:ext>
                  </a:extLst>
                </a:gridCol>
                <a:gridCol w="865289">
                  <a:extLst>
                    <a:ext uri="{9D8B030D-6E8A-4147-A177-3AD203B41FA5}">
                      <a16:colId xmlns:a16="http://schemas.microsoft.com/office/drawing/2014/main" val="2100426182"/>
                    </a:ext>
                  </a:extLst>
                </a:gridCol>
                <a:gridCol w="1142182">
                  <a:extLst>
                    <a:ext uri="{9D8B030D-6E8A-4147-A177-3AD203B41FA5}">
                      <a16:colId xmlns:a16="http://schemas.microsoft.com/office/drawing/2014/main" val="1609642487"/>
                    </a:ext>
                  </a:extLst>
                </a:gridCol>
                <a:gridCol w="1142182">
                  <a:extLst>
                    <a:ext uri="{9D8B030D-6E8A-4147-A177-3AD203B41FA5}">
                      <a16:colId xmlns:a16="http://schemas.microsoft.com/office/drawing/2014/main" val="3246605800"/>
                    </a:ext>
                  </a:extLst>
                </a:gridCol>
                <a:gridCol w="1142182">
                  <a:extLst>
                    <a:ext uri="{9D8B030D-6E8A-4147-A177-3AD203B41FA5}">
                      <a16:colId xmlns:a16="http://schemas.microsoft.com/office/drawing/2014/main" val="262766860"/>
                    </a:ext>
                  </a:extLst>
                </a:gridCol>
              </a:tblGrid>
              <a:tr h="436300">
                <a:tc>
                  <a:txBody>
                    <a:bodyPr/>
                    <a:lstStyle/>
                    <a:p>
                      <a:pPr algn="l"/>
                      <a:r>
                        <a:rPr lang="en-US" dirty="0"/>
                        <a:t>Market</a:t>
                      </a:r>
                    </a:p>
                  </a:txBody>
                  <a:tcPr/>
                </a:tc>
                <a:tc>
                  <a:txBody>
                    <a:bodyPr/>
                    <a:lstStyle/>
                    <a:p>
                      <a:pPr algn="ctr"/>
                      <a:r>
                        <a:rPr lang="en-US" dirty="0"/>
                        <a:t>OCC</a:t>
                      </a:r>
                    </a:p>
                  </a:txBody>
                  <a:tcPr/>
                </a:tc>
                <a:tc>
                  <a:txBody>
                    <a:bodyPr/>
                    <a:lstStyle/>
                    <a:p>
                      <a:pPr algn="ctr"/>
                      <a:r>
                        <a:rPr lang="en-US" dirty="0"/>
                        <a:t>SMALL</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TRAIANA</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BITNOMIAL</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COINBASE</a:t>
                      </a:r>
                    </a:p>
                  </a:txBody>
                  <a:tcPr/>
                </a:tc>
                <a:extLst>
                  <a:ext uri="{0D108BD9-81ED-4DB2-BD59-A6C34878D82A}">
                    <a16:rowId xmlns:a16="http://schemas.microsoft.com/office/drawing/2014/main" val="2865965387"/>
                  </a:ext>
                </a:extLst>
              </a:tr>
              <a:tr h="436300">
                <a:tc>
                  <a:txBody>
                    <a:bodyPr/>
                    <a:lstStyle/>
                    <a:p>
                      <a:r>
                        <a:rPr lang="en-US" sz="1000"/>
                        <a:t>Systems</a:t>
                      </a:r>
                    </a:p>
                  </a:txBody>
                  <a:tcPr anchor="ctr"/>
                </a:tc>
                <a:tc>
                  <a:txBody>
                    <a:bodyPr/>
                    <a:lstStyle/>
                    <a:p>
                      <a:pPr algn="ctr"/>
                      <a:r>
                        <a:rPr lang="en-US" sz="1000" dirty="0"/>
                        <a:t>ENCORE</a:t>
                      </a:r>
                      <a:br>
                        <a:rPr lang="en-US" sz="1000" dirty="0"/>
                      </a:br>
                      <a:r>
                        <a:rPr lang="en-US" sz="1000" dirty="0"/>
                        <a:t>DDS</a:t>
                      </a:r>
                    </a:p>
                  </a:txBody>
                  <a:tcPr anchor="ctr"/>
                </a:tc>
                <a:tc>
                  <a:txBody>
                    <a:bodyPr/>
                    <a:lstStyle/>
                    <a:p>
                      <a:pPr algn="ctr"/>
                      <a:r>
                        <a:rPr lang="en-US" sz="1000" dirty="0"/>
                        <a:t>Trading Platform</a:t>
                      </a:r>
                    </a:p>
                  </a:txBody>
                  <a:tcPr anchor="ctr"/>
                </a:tc>
                <a:tc>
                  <a:txBody>
                    <a:bodyPr/>
                    <a:lstStyle/>
                    <a:p>
                      <a:pPr algn="ctr"/>
                      <a:r>
                        <a:rPr lang="en-US" sz="1000" dirty="0"/>
                        <a:t>Limit Hub</a:t>
                      </a:r>
                    </a:p>
                  </a:txBody>
                  <a:tcPr anchor="ctr"/>
                </a:tc>
                <a:tc>
                  <a:txBody>
                    <a:bodyPr/>
                    <a:lstStyle/>
                    <a:p>
                      <a:pPr algn="ct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533801515"/>
                  </a:ext>
                </a:extLst>
              </a:tr>
              <a:tr h="466184">
                <a:tc>
                  <a:txBody>
                    <a:bodyPr/>
                    <a:lstStyle/>
                    <a:p>
                      <a:r>
                        <a:rPr lang="en-US" sz="920"/>
                        <a:t>Pre-Test/Ping Testing Dates</a:t>
                      </a:r>
                    </a:p>
                  </a:txBody>
                  <a:tcPr anchor="ctr"/>
                </a:tc>
                <a:tc>
                  <a:txBody>
                    <a:bodyPr/>
                    <a:lstStyle/>
                    <a:p>
                      <a:pPr algn="ctr"/>
                      <a:r>
                        <a:rPr lang="en-US" sz="1000" dirty="0"/>
                        <a:t>Sep 23</a:t>
                      </a:r>
                    </a:p>
                  </a:txBody>
                  <a:tcPr anchor="ctr"/>
                </a:tc>
                <a:tc>
                  <a:txBody>
                    <a:bodyPr/>
                    <a:lstStyle/>
                    <a:p>
                      <a:pPr algn="ctr"/>
                      <a:r>
                        <a:rPr lang="en-US" sz="1000" dirty="0"/>
                        <a:t>Sep 23</a:t>
                      </a:r>
                    </a:p>
                  </a:txBody>
                  <a:tcPr anchor="ctr"/>
                </a:tc>
                <a:tc>
                  <a:txBody>
                    <a:bodyPr/>
                    <a:lstStyle/>
                    <a:p>
                      <a:pPr algn="ctr"/>
                      <a:r>
                        <a:rPr lang="en-US" sz="1000" dirty="0"/>
                        <a:t>Ad Hoc</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 (Sept)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a:t>
                      </a:r>
                    </a:p>
                  </a:txBody>
                  <a:tcPr anchor="ctr"/>
                </a:tc>
                <a:extLst>
                  <a:ext uri="{0D108BD9-81ED-4DB2-BD59-A6C34878D82A}">
                    <a16:rowId xmlns:a16="http://schemas.microsoft.com/office/drawing/2014/main" val="2186017768"/>
                  </a:ext>
                </a:extLst>
              </a:tr>
              <a:tr h="437495">
                <a:tc>
                  <a:txBody>
                    <a:bodyPr/>
                    <a:lstStyle/>
                    <a:p>
                      <a:r>
                        <a:rPr lang="en-US" sz="920"/>
                        <a:t>Successful Login from Members DR Site</a:t>
                      </a:r>
                    </a:p>
                  </a:txBody>
                  <a:tcPr anchor="ctr"/>
                </a:tc>
                <a:tc>
                  <a:txBody>
                    <a:bodyPr/>
                    <a:lstStyle/>
                    <a:p>
                      <a:pPr algn="ctr"/>
                      <a:r>
                        <a:rPr lang="en-US" sz="1000" dirty="0"/>
                        <a:t>N</a:t>
                      </a:r>
                    </a:p>
                  </a:txBody>
                  <a:tcPr anchor="ctr"/>
                </a:tc>
                <a:tc>
                  <a:txBody>
                    <a:bodyPr/>
                    <a:lstStyle/>
                    <a:p>
                      <a:pPr algn="ctr"/>
                      <a:r>
                        <a:rPr lang="en-US" sz="1000" dirty="0"/>
                        <a:t>N/A</a:t>
                      </a:r>
                    </a:p>
                  </a:txBody>
                  <a:tcPr anchor="ctr"/>
                </a:tc>
                <a:tc>
                  <a:txBody>
                    <a:bodyPr/>
                    <a:lstStyle/>
                    <a:p>
                      <a:pPr algn="ct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167631873"/>
                  </a:ext>
                </a:extLst>
              </a:tr>
              <a:tr h="436300">
                <a:tc>
                  <a:txBody>
                    <a:bodyPr/>
                    <a:lstStyle/>
                    <a:p>
                      <a:r>
                        <a:rPr lang="en-US" sz="920"/>
                        <a:t>Trade Date</a:t>
                      </a:r>
                    </a:p>
                  </a:txBody>
                  <a:tcPr anchor="ctr"/>
                </a:tc>
                <a:tc>
                  <a:txBody>
                    <a:bodyPr/>
                    <a:lstStyle/>
                    <a:p>
                      <a:pPr algn="ctr"/>
                      <a:r>
                        <a:rPr lang="en-US" sz="1000" dirty="0"/>
                        <a:t>Oct 12 (Encore)</a:t>
                      </a:r>
                      <a:br>
                        <a:rPr lang="en-US" sz="1000" dirty="0"/>
                      </a:br>
                      <a:r>
                        <a:rPr lang="en-US" sz="1000" dirty="0"/>
                        <a:t>Oct 14</a:t>
                      </a:r>
                    </a:p>
                  </a:txBody>
                  <a:tcPr anchor="ctr"/>
                </a:tc>
                <a:tc>
                  <a:txBody>
                    <a:bodyPr/>
                    <a:lstStyle/>
                    <a:p>
                      <a:pPr algn="ctr"/>
                      <a:r>
                        <a:rPr lang="en-US" sz="1000" dirty="0"/>
                        <a:t>Oct 14</a:t>
                      </a:r>
                    </a:p>
                  </a:txBody>
                  <a:tcPr anchor="ctr"/>
                </a:tc>
                <a:tc>
                  <a:txBody>
                    <a:bodyPr/>
                    <a:lstStyle/>
                    <a:p>
                      <a:pPr algn="ctr"/>
                      <a:r>
                        <a:rPr lang="en-US" sz="1000" dirty="0"/>
                        <a:t>Oct 14</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14</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14</a:t>
                      </a:r>
                    </a:p>
                  </a:txBody>
                  <a:tcPr anchor="ctr"/>
                </a:tc>
                <a:extLst>
                  <a:ext uri="{0D108BD9-81ED-4DB2-BD59-A6C34878D82A}">
                    <a16:rowId xmlns:a16="http://schemas.microsoft.com/office/drawing/2014/main" val="3266777727"/>
                  </a:ext>
                </a:extLst>
              </a:tr>
              <a:tr h="602453">
                <a:tc>
                  <a:txBody>
                    <a:bodyPr/>
                    <a:lstStyle/>
                    <a:p>
                      <a:r>
                        <a:rPr lang="en-US" sz="920"/>
                        <a:t>Receipt of 10 Order from Members Via Pre-Defined Scripts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4171296358"/>
                  </a:ext>
                </a:extLst>
              </a:tr>
              <a:tr h="437495">
                <a:tc>
                  <a:txBody>
                    <a:bodyPr/>
                    <a:lstStyle/>
                    <a:p>
                      <a:r>
                        <a:rPr lang="en-US" sz="920"/>
                        <a:t>Transmit 10 Fil Reports to Members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82260099"/>
                  </a:ext>
                </a:extLst>
              </a:tr>
              <a:tr h="602453">
                <a:tc>
                  <a:txBody>
                    <a:bodyPr/>
                    <a:lstStyle/>
                    <a:p>
                      <a:r>
                        <a:rPr lang="en-US" sz="920"/>
                        <a:t>Receipt of PCS and Large Trader Reports from Members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4053602618"/>
                  </a:ext>
                </a:extLst>
              </a:tr>
              <a:tr h="767409">
                <a:tc>
                  <a:txBody>
                    <a:bodyPr/>
                    <a:lstStyle/>
                    <a:p>
                      <a:r>
                        <a:rPr lang="en-US" sz="920"/>
                        <a:t>Download Previous Day Clearing Reports: Match Off, Report and SPAN Files</a:t>
                      </a:r>
                    </a:p>
                  </a:txBody>
                  <a:tcPr anchor="ctr"/>
                </a:tc>
                <a:tc>
                  <a:txBody>
                    <a:bodyPr/>
                    <a:lstStyle/>
                    <a:p>
                      <a:pPr algn="ctr"/>
                      <a:r>
                        <a:rPr lang="en-US" sz="1000" dirty="0"/>
                        <a:t>N/A</a:t>
                      </a:r>
                    </a:p>
                  </a:txBody>
                  <a:tcPr anchor="ctr"/>
                </a:tc>
                <a:tc>
                  <a:txBody>
                    <a:bodyPr/>
                    <a:lstStyle/>
                    <a:p>
                      <a:pPr algn="ctr"/>
                      <a:r>
                        <a:rPr lang="en-US" sz="100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702673359"/>
                  </a:ext>
                </a:extLst>
              </a:tr>
              <a:tr h="602453">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N/A</a:t>
                      </a:r>
                    </a:p>
                  </a:txBody>
                  <a:tcPr anchor="ctr"/>
                </a:tc>
                <a:tc>
                  <a:txBody>
                    <a:bodyPr/>
                    <a:lstStyle/>
                    <a:p>
                      <a:pPr algn="ct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2785171698"/>
                  </a:ext>
                </a:extLst>
              </a:tr>
            </a:tbl>
          </a:graphicData>
        </a:graphic>
      </p:graphicFrame>
    </p:spTree>
    <p:extLst>
      <p:ext uri="{BB962C8B-B14F-4D97-AF65-F5344CB8AC3E}">
        <p14:creationId xmlns:p14="http://schemas.microsoft.com/office/powerpoint/2010/main" val="7970863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VI. RELEVANT LINKS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marL="0" indent="0">
              <a:buNone/>
            </a:pPr>
            <a:r>
              <a:rPr lang="en-US" sz="1600" dirty="0"/>
              <a:t>FIA DR Test website:</a:t>
            </a:r>
          </a:p>
          <a:p>
            <a:pPr marL="0" indent="0">
              <a:buNone/>
            </a:pPr>
            <a:r>
              <a:rPr lang="en-US" sz="1500" dirty="0">
                <a:hlinkClick r:id="rId2"/>
              </a:rPr>
              <a:t>https://www.fia.org/fia/events/2023-fia-disaster-recovery-exercise</a:t>
            </a:r>
            <a:r>
              <a:rPr lang="en-US" sz="1500" dirty="0"/>
              <a:t> </a:t>
            </a:r>
            <a:br>
              <a:rPr lang="en-US" sz="1600" dirty="0"/>
            </a:br>
            <a:endParaRPr lang="en-US" sz="1600" dirty="0"/>
          </a:p>
          <a:p>
            <a:pPr marL="0" indent="0">
              <a:buNone/>
            </a:pPr>
            <a:r>
              <a:rPr lang="en-US" sz="1600" dirty="0"/>
              <a:t>FIA DR Test registration:</a:t>
            </a:r>
          </a:p>
          <a:p>
            <a:pPr marL="0" indent="0">
              <a:buNone/>
            </a:pPr>
            <a:r>
              <a:rPr lang="en-US" sz="1500" b="0" i="0" u="sng" dirty="0">
                <a:solidFill>
                  <a:srgbClr val="0078D7"/>
                </a:solidFill>
                <a:effectLst/>
                <a:cs typeface="Lato" panose="020F0502020204030203" pitchFamily="34" charset="0"/>
                <a:hlinkClick r:id="rId3" tooltip="https://portal.fia.org/Meetings/IndividualRegistration.aspx?ID=5105"/>
              </a:rPr>
              <a:t>https://portal.fia.org/Meetings/IndividualRegistration.aspx?ID=5105</a:t>
            </a:r>
            <a:r>
              <a:rPr lang="en-US" sz="1600" dirty="0"/>
              <a:t> (NEW registration)</a:t>
            </a:r>
          </a:p>
          <a:p>
            <a:pPr marL="0" indent="0">
              <a:buNone/>
            </a:pPr>
            <a:r>
              <a:rPr lang="en-US" sz="1500" dirty="0">
                <a:hlinkClick r:id="rId4"/>
              </a:rPr>
              <a:t>https://secure.fia.org/bcp/test-registration.asp</a:t>
            </a:r>
            <a:r>
              <a:rPr lang="en-US" sz="1500" dirty="0"/>
              <a:t> </a:t>
            </a:r>
            <a:r>
              <a:rPr lang="en-US" sz="1600" dirty="0"/>
              <a:t>(EDIT registration)</a:t>
            </a:r>
            <a:br>
              <a:rPr lang="en-US" sz="1600" dirty="0"/>
            </a:br>
            <a:endParaRPr lang="en-US" sz="1600" dirty="0"/>
          </a:p>
          <a:p>
            <a:pPr marL="0" indent="0">
              <a:buNone/>
            </a:pPr>
            <a:r>
              <a:rPr lang="en-US" sz="1600" dirty="0"/>
              <a:t>Exchange/Clearinghouse Contacts:</a:t>
            </a:r>
          </a:p>
          <a:p>
            <a:pPr marL="0" indent="0">
              <a:buNone/>
            </a:pPr>
            <a:r>
              <a:rPr lang="en-US" sz="1500" dirty="0">
                <a:hlinkClick r:id="rId5"/>
              </a:rPr>
              <a:t>https://www.fia.org/sites/default/files/2023-08/FIA_DR_Test_Contacts_2023_0807.xlsx</a:t>
            </a:r>
            <a:r>
              <a:rPr lang="en-US" sz="1500" dirty="0"/>
              <a:t> </a:t>
            </a:r>
            <a:br>
              <a:rPr lang="en-US" sz="1600" dirty="0"/>
            </a:br>
            <a:endParaRPr lang="en-US" sz="1600" dirty="0"/>
          </a:p>
          <a:p>
            <a:pPr marL="0" indent="0">
              <a:buNone/>
            </a:pPr>
            <a:r>
              <a:rPr lang="en-US" sz="1600" dirty="0"/>
              <a:t>Exchange/Clearinghouse Test Scripts:</a:t>
            </a:r>
          </a:p>
          <a:p>
            <a:pPr marL="0" indent="0">
              <a:buNone/>
            </a:pPr>
            <a:r>
              <a:rPr lang="en-US" sz="1600" dirty="0">
                <a:hlinkClick r:id="rId2"/>
              </a:rPr>
              <a:t>https://www.fia.org/fia/events/2023-fia-disaster-recovery-exercise</a:t>
            </a:r>
            <a:endParaRPr lang="en-US" sz="1600" dirty="0"/>
          </a:p>
        </p:txBody>
      </p:sp>
    </p:spTree>
    <p:extLst>
      <p:ext uri="{BB962C8B-B14F-4D97-AF65-F5344CB8AC3E}">
        <p14:creationId xmlns:p14="http://schemas.microsoft.com/office/powerpoint/2010/main" val="4127419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dirty="0"/>
              <a:t>VII. REMAINING SCHEDULE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819161" y="1476623"/>
            <a:ext cx="7886700" cy="4642191"/>
          </a:xfrm>
        </p:spPr>
        <p:txBody>
          <a:bodyPr>
            <a:noAutofit/>
          </a:bodyPr>
          <a:lstStyle/>
          <a:p>
            <a:pPr marL="0" indent="0">
              <a:buNone/>
            </a:pPr>
            <a:r>
              <a:rPr lang="en-US" sz="2000" b="1" dirty="0"/>
              <a:t>        </a:t>
            </a:r>
            <a:r>
              <a:rPr lang="en-US" sz="2200" b="1" dirty="0"/>
              <a:t>Aug 23</a:t>
            </a:r>
            <a:r>
              <a:rPr lang="en-US" sz="2000" dirty="0"/>
              <a:t> (Wed) – FIA DR Test briefing/webinar</a:t>
            </a:r>
          </a:p>
          <a:p>
            <a:pPr marL="0" indent="0">
              <a:buNone/>
            </a:pPr>
            <a:r>
              <a:rPr lang="en-US" sz="2000" b="1" dirty="0"/>
              <a:t>        </a:t>
            </a:r>
            <a:r>
              <a:rPr lang="en-US" sz="2200" b="1" dirty="0"/>
              <a:t>Aug 26 </a:t>
            </a:r>
            <a:r>
              <a:rPr lang="en-US" sz="2000" dirty="0"/>
              <a:t>(Sat) – CME Group MQ Pre-Test</a:t>
            </a:r>
          </a:p>
          <a:p>
            <a:pPr marL="0" indent="0">
              <a:buNone/>
            </a:pPr>
            <a:r>
              <a:rPr lang="en-US" sz="2000" b="1" dirty="0"/>
              <a:t>        </a:t>
            </a:r>
            <a:r>
              <a:rPr lang="en-US" sz="2200" b="1" dirty="0"/>
              <a:t>Sep 20 </a:t>
            </a:r>
            <a:r>
              <a:rPr lang="en-US" sz="2000" dirty="0"/>
              <a:t>(Wed) – Monthly Participant Call</a:t>
            </a:r>
          </a:p>
          <a:p>
            <a:pPr marL="0" indent="0">
              <a:buNone/>
            </a:pPr>
            <a:r>
              <a:rPr lang="en-US" sz="2000" b="1" dirty="0"/>
              <a:t>        </a:t>
            </a:r>
            <a:r>
              <a:rPr lang="en-US" sz="2200" b="1" dirty="0"/>
              <a:t>Sep 23 </a:t>
            </a:r>
            <a:r>
              <a:rPr lang="en-US" sz="2000" dirty="0"/>
              <a:t>(Sat) – Pre-Test Communications Testing </a:t>
            </a:r>
            <a:r>
              <a:rPr lang="en-US" sz="1100" dirty="0"/>
              <a:t>(</a:t>
            </a:r>
            <a:r>
              <a:rPr lang="en-US" sz="1100" i="1" dirty="0"/>
              <a:t>CME, ICE, OCC included</a:t>
            </a:r>
            <a:r>
              <a:rPr lang="en-US" sz="1100" dirty="0"/>
              <a:t>)</a:t>
            </a:r>
          </a:p>
          <a:p>
            <a:pPr marL="0" indent="0">
              <a:buNone/>
            </a:pPr>
            <a:r>
              <a:rPr lang="en-US" sz="2000" b="1" dirty="0"/>
              <a:t>        </a:t>
            </a:r>
            <a:r>
              <a:rPr lang="en-US" sz="2200" b="1" dirty="0"/>
              <a:t>Sep 30 </a:t>
            </a:r>
            <a:r>
              <a:rPr lang="en-US" sz="2000" dirty="0"/>
              <a:t>(Sat) – Pre-Test Communications Testing</a:t>
            </a:r>
            <a:endParaRPr lang="en-US" sz="1100" dirty="0"/>
          </a:p>
          <a:p>
            <a:pPr marL="0" indent="0">
              <a:buNone/>
            </a:pPr>
            <a:r>
              <a:rPr lang="en-US" sz="2000" b="1" dirty="0"/>
              <a:t>        </a:t>
            </a:r>
            <a:r>
              <a:rPr lang="en-US" sz="2200" b="1" dirty="0"/>
              <a:t>Oct 4 </a:t>
            </a:r>
            <a:r>
              <a:rPr lang="en-US" sz="2000" dirty="0"/>
              <a:t>(Wed) – Monthly Participant Call</a:t>
            </a:r>
          </a:p>
          <a:p>
            <a:pPr marL="0" indent="0">
              <a:buNone/>
            </a:pPr>
            <a:r>
              <a:rPr lang="en-US" sz="2000" b="1" dirty="0"/>
              <a:t>        </a:t>
            </a:r>
            <a:r>
              <a:rPr lang="en-US" sz="2200" b="1" dirty="0"/>
              <a:t>Oct 6 </a:t>
            </a:r>
            <a:r>
              <a:rPr lang="en-US" sz="2000" dirty="0"/>
              <a:t>(Fri) – </a:t>
            </a:r>
            <a:r>
              <a:rPr lang="en-US" sz="2000" b="1" dirty="0">
                <a:solidFill>
                  <a:srgbClr val="FF0000"/>
                </a:solidFill>
              </a:rPr>
              <a:t>Test registration closes</a:t>
            </a:r>
          </a:p>
          <a:p>
            <a:pPr marL="0" indent="0">
              <a:buNone/>
            </a:pPr>
            <a:r>
              <a:rPr lang="en-US" sz="2000" b="1" dirty="0"/>
              <a:t>        </a:t>
            </a:r>
            <a:r>
              <a:rPr lang="en-US" sz="2200" b="1" dirty="0"/>
              <a:t>Oct 13 </a:t>
            </a:r>
            <a:r>
              <a:rPr lang="en-US" sz="2000" dirty="0"/>
              <a:t>(Fri) – All-Hands Call - Day Before the Test</a:t>
            </a:r>
          </a:p>
          <a:p>
            <a:pPr marL="0" indent="0">
              <a:buNone/>
            </a:pPr>
            <a:r>
              <a:rPr lang="en-US" sz="2000" b="1" dirty="0"/>
              <a:t>        </a:t>
            </a:r>
            <a:r>
              <a:rPr lang="en-US" sz="2200" b="1" dirty="0"/>
              <a:t>Oct 14 </a:t>
            </a:r>
            <a:r>
              <a:rPr lang="en-US" sz="2000" dirty="0"/>
              <a:t>(Sat) – Annual Industry Test Day</a:t>
            </a:r>
          </a:p>
          <a:p>
            <a:pPr marL="0" indent="0">
              <a:buNone/>
            </a:pPr>
            <a:r>
              <a:rPr lang="en-US" sz="2000" b="1" dirty="0"/>
              <a:t>        </a:t>
            </a:r>
            <a:r>
              <a:rPr lang="en-US" sz="2200" b="1" dirty="0"/>
              <a:t>Nov 8 </a:t>
            </a:r>
            <a:r>
              <a:rPr lang="en-US" sz="2000" dirty="0"/>
              <a:t>(Wed) – Post-mortem discussions (</a:t>
            </a:r>
            <a:r>
              <a:rPr lang="en-US" sz="2000" i="1" dirty="0"/>
              <a:t>approximate</a:t>
            </a:r>
            <a:r>
              <a:rPr lang="en-US" sz="2000" dirty="0"/>
              <a:t>)</a:t>
            </a:r>
          </a:p>
        </p:txBody>
      </p:sp>
      <p:sp>
        <p:nvSpPr>
          <p:cNvPr id="2" name="TextBox 1">
            <a:extLst>
              <a:ext uri="{FF2B5EF4-FFF2-40B4-BE49-F238E27FC236}">
                <a16:creationId xmlns:a16="http://schemas.microsoft.com/office/drawing/2014/main" id="{76F43A75-4C2A-674C-8F89-204A6895023E}"/>
              </a:ext>
            </a:extLst>
          </p:cNvPr>
          <p:cNvSpPr txBox="1"/>
          <p:nvPr/>
        </p:nvSpPr>
        <p:spPr>
          <a:xfrm>
            <a:off x="819161" y="6195541"/>
            <a:ext cx="6844823" cy="276999"/>
          </a:xfrm>
          <a:prstGeom prst="rect">
            <a:avLst/>
          </a:prstGeom>
          <a:noFill/>
        </p:spPr>
        <p:txBody>
          <a:bodyPr wrap="none" rtlCol="0">
            <a:spAutoFit/>
          </a:bodyPr>
          <a:lstStyle/>
          <a:p>
            <a:r>
              <a:rPr lang="en-US" sz="1200" dirty="0"/>
              <a:t>Note: Participant calls occur at 11:00am EDT (10:00am CDT, 4:00pm BST) on select Wednesdays</a:t>
            </a:r>
          </a:p>
        </p:txBody>
      </p:sp>
    </p:spTree>
    <p:extLst>
      <p:ext uri="{BB962C8B-B14F-4D97-AF65-F5344CB8AC3E}">
        <p14:creationId xmlns:p14="http://schemas.microsoft.com/office/powerpoint/2010/main" val="192747924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QUESTIONS?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1971"/>
            <a:ext cx="7886700" cy="4554992"/>
          </a:xfrm>
        </p:spPr>
        <p:txBody>
          <a:bodyPr>
            <a:normAutofit/>
          </a:bodyPr>
          <a:lstStyle/>
          <a:p>
            <a:pPr marL="0" indent="0" algn="ctr">
              <a:buNone/>
            </a:pPr>
            <a:br>
              <a:rPr lang="en-US" sz="3600" b="1" dirty="0"/>
            </a:br>
            <a:r>
              <a:rPr lang="en-US" sz="3600" u="sng" dirty="0"/>
              <a:t>Contact</a:t>
            </a:r>
            <a:br>
              <a:rPr lang="en-US" sz="3600" dirty="0"/>
            </a:br>
            <a:br>
              <a:rPr lang="en-US" sz="3600" dirty="0"/>
            </a:br>
            <a:r>
              <a:rPr lang="en-US" sz="3600" b="1" dirty="0"/>
              <a:t>Steve Proctor</a:t>
            </a:r>
            <a:br>
              <a:rPr lang="en-US" sz="2800" b="1" dirty="0"/>
            </a:br>
            <a:br>
              <a:rPr lang="en-US" sz="2800" b="1" dirty="0"/>
            </a:br>
            <a:r>
              <a:rPr lang="en-US" sz="2400" dirty="0"/>
              <a:t>+1.202.772.3010</a:t>
            </a:r>
            <a:br>
              <a:rPr lang="en-US" sz="2400" dirty="0"/>
            </a:br>
            <a:br>
              <a:rPr lang="en-US" sz="2400" dirty="0"/>
            </a:br>
            <a:r>
              <a:rPr lang="en-US" sz="2400" dirty="0">
                <a:hlinkClick r:id="rId2"/>
              </a:rPr>
              <a:t>sproctor@fia.org</a:t>
            </a:r>
            <a:br>
              <a:rPr lang="en-US" sz="2800" dirty="0"/>
            </a:br>
            <a:endParaRPr lang="en-US" sz="2600" dirty="0"/>
          </a:p>
        </p:txBody>
      </p:sp>
    </p:spTree>
    <p:extLst>
      <p:ext uri="{BB962C8B-B14F-4D97-AF65-F5344CB8AC3E}">
        <p14:creationId xmlns:p14="http://schemas.microsoft.com/office/powerpoint/2010/main" val="1244354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DBD7D-22CF-4C57-BD86-64964CF9752C}"/>
              </a:ext>
            </a:extLst>
          </p:cNvPr>
          <p:cNvSpPr>
            <a:spLocks noGrp="1"/>
          </p:cNvSpPr>
          <p:nvPr>
            <p:ph type="ctrTitle"/>
          </p:nvPr>
        </p:nvSpPr>
        <p:spPr>
          <a:xfrm>
            <a:off x="519321" y="2497210"/>
            <a:ext cx="6055099" cy="807098"/>
          </a:xfrm>
        </p:spPr>
        <p:txBody>
          <a:bodyPr/>
          <a:lstStyle/>
          <a:p>
            <a:r>
              <a:rPr lang="en-US"/>
              <a:t>IV. PARTICIPATING MARKETS</a:t>
            </a:r>
          </a:p>
        </p:txBody>
      </p:sp>
      <p:sp>
        <p:nvSpPr>
          <p:cNvPr id="3" name="Subtitle 2">
            <a:extLst>
              <a:ext uri="{FF2B5EF4-FFF2-40B4-BE49-F238E27FC236}">
                <a16:creationId xmlns:a16="http://schemas.microsoft.com/office/drawing/2014/main" id="{C5418A4A-C6BC-4BCB-AEE6-2483187F5A0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61D0976-008C-4593-947A-F4450DE22A47}"/>
              </a:ext>
            </a:extLst>
          </p:cNvPr>
          <p:cNvSpPr>
            <a:spLocks noGrp="1"/>
          </p:cNvSpPr>
          <p:nvPr>
            <p:ph type="body" sz="half" idx="2"/>
          </p:nvPr>
        </p:nvSpPr>
        <p:spPr/>
        <p:txBody>
          <a:bodyPr/>
          <a:lstStyle/>
          <a:p>
            <a:r>
              <a:rPr lang="en-US" dirty="0"/>
              <a:t>2022 FIA DR TEST</a:t>
            </a:r>
          </a:p>
        </p:txBody>
      </p:sp>
    </p:spTree>
    <p:extLst>
      <p:ext uri="{BB962C8B-B14F-4D97-AF65-F5344CB8AC3E}">
        <p14:creationId xmlns:p14="http://schemas.microsoft.com/office/powerpoint/2010/main" val="985399964"/>
      </p:ext>
    </p:extLst>
  </p:cSld>
  <p:clrMapOvr>
    <a:masterClrMapping/>
  </p:clrMapOvr>
</p:sld>
</file>

<file path=ppt/theme/theme1.xml><?xml version="1.0" encoding="utf-8"?>
<a:theme xmlns:a="http://schemas.openxmlformats.org/drawingml/2006/main" name="Title Slides">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9DCCFDF-A772-45C4-AA6C-39CBE93ED39D}"/>
    </a:ext>
  </a:extLst>
</a:theme>
</file>

<file path=ppt/theme/theme2.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3.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4.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5.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6.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Title Slides</Template>
  <TotalTime>13116</TotalTime>
  <Words>8940</Words>
  <Application>Microsoft Macintosh PowerPoint</Application>
  <PresentationFormat>On-screen Show (4:3)</PresentationFormat>
  <Paragraphs>1113</Paragraphs>
  <Slides>83</Slides>
  <Notes>16</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83</vt:i4>
      </vt:variant>
    </vt:vector>
  </HeadingPairs>
  <TitlesOfParts>
    <vt:vector size="94" baseType="lpstr">
      <vt:lpstr>Arial</vt:lpstr>
      <vt:lpstr>Calibri</vt:lpstr>
      <vt:lpstr>Lato</vt:lpstr>
      <vt:lpstr>System Font Regular</vt:lpstr>
      <vt:lpstr>Wingdings</vt:lpstr>
      <vt:lpstr>Title Slides</vt:lpstr>
      <vt:lpstr>Interior slides_wWatermark</vt:lpstr>
      <vt:lpstr>Interior slides_wWatermark_wPgNu</vt:lpstr>
      <vt:lpstr>Interior slides_NoWatermark</vt:lpstr>
      <vt:lpstr>Interior slides_NoWatermark_wPgNu</vt:lpstr>
      <vt:lpstr>Concluding slide</vt:lpstr>
      <vt:lpstr>Business Continuity Disaster Recovery Test Briefings</vt:lpstr>
      <vt:lpstr>AGENDA</vt:lpstr>
      <vt:lpstr>INTRODUCTION</vt:lpstr>
      <vt:lpstr>I. TESTING GOALS AND OBJECTIVES</vt:lpstr>
      <vt:lpstr>TESTING GOALS AND OBJECTIVES (Cont’d)</vt:lpstr>
      <vt:lpstr>II. REVIEW OF TESTING PROTOCOL</vt:lpstr>
      <vt:lpstr>REVIEW OF TESTING PROTOCOL (Cont’d)</vt:lpstr>
      <vt:lpstr>III. BUSINESS CONTINUITY TESTING</vt:lpstr>
      <vt:lpstr>IV. PARTICIPATING MARKETS</vt:lpstr>
      <vt:lpstr>PowerPoint Presentation</vt:lpstr>
      <vt:lpstr>PowerPoint Presentation</vt:lpstr>
      <vt:lpstr>CBOE FUTURES EXCHANGE</vt:lpstr>
      <vt:lpstr>CBOE FUTURES EXCHANGE (Cont’d)</vt:lpstr>
      <vt:lpstr>CBOE SEF</vt:lpstr>
      <vt:lpstr>CBOE SEF (Cont’d)</vt:lpstr>
      <vt:lpstr>CME GROUP</vt:lpstr>
      <vt:lpstr>CME GROUP (Cont’d)</vt:lpstr>
      <vt:lpstr>CME GROUP (Cont’d)</vt:lpstr>
      <vt:lpstr>CME GROUP (Cont’d)</vt:lpstr>
      <vt:lpstr>CME GROUP (Cont’d)</vt:lpstr>
      <vt:lpstr>CME GROUP (Cont’d)</vt:lpstr>
      <vt:lpstr>CME GROUP (Cont’d)</vt:lpstr>
      <vt:lpstr>CME GROUP (Cont’d)</vt:lpstr>
      <vt:lpstr>COINBASE DERIVATIVES</vt:lpstr>
      <vt:lpstr>PowerPoint Presentation</vt:lpstr>
      <vt:lpstr>EUREX</vt:lpstr>
      <vt:lpstr>EUREX (Cont’d)</vt:lpstr>
      <vt:lpstr>EUREX (Cont’d)</vt:lpstr>
      <vt:lpstr>EUREX (Cont’d)</vt:lpstr>
      <vt:lpstr>EUREX (Cont’d)</vt:lpstr>
      <vt:lpstr>EUREX (Cont’d)</vt:lpstr>
      <vt:lpstr>EURONEXT</vt:lpstr>
      <vt:lpstr>EURONEXT (Cont’d)</vt:lpstr>
      <vt:lpstr>EURONEXT (Cont’d)</vt:lpstr>
      <vt:lpstr>EURONEXT (Cont’d)</vt:lpstr>
      <vt:lpstr>ICE EXCHANGE</vt:lpstr>
      <vt:lpstr>ICE EXCHANGE (Cont’d)</vt:lpstr>
      <vt:lpstr>ICE EXCHANGE (Cont’d)</vt:lpstr>
      <vt:lpstr>ICE CLEAR ICUS, ICEU, ICSG</vt:lpstr>
      <vt:lpstr>ICE CLEARING HOUSES (Cont’d)</vt:lpstr>
      <vt:lpstr>ICE CLEARING HOUSES (Cont’d)</vt:lpstr>
      <vt:lpstr>ICE CLEARING HOUSES (Cont’d)</vt:lpstr>
      <vt:lpstr>ICE CLEARING HOUSES (Cont’d)</vt:lpstr>
      <vt:lpstr>ICE CLEARING HOUSES (Cont’d)</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lpstr>ICE TRADE VAULT/eCONFIRM</vt:lpstr>
      <vt:lpstr>ICE TRADE VAULT/eCONFIRM (Cont’d)</vt:lpstr>
      <vt:lpstr>ICE TRADE VAULT/eCONFIRM (Cont’d)</vt:lpstr>
      <vt:lpstr>MINNEAPOLIS GRAIN EXCHANGE</vt:lpstr>
      <vt:lpstr>MINNEAPOLIS GRAIN EXCHANGE (Cont’d)</vt:lpstr>
      <vt:lpstr>TMX GROUP MONTREAL EXCHANGE</vt:lpstr>
      <vt:lpstr>MONTREAL EXCHANGE (Cont’d)</vt:lpstr>
      <vt:lpstr>CANADIAN DERIVATIVES CLEARING CORPORATION</vt:lpstr>
      <vt:lpstr>MX/CDCC (cont’d)</vt:lpstr>
      <vt:lpstr>NODAL EXCHANGE / NODAL CLEAR</vt:lpstr>
      <vt:lpstr>NODAL EXCHANGE (Cont’d)</vt:lpstr>
      <vt:lpstr>OPTIONS CLEARING CORPORATION</vt:lpstr>
      <vt:lpstr>OPTIONS CLEARING CORPORATION (Cont’d)</vt:lpstr>
      <vt:lpstr>OPTIONS CLEARING CORPORATION (Cont’d)</vt:lpstr>
      <vt:lpstr>OPTIONS CLEARING CORPORATION (Cont’d)</vt:lpstr>
      <vt:lpstr>OPTIONS CLEARING CORPORATION (Cont’d)</vt:lpstr>
      <vt:lpstr>OPTIONS CLEARING CORPORATION (Cont’d)</vt:lpstr>
      <vt:lpstr>OPTIONS CLEARING CORPORATION (Cont’d)</vt:lpstr>
      <vt:lpstr>SMALL EXCHANGE</vt:lpstr>
      <vt:lpstr>SMALL EXCHANGE (Cont’d)</vt:lpstr>
      <vt:lpstr>TRAIANA LIMIT HUB</vt:lpstr>
      <vt:lpstr>TRAIANA LIMIT HUB (Cont’d)</vt:lpstr>
      <vt:lpstr>TRAIANA LIMIT HUB COMMUNITY</vt:lpstr>
      <vt:lpstr>TRAIANA LIMIT HUB (Cont’d)</vt:lpstr>
      <vt:lpstr>V. OPEN DISCUSSION</vt:lpstr>
      <vt:lpstr>TESTING MATRIX (PT. 1)</vt:lpstr>
      <vt:lpstr>TESTING MATRIX (PT. 2)</vt:lpstr>
      <vt:lpstr>TESTING MATRIX (PT. 3)</vt:lpstr>
      <vt:lpstr>VI. RELEVANT LINKS</vt:lpstr>
      <vt:lpstr>VII. REMAINING SCHEDULE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134</cp:revision>
  <dcterms:created xsi:type="dcterms:W3CDTF">2020-08-08T18:31:41Z</dcterms:created>
  <dcterms:modified xsi:type="dcterms:W3CDTF">2023-09-18T21:38:52Z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