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4"/>
    <p:sldMasterId id="2147483761" r:id="rId5"/>
    <p:sldMasterId id="2147483742" r:id="rId6"/>
    <p:sldMasterId id="2147483766" r:id="rId7"/>
    <p:sldMasterId id="2147483740" r:id="rId8"/>
  </p:sldMasterIdLst>
  <p:notesMasterIdLst>
    <p:notesMasterId r:id="rId13"/>
  </p:notesMasterIdLst>
  <p:sldIdLst>
    <p:sldId id="291" r:id="rId9"/>
    <p:sldId id="310" r:id="rId10"/>
    <p:sldId id="311" r:id="rId11"/>
    <p:sldId id="31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18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486"/>
    <p:restoredTop sz="94708"/>
  </p:normalViewPr>
  <p:slideViewPr>
    <p:cSldViewPr snapToGrid="0">
      <p:cViewPr varScale="1">
        <p:scale>
          <a:sx n="118" d="100"/>
          <a:sy n="118" d="100"/>
        </p:scale>
        <p:origin x="11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7E9973D8-64F4-E64F-818B-00189F1CBE1D}" type="datetimeFigureOut">
              <a:rPr lang="en-US" smtClean="0"/>
              <a:pPr/>
              <a:t>8/31/23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EC8910C8-7F42-834C-9FC5-8419262F27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057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55141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908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1690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96810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0869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39273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4370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48268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6581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5633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9627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237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848B8F-5060-4ED7-9C12-540DA3A5BF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8/31/23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FAE50A-1DE8-43A9-B575-E3C3F8090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138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39BFA68F-C36C-FF42-9D07-40C01FBE9E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8/31/23</a:t>
            </a:fld>
            <a:endParaRPr lang="en-US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5B639108-1F63-7640-8ECF-CAF5ACBFC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581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C1DADD-CE4D-426F-A537-72DF92C4C6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AC07F73-A887-42AF-A9E5-E3F343D3C91D}" type="datetimeFigureOut">
              <a:rPr lang="en-US" smtClean="0"/>
              <a:pPr/>
              <a:t>8/31/23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4ABA8B-E35D-40DD-B441-9FBEC5AF8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FD354C-B1B2-4C96-807E-2187C8B45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8860951-3C83-4875-A869-0586E7A52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208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0610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9196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emf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emf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.emf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10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58" r:id="rId3"/>
    <p:sldLayoutId id="2147483716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234DCB7-3BE5-4DD9-9616-B4B9297CEA50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518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987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59" r:id="rId3"/>
    <p:sldLayoutId id="2147483760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705D20B-28B6-469A-97BC-15AA768F9AB1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55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3E621156-68EF-CC47-B848-34A377273FE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95D6A118-8AD1-204F-BF2C-0A5570B1BA0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445579" y="2565400"/>
            <a:ext cx="3378200" cy="172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497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LHDRTestSupport@Traiana.com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LHDRTestSupport@Traiana.com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TRAIANA LIMIT HUB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000" dirty="0" err="1"/>
              <a:t>Traiana</a:t>
            </a:r>
            <a:r>
              <a:rPr lang="en-US" sz="2000" dirty="0"/>
              <a:t> operates Limit Hub globally, which will participate in the 2023 FIA Industry Disaster Recovery testing. 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The primary Limit Hub data center in NJ will be forced to cease operations. Limit Hub will be functioning from the secondary data center in Chicago. 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No action is required by Limit Hub participants as they connect to both primary and secondary instances via the same IP addresses.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The test scenario will take place between 9:00 AM and 12:00 PM EDT</a:t>
            </a:r>
            <a:endParaRPr lang="en-US" sz="2000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</a:pPr>
            <a:r>
              <a:rPr lang="en-US" sz="2000" dirty="0"/>
              <a:t>Limit Hub participants should contact the support team at </a:t>
            </a:r>
            <a:r>
              <a:rPr lang="en-US" sz="2000" dirty="0">
                <a:hlinkClick r:id="rId2"/>
              </a:rPr>
              <a:t>LHDRTestSupport@Traiana.com</a:t>
            </a:r>
            <a:r>
              <a:rPr lang="en-US" sz="2000" dirty="0"/>
              <a:t> to report any issues</a:t>
            </a:r>
            <a:endParaRPr lang="en-US" sz="2000" dirty="0">
              <a:solidFill>
                <a:srgbClr val="FF0000"/>
              </a:solidFill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7824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/>
              <a:t>TRAIANA LIMIT HUB </a:t>
            </a:r>
            <a:r>
              <a:rPr lang="en-US" sz="2400"/>
              <a:t>(Cont’d)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2000" dirty="0" err="1"/>
              <a:t>Traiana</a:t>
            </a:r>
            <a:r>
              <a:rPr lang="en-US" sz="2000" dirty="0"/>
              <a:t> </a:t>
            </a:r>
            <a:r>
              <a:rPr lang="en-US" sz="2000" dirty="0" err="1"/>
              <a:t>Limithub</a:t>
            </a:r>
            <a:r>
              <a:rPr lang="en-US" sz="2000" dirty="0"/>
              <a:t> switchover to DR site Quarterly and run production environment from Chicago site for a week / two weeks (meaning LH fully connected and live from DR site to all participants)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Possible test scenarios: </a:t>
            </a:r>
          </a:p>
          <a:p>
            <a:pPr lvl="1">
              <a:lnSpc>
                <a:spcPct val="100000"/>
              </a:lnSpc>
            </a:pPr>
            <a:r>
              <a:rPr lang="en-US" sz="2000" dirty="0"/>
              <a:t>Switch between Prod and DR sites - Transport Layer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Pre-test requirement:</a:t>
            </a:r>
          </a:p>
          <a:p>
            <a:pPr lvl="1">
              <a:lnSpc>
                <a:spcPct val="100000"/>
              </a:lnSpc>
            </a:pPr>
            <a:r>
              <a:rPr lang="en-US" sz="2000" dirty="0"/>
              <a:t>Participating firms must register via the FIA website and coordinate test scripts with </a:t>
            </a:r>
            <a:r>
              <a:rPr lang="en-US" sz="2000" dirty="0" err="1"/>
              <a:t>Traiana</a:t>
            </a:r>
            <a:r>
              <a:rPr lang="en-US" sz="2000" dirty="0"/>
              <a:t>.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At the conclusion of the testing participating firms will confirm reconnection to production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001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TRAIANA LIMIT HUB COMMUNITY</a:t>
            </a:r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235301E0-05BE-C640-8E73-0FB4D436547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68488" y="1530048"/>
          <a:ext cx="7242136" cy="4494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1068">
                  <a:extLst>
                    <a:ext uri="{9D8B030D-6E8A-4147-A177-3AD203B41FA5}">
                      <a16:colId xmlns:a16="http://schemas.microsoft.com/office/drawing/2014/main" val="696508084"/>
                    </a:ext>
                  </a:extLst>
                </a:gridCol>
                <a:gridCol w="3621068">
                  <a:extLst>
                    <a:ext uri="{9D8B030D-6E8A-4147-A177-3AD203B41FA5}">
                      <a16:colId xmlns:a16="http://schemas.microsoft.com/office/drawing/2014/main" val="296240751"/>
                    </a:ext>
                  </a:extLst>
                </a:gridCol>
              </a:tblGrid>
              <a:tr h="299610">
                <a:tc>
                  <a:txBody>
                    <a:bodyPr/>
                    <a:lstStyle/>
                    <a:p>
                      <a:r>
                        <a:rPr lang="en-US"/>
                        <a:t>FCM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SEF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2136989"/>
                  </a:ext>
                </a:extLst>
              </a:tr>
              <a:tr h="299610">
                <a:tc>
                  <a:txBody>
                    <a:bodyPr/>
                    <a:lstStyle/>
                    <a:p>
                      <a:r>
                        <a:rPr lang="en-US"/>
                        <a:t>Bank of America Merrill Lynch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BGC Derivatives Markets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5264932"/>
                  </a:ext>
                </a:extLst>
              </a:tr>
              <a:tr h="299610">
                <a:tc>
                  <a:txBody>
                    <a:bodyPr/>
                    <a:lstStyle/>
                    <a:p>
                      <a:r>
                        <a:rPr lang="en-US"/>
                        <a:t>Barclays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Bloomberg SEF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1898271"/>
                  </a:ext>
                </a:extLst>
              </a:tr>
              <a:tr h="299610">
                <a:tc>
                  <a:txBody>
                    <a:bodyPr/>
                    <a:lstStyle/>
                    <a:p>
                      <a:r>
                        <a:rPr lang="en-US"/>
                        <a:t>BNP Paribas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Clear Markets North America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1647884"/>
                  </a:ext>
                </a:extLst>
              </a:tr>
              <a:tr h="299610">
                <a:tc>
                  <a:txBody>
                    <a:bodyPr/>
                    <a:lstStyle/>
                    <a:p>
                      <a:r>
                        <a:rPr lang="en-US"/>
                        <a:t>Citi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GFI Swaps Exchange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8875387"/>
                  </a:ext>
                </a:extLst>
              </a:tr>
              <a:tr h="299610">
                <a:tc>
                  <a:txBody>
                    <a:bodyPr/>
                    <a:lstStyle/>
                    <a:p>
                      <a:r>
                        <a:rPr lang="en-US"/>
                        <a:t>Credit Suisse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ICAP SEF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6066137"/>
                  </a:ext>
                </a:extLst>
              </a:tr>
              <a:tr h="299610">
                <a:tc>
                  <a:txBody>
                    <a:bodyPr/>
                    <a:lstStyle/>
                    <a:p>
                      <a:r>
                        <a:rPr lang="en-US"/>
                        <a:t>Deutsche Bank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ICE Swap Trade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4733005"/>
                  </a:ext>
                </a:extLst>
              </a:tr>
              <a:tr h="299610">
                <a:tc>
                  <a:txBody>
                    <a:bodyPr/>
                    <a:lstStyle/>
                    <a:p>
                      <a:r>
                        <a:rPr lang="en-US"/>
                        <a:t>Goldman Sachs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Javelin SEF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7782110"/>
                  </a:ext>
                </a:extLst>
              </a:tr>
              <a:tr h="299610">
                <a:tc>
                  <a:txBody>
                    <a:bodyPr/>
                    <a:lstStyle/>
                    <a:p>
                      <a:r>
                        <a:rPr lang="en-US"/>
                        <a:t>HSBC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err="1"/>
                        <a:t>MarketAxess</a:t>
                      </a:r>
                      <a:r>
                        <a:rPr lang="en-US"/>
                        <a:t> SEF Corporation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1921137"/>
                  </a:ext>
                </a:extLst>
              </a:tr>
              <a:tr h="299610">
                <a:tc>
                  <a:txBody>
                    <a:bodyPr/>
                    <a:lstStyle/>
                    <a:p>
                      <a:r>
                        <a:rPr lang="en-US"/>
                        <a:t>JPMorgan Chase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err="1"/>
                        <a:t>TeraExchange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105050"/>
                  </a:ext>
                </a:extLst>
              </a:tr>
              <a:tr h="299610">
                <a:tc>
                  <a:txBody>
                    <a:bodyPr/>
                    <a:lstStyle/>
                    <a:p>
                      <a:r>
                        <a:rPr lang="en-US"/>
                        <a:t>Morgan Stanley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err="1"/>
                        <a:t>TradeWeb</a:t>
                      </a:r>
                      <a:r>
                        <a:rPr lang="en-US"/>
                        <a:t> (TW SEF)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3033449"/>
                  </a:ext>
                </a:extLst>
              </a:tr>
              <a:tr h="299610">
                <a:tc>
                  <a:txBody>
                    <a:bodyPr/>
                    <a:lstStyle/>
                    <a:p>
                      <a:r>
                        <a:rPr lang="en-US"/>
                        <a:t>Nomura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Tradition (Trad-X)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3744591"/>
                  </a:ext>
                </a:extLst>
              </a:tr>
              <a:tr h="299610">
                <a:tc>
                  <a:txBody>
                    <a:bodyPr/>
                    <a:lstStyle/>
                    <a:p>
                      <a:r>
                        <a:rPr lang="en-US"/>
                        <a:t>SG Americas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Yield Broker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5806766"/>
                  </a:ext>
                </a:extLst>
              </a:tr>
              <a:tr h="299610">
                <a:tc>
                  <a:txBody>
                    <a:bodyPr/>
                    <a:lstStyle/>
                    <a:p>
                      <a:r>
                        <a:rPr lang="en-US"/>
                        <a:t>UBS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5098807"/>
                  </a:ext>
                </a:extLst>
              </a:tr>
              <a:tr h="299610">
                <a:tc>
                  <a:txBody>
                    <a:bodyPr/>
                    <a:lstStyle/>
                    <a:p>
                      <a:r>
                        <a:rPr lang="en-US"/>
                        <a:t>Wells Fargo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097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7943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/>
              <a:t>TRAIANA LIMIT HUB </a:t>
            </a:r>
            <a:r>
              <a:rPr lang="en-US" sz="2400"/>
              <a:t>(Cont’d)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30048"/>
            <a:ext cx="7886700" cy="48388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TEST COVERAGE – TRANSPORT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Will use Limit Hub Secondary Site (</a:t>
            </a:r>
            <a:r>
              <a:rPr lang="en-US" sz="2000" dirty="0" err="1"/>
              <a:t>Traiana</a:t>
            </a:r>
            <a:r>
              <a:rPr lang="en-US" sz="2000" dirty="0"/>
              <a:t> DR at Chicago)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Pre-test connectivity tests will be offered on an ad-hoc basis. Please contact us to schedule a date/time.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Contact </a:t>
            </a:r>
            <a:r>
              <a:rPr lang="en-US" sz="2000" dirty="0" err="1"/>
              <a:t>Traiana</a:t>
            </a:r>
            <a:r>
              <a:rPr lang="en-US" sz="2000" dirty="0"/>
              <a:t> Limit Hub Support with any test related questions: </a:t>
            </a:r>
            <a:r>
              <a:rPr lang="en-US" sz="2000" dirty="0">
                <a:hlinkClick r:id="rId2"/>
              </a:rPr>
              <a:t>LHDRTestSupport@Traiana.com</a:t>
            </a:r>
            <a:r>
              <a:rPr lang="en-US" sz="2000" dirty="0"/>
              <a:t> 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FIX Heartbeat</a:t>
            </a:r>
          </a:p>
          <a:p>
            <a:pPr lvl="1">
              <a:lnSpc>
                <a:spcPct val="100000"/>
              </a:lnSpc>
            </a:pPr>
            <a:r>
              <a:rPr lang="en-US" sz="2000" dirty="0"/>
              <a:t>Prod to </a:t>
            </a:r>
            <a:r>
              <a:rPr lang="en-US" sz="2000" dirty="0" err="1"/>
              <a:t>Traiana</a:t>
            </a:r>
            <a:r>
              <a:rPr lang="en-US" sz="2000" dirty="0"/>
              <a:t> DR</a:t>
            </a:r>
          </a:p>
          <a:p>
            <a:pPr lvl="1">
              <a:lnSpc>
                <a:spcPct val="100000"/>
              </a:lnSpc>
            </a:pPr>
            <a:r>
              <a:rPr lang="en-US" sz="2000" dirty="0"/>
              <a:t>DR to </a:t>
            </a:r>
            <a:r>
              <a:rPr lang="en-US" sz="2000" dirty="0" err="1"/>
              <a:t>Traiana</a:t>
            </a:r>
            <a:r>
              <a:rPr lang="en-US" sz="2000" dirty="0"/>
              <a:t> DR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MQ Ping </a:t>
            </a:r>
          </a:p>
          <a:p>
            <a:pPr lvl="1">
              <a:lnSpc>
                <a:spcPct val="100000"/>
              </a:lnSpc>
            </a:pPr>
            <a:r>
              <a:rPr lang="en-US" sz="2000" dirty="0"/>
              <a:t>Prod to </a:t>
            </a:r>
            <a:r>
              <a:rPr lang="en-US" sz="2000" dirty="0" err="1"/>
              <a:t>Traiana</a:t>
            </a:r>
            <a:r>
              <a:rPr lang="en-US" sz="2000" dirty="0"/>
              <a:t> DR</a:t>
            </a:r>
          </a:p>
          <a:p>
            <a:pPr lvl="1">
              <a:lnSpc>
                <a:spcPct val="100000"/>
              </a:lnSpc>
            </a:pPr>
            <a:r>
              <a:rPr lang="en-US" sz="2000" dirty="0"/>
              <a:t>DR to </a:t>
            </a:r>
            <a:r>
              <a:rPr lang="en-US" sz="2000" dirty="0" err="1"/>
              <a:t>Traiana</a:t>
            </a:r>
            <a:r>
              <a:rPr lang="en-US" sz="2000" dirty="0"/>
              <a:t> DR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943918"/>
      </p:ext>
    </p:extLst>
  </p:cSld>
  <p:clrMapOvr>
    <a:masterClrMapping/>
  </p:clrMapOvr>
</p:sld>
</file>

<file path=ppt/theme/theme1.xml><?xml version="1.0" encoding="utf-8"?>
<a:theme xmlns:a="http://schemas.openxmlformats.org/drawingml/2006/main" name="Interior slides_w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FIA - Lato">
      <a:majorFont>
        <a:latin typeface="La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CB8D958-18BA-4A2F-B3ED-3094FF83B51F}"/>
    </a:ext>
  </a:extLst>
</a:theme>
</file>

<file path=ppt/theme/theme2.xml><?xml version="1.0" encoding="utf-8"?>
<a:theme xmlns:a="http://schemas.openxmlformats.org/drawingml/2006/main" name="Interior slides_w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5A648A1-D264-48AC-82AD-4FBB214D6922}"/>
    </a:ext>
  </a:extLst>
</a:theme>
</file>

<file path=ppt/theme/theme3.xml><?xml version="1.0" encoding="utf-8"?>
<a:theme xmlns:a="http://schemas.openxmlformats.org/drawingml/2006/main" name="Interior slides_No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B66A5330-AB83-4564-8823-1C6FD722FACA}"/>
    </a:ext>
  </a:extLst>
</a:theme>
</file>

<file path=ppt/theme/theme4.xml><?xml version="1.0" encoding="utf-8"?>
<a:theme xmlns:a="http://schemas.openxmlformats.org/drawingml/2006/main" name="Interior slides_No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1F7355F6-4E1D-4512-AF2B-82CA553CB91A}"/>
    </a:ext>
  </a:extLst>
</a:theme>
</file>

<file path=ppt/theme/theme5.xml><?xml version="1.0" encoding="utf-8"?>
<a:theme xmlns:a="http://schemas.openxmlformats.org/drawingml/2006/main" name="Concluding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840B1C0-70E7-4D13-A666-D6D96E2ADD53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BF086C32B17346B8130D26F24364DD" ma:contentTypeVersion="15" ma:contentTypeDescription="Create a new document." ma:contentTypeScope="" ma:versionID="fc8f9cb6791112561bf9cdef4b13cdb4">
  <xsd:schema xmlns:xsd="http://www.w3.org/2001/XMLSchema" xmlns:xs="http://www.w3.org/2001/XMLSchema" xmlns:p="http://schemas.microsoft.com/office/2006/metadata/properties" xmlns:ns2="f321cc19-8678-4f0b-8d8e-188e7c02e2be" xmlns:ns3="b1dc8d5e-a797-4cf4-8b99-2f35a2d8a579" targetNamespace="http://schemas.microsoft.com/office/2006/metadata/properties" ma:root="true" ma:fieldsID="0f97319c55f668f2955eb0d9bc304bf0" ns2:_="" ns3:_="">
    <xsd:import namespace="f321cc19-8678-4f0b-8d8e-188e7c02e2be"/>
    <xsd:import namespace="b1dc8d5e-a797-4cf4-8b99-2f35a2d8a57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21cc19-8678-4f0b-8d8e-188e7c02e2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0317f6e-2cf7-4ca2-aff5-a4d7f2f902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dc8d5e-a797-4cf4-8b99-2f35a2d8a57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7bff8164-d40a-4a58-8c78-6419d99c6f26}" ma:internalName="TaxCatchAll" ma:showField="CatchAllData" ma:web="b1dc8d5e-a797-4cf4-8b99-2f35a2d8a57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dc8d5e-a797-4cf4-8b99-2f35a2d8a579" xsi:nil="true"/>
    <lcf76f155ced4ddcb4097134ff3c332f xmlns="f321cc19-8678-4f0b-8d8e-188e7c02e2b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0ABB4EB-E615-4EC8-9188-07114EA818D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81A44D3-115D-4C32-B5B6-176F591FB5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21cc19-8678-4f0b-8d8e-188e7c02e2be"/>
    <ds:schemaRef ds:uri="b1dc8d5e-a797-4cf4-8b99-2f35a2d8a5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45178D3-992A-4AC0-8D89-3D90FF0F224E}">
  <ds:schemaRefs>
    <ds:schemaRef ds:uri="http://www.w3.org/XML/1998/namespace"/>
    <ds:schemaRef ds:uri="b1dc8d5e-a797-4cf4-8b99-2f35a2d8a579"/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f321cc19-8678-4f0b-8d8e-188e7c02e2b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Title Slides</Template>
  <TotalTime>13130</TotalTime>
  <Words>332</Words>
  <Application>Microsoft Macintosh PowerPoint</Application>
  <PresentationFormat>On-screen Show (4:3)</PresentationFormat>
  <Paragraphs>53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Lato</vt:lpstr>
      <vt:lpstr>Interior slides_wWatermark</vt:lpstr>
      <vt:lpstr>Interior slides_wWatermark_wPgNu</vt:lpstr>
      <vt:lpstr>Interior slides_NoWatermark</vt:lpstr>
      <vt:lpstr>Interior slides_NoWatermark_wPgNu</vt:lpstr>
      <vt:lpstr>Concluding slide</vt:lpstr>
      <vt:lpstr>TRAIANA LIMIT HUB</vt:lpstr>
      <vt:lpstr>TRAIANA LIMIT HUB (Cont’d)</vt:lpstr>
      <vt:lpstr>TRAIANA LIMIT HUB COMMUNITY</vt:lpstr>
      <vt:lpstr>TRAIANA LIMIT HUB (Cont’d)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Continuity Disaster Recovery Test Briefings</dc:title>
  <dc:creator>Steve P.</dc:creator>
  <cp:lastModifiedBy>Steve Proctor</cp:lastModifiedBy>
  <cp:revision>168</cp:revision>
  <dcterms:created xsi:type="dcterms:W3CDTF">2020-08-08T18:31:41Z</dcterms:created>
  <dcterms:modified xsi:type="dcterms:W3CDTF">2023-08-31T15:16:53Z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0x01010051BF086C32B17346B8130D26F24364DD</vt:lpwstr>
  </property>
  <property fmtid="{D5CDD505-2E9C-101B-9397-08002B2CF9AE}" pid="3" name="MediaServiceImageTags">
    <vt:lpwstr/>
  </property>
</Properties>
</file>