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69" r:id="rId9"/>
    <p:sldId id="3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55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dirty="0"/>
              <a:t>TMX GROUP</a:t>
            </a:r>
            <a:br>
              <a:rPr lang="en-US" dirty="0"/>
            </a:br>
            <a:r>
              <a:rPr lang="en-US" dirty="0"/>
              <a:t>MONTREAL EXCHANGE</a:t>
            </a:r>
            <a:endParaRPr dirty="0"/>
          </a:p>
        </p:txBody>
      </p:sp>
      <p:sp>
        <p:nvSpPr>
          <p:cNvPr id="470" name="Google Shape;470;p55"/>
          <p:cNvSpPr txBox="1">
            <a:spLocks noGrp="1"/>
          </p:cNvSpPr>
          <p:nvPr>
            <p:ph type="body" idx="1"/>
          </p:nvPr>
        </p:nvSpPr>
        <p:spPr>
          <a:xfrm>
            <a:off x="628650" y="1825624"/>
            <a:ext cx="8229600" cy="449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71450" lvl="0" indent="-17148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MX will offer two connection periods. We will start in our primary site, and failover to our back-up site.</a:t>
            </a:r>
            <a:endParaRPr sz="2300" dirty="0"/>
          </a:p>
          <a:p>
            <a:pPr marL="171450" lvl="0" indent="-171481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Times and systems availability will be as follows: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4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300" dirty="0"/>
              <a:t> 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   </a:t>
            </a:r>
            <a:r>
              <a:rPr lang="en-US" sz="1400" dirty="0"/>
              <a:t>*System will be up by 11:00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400" dirty="0"/>
          </a:p>
        </p:txBody>
      </p:sp>
      <p:graphicFrame>
        <p:nvGraphicFramePr>
          <p:cNvPr id="471" name="Google Shape;471;p55"/>
          <p:cNvGraphicFramePr/>
          <p:nvPr/>
        </p:nvGraphicFramePr>
        <p:xfrm>
          <a:off x="741913" y="3439802"/>
          <a:ext cx="7886675" cy="2225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7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Time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Access to Primary or back-up system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Instrument state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7:00 AM – 8:20 AM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Primary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8:20 AM – 8:45 AM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Markets 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AM – 11:00 AM*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No access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– 9:00 disaster simulation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 out of service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9:00 – 11:00 recovery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15 minutes – 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11:00 AM* - 1:30 PM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Back-up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Markets 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6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MONTREAL EXCHANGE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77" name="Google Shape;477;p56"/>
          <p:cNvSpPr txBox="1">
            <a:spLocks noGrp="1"/>
          </p:cNvSpPr>
          <p:nvPr>
            <p:ph type="body" idx="1"/>
          </p:nvPr>
        </p:nvSpPr>
        <p:spPr>
          <a:xfrm>
            <a:off x="628650" y="1658679"/>
            <a:ext cx="8229600" cy="451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 in the back-up environment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Orders must be entered with an October 14</a:t>
            </a:r>
            <a:r>
              <a:rPr lang="en-US" sz="1400" baseline="30000" dirty="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Trade Date (day orders only)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Broadcast of trades transmitted to firms via SOLA Trading protocols and disseminated via the HSVF &amp; OBF market data feeds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participants MUST clean up all backend system data after testing</a:t>
            </a:r>
            <a:endParaRPr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13127</TotalTime>
  <Words>222</Words>
  <Application>Microsoft Macintosh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TMX GROUP MONTREAL EXCHANGE</vt:lpstr>
      <vt:lpstr>MONTREAL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159</cp:revision>
  <dcterms:created xsi:type="dcterms:W3CDTF">2020-08-08T18:31:41Z</dcterms:created>
  <dcterms:modified xsi:type="dcterms:W3CDTF">2023-08-31T15:14:06Z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