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4"/>
    <p:sldMasterId id="2147483761" r:id="rId5"/>
    <p:sldMasterId id="2147483742" r:id="rId6"/>
    <p:sldMasterId id="2147483766" r:id="rId7"/>
    <p:sldMasterId id="2147483740" r:id="rId8"/>
  </p:sldMasterIdLst>
  <p:notesMasterIdLst>
    <p:notesMasterId r:id="rId16"/>
  </p:notesMasterIdLst>
  <p:sldIdLst>
    <p:sldId id="325" r:id="rId9"/>
    <p:sldId id="359" r:id="rId10"/>
    <p:sldId id="360" r:id="rId11"/>
    <p:sldId id="361" r:id="rId12"/>
    <p:sldId id="362" r:id="rId13"/>
    <p:sldId id="363" r:id="rId14"/>
    <p:sldId id="36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1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486"/>
    <p:restoredTop sz="94708"/>
  </p:normalViewPr>
  <p:slideViewPr>
    <p:cSldViewPr snapToGrid="0">
      <p:cViewPr varScale="1">
        <p:scale>
          <a:sx n="118" d="100"/>
          <a:sy n="118" d="100"/>
        </p:scale>
        <p:origin x="1136"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slide" Target="slides/slide7.xml"/><Relationship Id="rId10" Type="http://schemas.openxmlformats.org/officeDocument/2006/relationships/slide" Target="slides/slide2.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Lato" panose="020F0502020204030203"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Lato" panose="020F0502020204030203" pitchFamily="34" charset="0"/>
              </a:defRPr>
            </a:lvl1pPr>
          </a:lstStyle>
          <a:p>
            <a:fld id="{7E9973D8-64F4-E64F-818B-00189F1CBE1D}" type="datetimeFigureOut">
              <a:rPr lang="en-US" smtClean="0"/>
              <a:pPr/>
              <a:t>8/31/23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Lato" panose="020F0502020204030203"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Lato" panose="020F0502020204030203" pitchFamily="34" charset="0"/>
              </a:defRPr>
            </a:lvl1pPr>
          </a:lstStyle>
          <a:p>
            <a:fld id="{EC8910C8-7F42-834C-9FC5-8419262F27BE}" type="slidenum">
              <a:rPr lang="en-US" smtClean="0"/>
              <a:pPr/>
              <a:t>‹#›</a:t>
            </a:fld>
            <a:endParaRPr lang="en-US"/>
          </a:p>
        </p:txBody>
      </p:sp>
    </p:spTree>
    <p:extLst>
      <p:ext uri="{BB962C8B-B14F-4D97-AF65-F5344CB8AC3E}">
        <p14:creationId xmlns:p14="http://schemas.microsoft.com/office/powerpoint/2010/main" val="282605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Lato" panose="020F0502020204030203" pitchFamily="34" charset="0"/>
        <a:ea typeface="+mn-ea"/>
        <a:cs typeface="+mn-cs"/>
      </a:defRPr>
    </a:lvl1pPr>
    <a:lvl2pPr marL="457200" algn="l" defTabSz="914400" rtl="0" eaLnBrk="1" latinLnBrk="0" hangingPunct="1">
      <a:defRPr sz="1200" b="0" i="0" kern="1200">
        <a:solidFill>
          <a:schemeClr val="tx1"/>
        </a:solidFill>
        <a:latin typeface="Lato" panose="020F0502020204030203" pitchFamily="34" charset="0"/>
        <a:ea typeface="+mn-ea"/>
        <a:cs typeface="+mn-cs"/>
      </a:defRPr>
    </a:lvl2pPr>
    <a:lvl3pPr marL="914400" algn="l" defTabSz="914400" rtl="0" eaLnBrk="1" latinLnBrk="0" hangingPunct="1">
      <a:defRPr sz="1200" b="0" i="0" kern="1200">
        <a:solidFill>
          <a:schemeClr val="tx1"/>
        </a:solidFill>
        <a:latin typeface="Lato" panose="020F0502020204030203" pitchFamily="34" charset="0"/>
        <a:ea typeface="+mn-ea"/>
        <a:cs typeface="+mn-cs"/>
      </a:defRPr>
    </a:lvl3pPr>
    <a:lvl4pPr marL="1371600" algn="l" defTabSz="914400" rtl="0" eaLnBrk="1" latinLnBrk="0" hangingPunct="1">
      <a:defRPr sz="1200" b="0" i="0" kern="1200">
        <a:solidFill>
          <a:schemeClr val="tx1"/>
        </a:solidFill>
        <a:latin typeface="Lato" panose="020F0502020204030203" pitchFamily="34" charset="0"/>
        <a:ea typeface="+mn-ea"/>
        <a:cs typeface="+mn-cs"/>
      </a:defRPr>
    </a:lvl4pPr>
    <a:lvl5pPr marL="1828800" algn="l" defTabSz="914400" rtl="0" eaLnBrk="1" latinLnBrk="0" hangingPunct="1">
      <a:defRPr sz="1200" b="0" i="0" kern="1200">
        <a:solidFill>
          <a:schemeClr val="tx1"/>
        </a:solidFill>
        <a:latin typeface="Lato" panose="020F050202020403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5141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908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1690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6810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869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3927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43705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8268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58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5633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627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37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22848B8F-5060-4ED7-9C12-540DA3A5BFD1}"/>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8/31/23</a:t>
            </a:fld>
            <a:endParaRPr lang="en-US"/>
          </a:p>
        </p:txBody>
      </p:sp>
      <p:sp>
        <p:nvSpPr>
          <p:cNvPr id="7" name="Slide Number Placeholder 6">
            <a:extLst>
              <a:ext uri="{FF2B5EF4-FFF2-40B4-BE49-F238E27FC236}">
                <a16:creationId xmlns:a16="http://schemas.microsoft.com/office/drawing/2014/main" id="{88FAE50A-1DE8-43A9-B575-E3C3F8090BC0}"/>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138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a:extLst>
              <a:ext uri="{FF2B5EF4-FFF2-40B4-BE49-F238E27FC236}">
                <a16:creationId xmlns:a16="http://schemas.microsoft.com/office/drawing/2014/main" id="{39BFA68F-C36C-FF42-9D07-40C01FBE9EC0}"/>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8/31/23</a:t>
            </a:fld>
            <a:endParaRPr lang="en-US"/>
          </a:p>
        </p:txBody>
      </p:sp>
      <p:sp>
        <p:nvSpPr>
          <p:cNvPr id="11" name="Slide Number Placeholder 6">
            <a:extLst>
              <a:ext uri="{FF2B5EF4-FFF2-40B4-BE49-F238E27FC236}">
                <a16:creationId xmlns:a16="http://schemas.microsoft.com/office/drawing/2014/main" id="{5B639108-1F63-7640-8ECF-CAF5ACBFC281}"/>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Tree>
    <p:extLst>
      <p:ext uri="{BB962C8B-B14F-4D97-AF65-F5344CB8AC3E}">
        <p14:creationId xmlns:p14="http://schemas.microsoft.com/office/powerpoint/2010/main" val="4174581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C1DADD-CE4D-426F-A537-72DF92C4C630}"/>
              </a:ext>
            </a:extLst>
          </p:cNvPr>
          <p:cNvSpPr>
            <a:spLocks noGrp="1"/>
          </p:cNvSpPr>
          <p:nvPr>
            <p:ph type="dt" sz="half" idx="10"/>
          </p:nvPr>
        </p:nvSpPr>
        <p:spPr>
          <a:xfrm>
            <a:off x="628650" y="6356350"/>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C07F73-A887-42AF-A9E5-E3F343D3C91D}" type="datetimeFigureOut">
              <a:rPr lang="en-US" smtClean="0"/>
              <a:pPr/>
              <a:t>8/31/23</a:t>
            </a:fld>
            <a:endParaRPr lang="en-US"/>
          </a:p>
        </p:txBody>
      </p:sp>
      <p:sp>
        <p:nvSpPr>
          <p:cNvPr id="8" name="Footer Placeholder 7">
            <a:extLst>
              <a:ext uri="{FF2B5EF4-FFF2-40B4-BE49-F238E27FC236}">
                <a16:creationId xmlns:a16="http://schemas.microsoft.com/office/drawing/2014/main" id="{914ABA8B-E35D-40DD-B441-9FBEC5AF889B}"/>
              </a:ext>
            </a:extLst>
          </p:cNvPr>
          <p:cNvSpPr>
            <a:spLocks noGrp="1"/>
          </p:cNvSpPr>
          <p:nvPr>
            <p:ph type="ftr" sz="quarter" idx="11"/>
          </p:nvPr>
        </p:nvSpPr>
        <p:spPr>
          <a:xfrm>
            <a:off x="3028950" y="6356350"/>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Slide Number Placeholder 8">
            <a:extLst>
              <a:ext uri="{FF2B5EF4-FFF2-40B4-BE49-F238E27FC236}">
                <a16:creationId xmlns:a16="http://schemas.microsoft.com/office/drawing/2014/main" id="{A7FD354C-B1B2-4C96-807E-2187C8B45340}"/>
              </a:ext>
            </a:extLst>
          </p:cNvPr>
          <p:cNvSpPr>
            <a:spLocks noGrp="1"/>
          </p:cNvSpPr>
          <p:nvPr>
            <p:ph type="sldNum" sz="quarter" idx="12"/>
          </p:nvPr>
        </p:nvSpPr>
        <p:spPr>
          <a:xfrm>
            <a:off x="6457950" y="6356350"/>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860951-3C83-4875-A869-0586E7A52C8F}" type="slidenum">
              <a:rPr lang="en-US" smtClean="0"/>
              <a:pPr/>
              <a:t>‹#›</a:t>
            </a:fld>
            <a:endParaRPr lang="en-US"/>
          </a:p>
        </p:txBody>
      </p:sp>
    </p:spTree>
    <p:extLst>
      <p:ext uri="{BB962C8B-B14F-4D97-AF65-F5344CB8AC3E}">
        <p14:creationId xmlns:p14="http://schemas.microsoft.com/office/powerpoint/2010/main" val="3346208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06108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1965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emf"/><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image" Target="../media/image2.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emf"/><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1.emf"/><Relationship Id="rId5" Type="http://schemas.openxmlformats.org/officeDocument/2006/relationships/theme" Target="../theme/theme4.xml"/><Relationship Id="rId4" Type="http://schemas.openxmlformats.org/officeDocument/2006/relationships/slideLayout" Target="../slideLayouts/slideLayout1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5.xml"/><Relationship Id="rId1" Type="http://schemas.openxmlformats.org/officeDocument/2006/relationships/slideLayout" Target="../slideLayouts/slideLayout17.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374910648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58" r:id="rId3"/>
    <p:sldLayoutId id="2147483716"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4" name="TextBox 3">
            <a:extLst>
              <a:ext uri="{FF2B5EF4-FFF2-40B4-BE49-F238E27FC236}">
                <a16:creationId xmlns:a16="http://schemas.microsoft.com/office/drawing/2014/main" id="{2234DCB7-3BE5-4DD9-9616-B4B9297CEA50}"/>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233851814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84198749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59" r:id="rId3"/>
    <p:sldLayoutId id="214748376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7" name="TextBox 6">
            <a:extLst>
              <a:ext uri="{FF2B5EF4-FFF2-40B4-BE49-F238E27FC236}">
                <a16:creationId xmlns:a16="http://schemas.microsoft.com/office/drawing/2014/main" id="{0705D20B-28B6-469A-97BC-15AA768F9AB1}"/>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1302558636"/>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3E621156-68EF-CC47-B848-34A377273FEB}"/>
              </a:ext>
            </a:extLst>
          </p:cNvPr>
          <p:cNvPicPr>
            <a:picLocks noChangeAspect="1"/>
          </p:cNvPicPr>
          <p:nvPr userDrawn="1"/>
        </p:nvPicPr>
        <p:blipFill>
          <a:blip r:embed="rId3">
            <a:alphaModFix amt="35000"/>
          </a:blip>
          <a:stretch>
            <a:fillRect/>
          </a:stretch>
        </p:blipFill>
        <p:spPr>
          <a:xfrm>
            <a:off x="0" y="0"/>
            <a:ext cx="9144000" cy="6858000"/>
          </a:xfrm>
          <a:prstGeom prst="rect">
            <a:avLst/>
          </a:prstGeom>
        </p:spPr>
      </p:pic>
      <p:pic>
        <p:nvPicPr>
          <p:cNvPr id="11" name="Picture 10" descr="A close up of a logo&#10;&#10;Description automatically generated">
            <a:extLst>
              <a:ext uri="{FF2B5EF4-FFF2-40B4-BE49-F238E27FC236}">
                <a16:creationId xmlns:a16="http://schemas.microsoft.com/office/drawing/2014/main" id="{95D6A118-8AD1-204F-BF2C-0A5570B1BA07}"/>
              </a:ext>
            </a:extLst>
          </p:cNvPr>
          <p:cNvPicPr>
            <a:picLocks noChangeAspect="1"/>
          </p:cNvPicPr>
          <p:nvPr userDrawn="1"/>
        </p:nvPicPr>
        <p:blipFill>
          <a:blip r:embed="rId4"/>
          <a:stretch>
            <a:fillRect/>
          </a:stretch>
        </p:blipFill>
        <p:spPr>
          <a:xfrm>
            <a:off x="2445579" y="2565400"/>
            <a:ext cx="3378200" cy="1727200"/>
          </a:xfrm>
          <a:prstGeom prst="rect">
            <a:avLst/>
          </a:prstGeom>
        </p:spPr>
      </p:pic>
    </p:spTree>
    <p:extLst>
      <p:ext uri="{BB962C8B-B14F-4D97-AF65-F5344CB8AC3E}">
        <p14:creationId xmlns:p14="http://schemas.microsoft.com/office/powerpoint/2010/main" val="1828497902"/>
      </p:ext>
    </p:extLst>
  </p:cSld>
  <p:clrMap bg1="lt1" tx1="dk1" bg2="lt2" tx2="dk2" accent1="accent1" accent2="accent2" accent3="accent3" accent4="accent4" accent5="accent5" accent6="accent6" hlink="hlink" folHlink="folHlink"/>
  <p:sldLayoutIdLst>
    <p:sldLayoutId id="214748374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hyperlink" Target="mailto:occDRtest@theocc.com" TargetMode="External"/><Relationship Id="rId2" Type="http://schemas.openxmlformats.org/officeDocument/2006/relationships/hyperlink" Target="https://www.theocc.com/clearing/certification-testing/reg_sci_dr_industry_test_registration.jsp"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OPTIONS CLEARING CORPORATION</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79944"/>
            <a:ext cx="8229600" cy="4497019"/>
          </a:xfrm>
        </p:spPr>
        <p:txBody>
          <a:bodyPr/>
          <a:lstStyle/>
          <a:p>
            <a:pPr marL="0" indent="0">
              <a:lnSpc>
                <a:spcPct val="100000"/>
              </a:lnSpc>
              <a:buNone/>
            </a:pPr>
            <a:r>
              <a:rPr lang="en-US" b="1" u="sng" dirty="0"/>
              <a:t>Overview</a:t>
            </a:r>
            <a:endParaRPr lang="en-US" dirty="0"/>
          </a:p>
          <a:p>
            <a:pPr>
              <a:lnSpc>
                <a:spcPct val="100000"/>
              </a:lnSpc>
            </a:pPr>
            <a:r>
              <a:rPr lang="en-US" dirty="0"/>
              <a:t>OCC’s version of the FIA Business Continuity and Disaster Recovery Industry Test will include round trip processing with members and exchanges. Ping testing will only be supported on 9/23/23.</a:t>
            </a:r>
          </a:p>
          <a:p>
            <a:pPr>
              <a:lnSpc>
                <a:spcPct val="100000"/>
              </a:lnSpc>
            </a:pPr>
            <a:r>
              <a:rPr lang="en-US" dirty="0"/>
              <a:t>Similar to prior year’s testing, OCC will simulate a standard business day from market open through positions finalization.</a:t>
            </a:r>
          </a:p>
          <a:p>
            <a:pPr>
              <a:lnSpc>
                <a:spcPct val="100000"/>
              </a:lnSpc>
            </a:pPr>
            <a:r>
              <a:rPr lang="en-US" dirty="0"/>
              <a:t>OCC will support all inbound and outbound communication protocols from our DR environment along with the ENCORE GUI application.</a:t>
            </a:r>
          </a:p>
          <a:p>
            <a:pPr>
              <a:lnSpc>
                <a:spcPct val="100000"/>
              </a:lnSpc>
            </a:pPr>
            <a:r>
              <a:rPr lang="en-US" dirty="0"/>
              <a:t>All data received will be processed and distributed to registered participants according to their registration specifications.</a:t>
            </a:r>
          </a:p>
        </p:txBody>
      </p:sp>
    </p:spTree>
    <p:extLst>
      <p:ext uri="{BB962C8B-B14F-4D97-AF65-F5344CB8AC3E}">
        <p14:creationId xmlns:p14="http://schemas.microsoft.com/office/powerpoint/2010/main" val="1561397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a:t>Test Objectives</a:t>
            </a:r>
          </a:p>
          <a:p>
            <a:endParaRPr lang="en-US"/>
          </a:p>
          <a:p>
            <a:pPr>
              <a:lnSpc>
                <a:spcPct val="100000"/>
              </a:lnSpc>
            </a:pPr>
            <a:r>
              <a:rPr lang="en-US"/>
              <a:t>Test round trip processing with Members and Exchanges including trades, post trades, positions finalization, outbound data distribution and end of day reports</a:t>
            </a:r>
          </a:p>
          <a:p>
            <a:pPr>
              <a:lnSpc>
                <a:spcPct val="100000"/>
              </a:lnSpc>
            </a:pPr>
            <a:endParaRPr lang="en-US"/>
          </a:p>
          <a:p>
            <a:pPr>
              <a:lnSpc>
                <a:spcPct val="100000"/>
              </a:lnSpc>
            </a:pPr>
            <a:r>
              <a:rPr lang="en-US"/>
              <a:t>Test the ability to conduct critical business functions (trades processing through positions finalization) from alternate/back-up/DR facilities simultaneously</a:t>
            </a:r>
          </a:p>
        </p:txBody>
      </p:sp>
    </p:spTree>
    <p:extLst>
      <p:ext uri="{BB962C8B-B14F-4D97-AF65-F5344CB8AC3E}">
        <p14:creationId xmlns:p14="http://schemas.microsoft.com/office/powerpoint/2010/main" val="4253903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26780"/>
            <a:ext cx="8229600" cy="4667693"/>
          </a:xfrm>
        </p:spPr>
        <p:txBody>
          <a:bodyPr>
            <a:normAutofit fontScale="85000" lnSpcReduction="20000"/>
          </a:bodyPr>
          <a:lstStyle/>
          <a:p>
            <a:pPr marL="0" indent="0">
              <a:buNone/>
            </a:pPr>
            <a:r>
              <a:rPr lang="en-US" b="1" u="sng" dirty="0"/>
              <a:t>Test Details</a:t>
            </a:r>
          </a:p>
          <a:p>
            <a:endParaRPr lang="en-US" b="1" dirty="0"/>
          </a:p>
          <a:p>
            <a:r>
              <a:rPr lang="en-US" b="1" dirty="0"/>
              <a:t>Starting Inventory</a:t>
            </a:r>
          </a:p>
          <a:p>
            <a:pPr lvl="1">
              <a:lnSpc>
                <a:spcPct val="120000"/>
              </a:lnSpc>
              <a:buFont typeface="System Font Regular"/>
              <a:buChar char="-"/>
            </a:pPr>
            <a:r>
              <a:rPr lang="en-US" dirty="0"/>
              <a:t>Product/Contract and Position Inventory for the test will be a snapshot of the production inventory as of “Market Open” Thursday, October 12, 2023</a:t>
            </a:r>
            <a:br>
              <a:rPr lang="en-US" dirty="0"/>
            </a:br>
            <a:endParaRPr lang="en-US" dirty="0"/>
          </a:p>
          <a:p>
            <a:r>
              <a:rPr lang="en-US" b="1" dirty="0"/>
              <a:t>Symbols / CUSIP</a:t>
            </a:r>
          </a:p>
          <a:p>
            <a:pPr lvl="1">
              <a:lnSpc>
                <a:spcPct val="120000"/>
              </a:lnSpc>
              <a:buFont typeface="System Font Regular"/>
              <a:buChar char="-"/>
            </a:pPr>
            <a:r>
              <a:rPr lang="en-US" dirty="0"/>
              <a:t>OCC will support production symbols and CUSIP’s</a:t>
            </a:r>
            <a:br>
              <a:rPr lang="en-US" dirty="0"/>
            </a:br>
            <a:endParaRPr lang="en-US" dirty="0"/>
          </a:p>
          <a:p>
            <a:r>
              <a:rPr lang="en-US" b="1" dirty="0"/>
              <a:t>Trade Date</a:t>
            </a:r>
          </a:p>
          <a:p>
            <a:pPr lvl="1">
              <a:lnSpc>
                <a:spcPct val="120000"/>
              </a:lnSpc>
              <a:buFont typeface="System Font Regular"/>
              <a:buChar char="-"/>
            </a:pPr>
            <a:r>
              <a:rPr lang="en-US" dirty="0"/>
              <a:t>Trade date for the OCC Encore System will be Thursday, October 12, 2023</a:t>
            </a:r>
          </a:p>
          <a:p>
            <a:pPr lvl="1">
              <a:lnSpc>
                <a:spcPct val="120000"/>
              </a:lnSpc>
              <a:buFont typeface="System Font Regular"/>
              <a:buChar char="-"/>
            </a:pPr>
            <a:r>
              <a:rPr lang="en-US" dirty="0"/>
              <a:t>All inbound Exchange Trades will have a trade date of Saturday, October 14, 2023</a:t>
            </a:r>
          </a:p>
          <a:p>
            <a:pPr lvl="1">
              <a:lnSpc>
                <a:spcPct val="120000"/>
              </a:lnSpc>
              <a:buFont typeface="System Font Regular"/>
              <a:buChar char="-"/>
            </a:pPr>
            <a:r>
              <a:rPr lang="en-US" dirty="0"/>
              <a:t>Exchange Trades data received with a trade date of Saturday, October 14, 2023 will be flipped to Thursday, October 12, 2023 for processing.</a:t>
            </a:r>
          </a:p>
          <a:p>
            <a:pPr lvl="1">
              <a:lnSpc>
                <a:spcPct val="120000"/>
              </a:lnSpc>
              <a:buFont typeface="System Font Regular"/>
              <a:buChar char="-"/>
            </a:pPr>
            <a:r>
              <a:rPr lang="en-US" dirty="0"/>
              <a:t>Inbound Member Post Trade transactions will be accepted with a trade date of Thursday, October 12, 2023.</a:t>
            </a:r>
          </a:p>
          <a:p>
            <a:pPr lvl="1">
              <a:lnSpc>
                <a:spcPct val="120000"/>
              </a:lnSpc>
              <a:buFont typeface="System Font Regular"/>
              <a:buChar char="-"/>
            </a:pPr>
            <a:r>
              <a:rPr lang="en-US" dirty="0"/>
              <a:t>All outbound data from OCC will have a trade date of Thursday, October 12, 2023.</a:t>
            </a:r>
          </a:p>
        </p:txBody>
      </p:sp>
    </p:spTree>
    <p:extLst>
      <p:ext uri="{BB962C8B-B14F-4D97-AF65-F5344CB8AC3E}">
        <p14:creationId xmlns:p14="http://schemas.microsoft.com/office/powerpoint/2010/main" val="3368130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sp>
        <p:nvSpPr>
          <p:cNvPr id="4" name="TextBox 3">
            <a:extLst>
              <a:ext uri="{FF2B5EF4-FFF2-40B4-BE49-F238E27FC236}">
                <a16:creationId xmlns:a16="http://schemas.microsoft.com/office/drawing/2014/main" id="{E69A7E55-8113-ED46-BB48-CB81CC3D10C9}"/>
              </a:ext>
            </a:extLst>
          </p:cNvPr>
          <p:cNvSpPr txBox="1"/>
          <p:nvPr/>
        </p:nvSpPr>
        <p:spPr>
          <a:xfrm>
            <a:off x="384176" y="1188257"/>
            <a:ext cx="8375650" cy="415498"/>
          </a:xfrm>
          <a:prstGeom prst="rect">
            <a:avLst/>
          </a:prstGeom>
          <a:noFill/>
        </p:spPr>
        <p:txBody>
          <a:bodyPr wrap="square" rtlCol="0">
            <a:spAutoFit/>
          </a:bodyPr>
          <a:lstStyle/>
          <a:p>
            <a:pPr algn="ctr"/>
            <a:r>
              <a:rPr lang="en-US" sz="2100" b="1" u="sng">
                <a:latin typeface="Lato" panose="020F0502020204030203" pitchFamily="34" charset="0"/>
                <a:ea typeface="Lato" panose="020F0502020204030203" pitchFamily="34" charset="0"/>
                <a:cs typeface="Lato" panose="020F0502020204030203" pitchFamily="34" charset="0"/>
              </a:rPr>
              <a:t>General Test Information</a:t>
            </a:r>
          </a:p>
        </p:txBody>
      </p:sp>
      <p:graphicFrame>
        <p:nvGraphicFramePr>
          <p:cNvPr id="5" name="Table 4">
            <a:extLst>
              <a:ext uri="{FF2B5EF4-FFF2-40B4-BE49-F238E27FC236}">
                <a16:creationId xmlns:a16="http://schemas.microsoft.com/office/drawing/2014/main" id="{331900EE-CE8E-FB43-95CC-D8491087F55C}"/>
              </a:ext>
            </a:extLst>
          </p:cNvPr>
          <p:cNvGraphicFramePr>
            <a:graphicFrameLocks noGrp="1"/>
          </p:cNvGraphicFramePr>
          <p:nvPr>
            <p:extLst>
              <p:ext uri="{D42A27DB-BD31-4B8C-83A1-F6EECF244321}">
                <p14:modId xmlns:p14="http://schemas.microsoft.com/office/powerpoint/2010/main" val="2965539301"/>
              </p:ext>
            </p:extLst>
          </p:nvPr>
        </p:nvGraphicFramePr>
        <p:xfrm>
          <a:off x="384175" y="1768855"/>
          <a:ext cx="8375650" cy="4765040"/>
        </p:xfrm>
        <a:graphic>
          <a:graphicData uri="http://schemas.openxmlformats.org/drawingml/2006/table">
            <a:tbl>
              <a:tblPr bandRow="1">
                <a:tableStyleId>{5C22544A-7EE6-4342-B048-85BDC9FD1C3A}</a:tableStyleId>
              </a:tblPr>
              <a:tblGrid>
                <a:gridCol w="4187825">
                  <a:extLst>
                    <a:ext uri="{9D8B030D-6E8A-4147-A177-3AD203B41FA5}">
                      <a16:colId xmlns:a16="http://schemas.microsoft.com/office/drawing/2014/main" val="718283491"/>
                    </a:ext>
                  </a:extLst>
                </a:gridCol>
                <a:gridCol w="4187825">
                  <a:extLst>
                    <a:ext uri="{9D8B030D-6E8A-4147-A177-3AD203B41FA5}">
                      <a16:colId xmlns:a16="http://schemas.microsoft.com/office/drawing/2014/main" val="1987137676"/>
                    </a:ext>
                  </a:extLst>
                </a:gridCol>
              </a:tblGrid>
              <a:tr h="370840">
                <a:tc>
                  <a:txBody>
                    <a:bodyPr/>
                    <a:lstStyle/>
                    <a:p>
                      <a:pPr algn="ctr"/>
                      <a:r>
                        <a:rPr lang="en-US" sz="1600" b="1">
                          <a:latin typeface="Lato" panose="020F0502020204030203" pitchFamily="34" charset="0"/>
                          <a:ea typeface="Lato" panose="020F0502020204030203" pitchFamily="34" charset="0"/>
                          <a:cs typeface="Lato" panose="020F0502020204030203" pitchFamily="34" charset="0"/>
                        </a:rPr>
                        <a:t>Description</a:t>
                      </a:r>
                    </a:p>
                  </a:txBody>
                  <a:tcPr anchor="ctr"/>
                </a:tc>
                <a:tc>
                  <a:txBody>
                    <a:bodyPr/>
                    <a:lstStyle/>
                    <a:p>
                      <a:pPr algn="ctr"/>
                      <a:r>
                        <a:rPr lang="en-US" sz="1600" b="1">
                          <a:latin typeface="Lato" panose="020F0502020204030203" pitchFamily="34" charset="0"/>
                          <a:ea typeface="Lato" panose="020F0502020204030203" pitchFamily="34" charset="0"/>
                          <a:cs typeface="Lato" panose="020F0502020204030203" pitchFamily="34" charset="0"/>
                        </a:rPr>
                        <a:t>Details</a:t>
                      </a:r>
                    </a:p>
                  </a:txBody>
                  <a:tcPr anchor="ctr"/>
                </a:tc>
                <a:extLst>
                  <a:ext uri="{0D108BD9-81ED-4DB2-BD59-A6C34878D82A}">
                    <a16:rowId xmlns:a16="http://schemas.microsoft.com/office/drawing/2014/main" val="1413645131"/>
                  </a:ext>
                </a:extLst>
              </a:tr>
              <a:tr h="370840">
                <a:tc>
                  <a:txBody>
                    <a:bodyPr/>
                    <a:lstStyle/>
                    <a:p>
                      <a:r>
                        <a:rPr lang="en-US"/>
                        <a:t>Test Registration Required</a:t>
                      </a:r>
                    </a:p>
                  </a:txBody>
                  <a:tcPr/>
                </a:tc>
                <a:tc>
                  <a:txBody>
                    <a:bodyPr/>
                    <a:lstStyle/>
                    <a:p>
                      <a:r>
                        <a:rPr lang="en-US" sz="1300" dirty="0">
                          <a:solidFill>
                            <a:srgbClr val="FF0000"/>
                          </a:solidFill>
                        </a:rPr>
                        <a:t>Yes for Non-Mandated Participants</a:t>
                      </a:r>
                    </a:p>
                    <a:p>
                      <a:r>
                        <a:rPr lang="en-US" sz="1300" dirty="0">
                          <a:solidFill>
                            <a:srgbClr val="FF0000"/>
                          </a:solidFill>
                        </a:rPr>
                        <a:t>Registration only accepted via OCC website:</a:t>
                      </a:r>
                      <a:br>
                        <a:rPr lang="en-US" sz="1300" dirty="0"/>
                      </a:br>
                      <a:r>
                        <a:rPr lang="en-US" sz="1300" dirty="0">
                          <a:hlinkClick r:id="rId2"/>
                        </a:rPr>
                        <a:t>https://www.theocc.com/clearing/certification-testing/reg_sci_dr_industry_test_registration.jsp</a:t>
                      </a:r>
                      <a:r>
                        <a:rPr lang="en-US" sz="1300" dirty="0"/>
                        <a:t> </a:t>
                      </a:r>
                    </a:p>
                    <a:p>
                      <a:endParaRPr lang="en-US" sz="1300" dirty="0"/>
                    </a:p>
                    <a:p>
                      <a:r>
                        <a:rPr lang="en-US" sz="1300" dirty="0">
                          <a:solidFill>
                            <a:srgbClr val="FF0000"/>
                          </a:solidFill>
                        </a:rPr>
                        <a:t>OCC Registration Ended July 31, 2023, but will work with firms who late register on a best efforts basis</a:t>
                      </a:r>
                    </a:p>
                  </a:txBody>
                  <a:tcPr/>
                </a:tc>
                <a:extLst>
                  <a:ext uri="{0D108BD9-81ED-4DB2-BD59-A6C34878D82A}">
                    <a16:rowId xmlns:a16="http://schemas.microsoft.com/office/drawing/2014/main" val="3280708264"/>
                  </a:ext>
                </a:extLst>
              </a:tr>
              <a:tr h="370840">
                <a:tc>
                  <a:txBody>
                    <a:bodyPr/>
                    <a:lstStyle/>
                    <a:p>
                      <a:r>
                        <a:rPr lang="en-US"/>
                        <a:t>Environment Used For Test</a:t>
                      </a:r>
                    </a:p>
                  </a:txBody>
                  <a:tcPr/>
                </a:tc>
                <a:tc>
                  <a:txBody>
                    <a:bodyPr/>
                    <a:lstStyle/>
                    <a:p>
                      <a:r>
                        <a:rPr lang="en-US" sz="1300"/>
                        <a:t>DR Environment</a:t>
                      </a:r>
                    </a:p>
                  </a:txBody>
                  <a:tcPr/>
                </a:tc>
                <a:extLst>
                  <a:ext uri="{0D108BD9-81ED-4DB2-BD59-A6C34878D82A}">
                    <a16:rowId xmlns:a16="http://schemas.microsoft.com/office/drawing/2014/main" val="1867664151"/>
                  </a:ext>
                </a:extLst>
              </a:tr>
              <a:tr h="370840">
                <a:tc>
                  <a:txBody>
                    <a:bodyPr/>
                    <a:lstStyle/>
                    <a:p>
                      <a:r>
                        <a:rPr lang="en-US"/>
                        <a:t>Advanced Planning &amp; IT/Connectivity Contacts</a:t>
                      </a:r>
                    </a:p>
                  </a:txBody>
                  <a:tcPr/>
                </a:tc>
                <a:tc>
                  <a:txBody>
                    <a:bodyPr/>
                    <a:lstStyle/>
                    <a:p>
                      <a:r>
                        <a:rPr lang="en-US" sz="1300">
                          <a:hlinkClick r:id="rId3"/>
                        </a:rPr>
                        <a:t>occDRtest@theocc.com</a:t>
                      </a:r>
                      <a:r>
                        <a:rPr lang="en-US" sz="1300"/>
                        <a:t> </a:t>
                      </a:r>
                    </a:p>
                    <a:p>
                      <a:endParaRPr lang="en-US" sz="1300"/>
                    </a:p>
                    <a:p>
                      <a:r>
                        <a:rPr lang="en-US" sz="1300"/>
                        <a:t>Member Services Help Desk</a:t>
                      </a:r>
                    </a:p>
                    <a:p>
                      <a:r>
                        <a:rPr lang="en-US" sz="1300"/>
                        <a:t>800-621-6072</a:t>
                      </a:r>
                    </a:p>
                  </a:txBody>
                  <a:tcPr/>
                </a:tc>
                <a:extLst>
                  <a:ext uri="{0D108BD9-81ED-4DB2-BD59-A6C34878D82A}">
                    <a16:rowId xmlns:a16="http://schemas.microsoft.com/office/drawing/2014/main" val="912626805"/>
                  </a:ext>
                </a:extLst>
              </a:tr>
              <a:tr h="370840">
                <a:tc>
                  <a:txBody>
                    <a:bodyPr/>
                    <a:lstStyle/>
                    <a:p>
                      <a:r>
                        <a:rPr lang="en-US"/>
                        <a:t>Test Day Contacts</a:t>
                      </a:r>
                    </a:p>
                  </a:txBody>
                  <a:tcPr/>
                </a:tc>
                <a:tc>
                  <a:txBody>
                    <a:bodyPr/>
                    <a:lstStyle/>
                    <a:p>
                      <a:r>
                        <a:rPr lang="en-US" sz="1300"/>
                        <a:t>Member Services Help Desk</a:t>
                      </a:r>
                    </a:p>
                    <a:p>
                      <a:r>
                        <a:rPr lang="en-US" sz="1300"/>
                        <a:t>800-621-6072 Option 1</a:t>
                      </a:r>
                    </a:p>
                    <a:p>
                      <a:r>
                        <a:rPr lang="en-US" sz="1300"/>
                        <a:t>Support will be available for the duration of the test</a:t>
                      </a:r>
                    </a:p>
                  </a:txBody>
                  <a:tcPr/>
                </a:tc>
                <a:extLst>
                  <a:ext uri="{0D108BD9-81ED-4DB2-BD59-A6C34878D82A}">
                    <a16:rowId xmlns:a16="http://schemas.microsoft.com/office/drawing/2014/main" val="602093139"/>
                  </a:ext>
                </a:extLst>
              </a:tr>
              <a:tr h="370840">
                <a:tc>
                  <a:txBody>
                    <a:bodyPr/>
                    <a:lstStyle/>
                    <a:p>
                      <a:r>
                        <a:rPr lang="en-US"/>
                        <a:t>Availability of Test Day Conference Bridge</a:t>
                      </a:r>
                    </a:p>
                  </a:txBody>
                  <a:tcPr/>
                </a:tc>
                <a:tc>
                  <a:txBody>
                    <a:bodyPr/>
                    <a:lstStyle/>
                    <a:p>
                      <a:r>
                        <a:rPr lang="en-US" sz="1300"/>
                        <a:t>No – OCC will distribute broadcast emails throughout the test</a:t>
                      </a:r>
                    </a:p>
                  </a:txBody>
                  <a:tcPr/>
                </a:tc>
                <a:extLst>
                  <a:ext uri="{0D108BD9-81ED-4DB2-BD59-A6C34878D82A}">
                    <a16:rowId xmlns:a16="http://schemas.microsoft.com/office/drawing/2014/main" val="787275507"/>
                  </a:ext>
                </a:extLst>
              </a:tr>
              <a:tr h="370840">
                <a:tc>
                  <a:txBody>
                    <a:bodyPr/>
                    <a:lstStyle/>
                    <a:p>
                      <a:r>
                        <a:rPr lang="en-US"/>
                        <a:t>Completion of Test Acknowledgement Protocol</a:t>
                      </a:r>
                    </a:p>
                  </a:txBody>
                  <a:tcPr/>
                </a:tc>
                <a:tc>
                  <a:txBody>
                    <a:bodyPr/>
                    <a:lstStyle/>
                    <a:p>
                      <a:r>
                        <a:rPr lang="en-US" sz="1300" dirty="0"/>
                        <a:t>Complete Email Template and Send To </a:t>
                      </a:r>
                      <a:r>
                        <a:rPr lang="en-US" sz="1300" dirty="0">
                          <a:hlinkClick r:id="rId3"/>
                        </a:rPr>
                        <a:t>occDRtest@theocc.com</a:t>
                      </a:r>
                      <a:r>
                        <a:rPr lang="en-US" sz="1300" dirty="0"/>
                        <a:t> </a:t>
                      </a:r>
                    </a:p>
                  </a:txBody>
                  <a:tcPr/>
                </a:tc>
                <a:extLst>
                  <a:ext uri="{0D108BD9-81ED-4DB2-BD59-A6C34878D82A}">
                    <a16:rowId xmlns:a16="http://schemas.microsoft.com/office/drawing/2014/main" val="4061301714"/>
                  </a:ext>
                </a:extLst>
              </a:tr>
            </a:tbl>
          </a:graphicData>
        </a:graphic>
      </p:graphicFrame>
    </p:spTree>
    <p:extLst>
      <p:ext uri="{BB962C8B-B14F-4D97-AF65-F5344CB8AC3E}">
        <p14:creationId xmlns:p14="http://schemas.microsoft.com/office/powerpoint/2010/main" val="3089292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graphicFrame>
        <p:nvGraphicFramePr>
          <p:cNvPr id="2" name="Content Placeholder 1">
            <a:extLst>
              <a:ext uri="{FF2B5EF4-FFF2-40B4-BE49-F238E27FC236}">
                <a16:creationId xmlns:a16="http://schemas.microsoft.com/office/drawing/2014/main" id="{3FEF9312-FBC3-4F48-99A7-319EBC5FD06F}"/>
              </a:ext>
            </a:extLst>
          </p:cNvPr>
          <p:cNvGraphicFramePr>
            <a:graphicFrameLocks noGrp="1"/>
          </p:cNvGraphicFramePr>
          <p:nvPr>
            <p:ph idx="1"/>
            <p:extLst>
              <p:ext uri="{D42A27DB-BD31-4B8C-83A1-F6EECF244321}">
                <p14:modId xmlns:p14="http://schemas.microsoft.com/office/powerpoint/2010/main" val="3379068769"/>
              </p:ext>
            </p:extLst>
          </p:nvPr>
        </p:nvGraphicFramePr>
        <p:xfrm>
          <a:off x="628650" y="1945640"/>
          <a:ext cx="7886700" cy="2971800"/>
        </p:xfrm>
        <a:graphic>
          <a:graphicData uri="http://schemas.openxmlformats.org/drawingml/2006/table">
            <a:tbl>
              <a:tblPr bandRow="1">
                <a:tableStyleId>{5C22544A-7EE6-4342-B048-85BDC9FD1C3A}</a:tableStyleId>
              </a:tblPr>
              <a:tblGrid>
                <a:gridCol w="3943350">
                  <a:extLst>
                    <a:ext uri="{9D8B030D-6E8A-4147-A177-3AD203B41FA5}">
                      <a16:colId xmlns:a16="http://schemas.microsoft.com/office/drawing/2014/main" val="988683521"/>
                    </a:ext>
                  </a:extLst>
                </a:gridCol>
                <a:gridCol w="3943350">
                  <a:extLst>
                    <a:ext uri="{9D8B030D-6E8A-4147-A177-3AD203B41FA5}">
                      <a16:colId xmlns:a16="http://schemas.microsoft.com/office/drawing/2014/main" val="3626932591"/>
                    </a:ext>
                  </a:extLst>
                </a:gridCol>
              </a:tblGrid>
              <a:tr h="370840">
                <a:tc>
                  <a:txBody>
                    <a:bodyPr/>
                    <a:lstStyle/>
                    <a:p>
                      <a:pPr algn="ctr"/>
                      <a:r>
                        <a:rPr lang="en-US" sz="1600" b="1"/>
                        <a:t>Description</a:t>
                      </a:r>
                    </a:p>
                  </a:txBody>
                  <a:tcPr anchor="ctr"/>
                </a:tc>
                <a:tc>
                  <a:txBody>
                    <a:bodyPr/>
                    <a:lstStyle/>
                    <a:p>
                      <a:pPr algn="ctr"/>
                      <a:r>
                        <a:rPr lang="en-US" sz="1600" b="1"/>
                        <a:t>Details</a:t>
                      </a:r>
                    </a:p>
                  </a:txBody>
                  <a:tcPr anchor="ctr"/>
                </a:tc>
                <a:extLst>
                  <a:ext uri="{0D108BD9-81ED-4DB2-BD59-A6C34878D82A}">
                    <a16:rowId xmlns:a16="http://schemas.microsoft.com/office/drawing/2014/main" val="2926226064"/>
                  </a:ext>
                </a:extLst>
              </a:tr>
              <a:tr h="370840">
                <a:tc>
                  <a:txBody>
                    <a:bodyPr/>
                    <a:lstStyle/>
                    <a:p>
                      <a:r>
                        <a:rPr lang="en-US"/>
                        <a:t>Systems Supported</a:t>
                      </a:r>
                    </a:p>
                  </a:txBody>
                  <a:tcPr/>
                </a:tc>
                <a:tc>
                  <a:txBody>
                    <a:bodyPr/>
                    <a:lstStyle/>
                    <a:p>
                      <a:r>
                        <a:rPr lang="en-US" sz="1300"/>
                        <a:t>Encore, DDS</a:t>
                      </a:r>
                    </a:p>
                  </a:txBody>
                  <a:tcPr/>
                </a:tc>
                <a:extLst>
                  <a:ext uri="{0D108BD9-81ED-4DB2-BD59-A6C34878D82A}">
                    <a16:rowId xmlns:a16="http://schemas.microsoft.com/office/drawing/2014/main" val="3162374224"/>
                  </a:ext>
                </a:extLst>
              </a:tr>
              <a:tr h="370840">
                <a:tc>
                  <a:txBody>
                    <a:bodyPr/>
                    <a:lstStyle/>
                    <a:p>
                      <a:r>
                        <a:rPr lang="en-US"/>
                        <a:t>Client Connectivity</a:t>
                      </a:r>
                    </a:p>
                  </a:txBody>
                  <a:tcPr/>
                </a:tc>
                <a:tc>
                  <a:txBody>
                    <a:bodyPr/>
                    <a:lstStyle/>
                    <a:p>
                      <a:r>
                        <a:rPr lang="en-US" sz="1300" dirty="0"/>
                        <a:t>IP and Leased Lines (includes SFTP, MQ)</a:t>
                      </a:r>
                    </a:p>
                  </a:txBody>
                  <a:tcPr/>
                </a:tc>
                <a:extLst>
                  <a:ext uri="{0D108BD9-81ED-4DB2-BD59-A6C34878D82A}">
                    <a16:rowId xmlns:a16="http://schemas.microsoft.com/office/drawing/2014/main" val="2783234243"/>
                  </a:ext>
                </a:extLst>
              </a:tr>
              <a:tr h="370840">
                <a:tc>
                  <a:txBody>
                    <a:bodyPr/>
                    <a:lstStyle/>
                    <a:p>
                      <a:r>
                        <a:rPr lang="en-US"/>
                        <a:t>Production Systems Reset and Test Data Purged</a:t>
                      </a:r>
                    </a:p>
                  </a:txBody>
                  <a:tcPr/>
                </a:tc>
                <a:tc>
                  <a:txBody>
                    <a:bodyPr/>
                    <a:lstStyle/>
                    <a:p>
                      <a:r>
                        <a:rPr lang="en-US" sz="1300"/>
                        <a:t>Yes, - Prior to Monday opening</a:t>
                      </a:r>
                      <a:br>
                        <a:rPr lang="en-US" sz="1300"/>
                      </a:br>
                      <a:r>
                        <a:rPr lang="en-US" sz="1300"/>
                        <a:t>Firms are responsible for purging test data on their systems</a:t>
                      </a:r>
                    </a:p>
                  </a:txBody>
                  <a:tcPr/>
                </a:tc>
                <a:extLst>
                  <a:ext uri="{0D108BD9-81ED-4DB2-BD59-A6C34878D82A}">
                    <a16:rowId xmlns:a16="http://schemas.microsoft.com/office/drawing/2014/main" val="1327446833"/>
                  </a:ext>
                </a:extLst>
              </a:tr>
              <a:tr h="370840">
                <a:tc>
                  <a:txBody>
                    <a:bodyPr/>
                    <a:lstStyle/>
                    <a:p>
                      <a:r>
                        <a:rPr lang="en-US"/>
                        <a:t>Special Registration Requirements</a:t>
                      </a:r>
                    </a:p>
                  </a:txBody>
                  <a:tcPr/>
                </a:tc>
                <a:tc>
                  <a:txBody>
                    <a:bodyPr/>
                    <a:lstStyle/>
                    <a:p>
                      <a:r>
                        <a:rPr lang="en-US" sz="1300"/>
                        <a:t>Advanced Registration Required – No Day of Registration Accepted</a:t>
                      </a:r>
                    </a:p>
                  </a:txBody>
                  <a:tcPr/>
                </a:tc>
                <a:extLst>
                  <a:ext uri="{0D108BD9-81ED-4DB2-BD59-A6C34878D82A}">
                    <a16:rowId xmlns:a16="http://schemas.microsoft.com/office/drawing/2014/main" val="3162548104"/>
                  </a:ext>
                </a:extLst>
              </a:tr>
              <a:tr h="370840">
                <a:tc>
                  <a:txBody>
                    <a:bodyPr/>
                    <a:lstStyle/>
                    <a:p>
                      <a:r>
                        <a:rPr lang="en-US"/>
                        <a:t>Special Instructions</a:t>
                      </a:r>
                    </a:p>
                  </a:txBody>
                  <a:tcPr/>
                </a:tc>
                <a:tc>
                  <a:txBody>
                    <a:bodyPr/>
                    <a:lstStyle/>
                    <a:p>
                      <a:r>
                        <a:rPr lang="en-US" sz="1300" dirty="0"/>
                        <a:t>OCC will require all firms testing on October 14, 2023 to pre-test connectivity on the designated test date in September (9/23)</a:t>
                      </a:r>
                    </a:p>
                  </a:txBody>
                  <a:tcPr/>
                </a:tc>
                <a:extLst>
                  <a:ext uri="{0D108BD9-81ED-4DB2-BD59-A6C34878D82A}">
                    <a16:rowId xmlns:a16="http://schemas.microsoft.com/office/drawing/2014/main" val="1759173109"/>
                  </a:ext>
                </a:extLst>
              </a:tr>
            </a:tbl>
          </a:graphicData>
        </a:graphic>
      </p:graphicFrame>
      <p:sp>
        <p:nvSpPr>
          <p:cNvPr id="4" name="TextBox 3">
            <a:extLst>
              <a:ext uri="{FF2B5EF4-FFF2-40B4-BE49-F238E27FC236}">
                <a16:creationId xmlns:a16="http://schemas.microsoft.com/office/drawing/2014/main" id="{DDD94557-0976-8641-9E5C-008D2594CBDE}"/>
              </a:ext>
            </a:extLst>
          </p:cNvPr>
          <p:cNvSpPr txBox="1"/>
          <p:nvPr/>
        </p:nvSpPr>
        <p:spPr>
          <a:xfrm>
            <a:off x="628650" y="1368512"/>
            <a:ext cx="3642344" cy="369332"/>
          </a:xfrm>
          <a:prstGeom prst="rect">
            <a:avLst/>
          </a:prstGeom>
          <a:noFill/>
        </p:spPr>
        <p:txBody>
          <a:bodyPr wrap="none" rtlCol="0">
            <a:spAutoFit/>
          </a:bodyPr>
          <a:lstStyle/>
          <a:p>
            <a:r>
              <a:rPr lang="en-US" b="1">
                <a:latin typeface="Lato" panose="020F0502020204030203" pitchFamily="34" charset="0"/>
                <a:ea typeface="Lato" panose="020F0502020204030203" pitchFamily="34" charset="0"/>
                <a:cs typeface="Lato" panose="020F0502020204030203" pitchFamily="34" charset="0"/>
              </a:rPr>
              <a:t>General Test Information (Cont’d)</a:t>
            </a:r>
          </a:p>
        </p:txBody>
      </p:sp>
    </p:spTree>
    <p:extLst>
      <p:ext uri="{BB962C8B-B14F-4D97-AF65-F5344CB8AC3E}">
        <p14:creationId xmlns:p14="http://schemas.microsoft.com/office/powerpoint/2010/main" val="1308767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r>
              <a:rPr lang="en-US" dirty="0"/>
              <a:t>Participants must register in advance via the OCC website</a:t>
            </a:r>
          </a:p>
          <a:p>
            <a:r>
              <a:rPr lang="en-US" dirty="0"/>
              <a:t>Once registered OCC will contact registered participants to provide overview of testing scope and distribute the Industry Test Questionnaire and the 2023 Technical Specification forms which must be filled out and returned to OCC.</a:t>
            </a:r>
          </a:p>
          <a:p>
            <a:r>
              <a:rPr lang="en-US" dirty="0"/>
              <a:t>Members can choose to test from Production/Back-up or DR site and must disclose to OCC what site is being used for the test</a:t>
            </a:r>
          </a:p>
          <a:p>
            <a:r>
              <a:rPr lang="en-US" dirty="0"/>
              <a:t>Connectivity Testing is required in advance of participation in the Industry Test. OCC will support connectivity testing on the following dates.</a:t>
            </a:r>
          </a:p>
          <a:p>
            <a:pPr marL="0" indent="0">
              <a:buNone/>
            </a:pPr>
            <a:endParaRPr lang="en-US" dirty="0"/>
          </a:p>
        </p:txBody>
      </p:sp>
      <p:sp>
        <p:nvSpPr>
          <p:cNvPr id="2" name="TextBox 1">
            <a:extLst>
              <a:ext uri="{FF2B5EF4-FFF2-40B4-BE49-F238E27FC236}">
                <a16:creationId xmlns:a16="http://schemas.microsoft.com/office/drawing/2014/main" id="{5AB3D167-4870-6F40-814E-B317BB77C025}"/>
              </a:ext>
            </a:extLst>
          </p:cNvPr>
          <p:cNvSpPr txBox="1"/>
          <p:nvPr/>
        </p:nvSpPr>
        <p:spPr>
          <a:xfrm>
            <a:off x="628650" y="1322299"/>
            <a:ext cx="2873479" cy="415498"/>
          </a:xfrm>
          <a:prstGeom prst="rect">
            <a:avLst/>
          </a:prstGeom>
          <a:noFill/>
        </p:spPr>
        <p:txBody>
          <a:bodyPr wrap="none" rtlCol="0">
            <a:spAutoFit/>
          </a:bodyPr>
          <a:lstStyle/>
          <a:p>
            <a:r>
              <a:rPr lang="en-US" sz="2100" b="1" u="sng">
                <a:latin typeface="Lato" panose="020F0502020204030203" pitchFamily="34" charset="0"/>
                <a:ea typeface="Lato" panose="020F0502020204030203" pitchFamily="34" charset="0"/>
                <a:cs typeface="Lato" panose="020F0502020204030203" pitchFamily="34" charset="0"/>
              </a:rPr>
              <a:t>Testing Pre-Requisites</a:t>
            </a:r>
          </a:p>
        </p:txBody>
      </p:sp>
      <p:graphicFrame>
        <p:nvGraphicFramePr>
          <p:cNvPr id="3" name="Table 2">
            <a:extLst>
              <a:ext uri="{FF2B5EF4-FFF2-40B4-BE49-F238E27FC236}">
                <a16:creationId xmlns:a16="http://schemas.microsoft.com/office/drawing/2014/main" id="{9DF19423-273F-AA46-8E17-C06D842B2224}"/>
              </a:ext>
            </a:extLst>
          </p:cNvPr>
          <p:cNvGraphicFramePr>
            <a:graphicFrameLocks noGrp="1"/>
          </p:cNvGraphicFramePr>
          <p:nvPr>
            <p:extLst>
              <p:ext uri="{D42A27DB-BD31-4B8C-83A1-F6EECF244321}">
                <p14:modId xmlns:p14="http://schemas.microsoft.com/office/powerpoint/2010/main" val="1003076418"/>
              </p:ext>
            </p:extLst>
          </p:nvPr>
        </p:nvGraphicFramePr>
        <p:xfrm>
          <a:off x="727074" y="5200104"/>
          <a:ext cx="8032752" cy="873760"/>
        </p:xfrm>
        <a:graphic>
          <a:graphicData uri="http://schemas.openxmlformats.org/drawingml/2006/table">
            <a:tbl>
              <a:tblPr firstRow="1" bandRow="1">
                <a:tableStyleId>{5C22544A-7EE6-4342-B048-85BDC9FD1C3A}</a:tableStyleId>
              </a:tblPr>
              <a:tblGrid>
                <a:gridCol w="2636612">
                  <a:extLst>
                    <a:ext uri="{9D8B030D-6E8A-4147-A177-3AD203B41FA5}">
                      <a16:colId xmlns:a16="http://schemas.microsoft.com/office/drawing/2014/main" val="2910646410"/>
                    </a:ext>
                  </a:extLst>
                </a:gridCol>
                <a:gridCol w="1910443">
                  <a:extLst>
                    <a:ext uri="{9D8B030D-6E8A-4147-A177-3AD203B41FA5}">
                      <a16:colId xmlns:a16="http://schemas.microsoft.com/office/drawing/2014/main" val="292636807"/>
                    </a:ext>
                  </a:extLst>
                </a:gridCol>
                <a:gridCol w="1477509">
                  <a:extLst>
                    <a:ext uri="{9D8B030D-6E8A-4147-A177-3AD203B41FA5}">
                      <a16:colId xmlns:a16="http://schemas.microsoft.com/office/drawing/2014/main" val="3851074242"/>
                    </a:ext>
                  </a:extLst>
                </a:gridCol>
                <a:gridCol w="2008188">
                  <a:extLst>
                    <a:ext uri="{9D8B030D-6E8A-4147-A177-3AD203B41FA5}">
                      <a16:colId xmlns:a16="http://schemas.microsoft.com/office/drawing/2014/main" val="3089773979"/>
                    </a:ext>
                  </a:extLst>
                </a:gridCol>
              </a:tblGrid>
              <a:tr h="370840">
                <a:tc>
                  <a:txBody>
                    <a:bodyPr/>
                    <a:lstStyle/>
                    <a:p>
                      <a:r>
                        <a:rPr lang="en-US">
                          <a:latin typeface="Lato" panose="020F0502020204030203" pitchFamily="34" charset="0"/>
                          <a:ea typeface="Lato" panose="020F0502020204030203" pitchFamily="34" charset="0"/>
                          <a:cs typeface="Lato" panose="020F0502020204030203" pitchFamily="34" charset="0"/>
                        </a:rPr>
                        <a:t>Day/Date</a:t>
                      </a:r>
                    </a:p>
                  </a:txBody>
                  <a:tcPr/>
                </a:tc>
                <a:tc>
                  <a:txBody>
                    <a:bodyPr/>
                    <a:lstStyle/>
                    <a:p>
                      <a:r>
                        <a:rPr lang="en-US">
                          <a:latin typeface="Lato" panose="020F0502020204030203" pitchFamily="34" charset="0"/>
                          <a:ea typeface="Lato" panose="020F0502020204030203" pitchFamily="34" charset="0"/>
                          <a:cs typeface="Lato" panose="020F0502020204030203" pitchFamily="34" charset="0"/>
                        </a:rPr>
                        <a:t>Time (ET)</a:t>
                      </a:r>
                    </a:p>
                  </a:txBody>
                  <a:tcPr/>
                </a:tc>
                <a:tc>
                  <a:txBody>
                    <a:bodyPr/>
                    <a:lstStyle/>
                    <a:p>
                      <a:r>
                        <a:rPr lang="en-US">
                          <a:latin typeface="Lato" panose="020F0502020204030203" pitchFamily="34" charset="0"/>
                          <a:ea typeface="Lato" panose="020F0502020204030203" pitchFamily="34" charset="0"/>
                          <a:cs typeface="Lato" panose="020F0502020204030203" pitchFamily="34" charset="0"/>
                        </a:rPr>
                        <a:t>Connectivity Pre-registration</a:t>
                      </a:r>
                    </a:p>
                  </a:txBody>
                  <a:tcPr/>
                </a:tc>
                <a:tc>
                  <a:txBody>
                    <a:bodyPr/>
                    <a:lstStyle/>
                    <a:p>
                      <a:r>
                        <a:rPr lang="en-US" dirty="0">
                          <a:latin typeface="Lato" panose="020F0502020204030203" pitchFamily="34" charset="0"/>
                          <a:ea typeface="Lato" panose="020F0502020204030203" pitchFamily="34" charset="0"/>
                          <a:cs typeface="Lato" panose="020F0502020204030203" pitchFamily="34" charset="0"/>
                        </a:rPr>
                        <a:t>2022 Tech Spec Form</a:t>
                      </a:r>
                    </a:p>
                  </a:txBody>
                  <a:tcPr/>
                </a:tc>
                <a:extLst>
                  <a:ext uri="{0D108BD9-81ED-4DB2-BD59-A6C34878D82A}">
                    <a16:rowId xmlns:a16="http://schemas.microsoft.com/office/drawing/2014/main" val="2053078649"/>
                  </a:ext>
                </a:extLst>
              </a:tr>
              <a:tr h="370840">
                <a:tc>
                  <a:txBody>
                    <a:bodyPr/>
                    <a:lstStyle/>
                    <a:p>
                      <a:r>
                        <a:rPr lang="en-US" sz="1350" dirty="0">
                          <a:latin typeface="Lato" panose="020F0502020204030203" pitchFamily="34" charset="0"/>
                          <a:ea typeface="Lato" panose="020F0502020204030203" pitchFamily="34" charset="0"/>
                          <a:cs typeface="Lato" panose="020F0502020204030203" pitchFamily="34" charset="0"/>
                        </a:rPr>
                        <a:t>Saturday, September 23, 2023</a:t>
                      </a:r>
                    </a:p>
                  </a:txBody>
                  <a:tcPr/>
                </a:tc>
                <a:tc>
                  <a:txBody>
                    <a:bodyPr/>
                    <a:lstStyle/>
                    <a:p>
                      <a:r>
                        <a:rPr lang="en-US" sz="1350">
                          <a:latin typeface="Lato" panose="020F0502020204030203" pitchFamily="34" charset="0"/>
                          <a:ea typeface="Lato" panose="020F0502020204030203" pitchFamily="34" charset="0"/>
                          <a:cs typeface="Lato" panose="020F0502020204030203" pitchFamily="34" charset="0"/>
                        </a:rPr>
                        <a:t>9:00 a.m. – 3:00 p.m.</a:t>
                      </a:r>
                    </a:p>
                  </a:txBody>
                  <a:tcPr/>
                </a:tc>
                <a:tc>
                  <a:txBody>
                    <a:bodyPr/>
                    <a:lstStyle/>
                    <a:p>
                      <a:r>
                        <a:rPr lang="en-US" sz="1350">
                          <a:latin typeface="Lato" panose="020F0502020204030203" pitchFamily="34" charset="0"/>
                          <a:ea typeface="Lato" panose="020F0502020204030203" pitchFamily="34" charset="0"/>
                          <a:cs typeface="Lato" panose="020F0502020204030203" pitchFamily="34" charset="0"/>
                        </a:rPr>
                        <a:t>Required</a:t>
                      </a:r>
                    </a:p>
                  </a:txBody>
                  <a:tcPr/>
                </a:tc>
                <a:tc>
                  <a:txBody>
                    <a:bodyPr/>
                    <a:lstStyle/>
                    <a:p>
                      <a:r>
                        <a:rPr lang="en-US" sz="1350" dirty="0">
                          <a:latin typeface="Lato" panose="020F0502020204030203" pitchFamily="34" charset="0"/>
                          <a:ea typeface="Lato" panose="020F0502020204030203" pitchFamily="34" charset="0"/>
                          <a:cs typeface="Lato" panose="020F0502020204030203" pitchFamily="34" charset="0"/>
                        </a:rPr>
                        <a:t>Required</a:t>
                      </a:r>
                    </a:p>
                  </a:txBody>
                  <a:tcPr/>
                </a:tc>
                <a:extLst>
                  <a:ext uri="{0D108BD9-81ED-4DB2-BD59-A6C34878D82A}">
                    <a16:rowId xmlns:a16="http://schemas.microsoft.com/office/drawing/2014/main" val="1954578512"/>
                  </a:ext>
                </a:extLst>
              </a:tr>
            </a:tbl>
          </a:graphicData>
        </a:graphic>
      </p:graphicFrame>
    </p:spTree>
    <p:extLst>
      <p:ext uri="{BB962C8B-B14F-4D97-AF65-F5344CB8AC3E}">
        <p14:creationId xmlns:p14="http://schemas.microsoft.com/office/powerpoint/2010/main" val="1399895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graphicFrame>
        <p:nvGraphicFramePr>
          <p:cNvPr id="2" name="Content Placeholder 1">
            <a:extLst>
              <a:ext uri="{FF2B5EF4-FFF2-40B4-BE49-F238E27FC236}">
                <a16:creationId xmlns:a16="http://schemas.microsoft.com/office/drawing/2014/main" id="{1556BD4D-AAE0-DC4C-9591-22B585B0E80C}"/>
              </a:ext>
            </a:extLst>
          </p:cNvPr>
          <p:cNvGraphicFramePr>
            <a:graphicFrameLocks noGrp="1"/>
          </p:cNvGraphicFramePr>
          <p:nvPr>
            <p:ph idx="1"/>
            <p:extLst>
              <p:ext uri="{D42A27DB-BD31-4B8C-83A1-F6EECF244321}">
                <p14:modId xmlns:p14="http://schemas.microsoft.com/office/powerpoint/2010/main" val="234804061"/>
              </p:ext>
            </p:extLst>
          </p:nvPr>
        </p:nvGraphicFramePr>
        <p:xfrm>
          <a:off x="215900" y="1360486"/>
          <a:ext cx="8712199" cy="5181692"/>
        </p:xfrm>
        <a:graphic>
          <a:graphicData uri="http://schemas.openxmlformats.org/drawingml/2006/table">
            <a:tbl>
              <a:tblPr firstRow="1" bandRow="1">
                <a:tableStyleId>{5C22544A-7EE6-4342-B048-85BDC9FD1C3A}</a:tableStyleId>
              </a:tblPr>
              <a:tblGrid>
                <a:gridCol w="1212850">
                  <a:extLst>
                    <a:ext uri="{9D8B030D-6E8A-4147-A177-3AD203B41FA5}">
                      <a16:colId xmlns:a16="http://schemas.microsoft.com/office/drawing/2014/main" val="4131259406"/>
                    </a:ext>
                  </a:extLst>
                </a:gridCol>
                <a:gridCol w="1585913">
                  <a:extLst>
                    <a:ext uri="{9D8B030D-6E8A-4147-A177-3AD203B41FA5}">
                      <a16:colId xmlns:a16="http://schemas.microsoft.com/office/drawing/2014/main" val="3551238547"/>
                    </a:ext>
                  </a:extLst>
                </a:gridCol>
                <a:gridCol w="2157412">
                  <a:extLst>
                    <a:ext uri="{9D8B030D-6E8A-4147-A177-3AD203B41FA5}">
                      <a16:colId xmlns:a16="http://schemas.microsoft.com/office/drawing/2014/main" val="3748358284"/>
                    </a:ext>
                  </a:extLst>
                </a:gridCol>
                <a:gridCol w="1085849">
                  <a:extLst>
                    <a:ext uri="{9D8B030D-6E8A-4147-A177-3AD203B41FA5}">
                      <a16:colId xmlns:a16="http://schemas.microsoft.com/office/drawing/2014/main" val="3440326438"/>
                    </a:ext>
                  </a:extLst>
                </a:gridCol>
                <a:gridCol w="2670175">
                  <a:extLst>
                    <a:ext uri="{9D8B030D-6E8A-4147-A177-3AD203B41FA5}">
                      <a16:colId xmlns:a16="http://schemas.microsoft.com/office/drawing/2014/main" val="2499769032"/>
                    </a:ext>
                  </a:extLst>
                </a:gridCol>
              </a:tblGrid>
              <a:tr h="525372">
                <a:tc>
                  <a:txBody>
                    <a:bodyPr/>
                    <a:lstStyle/>
                    <a:p>
                      <a:pPr algn="ctr"/>
                      <a:r>
                        <a:rPr lang="en-US"/>
                        <a:t>Business/</a:t>
                      </a:r>
                      <a:br>
                        <a:rPr lang="en-US"/>
                      </a:br>
                      <a:r>
                        <a:rPr lang="en-US"/>
                        <a:t>Trade Date</a:t>
                      </a:r>
                    </a:p>
                  </a:txBody>
                  <a:tcPr anchor="ctr"/>
                </a:tc>
                <a:tc>
                  <a:txBody>
                    <a:bodyPr/>
                    <a:lstStyle/>
                    <a:p>
                      <a:pPr algn="ctr"/>
                      <a:r>
                        <a:rPr lang="en-US"/>
                        <a:t>Time (ET)</a:t>
                      </a:r>
                    </a:p>
                  </a:txBody>
                  <a:tcPr anchor="ctr"/>
                </a:tc>
                <a:tc>
                  <a:txBody>
                    <a:bodyPr/>
                    <a:lstStyle/>
                    <a:p>
                      <a:pPr algn="ctr"/>
                      <a:r>
                        <a:rPr lang="en-US"/>
                        <a:t>Activity</a:t>
                      </a:r>
                    </a:p>
                  </a:txBody>
                  <a:tcPr anchor="ctr"/>
                </a:tc>
                <a:tc>
                  <a:txBody>
                    <a:bodyPr/>
                    <a:lstStyle/>
                    <a:p>
                      <a:pPr algn="ctr"/>
                      <a:r>
                        <a:rPr lang="en-US"/>
                        <a:t>Inputs/</a:t>
                      </a:r>
                      <a:br>
                        <a:rPr lang="en-US"/>
                      </a:br>
                      <a:r>
                        <a:rPr lang="en-US"/>
                        <a:t>Outputs</a:t>
                      </a:r>
                    </a:p>
                  </a:txBody>
                  <a:tcPr anchor="ctr"/>
                </a:tc>
                <a:tc>
                  <a:txBody>
                    <a:bodyPr/>
                    <a:lstStyle/>
                    <a:p>
                      <a:pPr algn="ctr"/>
                      <a:r>
                        <a:rPr lang="en-US"/>
                        <a:t>Description</a:t>
                      </a:r>
                    </a:p>
                  </a:txBody>
                  <a:tcPr anchor="ctr"/>
                </a:tc>
                <a:extLst>
                  <a:ext uri="{0D108BD9-81ED-4DB2-BD59-A6C34878D82A}">
                    <a16:rowId xmlns:a16="http://schemas.microsoft.com/office/drawing/2014/main" val="1809821150"/>
                  </a:ext>
                </a:extLst>
              </a:tr>
              <a:tr h="668655">
                <a:tc rowSpan="5">
                  <a:txBody>
                    <a:bodyPr/>
                    <a:lstStyle/>
                    <a:p>
                      <a:pPr algn="ctr"/>
                      <a:r>
                        <a:rPr lang="en-US" sz="1000" b="1" dirty="0"/>
                        <a:t>Thursday</a:t>
                      </a:r>
                    </a:p>
                    <a:p>
                      <a:pPr algn="ctr"/>
                      <a:r>
                        <a:rPr lang="en-US" sz="1000" b="1" dirty="0"/>
                        <a:t>10/12/23</a:t>
                      </a:r>
                    </a:p>
                    <a:p>
                      <a:pPr algn="ctr"/>
                      <a:r>
                        <a:rPr lang="en-US" sz="1000" b="1" dirty="0"/>
                        <a:t>/</a:t>
                      </a:r>
                    </a:p>
                    <a:p>
                      <a:pPr algn="ctr"/>
                      <a:r>
                        <a:rPr lang="en-US" sz="1000" b="1" dirty="0"/>
                        <a:t>Saturday</a:t>
                      </a:r>
                    </a:p>
                    <a:p>
                      <a:pPr algn="ctr"/>
                      <a:r>
                        <a:rPr lang="en-US" sz="1000" b="1" dirty="0"/>
                        <a:t>10/14/23</a:t>
                      </a:r>
                    </a:p>
                  </a:txBody>
                  <a:tcPr anchor="ctr"/>
                </a:tc>
                <a:tc>
                  <a:txBody>
                    <a:bodyPr/>
                    <a:lstStyle/>
                    <a:p>
                      <a:r>
                        <a:rPr lang="en-US" sz="1000"/>
                        <a:t>8:15 a.m. – 8:45 a.m.</a:t>
                      </a:r>
                    </a:p>
                  </a:txBody>
                  <a:tcPr anchor="ctr"/>
                </a:tc>
                <a:tc>
                  <a:txBody>
                    <a:bodyPr/>
                    <a:lstStyle/>
                    <a:p>
                      <a:r>
                        <a:rPr lang="en-US" sz="1000"/>
                        <a:t>Pre-Market Open Connectivity – Exchange Only</a:t>
                      </a:r>
                    </a:p>
                  </a:txBody>
                  <a:tcPr anchor="ctr"/>
                </a:tc>
                <a:tc>
                  <a:txBody>
                    <a:bodyPr/>
                    <a:lstStyle/>
                    <a:p>
                      <a:r>
                        <a:rPr lang="en-US" sz="1000"/>
                        <a:t>N/A</a:t>
                      </a:r>
                    </a:p>
                  </a:txBody>
                  <a:tcPr anchor="ctr"/>
                </a:tc>
                <a:tc>
                  <a:txBody>
                    <a:bodyPr/>
                    <a:lstStyle/>
                    <a:p>
                      <a:r>
                        <a:rPr lang="en-US" sz="1000"/>
                        <a:t>Resolution of connectivity &amp; start-up issues</a:t>
                      </a:r>
                    </a:p>
                  </a:txBody>
                  <a:tcPr anchor="ctr"/>
                </a:tc>
                <a:extLst>
                  <a:ext uri="{0D108BD9-81ED-4DB2-BD59-A6C34878D82A}">
                    <a16:rowId xmlns:a16="http://schemas.microsoft.com/office/drawing/2014/main" val="3386395548"/>
                  </a:ext>
                </a:extLst>
              </a:tr>
              <a:tr h="431574">
                <a:tc vMerge="1">
                  <a:txBody>
                    <a:bodyPr/>
                    <a:lstStyle/>
                    <a:p>
                      <a:endParaRPr lang="en-US"/>
                    </a:p>
                  </a:txBody>
                  <a:tcPr/>
                </a:tc>
                <a:tc>
                  <a:txBody>
                    <a:bodyPr/>
                    <a:lstStyle/>
                    <a:p>
                      <a:r>
                        <a:rPr lang="en-US" sz="1000"/>
                        <a:t>8:45 a.m. – 9:15 a.m.</a:t>
                      </a:r>
                    </a:p>
                  </a:txBody>
                  <a:tcPr anchor="ctr"/>
                </a:tc>
                <a:tc>
                  <a:txBody>
                    <a:bodyPr/>
                    <a:lstStyle/>
                    <a:p>
                      <a:r>
                        <a:rPr lang="en-US" sz="1000"/>
                        <a:t>Pre-Market Open Connectivity - Participants</a:t>
                      </a:r>
                    </a:p>
                  </a:txBody>
                  <a:tcPr anchor="ctr"/>
                </a:tc>
                <a:tc>
                  <a:txBody>
                    <a:bodyPr/>
                    <a:lstStyle/>
                    <a:p>
                      <a:r>
                        <a:rPr lang="en-US" sz="1000"/>
                        <a:t>N/A</a:t>
                      </a:r>
                    </a:p>
                  </a:txBody>
                  <a:tcPr anchor="ctr"/>
                </a:tc>
                <a:tc>
                  <a:txBody>
                    <a:bodyPr/>
                    <a:lstStyle/>
                    <a:p>
                      <a:r>
                        <a:rPr lang="en-US" sz="1000"/>
                        <a:t>Resolution of connectivity &amp; start-up issues</a:t>
                      </a:r>
                    </a:p>
                  </a:txBody>
                  <a:tcPr anchor="ctr"/>
                </a:tc>
                <a:extLst>
                  <a:ext uri="{0D108BD9-81ED-4DB2-BD59-A6C34878D82A}">
                    <a16:rowId xmlns:a16="http://schemas.microsoft.com/office/drawing/2014/main" val="2249373529"/>
                  </a:ext>
                </a:extLst>
              </a:tr>
              <a:tr h="1623876">
                <a:tc vMerge="1">
                  <a:txBody>
                    <a:bodyPr/>
                    <a:lstStyle/>
                    <a:p>
                      <a:endParaRPr lang="en-US"/>
                    </a:p>
                  </a:txBody>
                  <a:tcPr/>
                </a:tc>
                <a:tc>
                  <a:txBody>
                    <a:bodyPr/>
                    <a:lstStyle/>
                    <a:p>
                      <a:pPr algn="l"/>
                      <a:endParaRPr lang="en-US" sz="1000" dirty="0"/>
                    </a:p>
                    <a:p>
                      <a:pPr algn="l"/>
                      <a:endParaRPr lang="en-US" sz="1000" dirty="0"/>
                    </a:p>
                    <a:p>
                      <a:pPr algn="l"/>
                      <a:endParaRPr lang="en-US" sz="1000" dirty="0"/>
                    </a:p>
                    <a:p>
                      <a:pPr algn="l"/>
                      <a:endParaRPr lang="en-US" sz="1000" dirty="0"/>
                    </a:p>
                    <a:p>
                      <a:pPr algn="l"/>
                      <a:endParaRPr lang="en-US" sz="1000" dirty="0"/>
                    </a:p>
                    <a:p>
                      <a:pPr algn="l"/>
                      <a:endParaRPr lang="en-US" sz="1000" dirty="0"/>
                    </a:p>
                    <a:p>
                      <a:pPr algn="l"/>
                      <a:endParaRPr lang="en-US" sz="1000" dirty="0"/>
                    </a:p>
                    <a:p>
                      <a:pPr algn="l"/>
                      <a:endParaRPr lang="en-US" sz="1000" dirty="0"/>
                    </a:p>
                    <a:p>
                      <a:pPr algn="l"/>
                      <a:endParaRPr lang="en-US" sz="1000" dirty="0"/>
                    </a:p>
                    <a:p>
                      <a:pPr algn="l"/>
                      <a:r>
                        <a:rPr lang="en-US" sz="1000" dirty="0"/>
                        <a:t>9:30 a.m. – 1:00 p.m.</a:t>
                      </a:r>
                    </a:p>
                  </a:txBody>
                  <a:tcPr/>
                </a:tc>
                <a:tc>
                  <a:txBody>
                    <a:bodyPr/>
                    <a:lstStyle/>
                    <a:p>
                      <a:pPr algn="l"/>
                      <a:br>
                        <a:rPr lang="en-US" sz="1000"/>
                      </a:br>
                      <a:br>
                        <a:rPr lang="en-US" sz="1000"/>
                      </a:br>
                      <a:br>
                        <a:rPr lang="en-US" sz="1000"/>
                      </a:br>
                      <a:br>
                        <a:rPr lang="en-US" sz="1000"/>
                      </a:br>
                      <a:br>
                        <a:rPr lang="en-US" sz="1000"/>
                      </a:br>
                      <a:br>
                        <a:rPr lang="en-US" sz="1000"/>
                      </a:br>
                      <a:br>
                        <a:rPr lang="en-US" sz="1000"/>
                      </a:br>
                      <a:br>
                        <a:rPr lang="en-US" sz="1000"/>
                      </a:br>
                      <a:br>
                        <a:rPr lang="en-US" sz="1000"/>
                      </a:br>
                      <a:r>
                        <a:rPr lang="en-US" sz="1000"/>
                        <a:t>Mock Trading Cycle</a:t>
                      </a:r>
                    </a:p>
                    <a:p>
                      <a:pPr algn="l"/>
                      <a:r>
                        <a:rPr lang="en-US" sz="1000"/>
                        <a:t>Post Trade Cycle</a:t>
                      </a:r>
                    </a:p>
                  </a:txBody>
                  <a:tcPr/>
                </a:tc>
                <a:tc>
                  <a:txBody>
                    <a:bodyPr/>
                    <a:lstStyle/>
                    <a:p>
                      <a:pPr algn="l"/>
                      <a:r>
                        <a:rPr lang="en-US" sz="1000"/>
                        <a:t>Inputs</a:t>
                      </a:r>
                    </a:p>
                    <a:p>
                      <a:pPr algn="l"/>
                      <a:endParaRPr lang="en-US" sz="1000"/>
                    </a:p>
                    <a:p>
                      <a:pPr algn="l"/>
                      <a:endParaRPr lang="en-US" sz="1000"/>
                    </a:p>
                    <a:p>
                      <a:pPr algn="l"/>
                      <a:endParaRPr lang="en-US" sz="1000"/>
                    </a:p>
                    <a:p>
                      <a:pPr algn="l"/>
                      <a:endParaRPr lang="en-US" sz="1000"/>
                    </a:p>
                    <a:p>
                      <a:pPr algn="l"/>
                      <a:endParaRPr lang="en-US" sz="1000"/>
                    </a:p>
                    <a:p>
                      <a:pPr algn="l"/>
                      <a:endParaRPr lang="en-US" sz="1000"/>
                    </a:p>
                    <a:p>
                      <a:pPr algn="l"/>
                      <a:endParaRPr lang="en-US" sz="1000"/>
                    </a:p>
                    <a:p>
                      <a:pPr algn="l"/>
                      <a:endParaRPr lang="en-US" sz="1000"/>
                    </a:p>
                    <a:p>
                      <a:pPr algn="l"/>
                      <a:r>
                        <a:rPr lang="en-US" sz="1000"/>
                        <a:t>Outputs</a:t>
                      </a:r>
                    </a:p>
                  </a:txBody>
                  <a:tcPr/>
                </a:tc>
                <a:tc>
                  <a:txBody>
                    <a:bodyPr/>
                    <a:lstStyle/>
                    <a:p>
                      <a:pPr marL="285750" indent="-285750" algn="l">
                        <a:buFont typeface="System Font Regular"/>
                        <a:buChar char="-"/>
                      </a:pPr>
                      <a:r>
                        <a:rPr lang="en-US" sz="1000"/>
                        <a:t>Real-time Trades (Exchanges)</a:t>
                      </a:r>
                    </a:p>
                    <a:p>
                      <a:pPr marL="285750" indent="-285750" algn="l">
                        <a:buFont typeface="System Font Regular"/>
                        <a:buChar char="-"/>
                      </a:pPr>
                      <a:r>
                        <a:rPr lang="en-US" sz="1000"/>
                        <a:t>Trade Balancing (Exchanges)</a:t>
                      </a:r>
                    </a:p>
                    <a:p>
                      <a:pPr marL="285750" indent="-285750" algn="l">
                        <a:buFont typeface="System Font Regular"/>
                        <a:buChar char="-"/>
                      </a:pPr>
                      <a:r>
                        <a:rPr lang="en-US" sz="1000"/>
                        <a:t>Backup Batch Trade Files (Exchanges)</a:t>
                      </a:r>
                    </a:p>
                    <a:p>
                      <a:pPr marL="285750" indent="-285750" algn="l">
                        <a:buFont typeface="System Font Regular"/>
                        <a:buChar char="-"/>
                      </a:pPr>
                      <a:r>
                        <a:rPr lang="en-US" sz="1000"/>
                        <a:t>Real-time FIXML, Post Trades (Members)</a:t>
                      </a:r>
                    </a:p>
                    <a:p>
                      <a:pPr marL="285750" indent="-285750" algn="l">
                        <a:buFont typeface="System Font Regular"/>
                        <a:buChar char="-"/>
                      </a:pPr>
                      <a:r>
                        <a:rPr lang="en-US" sz="1000"/>
                        <a:t>Batch FIXML Post Trades (Members)</a:t>
                      </a:r>
                    </a:p>
                    <a:p>
                      <a:pPr marL="285750" indent="-285750" algn="l">
                        <a:buFont typeface="System Font Regular"/>
                        <a:buChar char="-"/>
                      </a:pPr>
                      <a:r>
                        <a:rPr lang="en-US" sz="1000"/>
                        <a:t>External Encore Post Trades (Members)</a:t>
                      </a:r>
                    </a:p>
                    <a:p>
                      <a:pPr marL="285750" indent="-285750" algn="l">
                        <a:buFont typeface="System Font Regular"/>
                        <a:buChar char="-"/>
                      </a:pPr>
                      <a:endParaRPr lang="en-US" sz="1000"/>
                    </a:p>
                    <a:p>
                      <a:pPr marL="285750" indent="-285750" algn="l">
                        <a:buFont typeface="System Font Regular"/>
                        <a:buChar char="-"/>
                      </a:pPr>
                      <a:r>
                        <a:rPr lang="en-US" sz="1000"/>
                        <a:t>Real-time Trade DDS – Pends/Rejects (Exchanges)</a:t>
                      </a:r>
                    </a:p>
                    <a:p>
                      <a:pPr marL="285750" indent="-285750" algn="l">
                        <a:buFont typeface="System Font Regular"/>
                        <a:buChar char="-"/>
                      </a:pPr>
                      <a:r>
                        <a:rPr lang="en-US" sz="1000"/>
                        <a:t>Real-time DDS (Members)</a:t>
                      </a:r>
                    </a:p>
                  </a:txBody>
                  <a:tcPr/>
                </a:tc>
                <a:extLst>
                  <a:ext uri="{0D108BD9-81ED-4DB2-BD59-A6C34878D82A}">
                    <a16:rowId xmlns:a16="http://schemas.microsoft.com/office/drawing/2014/main" val="609751502"/>
                  </a:ext>
                </a:extLst>
              </a:tr>
              <a:tr h="477611">
                <a:tc vMerge="1">
                  <a:txBody>
                    <a:bodyPr/>
                    <a:lstStyle/>
                    <a:p>
                      <a:endParaRPr lang="en-US"/>
                    </a:p>
                  </a:txBody>
                  <a:tcPr/>
                </a:tc>
                <a:tc>
                  <a:txBody>
                    <a:bodyPr/>
                    <a:lstStyle/>
                    <a:p>
                      <a:r>
                        <a:rPr lang="en-US" sz="1000" dirty="0"/>
                        <a:t>1:00 p.m.</a:t>
                      </a:r>
                    </a:p>
                  </a:txBody>
                  <a:tcPr anchor="ctr"/>
                </a:tc>
                <a:tc gridSpan="3">
                  <a:txBody>
                    <a:bodyPr/>
                    <a:lstStyle/>
                    <a:p>
                      <a:pPr algn="ctr"/>
                      <a:r>
                        <a:rPr lang="en-US" sz="1000"/>
                        <a:t>Market Close - Exchange Checkpoint</a:t>
                      </a:r>
                    </a:p>
                  </a:txBody>
                  <a:tcPr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62895647"/>
                  </a:ext>
                </a:extLst>
              </a:tr>
              <a:tr h="865006">
                <a:tc vMerge="1">
                  <a:txBody>
                    <a:bodyPr/>
                    <a:lstStyle/>
                    <a:p>
                      <a:endParaRPr lang="en-US"/>
                    </a:p>
                  </a:txBody>
                  <a:tcPr/>
                </a:tc>
                <a:tc>
                  <a:txBody>
                    <a:bodyPr/>
                    <a:lstStyle/>
                    <a:p>
                      <a:endParaRPr lang="en-US" sz="1000" dirty="0"/>
                    </a:p>
                    <a:p>
                      <a:endParaRPr lang="en-US" sz="1000" dirty="0"/>
                    </a:p>
                    <a:p>
                      <a:r>
                        <a:rPr lang="en-US" sz="1000" dirty="0"/>
                        <a:t>1:00 p.m. – 4:00 p.m.</a:t>
                      </a:r>
                    </a:p>
                  </a:txBody>
                  <a:tcPr/>
                </a:tc>
                <a:tc>
                  <a:txBody>
                    <a:bodyPr/>
                    <a:lstStyle/>
                    <a:p>
                      <a:endParaRPr lang="en-US" sz="1000"/>
                    </a:p>
                    <a:p>
                      <a:endParaRPr lang="en-US" sz="1000"/>
                    </a:p>
                    <a:p>
                      <a:r>
                        <a:rPr lang="en-US" sz="1000"/>
                        <a:t>Positions Finalization / End of Day</a:t>
                      </a:r>
                    </a:p>
                  </a:txBody>
                  <a:tcPr/>
                </a:tc>
                <a:tc>
                  <a:txBody>
                    <a:bodyPr/>
                    <a:lstStyle/>
                    <a:p>
                      <a:r>
                        <a:rPr lang="en-US" sz="1000"/>
                        <a:t>Inputs</a:t>
                      </a:r>
                    </a:p>
                    <a:p>
                      <a:endParaRPr lang="en-US" sz="1000"/>
                    </a:p>
                    <a:p>
                      <a:r>
                        <a:rPr lang="en-US" sz="1000"/>
                        <a:t>Outputs</a:t>
                      </a:r>
                    </a:p>
                  </a:txBody>
                  <a:tcPr/>
                </a:tc>
                <a:tc>
                  <a:txBody>
                    <a:bodyPr/>
                    <a:lstStyle/>
                    <a:p>
                      <a:pPr marL="171450" indent="-171450">
                        <a:buFont typeface="System Font Regular"/>
                        <a:buChar char="-"/>
                      </a:pPr>
                      <a:r>
                        <a:rPr lang="en-US" sz="1000" dirty="0"/>
                        <a:t>N/A</a:t>
                      </a:r>
                    </a:p>
                    <a:p>
                      <a:pPr marL="171450" indent="-171450">
                        <a:buFont typeface="System Font Regular"/>
                        <a:buChar char="-"/>
                      </a:pPr>
                      <a:endParaRPr lang="en-US" sz="1000" dirty="0"/>
                    </a:p>
                    <a:p>
                      <a:pPr marL="171450" indent="-171450">
                        <a:buFont typeface="System Font Regular"/>
                        <a:buChar char="-"/>
                      </a:pPr>
                      <a:r>
                        <a:rPr lang="en-US" sz="1000" dirty="0"/>
                        <a:t>ORSA DDS (Exchanges)</a:t>
                      </a:r>
                    </a:p>
                    <a:p>
                      <a:pPr marL="171450" indent="-171450">
                        <a:buFont typeface="System Font Regular"/>
                        <a:buChar char="-"/>
                      </a:pPr>
                      <a:r>
                        <a:rPr lang="en-US" sz="1000" dirty="0"/>
                        <a:t>Batch DDS (Members)</a:t>
                      </a:r>
                    </a:p>
                    <a:p>
                      <a:pPr marL="171450" indent="-171450">
                        <a:buFont typeface="System Font Regular"/>
                        <a:buChar char="-"/>
                      </a:pPr>
                      <a:r>
                        <a:rPr lang="en-US" sz="1000" dirty="0"/>
                        <a:t>External Encore Reports (Members)</a:t>
                      </a:r>
                    </a:p>
                    <a:p>
                      <a:pPr marL="514350" lvl="1" indent="-171450">
                        <a:buFont typeface="System Font Regular"/>
                        <a:buChar char="-"/>
                      </a:pPr>
                      <a:r>
                        <a:rPr lang="en-US" sz="1000" dirty="0"/>
                        <a:t>Position Activity</a:t>
                      </a:r>
                    </a:p>
                    <a:p>
                      <a:pPr marL="514350" lvl="1" indent="-171450">
                        <a:buFont typeface="System Font Regular"/>
                        <a:buChar char="-"/>
                      </a:pPr>
                      <a:r>
                        <a:rPr lang="en-US" sz="1000" dirty="0"/>
                        <a:t>Position Summary</a:t>
                      </a:r>
                    </a:p>
                  </a:txBody>
                  <a:tcPr anchor="ctr"/>
                </a:tc>
                <a:extLst>
                  <a:ext uri="{0D108BD9-81ED-4DB2-BD59-A6C34878D82A}">
                    <a16:rowId xmlns:a16="http://schemas.microsoft.com/office/drawing/2014/main" val="78196850"/>
                  </a:ext>
                </a:extLst>
              </a:tr>
            </a:tbl>
          </a:graphicData>
        </a:graphic>
      </p:graphicFrame>
    </p:spTree>
    <p:extLst>
      <p:ext uri="{BB962C8B-B14F-4D97-AF65-F5344CB8AC3E}">
        <p14:creationId xmlns:p14="http://schemas.microsoft.com/office/powerpoint/2010/main" val="1757578187"/>
      </p:ext>
    </p:extLst>
  </p:cSld>
  <p:clrMapOvr>
    <a:masterClrMapping/>
  </p:clrMapOvr>
</p:sld>
</file>

<file path=ppt/theme/theme1.xml><?xml version="1.0" encoding="utf-8"?>
<a:theme xmlns:a="http://schemas.openxmlformats.org/drawingml/2006/main" name="Interior slides_w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CB8D958-18BA-4A2F-B3ED-3094FF83B51F}"/>
    </a:ext>
  </a:extLst>
</a:theme>
</file>

<file path=ppt/theme/theme2.xml><?xml version="1.0" encoding="utf-8"?>
<a:theme xmlns:a="http://schemas.openxmlformats.org/drawingml/2006/main" name="Interior slides_w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5A648A1-D264-48AC-82AD-4FBB214D6922}"/>
    </a:ext>
  </a:extLst>
</a:theme>
</file>

<file path=ppt/theme/theme3.xml><?xml version="1.0" encoding="utf-8"?>
<a:theme xmlns:a="http://schemas.openxmlformats.org/drawingml/2006/main" name="Interior slides_No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66A5330-AB83-4564-8823-1C6FD722FACA}"/>
    </a:ext>
  </a:extLst>
</a:theme>
</file>

<file path=ppt/theme/theme4.xml><?xml version="1.0" encoding="utf-8"?>
<a:theme xmlns:a="http://schemas.openxmlformats.org/drawingml/2006/main" name="Interior slides_No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1F7355F6-4E1D-4512-AF2B-82CA553CB91A}"/>
    </a:ext>
  </a:extLst>
</a:theme>
</file>

<file path=ppt/theme/theme5.xml><?xml version="1.0" encoding="utf-8"?>
<a:theme xmlns:a="http://schemas.openxmlformats.org/drawingml/2006/main" name="Concluding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840B1C0-70E7-4D13-A666-D6D96E2ADD53}"/>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1BF086C32B17346B8130D26F24364DD" ma:contentTypeVersion="15" ma:contentTypeDescription="Create a new document." ma:contentTypeScope="" ma:versionID="fc8f9cb6791112561bf9cdef4b13cdb4">
  <xsd:schema xmlns:xsd="http://www.w3.org/2001/XMLSchema" xmlns:xs="http://www.w3.org/2001/XMLSchema" xmlns:p="http://schemas.microsoft.com/office/2006/metadata/properties" xmlns:ns2="f321cc19-8678-4f0b-8d8e-188e7c02e2be" xmlns:ns3="b1dc8d5e-a797-4cf4-8b99-2f35a2d8a579" targetNamespace="http://schemas.microsoft.com/office/2006/metadata/properties" ma:root="true" ma:fieldsID="0f97319c55f668f2955eb0d9bc304bf0" ns2:_="" ns3:_="">
    <xsd:import namespace="f321cc19-8678-4f0b-8d8e-188e7c02e2be"/>
    <xsd:import namespace="b1dc8d5e-a797-4cf4-8b99-2f35a2d8a57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1cc19-8678-4f0b-8d8e-188e7c02e2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0317f6e-2cf7-4ca2-aff5-a4d7f2f9021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1dc8d5e-a797-4cf4-8b99-2f35a2d8a5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7bff8164-d40a-4a58-8c78-6419d99c6f26}" ma:internalName="TaxCatchAll" ma:showField="CatchAllData" ma:web="b1dc8d5e-a797-4cf4-8b99-2f35a2d8a5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b1dc8d5e-a797-4cf4-8b99-2f35a2d8a579" xsi:nil="true"/>
    <lcf76f155ced4ddcb4097134ff3c332f xmlns="f321cc19-8678-4f0b-8d8e-188e7c02e2b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0ABB4EB-E615-4EC8-9188-07114EA818D4}">
  <ds:schemaRefs>
    <ds:schemaRef ds:uri="http://schemas.microsoft.com/sharepoint/v3/contenttype/forms"/>
  </ds:schemaRefs>
</ds:datastoreItem>
</file>

<file path=customXml/itemProps2.xml><?xml version="1.0" encoding="utf-8"?>
<ds:datastoreItem xmlns:ds="http://schemas.openxmlformats.org/officeDocument/2006/customXml" ds:itemID="{981A44D3-115D-4C32-B5B6-176F591FB5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21cc19-8678-4f0b-8d8e-188e7c02e2be"/>
    <ds:schemaRef ds:uri="b1dc8d5e-a797-4cf4-8b99-2f35a2d8a5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45178D3-992A-4AC0-8D89-3D90FF0F224E}">
  <ds:schemaRefs>
    <ds:schemaRef ds:uri="http://www.w3.org/XML/1998/namespace"/>
    <ds:schemaRef ds:uri="b1dc8d5e-a797-4cf4-8b99-2f35a2d8a579"/>
    <ds:schemaRef ds:uri="http://purl.org/dc/terms/"/>
    <ds:schemaRef ds:uri="http://purl.org/dc/elements/1.1/"/>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f321cc19-8678-4f0b-8d8e-188e7c02e2b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Title Slides</Template>
  <TotalTime>13129</TotalTime>
  <Words>882</Words>
  <Application>Microsoft Macintosh PowerPoint</Application>
  <PresentationFormat>On-screen Show (4:3)</PresentationFormat>
  <Paragraphs>145</Paragraphs>
  <Slides>7</Slides>
  <Notes>0</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7</vt:i4>
      </vt:variant>
    </vt:vector>
  </HeadingPairs>
  <TitlesOfParts>
    <vt:vector size="15" baseType="lpstr">
      <vt:lpstr>Arial</vt:lpstr>
      <vt:lpstr>Lato</vt:lpstr>
      <vt:lpstr>System Font Regular</vt:lpstr>
      <vt:lpstr>Interior slides_wWatermark</vt:lpstr>
      <vt:lpstr>Interior slides_wWatermark_wPgNu</vt:lpstr>
      <vt:lpstr>Interior slides_NoWatermark</vt:lpstr>
      <vt:lpstr>Interior slides_NoWatermark_wPgNu</vt:lpstr>
      <vt:lpstr>Concluding slide</vt:lpstr>
      <vt:lpstr>OPTIONS CLEARING CORPORATION</vt:lpstr>
      <vt:lpstr>OPTIONS CLEARING CORPORATION (Cont’d)</vt:lpstr>
      <vt:lpstr>OPTIONS CLEARING CORPORATION (Cont’d)</vt:lpstr>
      <vt:lpstr>OPTIONS CLEARING CORPORATION (Cont’d)</vt:lpstr>
      <vt:lpstr>OPTIONS CLEARING CORPORATION (Cont’d)</vt:lpstr>
      <vt:lpstr>OPTIONS CLEARING CORPORATION (Cont’d)</vt:lpstr>
      <vt:lpstr>OPTIONS CLEARING CORPORATION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Continuity Disaster Recovery Test Briefings</dc:title>
  <dc:creator>Steve P.</dc:creator>
  <cp:lastModifiedBy>Steve Proctor</cp:lastModifiedBy>
  <cp:revision>165</cp:revision>
  <dcterms:created xsi:type="dcterms:W3CDTF">2020-08-08T18:31:41Z</dcterms:created>
  <dcterms:modified xsi:type="dcterms:W3CDTF">2023-08-31T15:15:56Z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0x01010051BF086C32B17346B8130D26F24364DD</vt:lpwstr>
  </property>
  <property fmtid="{D5CDD505-2E9C-101B-9397-08002B2CF9AE}" pid="3" name="MediaServiceImageTags">
    <vt:lpwstr/>
  </property>
</Properties>
</file>