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2"/>
  </p:notesMasterIdLst>
  <p:sldIdLst>
    <p:sldId id="347" r:id="rId9"/>
    <p:sldId id="348" r:id="rId10"/>
    <p:sldId id="34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radevault.ice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TRADE VAULT/</a:t>
            </a:r>
            <a:r>
              <a:rPr lang="en-US" err="1"/>
              <a:t>eCONFIRM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64691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ICE Trade Vault/</a:t>
            </a:r>
            <a:r>
              <a:rPr lang="en-US" sz="2000" dirty="0" err="1"/>
              <a:t>eConfirm</a:t>
            </a:r>
            <a:r>
              <a:rPr lang="en-US" sz="2000" dirty="0"/>
              <a:t> will participate in the industry wide testing on October 14</a:t>
            </a:r>
            <a:r>
              <a:rPr lang="en-US" sz="2000" baseline="30000" dirty="0"/>
              <a:t>th</a:t>
            </a:r>
            <a:r>
              <a:rPr lang="en-US" sz="2000" dirty="0"/>
              <a:t>  2023. During this testing window (9am – 11am ET) the following systems will be failed over to our disaster recovery site for testing.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ICE </a:t>
            </a:r>
            <a:r>
              <a:rPr lang="en-US" sz="2000" dirty="0" err="1"/>
              <a:t>eConfirm</a:t>
            </a:r>
            <a:r>
              <a:rPr lang="en-US" sz="2000" dirty="0"/>
              <a:t> </a:t>
            </a:r>
          </a:p>
          <a:p>
            <a:r>
              <a:rPr lang="en-US" sz="2000" dirty="0"/>
              <a:t>Trade Vault US</a:t>
            </a:r>
          </a:p>
          <a:p>
            <a:r>
              <a:rPr lang="en-US" sz="2000" dirty="0"/>
              <a:t>Trade Vault Canada</a:t>
            </a:r>
          </a:p>
          <a:p>
            <a:r>
              <a:rPr lang="en-US" sz="2000" dirty="0"/>
              <a:t>Trade Vault EMIR</a:t>
            </a:r>
          </a:p>
          <a:p>
            <a:r>
              <a:rPr lang="en-US" sz="2000" dirty="0"/>
              <a:t>Trade Vault Remit</a:t>
            </a:r>
          </a:p>
          <a:p>
            <a:r>
              <a:rPr lang="en-US" sz="2000" dirty="0"/>
              <a:t>MFT (Secure FTP Server)</a:t>
            </a:r>
          </a:p>
          <a:p>
            <a:pPr marL="0" indent="0">
              <a:buNone/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No changes to URL’s/DNS’ are required for testing.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>
                <a:hlinkClick r:id="rId2"/>
              </a:rPr>
              <a:t>https://tradevault.ice.com/</a:t>
            </a:r>
            <a:endParaRPr lang="en-US" sz="2000" dirty="0"/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/>
              <a:t>mft.tradevault.ice.com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No REMIT data will be sent to ACER during testing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5800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764"/>
            <a:ext cx="8229600" cy="47522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Registration and user setup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Registration for ICE Trade Vault/</a:t>
            </a:r>
            <a:r>
              <a:rPr lang="en-US" sz="1900" dirty="0" err="1"/>
              <a:t>eConfirm</a:t>
            </a:r>
            <a:r>
              <a:rPr lang="en-US" sz="1900" dirty="0"/>
              <a:t> is not required, but is recommended.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Contact </a:t>
            </a:r>
            <a:r>
              <a:rPr lang="en-US" sz="1900" dirty="0">
                <a:hlinkClick r:id="rId2"/>
              </a:rPr>
              <a:t>TradeVaultSupport@ice.com</a:t>
            </a:r>
            <a:r>
              <a:rPr lang="en-US" sz="1900" dirty="0"/>
              <a:t> if you plan to participate.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All existing customers with valid Trade Vault/</a:t>
            </a:r>
            <a:r>
              <a:rPr lang="en-US" sz="1900" dirty="0" err="1"/>
              <a:t>eConfirm</a:t>
            </a:r>
            <a:r>
              <a:rPr lang="en-US" sz="1900" dirty="0"/>
              <a:t> IDs are welcome to participate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Existing production User ID and password will be used for login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test/temporary IDs or access will be provisioned for the FIA DR test.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u="sng" dirty="0"/>
              <a:t>Test administration and support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At the end of the DR testing period, all data from the testing period will be deleted from ICE Trade Vault and </a:t>
            </a:r>
            <a:r>
              <a:rPr lang="en-US" sz="1900" dirty="0" err="1"/>
              <a:t>eConfirm</a:t>
            </a:r>
            <a:r>
              <a:rPr lang="en-US" sz="1900" dirty="0"/>
              <a:t> databases and no record of those test transactions will persist.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network, DNS, or IP changes will be required to connect to the ICE Trade Vault/</a:t>
            </a:r>
            <a:r>
              <a:rPr lang="en-US" sz="1900" dirty="0" err="1"/>
              <a:t>eConfirm</a:t>
            </a:r>
            <a:r>
              <a:rPr lang="en-US" sz="1900" dirty="0"/>
              <a:t> secondary site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Starting @ 11:15 ET all systems will be reverted back to production.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Notifications will be sent when systems are in TEST mode and when systems are back in PRODUCTION mode.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Support will be available from 0900-1200 ET by contacting the helpdesk line @ 770-738-2101 Option #4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4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643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6149"/>
            <a:ext cx="8229600" cy="4560814"/>
          </a:xfrm>
        </p:spPr>
        <p:txBody>
          <a:bodyPr>
            <a:normAutofit/>
          </a:bodyPr>
          <a:lstStyle/>
          <a:p>
            <a:r>
              <a:rPr lang="en-US" b="1" u="sng" dirty="0"/>
              <a:t>Test Cases – Recommended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The recommended test cases have been outlined in a separate document. Please contact the sales team (</a:t>
            </a:r>
            <a:r>
              <a:rPr lang="en-US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TradeVaultSupport@ice.com</a:t>
            </a:r>
            <a:r>
              <a:rPr lang="en-US" dirty="0"/>
              <a:t>) if you are planning to participate and they will provide those recommended test cases.</a:t>
            </a:r>
            <a:br>
              <a:rPr lang="en-US" dirty="0"/>
            </a:br>
            <a:endParaRPr lang="en-US" dirty="0"/>
          </a:p>
          <a:p>
            <a:r>
              <a:rPr lang="en-US" b="1" u="sng" dirty="0"/>
              <a:t>Ping Test: September 23</a:t>
            </a:r>
            <a:r>
              <a:rPr lang="en-US" b="1" u="sng" baseline="30000" dirty="0"/>
              <a:t>rd</a:t>
            </a:r>
            <a:r>
              <a:rPr lang="en-US" b="1" u="sng" dirty="0"/>
              <a:t>  2023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ICE Trade Vault /</a:t>
            </a:r>
            <a:r>
              <a:rPr lang="en-US" dirty="0" err="1"/>
              <a:t>eConfirm</a:t>
            </a:r>
            <a:r>
              <a:rPr lang="en-US" dirty="0"/>
              <a:t> will participate in the first ping test date. On this day clients will be able to test their access to the following applications.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US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Canada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Remit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EMIR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MFT (SFTP) Server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503871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8161671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13126</TotalTime>
  <Words>475</Words>
  <Application>Microsoft Macintosh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Lato</vt:lpstr>
      <vt:lpstr>System Font Regular</vt:lpstr>
      <vt:lpstr>Wingdings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TRADE VAULT/eCONFIRM</vt:lpstr>
      <vt:lpstr>ICE TRADE VAULT/eCONFIRM (Cont’d)</vt:lpstr>
      <vt:lpstr>ICE TRADE VAULT/eCONFIRM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155</cp:revision>
  <dcterms:created xsi:type="dcterms:W3CDTF">2020-08-08T18:31:41Z</dcterms:created>
  <dcterms:modified xsi:type="dcterms:W3CDTF">2023-08-31T15:12:47Z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