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761" r:id="rId5"/>
    <p:sldMasterId id="2147483742" r:id="rId6"/>
    <p:sldMasterId id="2147483766" r:id="rId7"/>
    <p:sldMasterId id="2147483740" r:id="rId8"/>
  </p:sldMasterIdLst>
  <p:notesMasterIdLst>
    <p:notesMasterId r:id="rId15"/>
  </p:notesMasterIdLst>
  <p:sldIdLst>
    <p:sldId id="341" r:id="rId9"/>
    <p:sldId id="342" r:id="rId10"/>
    <p:sldId id="343" r:id="rId11"/>
    <p:sldId id="344" r:id="rId12"/>
    <p:sldId id="345" r:id="rId13"/>
    <p:sldId id="34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486"/>
    <p:restoredTop sz="94708"/>
  </p:normalViewPr>
  <p:slideViewPr>
    <p:cSldViewPr snapToGrid="0">
      <p:cViewPr varScale="1">
        <p:scale>
          <a:sx n="118" d="100"/>
          <a:sy n="118" d="100"/>
        </p:scale>
        <p:origin x="11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7E9973D8-64F4-E64F-818B-00189F1CBE1D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EC8910C8-7F42-834C-9FC5-8419262F2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5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514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90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69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6810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86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927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4370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826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58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563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62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3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48B8F-5060-4ED7-9C12-540DA3A5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AE50A-1DE8-43A9-B575-E3C3F809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13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39BFA68F-C36C-FF42-9D07-40C01FBE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B639108-1F63-7640-8ECF-CAF5ACBF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1DADD-CE4D-426F-A537-72DF92C4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07F73-A887-42AF-A9E5-E3F343D3C91D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ABA8B-E35D-40DD-B441-9FBEC5AF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D354C-B1B2-4C96-807E-2187C8B4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860951-3C83-4875-A869-0586E7A52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61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19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emf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58" r:id="rId3"/>
    <p:sldLayoutId id="2147483716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4DCB7-3BE5-4DD9-9616-B4B9297CEA50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1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9" r:id="rId3"/>
    <p:sldLayoutId id="214748376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05D20B-28B6-469A-97BC-15AA768F9AB1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E621156-68EF-CC47-B848-34A377273F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5D6A118-8AD1-204F-BF2C-0A5570B1BA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45579" y="2565400"/>
            <a:ext cx="33782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9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ec.usclearing.theice.com/" TargetMode="External"/><Relationship Id="rId2" Type="http://schemas.openxmlformats.org/officeDocument/2006/relationships/hyperlink" Target="https://ecs.usclearing.ice.com/console/index.html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fec.euclearing.theice.com/" TargetMode="External"/><Relationship Id="rId4" Type="http://schemas.openxmlformats.org/officeDocument/2006/relationships/hyperlink" Target="https://ecs.euclearing.theice.com/console/index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ec.sgclearing.theice.com/" TargetMode="External"/><Relationship Id="rId2" Type="http://schemas.openxmlformats.org/officeDocument/2006/relationships/hyperlink" Target="https://ecs.sgclearing.ice.com/console/index.html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ICE CLEAR</a:t>
            </a:r>
            <a:br>
              <a:rPr lang="en-US"/>
            </a:br>
            <a:r>
              <a:rPr lang="en-US"/>
              <a:t>ICUS, ICEU, ICSG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29600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sz="2000" dirty="0"/>
              <a:t>ICE operates several Clearing Houses (CHs) globally, each of which will participate in the annual FIA Industry Disaster Recovery testing. The ICE CHs covered within this section are: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000" dirty="0"/>
              <a:t>	ICE Clear US (ICUS)		ICE Clear Europe (ICEU)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000" dirty="0"/>
              <a:t>	ICE Clear Singapore (ICSG)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All CMs must register via the FIA registration website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Trade date will be Saturday, October 14</a:t>
            </a:r>
            <a:r>
              <a:rPr lang="en-US" sz="2000" baseline="30000" dirty="0"/>
              <a:t>th</a:t>
            </a:r>
            <a:r>
              <a:rPr lang="en-US" sz="2000" dirty="0"/>
              <a:t>. Clearing date will be Monday, October 16th. 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Clearing members will use production URLs for the following clearing applications.  URLs by CH are listed below. 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000" dirty="0"/>
              <a:t>	- MFT		- ECS		- FEC		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Trade messaging MQ changes will be completed prior to the start of the test.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303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ICE CLEARING HOUSES </a:t>
            </a:r>
            <a:r>
              <a:rPr lang="en-US" sz="240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25741"/>
            <a:ext cx="8229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Ping Testing</a:t>
            </a:r>
          </a:p>
          <a:p>
            <a:endParaRPr lang="en-US" dirty="0"/>
          </a:p>
          <a:p>
            <a:r>
              <a:rPr lang="en-US" dirty="0"/>
              <a:t>Clearing members must verify connection to online clearing applications, using production URL’s and MQ configurations.</a:t>
            </a:r>
          </a:p>
          <a:p>
            <a:endParaRPr lang="en-US" dirty="0"/>
          </a:p>
          <a:p>
            <a:r>
              <a:rPr lang="en-US" dirty="0"/>
              <a:t>Ping testing will be conducted on Saturday, September 23rd from 9am-12 pm ET.  While this is primarily an opportunity to verify changes necessary for trade messaging over MQ, the clearing applications available online will also be switched over. </a:t>
            </a:r>
          </a:p>
          <a:p>
            <a:endParaRPr lang="en-US" dirty="0"/>
          </a:p>
          <a:p>
            <a:r>
              <a:rPr lang="en-US" dirty="0"/>
              <a:t>For MQ, Clearing members must verify connection by sending an MQ ping through their channel. </a:t>
            </a:r>
          </a:p>
        </p:txBody>
      </p:sp>
    </p:spTree>
    <p:extLst>
      <p:ext uri="{BB962C8B-B14F-4D97-AF65-F5344CB8AC3E}">
        <p14:creationId xmlns:p14="http://schemas.microsoft.com/office/powerpoint/2010/main" val="829031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ICE CLEARING HOUSES </a:t>
            </a:r>
            <a:r>
              <a:rPr lang="en-US" sz="240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55504"/>
            <a:ext cx="8229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Test Day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All times Eastern Time (ET).</a:t>
            </a:r>
          </a:p>
          <a:p>
            <a:r>
              <a:rPr lang="en-US" dirty="0"/>
              <a:t>Clearing applications will be available at 9:00 am on Saturday, October 14</a:t>
            </a:r>
            <a:r>
              <a:rPr lang="en-US" baseline="30000" dirty="0"/>
              <a:t>th</a:t>
            </a:r>
            <a:r>
              <a:rPr lang="en-US" dirty="0"/>
              <a:t>.</a:t>
            </a:r>
          </a:p>
          <a:p>
            <a:r>
              <a:rPr lang="en-US" dirty="0"/>
              <a:t>Beginning at 12:00 pm Eastern, ICE will revert all trading and clearing applications, including MQ channels, back to production.  </a:t>
            </a:r>
          </a:p>
          <a:p>
            <a:r>
              <a:rPr lang="en-US" dirty="0"/>
              <a:t>An advisory will be sent to test participants and announced on the ICE and FIA bridge calls.  </a:t>
            </a:r>
          </a:p>
          <a:p>
            <a:r>
              <a:rPr lang="en-US" dirty="0"/>
              <a:t>Clearing members are strongly encouraged to confirm their reconnection to production at the conclusion of the testing.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059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ICE CLEARING HOUSES </a:t>
            </a:r>
            <a:r>
              <a:rPr lang="en-US" sz="240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9944"/>
            <a:ext cx="8229600" cy="44970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Test Cases – Test Day</a:t>
            </a:r>
          </a:p>
          <a:p>
            <a:pPr lvl="1">
              <a:lnSpc>
                <a:spcPct val="100000"/>
              </a:lnSpc>
              <a:buFont typeface="System Font Regular"/>
              <a:buChar char="-"/>
            </a:pPr>
            <a:r>
              <a:rPr lang="en-US" dirty="0"/>
              <a:t>Clearing members log in to post trade management system (ICE FEC) to update / allocate test trades which have passed through to clearing from the WebICE trading system. </a:t>
            </a:r>
          </a:p>
          <a:p>
            <a:pPr lvl="1">
              <a:lnSpc>
                <a:spcPct val="100000"/>
              </a:lnSpc>
              <a:buFont typeface="System Font Regular"/>
              <a:buChar char="-"/>
            </a:pPr>
            <a:r>
              <a:rPr lang="en-US" dirty="0"/>
              <a:t>Clearing Members confirm receipt of trade messages over MQ. </a:t>
            </a:r>
          </a:p>
          <a:p>
            <a:pPr lvl="1">
              <a:lnSpc>
                <a:spcPct val="100000"/>
              </a:lnSpc>
              <a:buFont typeface="System Font Regular"/>
              <a:buChar char="-"/>
            </a:pPr>
            <a:r>
              <a:rPr lang="en-US" dirty="0"/>
              <a:t>Clearing Members log in to ECS to verify connectivity. CMs may enter test banking instructions in ECS (instructions will not be passed to SWIFT). </a:t>
            </a:r>
          </a:p>
          <a:p>
            <a:pPr lvl="1">
              <a:lnSpc>
                <a:spcPct val="100000"/>
              </a:lnSpc>
              <a:buFont typeface="System Font Regular"/>
              <a:buChar char="-"/>
            </a:pPr>
            <a:r>
              <a:rPr lang="en-US" dirty="0"/>
              <a:t>Clearing </a:t>
            </a:r>
            <a:r>
              <a:rPr lang="en-US"/>
              <a:t>Members login </a:t>
            </a:r>
            <a:r>
              <a:rPr lang="en-US" dirty="0"/>
              <a:t>to MFT to deliver a test GCM, FIFO or Large Trader file (GCM, FIFO, or LTR for ICUS) and retrieve a </a:t>
            </a:r>
            <a:r>
              <a:rPr lang="en-US" dirty="0" err="1"/>
              <a:t>Matchoff</a:t>
            </a:r>
            <a:r>
              <a:rPr lang="en-US" dirty="0"/>
              <a:t> file and Clearing reports. </a:t>
            </a:r>
          </a:p>
          <a:p>
            <a:pPr marL="0" indent="0">
              <a:buNone/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CM’s are required to complete and submit the checklist of results to each clearing house at the completion of the testing.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340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ICE CLEARING HOUSES </a:t>
            </a:r>
            <a:r>
              <a:rPr lang="en-US" sz="240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29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u="sng" dirty="0"/>
              <a:t>ICE Clear US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	ECS (</a:t>
            </a:r>
            <a:r>
              <a:rPr lang="en-US" dirty="0">
                <a:hlinkClick r:id="rId2"/>
              </a:rPr>
              <a:t>https://ecs.usclearing.ice.com/console/index.html</a:t>
            </a:r>
            <a:r>
              <a:rPr lang="en-US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	MFT (mft.usclearing.ice.com)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	FEC (</a:t>
            </a:r>
            <a:r>
              <a:rPr lang="en-US" dirty="0">
                <a:hlinkClick r:id="rId3"/>
              </a:rPr>
              <a:t>https://fec.usclearing.ice.com/</a:t>
            </a:r>
            <a:r>
              <a:rPr lang="en-US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b="1" u="sng" dirty="0"/>
              <a:t>ICE Clear Europe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	ECS (</a:t>
            </a:r>
            <a:r>
              <a:rPr lang="en-US" dirty="0">
                <a:hlinkClick r:id="rId4"/>
              </a:rPr>
              <a:t>https://ecs.euclearing.ice.com/console/index.html</a:t>
            </a:r>
            <a:r>
              <a:rPr lang="en-US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	MFT (mft.euclearing.theice.com)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	FEC (</a:t>
            </a:r>
            <a:r>
              <a:rPr lang="en-US" dirty="0">
                <a:hlinkClick r:id="rId5"/>
              </a:rPr>
              <a:t>https://fec.euclearing.ice.com/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86515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ICE CLEARING HOUSES </a:t>
            </a:r>
            <a:r>
              <a:rPr lang="en-US" sz="240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29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u="sng" dirty="0"/>
              <a:t>ICE Clear Singapore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	ECS (</a:t>
            </a:r>
            <a:r>
              <a:rPr lang="en-US" dirty="0">
                <a:hlinkClick r:id="rId2"/>
              </a:rPr>
              <a:t>https://ecs.</a:t>
            </a:r>
            <a:r>
              <a:rPr lang="en-US">
                <a:hlinkClick r:id="rId2"/>
              </a:rPr>
              <a:t>sgclearing.ice</a:t>
            </a:r>
            <a:r>
              <a:rPr lang="en-US" dirty="0">
                <a:hlinkClick r:id="rId2"/>
              </a:rPr>
              <a:t>.com/console/index.html</a:t>
            </a:r>
            <a:r>
              <a:rPr lang="en-US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	MFT (</a:t>
            </a:r>
            <a:r>
              <a:rPr lang="en-US" dirty="0" err="1"/>
              <a:t>mft.sgclearing.theice.com</a:t>
            </a:r>
            <a:r>
              <a:rPr lang="en-US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	FEC (</a:t>
            </a:r>
            <a:r>
              <a:rPr lang="en-US" dirty="0">
                <a:hlinkClick r:id="rId3"/>
              </a:rPr>
              <a:t>https://fec.sgclearing.ice.com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511434"/>
      </p:ext>
    </p:extLst>
  </p:cSld>
  <p:clrMapOvr>
    <a:masterClrMapping/>
  </p:clrMapOvr>
</p:sld>
</file>

<file path=ppt/theme/theme1.xml><?xml version="1.0" encoding="utf-8"?>
<a:theme xmlns:a="http://schemas.openxmlformats.org/drawingml/2006/main" name="Interior slides_w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FIA - 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CB8D958-18BA-4A2F-B3ED-3094FF83B51F}"/>
    </a:ext>
  </a:extLst>
</a:theme>
</file>

<file path=ppt/theme/theme2.xml><?xml version="1.0" encoding="utf-8"?>
<a:theme xmlns:a="http://schemas.openxmlformats.org/drawingml/2006/main" name="Interior slides_w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5A648A1-D264-48AC-82AD-4FBB214D6922}"/>
    </a:ext>
  </a:extLst>
</a:theme>
</file>

<file path=ppt/theme/theme3.xml><?xml version="1.0" encoding="utf-8"?>
<a:theme xmlns:a="http://schemas.openxmlformats.org/drawingml/2006/main" name="Interior slides_No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B66A5330-AB83-4564-8823-1C6FD722FACA}"/>
    </a:ext>
  </a:extLst>
</a:theme>
</file>

<file path=ppt/theme/theme4.xml><?xml version="1.0" encoding="utf-8"?>
<a:theme xmlns:a="http://schemas.openxmlformats.org/drawingml/2006/main" name="Interior slides_No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1F7355F6-4E1D-4512-AF2B-82CA553CB91A}"/>
    </a:ext>
  </a:extLst>
</a:theme>
</file>

<file path=ppt/theme/theme5.xml><?xml version="1.0" encoding="utf-8"?>
<a:theme xmlns:a="http://schemas.openxmlformats.org/drawingml/2006/main" name="Conclud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840B1C0-70E7-4D13-A666-D6D96E2ADD53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F086C32B17346B8130D26F24364DD" ma:contentTypeVersion="15" ma:contentTypeDescription="Create a new document." ma:contentTypeScope="" ma:versionID="fc8f9cb6791112561bf9cdef4b13cdb4">
  <xsd:schema xmlns:xsd="http://www.w3.org/2001/XMLSchema" xmlns:xs="http://www.w3.org/2001/XMLSchema" xmlns:p="http://schemas.microsoft.com/office/2006/metadata/properties" xmlns:ns2="f321cc19-8678-4f0b-8d8e-188e7c02e2be" xmlns:ns3="b1dc8d5e-a797-4cf4-8b99-2f35a2d8a579" targetNamespace="http://schemas.microsoft.com/office/2006/metadata/properties" ma:root="true" ma:fieldsID="0f97319c55f668f2955eb0d9bc304bf0" ns2:_="" ns3:_="">
    <xsd:import namespace="f321cc19-8678-4f0b-8d8e-188e7c02e2be"/>
    <xsd:import namespace="b1dc8d5e-a797-4cf4-8b99-2f35a2d8a5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1cc19-8678-4f0b-8d8e-188e7c02e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0317f6e-2cf7-4ca2-aff5-a4d7f2f902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c8d5e-a797-4cf4-8b99-2f35a2d8a5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bff8164-d40a-4a58-8c78-6419d99c6f26}" ma:internalName="TaxCatchAll" ma:showField="CatchAllData" ma:web="b1dc8d5e-a797-4cf4-8b99-2f35a2d8a5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dc8d5e-a797-4cf4-8b99-2f35a2d8a579" xsi:nil="true"/>
    <lcf76f155ced4ddcb4097134ff3c332f xmlns="f321cc19-8678-4f0b-8d8e-188e7c02e2b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0ABB4EB-E615-4EC8-9188-07114EA818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1A44D3-115D-4C32-B5B6-176F591FB5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1cc19-8678-4f0b-8d8e-188e7c02e2be"/>
    <ds:schemaRef ds:uri="b1dc8d5e-a797-4cf4-8b99-2f35a2d8a5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45178D3-992A-4AC0-8D89-3D90FF0F224E}">
  <ds:schemaRefs>
    <ds:schemaRef ds:uri="http://www.w3.org/XML/1998/namespace"/>
    <ds:schemaRef ds:uri="b1dc8d5e-a797-4cf4-8b99-2f35a2d8a579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f321cc19-8678-4f0b-8d8e-188e7c02e2b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13124</TotalTime>
  <Words>596</Words>
  <Application>Microsoft Macintosh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Lato</vt:lpstr>
      <vt:lpstr>System Font Regular</vt:lpstr>
      <vt:lpstr>Interior slides_wWatermark</vt:lpstr>
      <vt:lpstr>Interior slides_wWatermark_wPgNu</vt:lpstr>
      <vt:lpstr>Interior slides_NoWatermark</vt:lpstr>
      <vt:lpstr>Interior slides_NoWatermark_wPgNu</vt:lpstr>
      <vt:lpstr>Concluding slide</vt:lpstr>
      <vt:lpstr>ICE CLEAR ICUS, ICEU, ICSG</vt:lpstr>
      <vt:lpstr>ICE CLEARING HOUSES (Cont’d)</vt:lpstr>
      <vt:lpstr>ICE CLEARING HOUSES (Cont’d)</vt:lpstr>
      <vt:lpstr>ICE CLEARING HOUSES (Cont’d)</vt:lpstr>
      <vt:lpstr>ICE CLEARING HOUSES (Cont’d)</vt:lpstr>
      <vt:lpstr>ICE CLEARING HOUSES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Continuity Disaster Recovery Test Briefings</dc:title>
  <dc:creator>Steve P.</dc:creator>
  <cp:lastModifiedBy>Steve Proctor</cp:lastModifiedBy>
  <cp:revision>151</cp:revision>
  <dcterms:created xsi:type="dcterms:W3CDTF">2020-08-08T18:31:41Z</dcterms:created>
  <dcterms:modified xsi:type="dcterms:W3CDTF">2023-08-31T15:11:24Z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0x01010051BF086C32B17346B8130D26F24364DD</vt:lpwstr>
  </property>
  <property fmtid="{D5CDD505-2E9C-101B-9397-08002B2CF9AE}" pid="3" name="MediaServiceImageTags">
    <vt:lpwstr/>
  </property>
</Properties>
</file>