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3"/>
  </p:notesMasterIdLst>
  <p:sldIdLst>
    <p:sldId id="301" r:id="rId9"/>
    <p:sldId id="282" r:id="rId10"/>
    <p:sldId id="315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next.com/fr/market-statu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next.com/market-status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EURONEXT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/>
              <a:t>MAIN PRINCIPLES OF THE TEST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000"/>
              <a:t>Euronext will simulate a failover of DC1 to DC2 during the continuous trading session and will manage the transfer through the appropriate decision-making process (for Cash </a:t>
            </a:r>
            <a:r>
              <a:rPr lang="en-US" sz="2000"/>
              <a:t>&amp; Derivatives </a:t>
            </a:r>
            <a:r>
              <a:rPr lang="en-GB" sz="2000"/>
              <a:t>Markets).</a:t>
            </a:r>
            <a:endParaRPr lang="fr-FR" sz="2000"/>
          </a:p>
          <a:p>
            <a:pPr marL="0" indent="0">
              <a:lnSpc>
                <a:spcPct val="100000"/>
              </a:lnSpc>
              <a:buNone/>
            </a:pPr>
            <a:r>
              <a:rPr lang="en-GB" sz="2000"/>
              <a:t>As soon as Euronext considers DC2 to be fully operational for Cash &amp; Derivatives markets, a pre-opening session and a trading session will be set up on </a:t>
            </a:r>
            <a:r>
              <a:rPr lang="en-GB" sz="2000" err="1"/>
              <a:t>Optiq</a:t>
            </a:r>
            <a:r>
              <a:rPr lang="en-GB" sz="2000"/>
              <a:t> Cash &amp; Derivatives, and customers will be given by our readiness status to reconnect.</a:t>
            </a:r>
            <a:endParaRPr lang="fr-FR" sz="2000"/>
          </a:p>
          <a:p>
            <a:pPr marL="0" indent="0">
              <a:buNone/>
            </a:pPr>
            <a:endParaRPr lang="fr-FR" sz="2000"/>
          </a:p>
          <a:p>
            <a:pPr marL="0" indent="0">
              <a:buNone/>
            </a:pPr>
            <a:r>
              <a:rPr lang="en-GB" sz="2000"/>
              <a:t>Customers are responsible for making sure that their internal systems and access means are correctly</a:t>
            </a:r>
            <a:r>
              <a:rPr lang="fr-FR" sz="2000"/>
              <a:t> </a:t>
            </a:r>
            <a:r>
              <a:rPr lang="en-GB" sz="2000"/>
              <a:t>synchronised with Euronext central systems.</a:t>
            </a:r>
            <a:endParaRPr lang="fr-FR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600" dirty="0"/>
              <a:t>The following are included in the test:</a:t>
            </a:r>
            <a:endParaRPr lang="fr-FR" sz="1600" dirty="0"/>
          </a:p>
          <a:p>
            <a:pPr lvl="0"/>
            <a:r>
              <a:rPr lang="en-GB" sz="1600" dirty="0"/>
              <a:t>Both production trading systems of Euronext’s Data Centres: DC1, located at Bergamo (Milan - </a:t>
            </a:r>
            <a:r>
              <a:rPr lang="en-GB" sz="1600" dirty="0" err="1"/>
              <a:t>italy</a:t>
            </a:r>
            <a:r>
              <a:rPr lang="en-GB" sz="1600" dirty="0"/>
              <a:t>) and DC2 (DR Data Centre), located in the Paris region.</a:t>
            </a:r>
            <a:endParaRPr lang="fr-FR" sz="1600" dirty="0"/>
          </a:p>
          <a:p>
            <a:pPr lvl="0"/>
            <a:r>
              <a:rPr lang="en-GB" sz="1600" dirty="0"/>
              <a:t>Trading engines:</a:t>
            </a:r>
            <a:endParaRPr lang="fr-FR" sz="1600" dirty="0"/>
          </a:p>
          <a:p>
            <a:pPr lvl="1"/>
            <a:r>
              <a:rPr lang="en-GB" sz="1600" dirty="0"/>
              <a:t>Optiq Cash Markets: Equities, Funds, Warrants &amp; Certificates, Fixed Income,  Trade Confirmation  System (TCS), Transaction Reporting and Publication System (Saturn) and Index platform</a:t>
            </a:r>
            <a:endParaRPr lang="fr-FR" sz="1600" dirty="0"/>
          </a:p>
          <a:p>
            <a:pPr lvl="1"/>
            <a:r>
              <a:rPr lang="en-GB" sz="1600" dirty="0"/>
              <a:t>Optiq Derivatives Markets: Equity Derivatives, Index Derivatives, Commodities.</a:t>
            </a:r>
            <a:endParaRPr lang="fr-FR" sz="1600" dirty="0"/>
          </a:p>
          <a:p>
            <a:pPr marL="457200" lvl="1" indent="0">
              <a:buNone/>
            </a:pPr>
            <a:endParaRPr lang="fr-FR" sz="1600" dirty="0"/>
          </a:p>
          <a:p>
            <a:r>
              <a:rPr lang="en-GB" sz="1600" dirty="0"/>
              <a:t>Related access means: Optiq Cash &amp; Derivatives Order Entry available via OEG Market Data: All MDG market data  services</a:t>
            </a: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en-GB" sz="1600" dirty="0"/>
              <a:t>The following systems/ services are </a:t>
            </a:r>
            <a:r>
              <a:rPr lang="en-GB" sz="1600" b="1" u="sng" dirty="0"/>
              <a:t>not</a:t>
            </a:r>
            <a:r>
              <a:rPr lang="en-GB" sz="1600" dirty="0"/>
              <a:t> part of the test:</a:t>
            </a:r>
            <a:endParaRPr lang="fr-FR" sz="1600" dirty="0"/>
          </a:p>
          <a:p>
            <a:pPr lvl="0"/>
            <a:r>
              <a:rPr lang="en-GB" sz="1600" dirty="0"/>
              <a:t>Co-location access means</a:t>
            </a:r>
            <a:endParaRPr lang="fr-FR" sz="1600" dirty="0"/>
          </a:p>
          <a:p>
            <a:pPr lvl="0"/>
            <a:r>
              <a:rPr lang="en-GB" sz="1600" dirty="0"/>
              <a:t>Post-trade systems: trades will not be integrated in the clearing system and no clearing members will be involved in this test.</a:t>
            </a:r>
            <a:endParaRPr lang="fr-FR" sz="1600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36B826-0964-F646-BB2F-5ABCBFBF295A}"/>
              </a:ext>
            </a:extLst>
          </p:cNvPr>
          <p:cNvSpPr txBox="1"/>
          <p:nvPr/>
        </p:nvSpPr>
        <p:spPr>
          <a:xfrm>
            <a:off x="628650" y="1392577"/>
            <a:ext cx="26436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SCOPE OF THE TEST</a:t>
            </a:r>
          </a:p>
        </p:txBody>
      </p:sp>
    </p:spTree>
    <p:extLst>
      <p:ext uri="{BB962C8B-B14F-4D97-AF65-F5344CB8AC3E}">
        <p14:creationId xmlns:p14="http://schemas.microsoft.com/office/powerpoint/2010/main" val="407259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DR TEST SCHEDULE FOR CASH &amp; DERIVATIVES MARKETS</a:t>
            </a:r>
          </a:p>
          <a:p>
            <a:pPr marL="0" indent="0">
              <a:buNone/>
            </a:pPr>
            <a:r>
              <a:rPr lang="en-US" sz="1800" u="sng" dirty="0"/>
              <a:t>Note: All timings are approximate and are stated as CET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sz="1900" dirty="0"/>
              <a:t>10:30 Beginning of the test. Participants are invited to check the status and timeline on the </a:t>
            </a:r>
            <a:r>
              <a:rPr lang="en-GB" sz="1900" u="sng" dirty="0">
                <a:hlinkClick r:id="rId2"/>
              </a:rPr>
              <a:t>Market Status web page</a:t>
            </a:r>
            <a:endParaRPr lang="fr-FR" sz="1900" dirty="0"/>
          </a:p>
          <a:p>
            <a:pPr marL="0" indent="0">
              <a:buNone/>
            </a:pPr>
            <a:r>
              <a:rPr lang="en-GB" sz="1900" dirty="0"/>
              <a:t>11:30 Pre-opening phase (Core call) on DC1</a:t>
            </a:r>
            <a:r>
              <a:rPr lang="fr-FR" sz="1900" dirty="0"/>
              <a:t> (</a:t>
            </a:r>
            <a:r>
              <a:rPr lang="en-GB" sz="1900" dirty="0"/>
              <a:t>Customers can connect and send orders)</a:t>
            </a:r>
          </a:p>
          <a:p>
            <a:pPr marL="0" indent="0">
              <a:buNone/>
            </a:pPr>
            <a:r>
              <a:rPr lang="en-GB" sz="1900" dirty="0"/>
              <a:t>11:45 Opening phase (Core call) on DC1</a:t>
            </a:r>
            <a:r>
              <a:rPr lang="fr-FR" sz="1900" dirty="0"/>
              <a:t> (</a:t>
            </a:r>
            <a:r>
              <a:rPr lang="en-GB" sz="1900" dirty="0"/>
              <a:t>Customers can send orders and trade)</a:t>
            </a:r>
          </a:p>
          <a:p>
            <a:pPr marL="0" lvl="0" indent="0">
              <a:buNone/>
            </a:pPr>
            <a:r>
              <a:rPr lang="en-GB" sz="1900" dirty="0"/>
              <a:t>13:00 Beginning of the failover from DC1 to DC2 (Order Entry access means disconnected from the markets)</a:t>
            </a:r>
            <a:endParaRPr lang="fr-FR" sz="1900" dirty="0"/>
          </a:p>
          <a:p>
            <a:pPr marL="0" indent="0">
              <a:buNone/>
            </a:pPr>
            <a:r>
              <a:rPr lang="en-GB" sz="1900" dirty="0"/>
              <a:t>15:00 Beginning of the failover from DC1 to DC2</a:t>
            </a:r>
          </a:p>
          <a:p>
            <a:pPr marL="0" indent="0">
              <a:buNone/>
            </a:pPr>
            <a:r>
              <a:rPr lang="en-GB" sz="1900" dirty="0"/>
              <a:t>16:30 End of the test</a:t>
            </a:r>
            <a:endParaRPr lang="fr-FR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8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EURONEXT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CUSTOMER PARTICIPATION</a:t>
            </a:r>
            <a:endParaRPr lang="fr-FR" sz="2400" dirty="0"/>
          </a:p>
          <a:p>
            <a:pPr marL="0" indent="0">
              <a:buNone/>
            </a:pPr>
            <a:r>
              <a:rPr lang="en-US" sz="2200" dirty="0"/>
              <a:t> </a:t>
            </a:r>
            <a:endParaRPr lang="fr-FR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200" dirty="0"/>
              <a:t>Euronext strongly encourages any customers to participate actively in this test in order to ensure that they are familiar with the Euronext failover process. </a:t>
            </a:r>
            <a:endParaRPr lang="fr-FR" sz="2200" dirty="0"/>
          </a:p>
          <a:p>
            <a:pPr marL="0" indent="0">
              <a:buNone/>
            </a:pPr>
            <a:r>
              <a:rPr lang="en-US" sz="2200" dirty="0"/>
              <a:t> </a:t>
            </a:r>
            <a:endParaRPr lang="fr-FR" sz="2200" dirty="0"/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GB" sz="2400" b="1" dirty="0"/>
              <a:t>COMMUNICATION</a:t>
            </a:r>
            <a:endParaRPr lang="fr-FR" sz="2400" dirty="0"/>
          </a:p>
          <a:p>
            <a:endParaRPr lang="fr-FR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200" dirty="0"/>
              <a:t>During the test Euronext will keep customers informed through the Live Market Status web page:</a:t>
            </a:r>
            <a:r>
              <a:rPr lang="fr-FR" sz="2200" dirty="0"/>
              <a:t> </a:t>
            </a:r>
            <a:r>
              <a:rPr lang="en-GB" sz="2200" u="sng" dirty="0">
                <a:hlinkClick r:id="rId2"/>
              </a:rPr>
              <a:t>www.euronext.com/market-status</a:t>
            </a:r>
            <a:r>
              <a:rPr lang="en-GB" sz="2200" u="sng" dirty="0"/>
              <a:t> </a:t>
            </a:r>
            <a:endParaRPr lang="fr-FR" sz="2200" dirty="0"/>
          </a:p>
          <a:p>
            <a:pPr marL="0" indent="0">
              <a:buNone/>
            </a:pPr>
            <a:endParaRPr lang="fr-F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4598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13123</TotalTime>
  <Words>425</Words>
  <Application>Microsoft Macintosh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EURONEXT</vt:lpstr>
      <vt:lpstr>EURONEXT (Cont’d)</vt:lpstr>
      <vt:lpstr>EURONEXT (Cont’d)</vt:lpstr>
      <vt:lpstr>EURONEXT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147</cp:revision>
  <dcterms:created xsi:type="dcterms:W3CDTF">2020-08-08T18:31:41Z</dcterms:created>
  <dcterms:modified xsi:type="dcterms:W3CDTF">2023-08-31T15:09:44Z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