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5"/>
  </p:notesMasterIdLst>
  <p:sldIdLst>
    <p:sldId id="280" r:id="rId9"/>
    <p:sldId id="300" r:id="rId10"/>
    <p:sldId id="281" r:id="rId11"/>
    <p:sldId id="299" r:id="rId12"/>
    <p:sldId id="303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05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79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12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325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605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7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ex.com/ex-en/find/circulars/Eurex-Exchange-s-T7-Disaster-Recovery-Test-on-15-October-2022-317054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www.eurex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EUREX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9312"/>
            <a:ext cx="8229600" cy="464642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200" b="1" dirty="0"/>
              <a:t>Scenario/Implications</a:t>
            </a:r>
          </a:p>
          <a:p>
            <a:pPr marL="342900" lvl="1" indent="-342900"/>
            <a:endParaRPr lang="en-US" dirty="0"/>
          </a:p>
          <a:p>
            <a:pPr marL="342900" lvl="1" indent="-342900"/>
            <a:r>
              <a:rPr lang="en-GB" dirty="0"/>
              <a:t>The DR test scenario will simulate </a:t>
            </a:r>
            <a:r>
              <a:rPr lang="en-US" dirty="0"/>
              <a:t>a partial outage of the primary data center facility (the co-location facility remains operational)</a:t>
            </a:r>
            <a:endParaRPr lang="en-GB" dirty="0"/>
          </a:p>
          <a:p>
            <a:pPr marL="342900" lvl="1" indent="-342900"/>
            <a:endParaRPr lang="en-GB" dirty="0"/>
          </a:p>
          <a:p>
            <a:pPr marL="342900" lvl="1" indent="-342900"/>
            <a:r>
              <a:rPr lang="en-US" sz="1800" dirty="0"/>
              <a:t>The simulation back-end (located in another data center) </a:t>
            </a:r>
            <a:r>
              <a:rPr lang="en-US" dirty="0"/>
              <a:t>is</a:t>
            </a:r>
            <a:r>
              <a:rPr lang="en-US" sz="1800" dirty="0"/>
              <a:t> used as the DR production back-end</a:t>
            </a:r>
          </a:p>
          <a:p>
            <a:pPr marL="342900" lvl="1" indent="-342900"/>
            <a:endParaRPr lang="en-US" sz="1800" dirty="0"/>
          </a:p>
          <a:p>
            <a:pPr marL="342900" lvl="1" indent="-342900"/>
            <a:r>
              <a:rPr lang="en-US" sz="1800" dirty="0"/>
              <a:t>T7 interfaces located in the primary data center will be switched to the simulation infrastructure and </a:t>
            </a:r>
            <a:r>
              <a:rPr lang="en-US" dirty="0"/>
              <a:t>must</a:t>
            </a:r>
            <a:r>
              <a:rPr lang="en-US" sz="1800" dirty="0"/>
              <a:t> be addressed using the simulation network addresses (see</a:t>
            </a:r>
            <a:r>
              <a:rPr lang="en-US" dirty="0"/>
              <a:t> “T7 Disaster Recovery Concept 2023” for details)</a:t>
            </a:r>
            <a:endParaRPr lang="en-GB" dirty="0"/>
          </a:p>
          <a:p>
            <a:pPr marL="342900" lvl="1" indent="-342900"/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94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EUREX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Available Interfaces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GB" sz="1800" dirty="0"/>
              <a:t>The following T7 interfaces will be available during the DR test exercise:</a:t>
            </a:r>
          </a:p>
          <a:p>
            <a:pPr lvl="0"/>
            <a:r>
              <a:rPr lang="en-GB" sz="1800" dirty="0"/>
              <a:t>Enhanced Transaction Solution (ETI)</a:t>
            </a:r>
          </a:p>
          <a:p>
            <a:r>
              <a:rPr lang="en-GB" sz="1800" dirty="0"/>
              <a:t>FIX LF interface</a:t>
            </a:r>
          </a:p>
          <a:p>
            <a:r>
              <a:rPr lang="en-GB" sz="1800" dirty="0"/>
              <a:t>T7 GUI</a:t>
            </a:r>
          </a:p>
          <a:p>
            <a:pPr lvl="0"/>
            <a:r>
              <a:rPr lang="en-GB" sz="1800" dirty="0"/>
              <a:t>T7 Market Data Service (MDI)</a:t>
            </a:r>
          </a:p>
          <a:p>
            <a:pPr lvl="0"/>
            <a:r>
              <a:rPr lang="en-GB" sz="1800" dirty="0"/>
              <a:t>T7 Enhanced Market Data Service (EMDI)</a:t>
            </a:r>
          </a:p>
          <a:p>
            <a:r>
              <a:rPr lang="en-GB" sz="1800" dirty="0"/>
              <a:t>T7 Enhanced Order Book Interface (EOBI) </a:t>
            </a:r>
          </a:p>
          <a:p>
            <a:pPr lvl="0"/>
            <a:r>
              <a:rPr lang="en-GB" sz="1800" dirty="0"/>
              <a:t>Reference Data Interface (RDI)</a:t>
            </a:r>
          </a:p>
          <a:p>
            <a:pPr lvl="0"/>
            <a:r>
              <a:rPr lang="en-GB" sz="1800" dirty="0"/>
              <a:t>Common Report Engine (CRE)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77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EUREX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Test Execution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GB" sz="1800" dirty="0"/>
              <a:t>Customers participating in the DR test exercise can</a:t>
            </a:r>
          </a:p>
          <a:p>
            <a:r>
              <a:rPr lang="en-GB" sz="1800" dirty="0"/>
              <a:t>receive market data </a:t>
            </a:r>
          </a:p>
          <a:p>
            <a:pPr lvl="1"/>
            <a:r>
              <a:rPr lang="en-GB" sz="1500" i="1" dirty="0"/>
              <a:t>using the interfaces MDI, EMDI, EOBI and the T7 GUI</a:t>
            </a:r>
          </a:p>
          <a:p>
            <a:r>
              <a:rPr lang="en-GB" sz="1800" dirty="0"/>
              <a:t>read reference data </a:t>
            </a:r>
          </a:p>
          <a:p>
            <a:pPr lvl="1"/>
            <a:r>
              <a:rPr lang="en-GB" sz="1500" i="1" dirty="0"/>
              <a:t>using the RDI</a:t>
            </a:r>
          </a:p>
          <a:p>
            <a:r>
              <a:rPr lang="en-GB" sz="1800" dirty="0"/>
              <a:t>receive the Reference Data File (RDF) </a:t>
            </a:r>
          </a:p>
          <a:p>
            <a:pPr lvl="1"/>
            <a:r>
              <a:rPr lang="en-GB" sz="1500" i="1" dirty="0"/>
              <a:t>using the CRE</a:t>
            </a:r>
          </a:p>
          <a:p>
            <a:r>
              <a:rPr lang="en-GB" dirty="0"/>
              <a:t>enter orders and quotes </a:t>
            </a:r>
          </a:p>
          <a:p>
            <a:pPr lvl="1"/>
            <a:r>
              <a:rPr lang="en-GB" sz="1500" i="1" dirty="0"/>
              <a:t>using the interfaces ETI, FIX LF and the T7 GUI</a:t>
            </a:r>
          </a:p>
          <a:p>
            <a:pPr marL="0" indent="0">
              <a:buNone/>
            </a:pPr>
            <a:endParaRPr lang="en-GB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83654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EUREX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Test Execution (cont’d)</a:t>
            </a:r>
          </a:p>
          <a:p>
            <a:endParaRPr lang="en-US" sz="1800" dirty="0"/>
          </a:p>
          <a:p>
            <a:r>
              <a:rPr lang="en-US" sz="1800" dirty="0"/>
              <a:t>Production reference data is used, including User IDs, T7 GUI keys, FIX LF and ETI sessions</a:t>
            </a:r>
          </a:p>
          <a:p>
            <a:endParaRPr lang="en-US" sz="1800" b="1" dirty="0">
              <a:solidFill>
                <a:srgbClr val="0070C0"/>
              </a:solidFill>
            </a:endParaRPr>
          </a:p>
          <a:p>
            <a:r>
              <a:rPr lang="en-US" sz="1800" u="sng" dirty="0"/>
              <a:t>Please note</a:t>
            </a:r>
            <a:r>
              <a:rPr lang="en-US" sz="1800" dirty="0"/>
              <a:t>: Changes made during the test exercise will </a:t>
            </a:r>
            <a:r>
              <a:rPr lang="en-US" sz="1800" b="1" u="sng" dirty="0"/>
              <a:t>not</a:t>
            </a:r>
            <a:r>
              <a:rPr lang="en-US" sz="1800" dirty="0"/>
              <a:t> be copied back to production after the test. It is not recommended to make changes to this data during the test!</a:t>
            </a:r>
            <a:endParaRPr lang="en-GB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95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EUREX</a:t>
            </a:r>
            <a:r>
              <a:rPr lang="en-US" sz="240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Success</a:t>
            </a:r>
            <a:r>
              <a:rPr lang="en-GB" sz="2200" b="1" dirty="0"/>
              <a:t> criteria for the DR test exercise</a:t>
            </a:r>
          </a:p>
          <a:p>
            <a:pPr marL="0" indent="0">
              <a:lnSpc>
                <a:spcPct val="110000"/>
              </a:lnSpc>
              <a:buNone/>
            </a:pPr>
            <a:endParaRPr lang="en-GB" sz="1900" dirty="0"/>
          </a:p>
          <a:p>
            <a:pPr marL="0" indent="0">
              <a:lnSpc>
                <a:spcPct val="110000"/>
              </a:lnSpc>
              <a:buNone/>
            </a:pPr>
            <a:r>
              <a:rPr lang="en-GB" sz="1800" dirty="0"/>
              <a:t>The DR test exercise can be considered successful if </a:t>
            </a:r>
            <a:r>
              <a:rPr lang="en-US" sz="1800" b="1" u="sng" dirty="0"/>
              <a:t>one</a:t>
            </a:r>
            <a:r>
              <a:rPr lang="en-US" sz="1800" dirty="0"/>
              <a:t> of the following three conditions is met</a:t>
            </a:r>
            <a:endParaRPr lang="en-GB" sz="1800" dirty="0"/>
          </a:p>
          <a:p>
            <a:pPr fontAlgn="base">
              <a:lnSpc>
                <a:spcPct val="110000"/>
              </a:lnSpc>
            </a:pPr>
            <a:r>
              <a:rPr lang="en-GB" sz="1800" b="1" dirty="0"/>
              <a:t>either</a:t>
            </a:r>
            <a:r>
              <a:rPr lang="en-GB" sz="1800" dirty="0"/>
              <a:t> a message “Connection Test ##### &lt;</a:t>
            </a:r>
            <a:r>
              <a:rPr lang="en-GB" sz="1800" dirty="0" err="1"/>
              <a:t>hh:mm:ss</a:t>
            </a:r>
            <a:r>
              <a:rPr lang="en-GB" sz="1800" dirty="0"/>
              <a:t>&gt;” appears with an increasing sequence number in the market news view (news board) of the T7 Trader or Admin GUI</a:t>
            </a:r>
          </a:p>
          <a:p>
            <a:pPr fontAlgn="base">
              <a:lnSpc>
                <a:spcPct val="110000"/>
              </a:lnSpc>
            </a:pPr>
            <a:r>
              <a:rPr lang="en-GB" sz="1800" b="1" dirty="0"/>
              <a:t>or</a:t>
            </a:r>
            <a:r>
              <a:rPr lang="en-GB" sz="1800" dirty="0"/>
              <a:t> a successful session or trader login via ETI has been performed </a:t>
            </a:r>
            <a:r>
              <a:rPr lang="en-GB" sz="1800" b="1" dirty="0"/>
              <a:t>and</a:t>
            </a:r>
            <a:r>
              <a:rPr lang="en-GB" sz="1800" dirty="0"/>
              <a:t> MDI/EMDI/EOBI/RDI heartbeats have been received</a:t>
            </a:r>
          </a:p>
          <a:p>
            <a:pPr fontAlgn="base">
              <a:lnSpc>
                <a:spcPct val="110000"/>
              </a:lnSpc>
            </a:pPr>
            <a:r>
              <a:rPr lang="en-GB" sz="1800" b="1" dirty="0"/>
              <a:t>or</a:t>
            </a:r>
            <a:r>
              <a:rPr lang="en-GB" sz="1800" dirty="0"/>
              <a:t> a successful session or trader login via FIX LF has been performed </a:t>
            </a:r>
            <a:r>
              <a:rPr lang="en-GB" sz="1800" b="1" dirty="0"/>
              <a:t>and</a:t>
            </a:r>
            <a:r>
              <a:rPr lang="en-GB" sz="1800" dirty="0"/>
              <a:t> MDI/EMDI/EOBI/RDI heartbeats have been received</a:t>
            </a:r>
          </a:p>
          <a:p>
            <a:pPr fontAlgn="base">
              <a:lnSpc>
                <a:spcPct val="110000"/>
              </a:lnSpc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8645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EUREX</a:t>
            </a:r>
            <a:r>
              <a:rPr lang="en-US" sz="2400" dirty="0"/>
              <a:t> 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29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dirty="0"/>
              <a:t>Timeline on 14 October 2023</a:t>
            </a:r>
            <a:endParaRPr lang="en-US" sz="1450" dirty="0"/>
          </a:p>
          <a:p>
            <a:r>
              <a:rPr lang="en-US" sz="1500" dirty="0"/>
              <a:t>Start of DR scenario test				13:00 CEST</a:t>
            </a:r>
          </a:p>
          <a:p>
            <a:r>
              <a:rPr lang="en-US" sz="1500" dirty="0"/>
              <a:t>End of DR scenario test				16:00 CEST</a:t>
            </a:r>
          </a:p>
          <a:p>
            <a:r>
              <a:rPr lang="en-US" sz="1500" dirty="0"/>
              <a:t>Start of prod environment re-connect test		17:00 CEST</a:t>
            </a:r>
          </a:p>
          <a:p>
            <a:r>
              <a:rPr lang="en-US" sz="1500" dirty="0"/>
              <a:t>End of prod environment re-connect test		18:00 CEST</a:t>
            </a:r>
          </a:p>
          <a:p>
            <a:pPr marL="0" indent="0">
              <a:buNone/>
            </a:pPr>
            <a:br>
              <a:rPr lang="de-DE" sz="1500" dirty="0">
                <a:sym typeface="Wingdings" panose="05000000000000000000" pitchFamily="2" charset="2"/>
              </a:rPr>
            </a:br>
            <a:endParaRPr lang="de-DE" sz="15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sz="1500" dirty="0">
                <a:sym typeface="Wingdings" panose="05000000000000000000" pitchFamily="2" charset="2"/>
              </a:rPr>
              <a:t>Primary Contact </a:t>
            </a:r>
          </a:p>
          <a:p>
            <a:r>
              <a:rPr lang="de-DE" sz="1500" dirty="0">
                <a:sym typeface="Wingdings" panose="05000000000000000000" pitchFamily="2" charset="2"/>
              </a:rPr>
              <a:t>Technical Key Account Manager (via individual VIP </a:t>
            </a:r>
            <a:r>
              <a:rPr lang="de-DE" sz="1500" dirty="0" err="1">
                <a:sym typeface="Wingdings" panose="05000000000000000000" pitchFamily="2" charset="2"/>
              </a:rPr>
              <a:t>number</a:t>
            </a:r>
            <a:r>
              <a:rPr lang="de-DE" sz="1500" dirty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r>
              <a:rPr lang="en-US" sz="1500" dirty="0"/>
              <a:t>Detailed information</a:t>
            </a:r>
          </a:p>
          <a:p>
            <a:r>
              <a:rPr lang="en-US" sz="1500" dirty="0">
                <a:hlinkClick r:id="rId3"/>
              </a:rPr>
              <a:t>Eurex Circular 066/2023 </a:t>
            </a:r>
            <a:r>
              <a:rPr lang="en-US" sz="1500" dirty="0"/>
              <a:t>					</a:t>
            </a:r>
          </a:p>
          <a:p>
            <a:r>
              <a:rPr lang="en-US" sz="1500" dirty="0"/>
              <a:t>Updated version of “</a:t>
            </a:r>
            <a:r>
              <a:rPr lang="en-GB" sz="1500" dirty="0"/>
              <a:t>T7 Disaster Recovery Concept 2023” </a:t>
            </a:r>
            <a:r>
              <a:rPr lang="en-US" sz="1500" dirty="0"/>
              <a:t>- Accessible end of August under the following path: </a:t>
            </a:r>
          </a:p>
          <a:p>
            <a:pPr marL="0" indent="0" algn="ctr">
              <a:buNone/>
            </a:pPr>
            <a:r>
              <a:rPr lang="en-US" sz="1500" dirty="0">
                <a:hlinkClick r:id="rId4"/>
              </a:rPr>
              <a:t>Eurex.com </a:t>
            </a:r>
            <a:r>
              <a:rPr lang="en-US" sz="1500" dirty="0"/>
              <a:t>&gt; Support &gt; Initiatives &amp; Releases &gt; T7 Release 11.1 &gt; Network Access</a:t>
            </a:r>
          </a:p>
          <a:p>
            <a:pPr marL="0" indent="0">
              <a:buNone/>
            </a:pPr>
            <a:endParaRPr lang="en-US" sz="1450" dirty="0"/>
          </a:p>
        </p:txBody>
      </p:sp>
    </p:spTree>
    <p:extLst>
      <p:ext uri="{BB962C8B-B14F-4D97-AF65-F5344CB8AC3E}">
        <p14:creationId xmlns:p14="http://schemas.microsoft.com/office/powerpoint/2010/main" val="832699364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13122</TotalTime>
  <Words>496</Words>
  <Application>Microsoft Macintosh PowerPoint</Application>
  <PresentationFormat>On-screen Show (4:3)</PresentationFormat>
  <Paragraphs>65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EUREX</vt:lpstr>
      <vt:lpstr>EUREX (Cont’d)</vt:lpstr>
      <vt:lpstr>EUREX (Cont’d)</vt:lpstr>
      <vt:lpstr>EUREX (Cont’d)</vt:lpstr>
      <vt:lpstr>EUREX (Cont’d)</vt:lpstr>
      <vt:lpstr>EUREX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145</cp:revision>
  <dcterms:created xsi:type="dcterms:W3CDTF">2020-08-08T18:31:41Z</dcterms:created>
  <dcterms:modified xsi:type="dcterms:W3CDTF">2023-08-31T15:09:05Z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