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1"/>
  </p:notesMasterIdLst>
  <p:sldIdLst>
    <p:sldId id="298" r:id="rId9"/>
    <p:sldId id="32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6"/>
    <p:restoredTop sz="94708"/>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8/31/23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8/31/23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dn.cboe.com/resources/schedule_update/2023/Reminder-2-SIFMA-FIA-and-Reg-SCI-BCP-DR-Test.pdf"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mailto:ajimenez@cboe.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FUTURES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fontScale="92500" lnSpcReduction="20000"/>
          </a:bodyPr>
          <a:lstStyle/>
          <a:p>
            <a:pPr>
              <a:lnSpc>
                <a:spcPct val="110000"/>
              </a:lnSpc>
            </a:pPr>
            <a:r>
              <a:rPr lang="en-US" dirty="0"/>
              <a:t>Will allow for connectivity in primary site starting at 6:30 AM CT with failover to secondary site occurring at or before 7:00 AM CT. </a:t>
            </a:r>
          </a:p>
          <a:p>
            <a:pPr>
              <a:lnSpc>
                <a:spcPct val="110000"/>
              </a:lnSpc>
            </a:pPr>
            <a:r>
              <a:rPr lang="en-US" dirty="0"/>
              <a:t>Following failover the remainder of the test will use the secondary site at 350 Cermak in Chicago.  Firms must target secondary IPs to access ports in 350 Cermak.</a:t>
            </a:r>
          </a:p>
          <a:p>
            <a:r>
              <a:rPr lang="en-US" dirty="0"/>
              <a:t>The session will open at 7:30 AM CT or as soon as the failover to the secondary site is complete.</a:t>
            </a:r>
          </a:p>
          <a:p>
            <a:pPr>
              <a:lnSpc>
                <a:spcPct val="110000"/>
              </a:lnSpc>
            </a:pPr>
            <a:r>
              <a:rPr lang="en-US" dirty="0"/>
              <a:t>Participants are encouraged to enter orders and trade with other participants. Firms are also encouraged to test Web-based applications such as Risk Management and Block/ECRP trade entry.</a:t>
            </a:r>
          </a:p>
          <a:p>
            <a:pPr>
              <a:lnSpc>
                <a:spcPct val="110000"/>
              </a:lnSpc>
            </a:pPr>
            <a:r>
              <a:rPr lang="en-US" dirty="0"/>
              <a:t>Required Participants that were notified of their obligation to participate in the FIA test back in June must perform at least two trades in the secondary site to satisfy the testing requirement.</a:t>
            </a:r>
          </a:p>
          <a:p>
            <a:r>
              <a:rPr lang="en-US" dirty="0"/>
              <a:t>Order entry systems will reflect October 14th trade date.</a:t>
            </a:r>
          </a:p>
          <a:p>
            <a:r>
              <a:rPr lang="en-US" dirty="0"/>
              <a:t>Test Script is available on the </a:t>
            </a:r>
            <a:r>
              <a:rPr lang="en-US" dirty="0">
                <a:hlinkClick r:id="rId2"/>
              </a:rPr>
              <a:t>CFE website.</a:t>
            </a:r>
            <a:endParaRPr lang="en-US" dirty="0"/>
          </a:p>
          <a:p>
            <a:pPr marL="0" indent="0">
              <a:buNone/>
            </a:pPr>
            <a:endParaRPr lang="en-US" dirty="0"/>
          </a:p>
        </p:txBody>
      </p:sp>
    </p:spTree>
    <p:extLst>
      <p:ext uri="{BB962C8B-B14F-4D97-AF65-F5344CB8AC3E}">
        <p14:creationId xmlns:p14="http://schemas.microsoft.com/office/powerpoint/2010/main" val="42435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FUTURES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Secondary site ports in Chicago are available for telnet testing at any time.  Session level connectivity testing (login/heart beating) available during regular trading hours and on Saturday, September 23rd and on Saturday, September 30th. </a:t>
            </a:r>
          </a:p>
          <a:p>
            <a:endParaRPr lang="en-US" dirty="0"/>
          </a:p>
          <a:p>
            <a:pPr>
              <a:lnSpc>
                <a:spcPct val="100000"/>
              </a:lnSpc>
            </a:pPr>
            <a:r>
              <a:rPr lang="en-US" dirty="0"/>
              <a:t>Contact Cboe NOC with any connectivity related questions: </a:t>
            </a:r>
            <a:br>
              <a:rPr lang="en-US" dirty="0"/>
            </a:br>
            <a:r>
              <a:rPr lang="en-US" dirty="0"/>
              <a:t>913-815-7005.</a:t>
            </a:r>
          </a:p>
          <a:p>
            <a:endParaRPr lang="en-US" dirty="0"/>
          </a:p>
          <a:p>
            <a:r>
              <a:rPr lang="en-US" dirty="0"/>
              <a:t>Albert Jimenez contact info:</a:t>
            </a:r>
          </a:p>
          <a:p>
            <a:r>
              <a:rPr lang="en-US" b="1" dirty="0"/>
              <a:t>312.786.7915</a:t>
            </a:r>
            <a:r>
              <a:rPr lang="en-US" dirty="0"/>
              <a:t>, </a:t>
            </a:r>
            <a:r>
              <a:rPr lang="en-US" dirty="0">
                <a:hlinkClick r:id="rId2"/>
              </a:rPr>
              <a:t>ajimenez@cboe.com</a:t>
            </a:r>
            <a:r>
              <a:rPr lang="en-US" dirty="0"/>
              <a:t> </a:t>
            </a:r>
          </a:p>
        </p:txBody>
      </p:sp>
    </p:spTree>
    <p:extLst>
      <p:ext uri="{BB962C8B-B14F-4D97-AF65-F5344CB8AC3E}">
        <p14:creationId xmlns:p14="http://schemas.microsoft.com/office/powerpoint/2010/main" val="769984660"/>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 Slides</Template>
  <TotalTime>13118</TotalTime>
  <Words>234</Words>
  <Application>Microsoft Macintosh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vt:i4>
      </vt:variant>
    </vt:vector>
  </HeadingPairs>
  <TitlesOfParts>
    <vt:vector size="9" baseType="lpstr">
      <vt:lpstr>Arial</vt:lpstr>
      <vt:lpstr>Lato</vt:lpstr>
      <vt:lpstr>Interior slides_wWatermark</vt:lpstr>
      <vt:lpstr>Interior slides_wWatermark_wPgNu</vt:lpstr>
      <vt:lpstr>Interior slides_NoWatermark</vt:lpstr>
      <vt:lpstr>Interior slides_NoWatermark_wPgNu</vt:lpstr>
      <vt:lpstr>Concluding slide</vt:lpstr>
      <vt:lpstr>CBOE FUTURES EXCHANGE</vt:lpstr>
      <vt:lpstr>CBOE FUTURES EXCHANGE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136</cp:revision>
  <dcterms:created xsi:type="dcterms:W3CDTF">2020-08-08T18:31:41Z</dcterms:created>
  <dcterms:modified xsi:type="dcterms:W3CDTF">2023-08-31T15:05:13Z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