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79" r:id="rId9"/>
    <p:sldId id="316" r:id="rId10"/>
    <p:sldId id="317" r:id="rId11"/>
    <p:sldId id="319" r:id="rId12"/>
    <p:sldId id="320" r:id="rId13"/>
    <p:sldId id="321" r:id="rId14"/>
    <p:sldId id="322" r:id="rId15"/>
    <p:sldId id="31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10000"/>
              </a:lnSpc>
            </a:pPr>
            <a:r>
              <a:rPr lang="en-US" dirty="0"/>
              <a:t>Primary data center in Chicago houses all CME Group production applications, </a:t>
            </a:r>
            <a:r>
              <a:rPr lang="en-US" dirty="0" err="1"/>
              <a:t>Globex</a:t>
            </a:r>
            <a:r>
              <a:rPr lang="en-US" dirty="0"/>
              <a:t>, and Clearing as well as Co-location services. </a:t>
            </a:r>
          </a:p>
          <a:p>
            <a:pPr>
              <a:lnSpc>
                <a:spcPct val="110000"/>
              </a:lnSpc>
            </a:pPr>
            <a:r>
              <a:rPr lang="en-US" dirty="0"/>
              <a:t>The out-of-region data center houses Disaster Recovery (DR) services and will be accessible according to the failure scenarios highlighted in the following 2 scenarios. </a:t>
            </a:r>
          </a:p>
          <a:p>
            <a:pPr>
              <a:lnSpc>
                <a:spcPct val="110000"/>
              </a:lnSpc>
            </a:pPr>
            <a:r>
              <a:rPr lang="en-US" b="1" u="sng" dirty="0"/>
              <a:t>Please note that the CME Group utilizes a Single IP for firms’ connectivity to MQ and a Single DNS name (sftpng.cmegroup.com) for firms’ connectivity to </a:t>
            </a:r>
            <a:r>
              <a:rPr lang="en-US" b="1" u="sng" dirty="0" err="1"/>
              <a:t>sFTP</a:t>
            </a:r>
            <a:r>
              <a:rPr lang="en-US" b="1" u="sng" dirty="0"/>
              <a:t> for production and DR environments. </a:t>
            </a:r>
            <a:br>
              <a:rPr lang="en-US" b="1" u="sng" dirty="0"/>
            </a:br>
            <a:endParaRPr lang="en-US" b="1" u="sng" dirty="0"/>
          </a:p>
          <a:p>
            <a:pPr>
              <a:lnSpc>
                <a:spcPct val="11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All 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Aug 26</a:t>
            </a:r>
            <a:r>
              <a:rPr lang="en-US" baseline="30000" dirty="0"/>
              <a:t>th</a:t>
            </a:r>
            <a:r>
              <a:rPr lang="en-US" dirty="0"/>
              <a:t> &amp; Sept 23rd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+44 207 623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16th is the valid order entry date </a:t>
            </a:r>
          </a:p>
          <a:p>
            <a:pPr lvl="1">
              <a:buFont typeface="System Font Regular"/>
              <a:buChar char="-"/>
            </a:pPr>
            <a:r>
              <a:rPr lang="en-US" dirty="0"/>
              <a:t>All fills will be sent back to the Firms with the trade date of October 16th.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12</a:t>
            </a:r>
            <a:r>
              <a:rPr lang="en-US" baseline="30000" dirty="0"/>
              <a:t>th</a:t>
            </a:r>
            <a:r>
              <a:rPr lang="en-US" dirty="0"/>
              <a:t>)Trade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ESH4 @</a:t>
            </a:r>
            <a:r>
              <a:rPr lang="en-US" dirty="0" err="1"/>
              <a:t>xxxx.xx</a:t>
            </a:r>
            <a:endParaRPr lang="en-US" dirty="0"/>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r>
              <a:rPr lang="en-US" b="1" dirty="0"/>
              <a:t>Upon test completion firms should complete/submit the test questionnaire posted on the FIA website to recap the test results. No firm names will be used on the recap report</a:t>
            </a:r>
            <a:br>
              <a:rPr lang="en-US" b="1" dirty="0"/>
            </a:br>
            <a:endParaRPr lang="en-US" b="1" dirty="0"/>
          </a:p>
          <a:p>
            <a:r>
              <a:rPr lang="en-US" b="1" dirty="0"/>
              <a:t>Contact: GCC Hotline numbers which are: </a:t>
            </a:r>
            <a:r>
              <a:rPr lang="en-US" b="1" u="sng" dirty="0"/>
              <a:t>U.S.</a:t>
            </a:r>
            <a:r>
              <a:rPr lang="en-US" b="1" dirty="0"/>
              <a:t> at +1 800 438 8616, in </a:t>
            </a:r>
            <a:r>
              <a:rPr lang="en-US" b="1" u="sng" dirty="0"/>
              <a:t>Europe</a:t>
            </a:r>
            <a:r>
              <a:rPr lang="en-US" b="1" dirty="0"/>
              <a:t> at +44 207 623 4747 or in </a:t>
            </a:r>
            <a:r>
              <a:rPr lang="en-US" b="1" u="sng" dirty="0"/>
              <a:t>Asia</a:t>
            </a:r>
            <a:r>
              <a:rPr lang="en-US" b="1" dirty="0"/>
              <a:t> at +65 6532 5010</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13121</TotalTime>
  <Words>1045</Words>
  <Application>Microsoft Macintosh PowerPoint</Application>
  <PresentationFormat>On-screen Show (4:3)</PresentationFormat>
  <Paragraphs>72</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CME GROUP</vt:lpstr>
      <vt:lpstr>CME GROUP (Cont’d)</vt:lpstr>
      <vt:lpstr>CME GROUP (Cont’d)</vt:lpstr>
      <vt:lpstr>CME GROUP (Cont’d)</vt:lpstr>
      <vt:lpstr>CME GROUP (Cont’d)</vt:lpstr>
      <vt:lpstr>CME GROUP (Cont’d)</vt:lpstr>
      <vt:lpstr>CME GROUP (Cont’d)</vt:lpstr>
      <vt:lpstr>CME GROUP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141</cp:revision>
  <dcterms:created xsi:type="dcterms:W3CDTF">2020-08-08T18:31:41Z</dcterms:created>
  <dcterms:modified xsi:type="dcterms:W3CDTF">2023-08-31T15:07:28Z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