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71" r:id="rId9"/>
    <p:sldId id="3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DCC-CS@tmx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darcy.ryan@tm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7"/>
          <p:cNvSpPr txBox="1">
            <a:spLocks noGrp="1"/>
          </p:cNvSpPr>
          <p:nvPr>
            <p:ph type="title"/>
          </p:nvPr>
        </p:nvSpPr>
        <p:spPr>
          <a:xfrm>
            <a:off x="628650" y="169500"/>
            <a:ext cx="7886700" cy="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Lato"/>
              <a:buNone/>
            </a:pPr>
            <a:r>
              <a:rPr lang="en-US" sz="2800" dirty="0"/>
              <a:t>CANADIAN DERIVATIVES CLEARING CORPORATION</a:t>
            </a:r>
            <a:endParaRPr sz="2800" dirty="0"/>
          </a:p>
        </p:txBody>
      </p:sp>
      <p:sp>
        <p:nvSpPr>
          <p:cNvPr id="483" name="Google Shape;483;p57"/>
          <p:cNvSpPr txBox="1">
            <a:spLocks noGrp="1"/>
          </p:cNvSpPr>
          <p:nvPr>
            <p:ph type="body" idx="1"/>
          </p:nvPr>
        </p:nvSpPr>
        <p:spPr>
          <a:xfrm>
            <a:off x="402175" y="814019"/>
            <a:ext cx="8540700" cy="5526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Similarly to MX, CDCC will also offer two connectivity periods; the first at the primary site, and the second at the DR site.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Clearing Members will verify connectivity and can send/receive messages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network, DNS, or IP changes will be required to connect to the DR site during the connectivity test or the FIA DR Test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Clearing Members must register via the FIA website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 test SFTP/Reporting capabilities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 test FIXML capabilities</a:t>
            </a:r>
            <a:endParaRPr sz="1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will test Position Declaration Files (PCS &amp; GCM) functionality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</a:pPr>
            <a:endParaRPr sz="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238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October 14</a:t>
            </a:r>
            <a:r>
              <a:rPr lang="en-US" sz="15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 day only, provided there are no issues or delays, markets will be in Pre-Opening state by (latest) 11:00 AM EDT 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trades will occur during the Pre-Opening period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Pre-Opening and Opening Times will need to be confirmed (dependent on actual recovery time)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MX will provide automated market volume for bid/offer on selected instruments</a:t>
            </a:r>
            <a:endParaRPr sz="1500" dirty="0"/>
          </a:p>
          <a:p>
            <a:pPr marL="742950" lvl="1" indent="-28575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52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Provided there are no issues or delays, the market 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 open at 11:15 AM EDT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trades performed during testing hours will be valid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Clearing Members MUST clean up all backend system data after testing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Trades will flow from MX to CDCC’s environment  </a:t>
            </a:r>
            <a:endParaRPr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Trades &amp; Positions will be available for validation via SOLA® Clearing Manager</a:t>
            </a:r>
            <a:endParaRPr sz="1500" dirty="0"/>
          </a:p>
          <a:p>
            <a:pPr marL="171450" lvl="0" indent="-825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58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</a:pPr>
            <a:r>
              <a:rPr lang="en-US" sz="2800"/>
              <a:t>MX/CDCC </a:t>
            </a:r>
            <a:r>
              <a:rPr lang="en-US" sz="2400"/>
              <a:t>(cont’d)</a:t>
            </a:r>
            <a:endParaRPr/>
          </a:p>
        </p:txBody>
      </p:sp>
      <p:sp>
        <p:nvSpPr>
          <p:cNvPr id="489" name="Google Shape;489;p5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8229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b="1" dirty="0"/>
              <a:t>Important Dates</a:t>
            </a:r>
            <a:endParaRPr dirty="0"/>
          </a:p>
          <a:p>
            <a:pPr marL="171450" lvl="0" indent="-171450" algn="l" rtl="0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Connectivity testing will be offered on September 23</a:t>
            </a:r>
            <a:r>
              <a:rPr lang="en-US" sz="1800" baseline="30000" dirty="0"/>
              <a:t>rd</a:t>
            </a:r>
            <a:r>
              <a:rPr lang="en-US" sz="1800" dirty="0"/>
              <a:t>, 2023 for both MX and CDCC participants/clearing members</a:t>
            </a:r>
            <a:endParaRPr dirty="0"/>
          </a:p>
          <a:p>
            <a:pPr marL="171450" lvl="0" indent="-65722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 dirty="0"/>
          </a:p>
          <a:p>
            <a:pPr marL="0" lvl="0" indent="0" algn="l" rtl="0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b="1" dirty="0"/>
              <a:t>Contacts</a:t>
            </a:r>
            <a:endParaRPr dirty="0"/>
          </a:p>
          <a:p>
            <a:pPr marL="171450" lvl="0" indent="-171450" algn="l" rtl="0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Contact the following for Montreal Exchange business questions: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 dirty="0"/>
          </a:p>
          <a:p>
            <a:pPr marL="171450" lvl="0" indent="-65722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Contact Antoinette Wu with any CDCC business questions: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dirty="0"/>
              <a:t>	416-350-2777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dirty="0"/>
              <a:t>	</a:t>
            </a:r>
            <a:r>
              <a:rPr lang="en-US" sz="1800" u="sng" dirty="0">
                <a:solidFill>
                  <a:schemeClr val="hlink"/>
                </a:solidFill>
                <a:hlinkClick r:id="rId3"/>
              </a:rPr>
              <a:t>CDCC-CS@tmx.com</a:t>
            </a:r>
            <a:endParaRPr sz="1800" dirty="0"/>
          </a:p>
        </p:txBody>
      </p:sp>
      <p:graphicFrame>
        <p:nvGraphicFramePr>
          <p:cNvPr id="490" name="Google Shape;490;p58"/>
          <p:cNvGraphicFramePr/>
          <p:nvPr>
            <p:extLst>
              <p:ext uri="{D42A27DB-BD31-4B8C-83A1-F6EECF244321}">
                <p14:modId xmlns:p14="http://schemas.microsoft.com/office/powerpoint/2010/main" val="2916600548"/>
              </p:ext>
            </p:extLst>
          </p:nvPr>
        </p:nvGraphicFramePr>
        <p:xfrm>
          <a:off x="1118886" y="3765100"/>
          <a:ext cx="6096000" cy="1112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dirty="0"/>
                        <a:t>D’Arcy Ryan</a:t>
                      </a:r>
                      <a:endParaRPr sz="135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Jean-François Royal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dirty="0"/>
                        <a:t>514-787-6626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514-787-6568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sng" strike="noStrike" dirty="0">
                          <a:solidFill>
                            <a:srgbClr val="00A4E7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darcy.ryan@tmx.com</a:t>
                      </a:r>
                      <a:endParaRPr lang="en-US" dirty="0">
                        <a:effectLst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sng" strike="noStrike" dirty="0" err="1">
                          <a:solidFill>
                            <a:srgbClr val="00A4E7"/>
                          </a:solidFill>
                          <a:effectLst/>
                          <a:latin typeface="Arial" panose="020B0604020202020204" pitchFamily="34" charset="0"/>
                        </a:rPr>
                        <a:t>Jean-Francois.Royal@tmx.com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13128</TotalTime>
  <Words>300</Words>
  <Application>Microsoft Macintosh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CANADIAN DERIVATIVES CLEARING CORPORATION</vt:lpstr>
      <vt:lpstr>MX/CDCC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161</cp:revision>
  <dcterms:created xsi:type="dcterms:W3CDTF">2020-08-08T18:31:41Z</dcterms:created>
  <dcterms:modified xsi:type="dcterms:W3CDTF">2023-08-31T15:14:34Z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