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719" r:id="rId5"/>
    <p:sldMasterId id="2147483724" r:id="rId6"/>
    <p:sldMasterId id="2147483717" r:id="rId7"/>
    <p:sldMasterId id="2147483726" r:id="rId8"/>
    <p:sldMasterId id="2147483729" r:id="rId9"/>
    <p:sldMasterId id="2147483734" r:id="rId10"/>
    <p:sldMasterId id="2147483739" r:id="rId11"/>
    <p:sldMasterId id="2147483741" r:id="rId12"/>
  </p:sldMasterIdLst>
  <p:notesMasterIdLst>
    <p:notesMasterId r:id="rId62"/>
  </p:notesMasterIdLst>
  <p:sldIdLst>
    <p:sldId id="323" r:id="rId13"/>
    <p:sldId id="261" r:id="rId14"/>
    <p:sldId id="263" r:id="rId15"/>
    <p:sldId id="324" r:id="rId16"/>
    <p:sldId id="264" r:id="rId17"/>
    <p:sldId id="325" r:id="rId18"/>
    <p:sldId id="326" r:id="rId19"/>
    <p:sldId id="327" r:id="rId20"/>
    <p:sldId id="328" r:id="rId21"/>
    <p:sldId id="330" r:id="rId22"/>
    <p:sldId id="329" r:id="rId23"/>
    <p:sldId id="331" r:id="rId24"/>
    <p:sldId id="334" r:id="rId25"/>
    <p:sldId id="333" r:id="rId26"/>
    <p:sldId id="332" r:id="rId27"/>
    <p:sldId id="335"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6" r:id="rId57"/>
    <p:sldId id="365" r:id="rId58"/>
    <p:sldId id="392" r:id="rId59"/>
    <p:sldId id="391" r:id="rId60"/>
    <p:sldId id="26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94"/>
  </p:normalViewPr>
  <p:slideViewPr>
    <p:cSldViewPr snapToGrid="0" snapToObjects="1">
      <p:cViewPr varScale="1">
        <p:scale>
          <a:sx n="101" d="100"/>
          <a:sy n="101" d="100"/>
        </p:scale>
        <p:origin x="216"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973D8-64F4-E64F-818B-00189F1CBE1D}" type="datetimeFigureOut">
              <a:rPr lang="en-US" smtClean="0"/>
              <a:t>8/2/22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910C8-7F42-834C-9FC5-8419262F27BE}" type="slidenum">
              <a:rPr lang="en-US" smtClean="0"/>
              <a:t>‹#›</a:t>
            </a:fld>
            <a:endParaRPr lang="en-US"/>
          </a:p>
        </p:txBody>
      </p:sp>
    </p:spTree>
    <p:extLst>
      <p:ext uri="{BB962C8B-B14F-4D97-AF65-F5344CB8AC3E}">
        <p14:creationId xmlns:p14="http://schemas.microsoft.com/office/powerpoint/2010/main" val="282605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tx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23081F0-697E-BA4A-B18B-AD8B3A73CDC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389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71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74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D38F20-34D5-41C8-AFC1-169556AB8650}"/>
              </a:ext>
            </a:extLst>
          </p:cNvPr>
          <p:cNvSpPr>
            <a:spLocks noGrp="1"/>
          </p:cNvSpPr>
          <p:nvPr>
            <p:ph type="ctrTitle"/>
          </p:nvPr>
        </p:nvSpPr>
        <p:spPr>
          <a:xfrm>
            <a:off x="826234" y="2596501"/>
            <a:ext cx="6956106" cy="1184786"/>
          </a:xfrm>
        </p:spPr>
        <p:txBody>
          <a:bodyPr anchor="b">
            <a:normAutofit/>
          </a:bodyPr>
          <a:lstStyle>
            <a:lvl1pPr algn="l">
              <a:defRPr sz="4400">
                <a:solidFill>
                  <a:srgbClr val="204663"/>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AC4D0BB2-59C8-48E4-91D8-3BECC8488810}"/>
              </a:ext>
            </a:extLst>
          </p:cNvPr>
          <p:cNvSpPr>
            <a:spLocks noGrp="1"/>
          </p:cNvSpPr>
          <p:nvPr>
            <p:ph type="subTitle" idx="1"/>
          </p:nvPr>
        </p:nvSpPr>
        <p:spPr>
          <a:xfrm>
            <a:off x="796417" y="4094923"/>
            <a:ext cx="6985923" cy="1699592"/>
          </a:xfrm>
        </p:spPr>
        <p:txBody>
          <a:bodyPr/>
          <a:lstStyle>
            <a:lvl1pPr marL="0" indent="0" algn="l">
              <a:buNone/>
              <a:defRPr sz="2400">
                <a:solidFill>
                  <a:srgbClr val="2046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140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BF79EB-F5C6-A54F-95F7-61E764DF70AB}"/>
              </a:ext>
            </a:extLst>
          </p:cNvPr>
          <p:cNvSpPr>
            <a:spLocks noGrp="1"/>
          </p:cNvSpPr>
          <p:nvPr>
            <p:ph type="ctrTitle"/>
          </p:nvPr>
        </p:nvSpPr>
        <p:spPr>
          <a:xfrm>
            <a:off x="826234" y="2621901"/>
            <a:ext cx="6956106" cy="1184786"/>
          </a:xfrm>
        </p:spPr>
        <p:txBody>
          <a:bodyPr anchor="b">
            <a:normAutofit/>
          </a:bodyPr>
          <a:lstStyle>
            <a:lvl1pPr algn="l">
              <a:defRPr sz="4400">
                <a:solidFill>
                  <a:srgbClr val="204663"/>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1B7F68D-22B4-C840-BB9E-19F53E6F9D9E}"/>
              </a:ext>
            </a:extLst>
          </p:cNvPr>
          <p:cNvSpPr>
            <a:spLocks noGrp="1"/>
          </p:cNvSpPr>
          <p:nvPr>
            <p:ph type="subTitle" idx="1"/>
          </p:nvPr>
        </p:nvSpPr>
        <p:spPr>
          <a:xfrm>
            <a:off x="796417" y="4094923"/>
            <a:ext cx="6985923" cy="1699592"/>
          </a:xfrm>
        </p:spPr>
        <p:txBody>
          <a:bodyPr/>
          <a:lstStyle>
            <a:lvl1pPr marL="0" indent="0" algn="l">
              <a:buNone/>
              <a:defRPr sz="2400">
                <a:solidFill>
                  <a:srgbClr val="2046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Text Placeholder 2">
            <a:extLst>
              <a:ext uri="{FF2B5EF4-FFF2-40B4-BE49-F238E27FC236}">
                <a16:creationId xmlns:a16="http://schemas.microsoft.com/office/drawing/2014/main" id="{D5193A87-ACCD-4149-AA0C-85C3136C9145}"/>
              </a:ext>
            </a:extLst>
          </p:cNvPr>
          <p:cNvSpPr>
            <a:spLocks noGrp="1"/>
          </p:cNvSpPr>
          <p:nvPr>
            <p:ph type="body" sz="quarter" idx="10"/>
          </p:nvPr>
        </p:nvSpPr>
        <p:spPr>
          <a:xfrm>
            <a:off x="825500" y="1879600"/>
            <a:ext cx="6956425" cy="596900"/>
          </a:xfrm>
        </p:spPr>
        <p:txBody>
          <a:bodyPr anchor="ctr">
            <a:normAutofit/>
          </a:bodyPr>
          <a:lstStyle>
            <a:lvl1pPr>
              <a:defRPr sz="2400">
                <a:solidFill>
                  <a:srgbClr val="204663"/>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2077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D38F20-34D5-41C8-AFC1-169556AB8650}"/>
              </a:ext>
            </a:extLst>
          </p:cNvPr>
          <p:cNvSpPr>
            <a:spLocks noGrp="1"/>
          </p:cNvSpPr>
          <p:nvPr>
            <p:ph type="ctrTitle"/>
          </p:nvPr>
        </p:nvSpPr>
        <p:spPr>
          <a:xfrm>
            <a:off x="826234" y="2596501"/>
            <a:ext cx="6956106" cy="1184786"/>
          </a:xfrm>
          <a:prstGeom prst="rect">
            <a:avLst/>
          </a:prstGeom>
        </p:spPr>
        <p:txBody>
          <a:bodyPr anchor="b">
            <a:normAutofit/>
          </a:bodyPr>
          <a:lstStyle>
            <a:lvl1pPr algn="l">
              <a:defRPr sz="4400"/>
            </a:lvl1pPr>
          </a:lstStyle>
          <a:p>
            <a:r>
              <a:rPr lang="en-US" dirty="0"/>
              <a:t>Click to edit Master title style</a:t>
            </a:r>
          </a:p>
        </p:txBody>
      </p:sp>
      <p:sp>
        <p:nvSpPr>
          <p:cNvPr id="7" name="Subtitle 2">
            <a:extLst>
              <a:ext uri="{FF2B5EF4-FFF2-40B4-BE49-F238E27FC236}">
                <a16:creationId xmlns:a16="http://schemas.microsoft.com/office/drawing/2014/main" id="{AC4D0BB2-59C8-48E4-91D8-3BECC8488810}"/>
              </a:ext>
            </a:extLst>
          </p:cNvPr>
          <p:cNvSpPr>
            <a:spLocks noGrp="1"/>
          </p:cNvSpPr>
          <p:nvPr>
            <p:ph type="subTitle" idx="1"/>
          </p:nvPr>
        </p:nvSpPr>
        <p:spPr>
          <a:xfrm>
            <a:off x="796417" y="4094923"/>
            <a:ext cx="6985923" cy="1699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126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BF79EB-F5C6-A54F-95F7-61E764DF70AB}"/>
              </a:ext>
            </a:extLst>
          </p:cNvPr>
          <p:cNvSpPr>
            <a:spLocks noGrp="1"/>
          </p:cNvSpPr>
          <p:nvPr>
            <p:ph type="ctrTitle"/>
          </p:nvPr>
        </p:nvSpPr>
        <p:spPr>
          <a:xfrm>
            <a:off x="826234" y="2621901"/>
            <a:ext cx="6956106" cy="1184786"/>
          </a:xfrm>
          <a:prstGeom prst="rect">
            <a:avLst/>
          </a:prstGeom>
        </p:spPr>
        <p:txBody>
          <a:bodyPr anchor="b">
            <a:normAutofit/>
          </a:bodyPr>
          <a:lstStyle>
            <a:lvl1pPr algn="l">
              <a:defRPr sz="44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1B7F68D-22B4-C840-BB9E-19F53E6F9D9E}"/>
              </a:ext>
            </a:extLst>
          </p:cNvPr>
          <p:cNvSpPr>
            <a:spLocks noGrp="1"/>
          </p:cNvSpPr>
          <p:nvPr>
            <p:ph type="subTitle" idx="1"/>
          </p:nvPr>
        </p:nvSpPr>
        <p:spPr>
          <a:xfrm>
            <a:off x="796417" y="4094923"/>
            <a:ext cx="6985923" cy="1699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Text Placeholder 2">
            <a:extLst>
              <a:ext uri="{FF2B5EF4-FFF2-40B4-BE49-F238E27FC236}">
                <a16:creationId xmlns:a16="http://schemas.microsoft.com/office/drawing/2014/main" id="{D5193A87-ACCD-4149-AA0C-85C3136C9145}"/>
              </a:ext>
            </a:extLst>
          </p:cNvPr>
          <p:cNvSpPr>
            <a:spLocks noGrp="1"/>
          </p:cNvSpPr>
          <p:nvPr>
            <p:ph type="body" sz="quarter" idx="10"/>
          </p:nvPr>
        </p:nvSpPr>
        <p:spPr>
          <a:xfrm>
            <a:off x="825500" y="1879600"/>
            <a:ext cx="6956425" cy="596900"/>
          </a:xfrm>
          <a:prstGeom prst="rect">
            <a:avLst/>
          </a:prstGeom>
        </p:spPr>
        <p:txBody>
          <a:bodyPr anchor="ctr">
            <a:normAutofit/>
          </a:bodyPr>
          <a:lstStyle>
            <a:lvl1pPr>
              <a:defRPr sz="2400">
                <a:solidFill>
                  <a:schemeClr val="bg2"/>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06599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30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rgbClr val="204663"/>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23081F0-697E-BA4A-B18B-AD8B3A73CDC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0" indent="0">
              <a:buNone/>
              <a:defRPr>
                <a:solidFill>
                  <a:srgbClr val="204663"/>
                </a:solidFill>
              </a:defRPr>
            </a:lvl1pPr>
            <a:lvl2pPr>
              <a:defRPr>
                <a:solidFill>
                  <a:srgbClr val="204663"/>
                </a:solidFill>
              </a:defRPr>
            </a:lvl2pPr>
            <a:lvl3pPr>
              <a:defRPr sz="2000">
                <a:solidFill>
                  <a:srgbClr val="204663"/>
                </a:solidFill>
              </a:defRPr>
            </a:lvl3pPr>
            <a:lvl4pPr>
              <a:defRPr sz="2000">
                <a:solidFill>
                  <a:srgbClr val="204663"/>
                </a:solidFill>
              </a:defRPr>
            </a:lvl4pPr>
            <a:lvl5pPr>
              <a:defRPr sz="1800">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230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rgbClr val="204663"/>
                </a:solidFill>
              </a:defRPr>
            </a:lvl1pPr>
          </a:lstStyle>
          <a:p>
            <a:r>
              <a:rPr lang="en-US"/>
              <a:t>Click to edit Master title style</a:t>
            </a:r>
            <a:endParaRPr lang="en-US" dirty="0"/>
          </a:p>
        </p:txBody>
      </p:sp>
    </p:spTree>
    <p:extLst>
      <p:ext uri="{BB962C8B-B14F-4D97-AF65-F5344CB8AC3E}">
        <p14:creationId xmlns:p14="http://schemas.microsoft.com/office/powerpoint/2010/main" val="233202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a:xfrm>
            <a:off x="838200" y="214644"/>
            <a:ext cx="10515600" cy="1325563"/>
          </a:xfrm>
        </p:spPr>
        <p:txBody>
          <a:bodyPr/>
          <a:lstStyle>
            <a:lvl1pPr>
              <a:defRPr>
                <a:solidFill>
                  <a:srgbClr val="20466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6F3A74C-BF73-406F-863D-EFFF8CD8E95A}"/>
              </a:ext>
            </a:extLst>
          </p:cNvPr>
          <p:cNvSpPr>
            <a:spLocks noGrp="1"/>
          </p:cNvSpPr>
          <p:nvPr>
            <p:ph sz="half" idx="1"/>
          </p:nvPr>
        </p:nvSpPr>
        <p:spPr>
          <a:xfrm>
            <a:off x="838200" y="1825625"/>
            <a:ext cx="5181600" cy="4351338"/>
          </a:xfrm>
        </p:spPr>
        <p:txBody>
          <a:bodyPr/>
          <a:lstStyle>
            <a:lvl1pPr marL="0" indent="0">
              <a:buNone/>
              <a:defRPr>
                <a:solidFill>
                  <a:srgbClr val="204663"/>
                </a:solidFill>
              </a:defRPr>
            </a:lvl1pPr>
            <a:lvl2pPr>
              <a:defRPr>
                <a:solidFill>
                  <a:srgbClr val="204663"/>
                </a:solidFill>
              </a:defRPr>
            </a:lvl2pPr>
            <a:lvl3pPr>
              <a:defRPr>
                <a:solidFill>
                  <a:srgbClr val="204663"/>
                </a:solidFill>
              </a:defRPr>
            </a:lvl3pPr>
            <a:lvl4pPr>
              <a:defRPr>
                <a:solidFill>
                  <a:srgbClr val="204663"/>
                </a:solidFill>
              </a:defRPr>
            </a:lvl4pPr>
            <a:lvl5pPr>
              <a:defRPr>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753F657-8865-4751-9FB9-84AE297AE56A}"/>
              </a:ext>
            </a:extLst>
          </p:cNvPr>
          <p:cNvSpPr>
            <a:spLocks noGrp="1"/>
          </p:cNvSpPr>
          <p:nvPr>
            <p:ph sz="half" idx="2"/>
          </p:nvPr>
        </p:nvSpPr>
        <p:spPr>
          <a:xfrm>
            <a:off x="6172200" y="1825625"/>
            <a:ext cx="5181600" cy="4351338"/>
          </a:xfrm>
        </p:spPr>
        <p:txBody>
          <a:bodyPr/>
          <a:lstStyle>
            <a:lvl1pPr marL="0" indent="0">
              <a:buNone/>
              <a:defRPr>
                <a:solidFill>
                  <a:srgbClr val="204663"/>
                </a:solidFill>
              </a:defRPr>
            </a:lvl1pPr>
            <a:lvl2pPr>
              <a:defRPr>
                <a:solidFill>
                  <a:srgbClr val="204663"/>
                </a:solidFill>
              </a:defRPr>
            </a:lvl2pPr>
            <a:lvl3pPr>
              <a:defRPr>
                <a:solidFill>
                  <a:srgbClr val="204663"/>
                </a:solidFill>
              </a:defRPr>
            </a:lvl3pPr>
            <a:lvl4pPr>
              <a:defRPr>
                <a:solidFill>
                  <a:srgbClr val="204663"/>
                </a:solidFill>
              </a:defRPr>
            </a:lvl4pPr>
            <a:lvl5pPr>
              <a:defRPr>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428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28564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839788" y="1681163"/>
            <a:ext cx="5157787" cy="823912"/>
          </a:xfrm>
        </p:spPr>
        <p:txBody>
          <a:bodyPr anchor="b"/>
          <a:lstStyle>
            <a:lvl1pPr marL="0" indent="0">
              <a:buNone/>
              <a:defRPr sz="2400" b="1">
                <a:solidFill>
                  <a:srgbClr val="2046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839788" y="2505075"/>
            <a:ext cx="5157787" cy="3684588"/>
          </a:xfrm>
        </p:spPr>
        <p:txBody>
          <a:bodyPr/>
          <a:lstStyle>
            <a:lvl1pPr>
              <a:defRPr>
                <a:solidFill>
                  <a:srgbClr val="204663"/>
                </a:solidFill>
              </a:defRPr>
            </a:lvl1pPr>
            <a:lvl2pPr>
              <a:defRPr>
                <a:solidFill>
                  <a:srgbClr val="204663"/>
                </a:solidFill>
              </a:defRPr>
            </a:lvl2pPr>
            <a:lvl3pPr>
              <a:defRPr>
                <a:solidFill>
                  <a:srgbClr val="204663"/>
                </a:solidFill>
              </a:defRPr>
            </a:lvl3pPr>
            <a:lvl4pPr>
              <a:defRPr>
                <a:solidFill>
                  <a:srgbClr val="204663"/>
                </a:solidFill>
              </a:defRPr>
            </a:lvl4pPr>
            <a:lvl5pPr>
              <a:defRPr>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046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6172200" y="2505075"/>
            <a:ext cx="5183188" cy="3684588"/>
          </a:xfrm>
        </p:spPr>
        <p:txBody>
          <a:bodyPr/>
          <a:lstStyle>
            <a:lvl1pPr>
              <a:defRPr>
                <a:solidFill>
                  <a:srgbClr val="204663"/>
                </a:solidFill>
              </a:defRPr>
            </a:lvl1pPr>
            <a:lvl2pPr>
              <a:defRPr>
                <a:solidFill>
                  <a:srgbClr val="204663"/>
                </a:solidFill>
              </a:defRPr>
            </a:lvl2pPr>
            <a:lvl3pPr>
              <a:defRPr>
                <a:solidFill>
                  <a:srgbClr val="204663"/>
                </a:solidFill>
              </a:defRPr>
            </a:lvl3pPr>
            <a:lvl4pPr>
              <a:defRPr>
                <a:solidFill>
                  <a:srgbClr val="204663"/>
                </a:solidFill>
              </a:defRPr>
            </a:lvl4pPr>
            <a:lvl5pPr>
              <a:defRPr>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ECF6D5-BE7D-0D49-93A7-5C367357C057}"/>
              </a:ext>
            </a:extLst>
          </p:cNvPr>
          <p:cNvSpPr>
            <a:spLocks noGrp="1"/>
          </p:cNvSpPr>
          <p:nvPr>
            <p:ph type="title"/>
          </p:nvPr>
        </p:nvSpPr>
        <p:spPr>
          <a:xfrm>
            <a:off x="838200" y="214644"/>
            <a:ext cx="10515600" cy="1325563"/>
          </a:xfrm>
        </p:spPr>
        <p:txBody>
          <a:bodyPr>
            <a:normAutofit/>
          </a:bodyPr>
          <a:lstStyle>
            <a:lvl1pPr>
              <a:defRPr sz="3600">
                <a:solidFill>
                  <a:srgbClr val="204663"/>
                </a:solidFill>
              </a:defRPr>
            </a:lvl1pPr>
          </a:lstStyle>
          <a:p>
            <a:r>
              <a:rPr lang="en-US"/>
              <a:t>Click to edit Master title style</a:t>
            </a:r>
            <a:endParaRPr lang="en-US" dirty="0"/>
          </a:p>
        </p:txBody>
      </p:sp>
    </p:spTree>
    <p:extLst>
      <p:ext uri="{BB962C8B-B14F-4D97-AF65-F5344CB8AC3E}">
        <p14:creationId xmlns:p14="http://schemas.microsoft.com/office/powerpoint/2010/main" val="332901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23081F0-697E-BA4A-B18B-AD8B3A73CDC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0" indent="0">
              <a:buNone/>
              <a:defRPr b="0">
                <a:solidFill>
                  <a:srgbClr val="204663"/>
                </a:solidFill>
              </a:defRPr>
            </a:lvl1pPr>
            <a:lvl2pPr>
              <a:defRPr b="0">
                <a:solidFill>
                  <a:srgbClr val="204663"/>
                </a:solidFill>
              </a:defRPr>
            </a:lvl2pPr>
            <a:lvl3pPr>
              <a:defRPr sz="2000" b="0">
                <a:solidFill>
                  <a:srgbClr val="204663"/>
                </a:solidFill>
              </a:defRPr>
            </a:lvl3pPr>
            <a:lvl4pPr>
              <a:defRPr sz="2000" b="0">
                <a:solidFill>
                  <a:srgbClr val="204663"/>
                </a:solidFill>
              </a:defRPr>
            </a:lvl4pPr>
            <a:lvl5pPr>
              <a:defRPr sz="1800" b="0">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6EB5FBA6-5CA7-E74C-AA97-34A61543CFCE}"/>
              </a:ext>
            </a:extLst>
          </p:cNvPr>
          <p:cNvSpPr>
            <a:spLocks noGrp="1"/>
          </p:cNvSpPr>
          <p:nvPr>
            <p:ph type="title"/>
          </p:nvPr>
        </p:nvSpPr>
        <p:spPr>
          <a:xfrm>
            <a:off x="838200" y="224803"/>
            <a:ext cx="10515600" cy="1325563"/>
          </a:xfrm>
          <a:prstGeom prst="rect">
            <a:avLst/>
          </a:prstGeom>
        </p:spPr>
        <p:txBody>
          <a:bodyPr vert="horz" lIns="91440" tIns="45720" rIns="91440" bIns="45720" rtlCol="0" anchor="ctr">
            <a:normAutofit/>
          </a:bodyPr>
          <a:lstStyle>
            <a:lvl1pPr>
              <a:defRPr>
                <a:solidFill>
                  <a:srgbClr val="204663"/>
                </a:solidFill>
              </a:defRPr>
            </a:lvl1pPr>
          </a:lstStyle>
          <a:p>
            <a:r>
              <a:rPr lang="en-US"/>
              <a:t>Click to edit Master title style</a:t>
            </a:r>
            <a:endParaRPr lang="en-US" dirty="0"/>
          </a:p>
        </p:txBody>
      </p:sp>
    </p:spTree>
    <p:extLst>
      <p:ext uri="{BB962C8B-B14F-4D97-AF65-F5344CB8AC3E}">
        <p14:creationId xmlns:p14="http://schemas.microsoft.com/office/powerpoint/2010/main" val="1540843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BB25ADD-4FD5-5041-A6B0-FC0CCB74F0AE}"/>
              </a:ext>
            </a:extLst>
          </p:cNvPr>
          <p:cNvSpPr>
            <a:spLocks noGrp="1"/>
          </p:cNvSpPr>
          <p:nvPr>
            <p:ph type="title"/>
          </p:nvPr>
        </p:nvSpPr>
        <p:spPr>
          <a:xfrm>
            <a:off x="838200" y="224803"/>
            <a:ext cx="10515600" cy="1325563"/>
          </a:xfrm>
          <a:prstGeom prst="rect">
            <a:avLst/>
          </a:prstGeom>
        </p:spPr>
        <p:txBody>
          <a:bodyPr vert="horz" lIns="91440" tIns="45720" rIns="91440" bIns="45720" rtlCol="0" anchor="ctr">
            <a:normAutofit/>
          </a:bodyPr>
          <a:lstStyle>
            <a:lvl1pPr>
              <a:defRPr>
                <a:solidFill>
                  <a:srgbClr val="204663"/>
                </a:solidFill>
              </a:defRPr>
            </a:lvl1pPr>
          </a:lstStyle>
          <a:p>
            <a:r>
              <a:rPr lang="en-US"/>
              <a:t>Click to edit Master title style</a:t>
            </a:r>
            <a:endParaRPr lang="en-US" dirty="0"/>
          </a:p>
        </p:txBody>
      </p:sp>
    </p:spTree>
    <p:extLst>
      <p:ext uri="{BB962C8B-B14F-4D97-AF65-F5344CB8AC3E}">
        <p14:creationId xmlns:p14="http://schemas.microsoft.com/office/powerpoint/2010/main" val="1885693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3A74C-BF73-406F-863D-EFFF8CD8E95A}"/>
              </a:ext>
            </a:extLst>
          </p:cNvPr>
          <p:cNvSpPr>
            <a:spLocks noGrp="1"/>
          </p:cNvSpPr>
          <p:nvPr>
            <p:ph sz="half" idx="1"/>
          </p:nvPr>
        </p:nvSpPr>
        <p:spPr>
          <a:xfrm>
            <a:off x="838200" y="1825625"/>
            <a:ext cx="5181600" cy="4351338"/>
          </a:xfrm>
        </p:spPr>
        <p:txBody>
          <a:bodyPr/>
          <a:lstStyle>
            <a:lvl1pPr marL="0" indent="0">
              <a:buNone/>
              <a:defRPr b="0">
                <a:solidFill>
                  <a:srgbClr val="204663"/>
                </a:solidFill>
              </a:defRPr>
            </a:lvl1pPr>
            <a:lvl2pPr>
              <a:defRPr b="0">
                <a:solidFill>
                  <a:srgbClr val="204663"/>
                </a:solidFill>
              </a:defRPr>
            </a:lvl2pPr>
            <a:lvl3pPr>
              <a:defRPr b="0">
                <a:solidFill>
                  <a:srgbClr val="204663"/>
                </a:solidFill>
              </a:defRPr>
            </a:lvl3pPr>
            <a:lvl4pPr>
              <a:defRPr b="0">
                <a:solidFill>
                  <a:srgbClr val="204663"/>
                </a:solidFill>
              </a:defRPr>
            </a:lvl4pPr>
            <a:lvl5pPr>
              <a:defRPr b="0">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753F657-8865-4751-9FB9-84AE297AE56A}"/>
              </a:ext>
            </a:extLst>
          </p:cNvPr>
          <p:cNvSpPr>
            <a:spLocks noGrp="1"/>
          </p:cNvSpPr>
          <p:nvPr>
            <p:ph sz="half" idx="2"/>
          </p:nvPr>
        </p:nvSpPr>
        <p:spPr>
          <a:xfrm>
            <a:off x="6172200" y="1825625"/>
            <a:ext cx="5181600" cy="4351338"/>
          </a:xfrm>
        </p:spPr>
        <p:txBody>
          <a:bodyPr/>
          <a:lstStyle>
            <a:lvl1pPr marL="0" indent="0">
              <a:buNone/>
              <a:defRPr b="0">
                <a:solidFill>
                  <a:srgbClr val="204663"/>
                </a:solidFill>
              </a:defRPr>
            </a:lvl1pPr>
            <a:lvl2pPr>
              <a:defRPr b="0">
                <a:solidFill>
                  <a:srgbClr val="204663"/>
                </a:solidFill>
              </a:defRPr>
            </a:lvl2pPr>
            <a:lvl3pPr>
              <a:defRPr b="0">
                <a:solidFill>
                  <a:srgbClr val="204663"/>
                </a:solidFill>
              </a:defRPr>
            </a:lvl3pPr>
            <a:lvl4pPr>
              <a:defRPr b="0">
                <a:solidFill>
                  <a:srgbClr val="204663"/>
                </a:solidFill>
              </a:defRPr>
            </a:lvl4pPr>
            <a:lvl5pPr>
              <a:defRPr b="0">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BD18C718-8DC8-254C-B3CF-4D1356EB054C}"/>
              </a:ext>
            </a:extLst>
          </p:cNvPr>
          <p:cNvSpPr>
            <a:spLocks noGrp="1"/>
          </p:cNvSpPr>
          <p:nvPr>
            <p:ph type="title"/>
          </p:nvPr>
        </p:nvSpPr>
        <p:spPr>
          <a:xfrm>
            <a:off x="838200" y="204483"/>
            <a:ext cx="10515600" cy="1325563"/>
          </a:xfrm>
          <a:prstGeom prst="rect">
            <a:avLst/>
          </a:prstGeom>
        </p:spPr>
        <p:txBody>
          <a:bodyPr vert="horz" lIns="91440" tIns="45720" rIns="91440" bIns="45720" rtlCol="0" anchor="ctr">
            <a:normAutofit/>
          </a:bodyPr>
          <a:lstStyle>
            <a:lvl1pPr>
              <a:defRPr>
                <a:solidFill>
                  <a:srgbClr val="204663"/>
                </a:solidFill>
              </a:defRPr>
            </a:lvl1pPr>
          </a:lstStyle>
          <a:p>
            <a:r>
              <a:rPr lang="en-US"/>
              <a:t>Click to edit Master title style</a:t>
            </a:r>
            <a:endParaRPr lang="en-US" dirty="0"/>
          </a:p>
        </p:txBody>
      </p:sp>
    </p:spTree>
    <p:extLst>
      <p:ext uri="{BB962C8B-B14F-4D97-AF65-F5344CB8AC3E}">
        <p14:creationId xmlns:p14="http://schemas.microsoft.com/office/powerpoint/2010/main" val="3081716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839788" y="1681163"/>
            <a:ext cx="5157787" cy="823912"/>
          </a:xfrm>
        </p:spPr>
        <p:txBody>
          <a:bodyPr anchor="b"/>
          <a:lstStyle>
            <a:lvl1pPr marL="0" indent="0">
              <a:buNone/>
              <a:defRPr sz="2400" b="1">
                <a:solidFill>
                  <a:srgbClr val="2046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839788" y="2505075"/>
            <a:ext cx="5157787" cy="3684588"/>
          </a:xfrm>
        </p:spPr>
        <p:txBody>
          <a:bodyPr/>
          <a:lstStyle>
            <a:lvl1pPr marL="0" indent="0">
              <a:buNone/>
              <a:defRPr b="0">
                <a:solidFill>
                  <a:srgbClr val="204663"/>
                </a:solidFill>
              </a:defRPr>
            </a:lvl1pPr>
            <a:lvl2pPr>
              <a:defRPr b="0">
                <a:solidFill>
                  <a:srgbClr val="204663"/>
                </a:solidFill>
              </a:defRPr>
            </a:lvl2pPr>
            <a:lvl3pPr>
              <a:defRPr b="0">
                <a:solidFill>
                  <a:srgbClr val="204663"/>
                </a:solidFill>
              </a:defRPr>
            </a:lvl3pPr>
            <a:lvl4pPr>
              <a:defRPr b="0">
                <a:solidFill>
                  <a:srgbClr val="204663"/>
                </a:solidFill>
              </a:defRPr>
            </a:lvl4pPr>
            <a:lvl5pPr>
              <a:defRPr b="0">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046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6172200" y="2505075"/>
            <a:ext cx="5183188" cy="3684588"/>
          </a:xfrm>
        </p:spPr>
        <p:txBody>
          <a:bodyPr/>
          <a:lstStyle>
            <a:lvl1pPr marL="0" indent="0">
              <a:buNone/>
              <a:defRPr b="0">
                <a:solidFill>
                  <a:srgbClr val="204663"/>
                </a:solidFill>
              </a:defRPr>
            </a:lvl1pPr>
            <a:lvl2pPr>
              <a:defRPr b="0">
                <a:solidFill>
                  <a:srgbClr val="204663"/>
                </a:solidFill>
              </a:defRPr>
            </a:lvl2pPr>
            <a:lvl3pPr>
              <a:defRPr b="0">
                <a:solidFill>
                  <a:srgbClr val="204663"/>
                </a:solidFill>
              </a:defRPr>
            </a:lvl3pPr>
            <a:lvl4pPr>
              <a:defRPr b="0">
                <a:solidFill>
                  <a:srgbClr val="204663"/>
                </a:solidFill>
              </a:defRPr>
            </a:lvl4pPr>
            <a:lvl5pPr>
              <a:defRPr b="0">
                <a:solidFill>
                  <a:srgbClr val="2046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23429903-73A9-A840-A316-51D41BFDBEA8}"/>
              </a:ext>
            </a:extLst>
          </p:cNvPr>
          <p:cNvSpPr>
            <a:spLocks noGrp="1"/>
          </p:cNvSpPr>
          <p:nvPr>
            <p:ph type="title"/>
          </p:nvPr>
        </p:nvSpPr>
        <p:spPr>
          <a:xfrm>
            <a:off x="838200" y="214643"/>
            <a:ext cx="10515600" cy="1325563"/>
          </a:xfrm>
          <a:prstGeom prst="rect">
            <a:avLst/>
          </a:prstGeom>
        </p:spPr>
        <p:txBody>
          <a:bodyPr vert="horz" lIns="91440" tIns="45720" rIns="91440" bIns="45720" rtlCol="0" anchor="ctr">
            <a:normAutofit/>
          </a:bodyPr>
          <a:lstStyle>
            <a:lvl1pPr>
              <a:defRPr>
                <a:solidFill>
                  <a:srgbClr val="204663"/>
                </a:solidFill>
              </a:defRPr>
            </a:lvl1pPr>
          </a:lstStyle>
          <a:p>
            <a:r>
              <a:rPr lang="en-US"/>
              <a:t>Click to edit Master title style</a:t>
            </a:r>
            <a:endParaRPr lang="en-US" dirty="0"/>
          </a:p>
        </p:txBody>
      </p:sp>
    </p:spTree>
    <p:extLst>
      <p:ext uri="{BB962C8B-B14F-4D97-AF65-F5344CB8AC3E}">
        <p14:creationId xmlns:p14="http://schemas.microsoft.com/office/powerpoint/2010/main" val="3386567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294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36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A74C-BF73-406F-863D-EFFF8CD8E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753F657-8865-4751-9FB9-84AE297AE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14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ECF6D5-BE7D-0D49-93A7-5C367357C057}"/>
              </a:ext>
            </a:extLst>
          </p:cNvPr>
          <p:cNvSpPr>
            <a:spLocks noGrp="1"/>
          </p:cNvSpPr>
          <p:nvPr>
            <p:ph type="title"/>
          </p:nvPr>
        </p:nvSpPr>
        <p:spPr>
          <a:xfrm>
            <a:off x="838200" y="204484"/>
            <a:ext cx="10515600" cy="1325563"/>
          </a:xfrm>
        </p:spPr>
        <p:txBody>
          <a:bodyPr>
            <a:normAutofit/>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0563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tx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C23081F0-697E-BA4A-B18B-AD8B3A73CDC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39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92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A74C-BF73-406F-863D-EFFF8CD8E95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753F657-8865-4751-9FB9-84AE297AE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82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ECF6D5-BE7D-0D49-93A7-5C367357C057}"/>
              </a:ext>
            </a:extLst>
          </p:cNvPr>
          <p:cNvSpPr>
            <a:spLocks noGrp="1"/>
          </p:cNvSpPr>
          <p:nvPr>
            <p:ph type="title"/>
          </p:nvPr>
        </p:nvSpPr>
        <p:spPr>
          <a:xfrm>
            <a:off x="838200" y="204484"/>
            <a:ext cx="10515600" cy="1325563"/>
          </a:xfrm>
        </p:spPr>
        <p:txBody>
          <a:bodyPr>
            <a:normAutofit/>
          </a:bodyPr>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0295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D38F20-34D5-41C8-AFC1-169556AB8650}"/>
              </a:ext>
            </a:extLst>
          </p:cNvPr>
          <p:cNvSpPr>
            <a:spLocks noGrp="1"/>
          </p:cNvSpPr>
          <p:nvPr>
            <p:ph type="ctrTitle"/>
          </p:nvPr>
        </p:nvSpPr>
        <p:spPr>
          <a:xfrm>
            <a:off x="826234" y="2596501"/>
            <a:ext cx="6956106" cy="1184786"/>
          </a:xfrm>
        </p:spPr>
        <p:txBody>
          <a:bodyPr anchor="b">
            <a:normAutofit/>
          </a:bodyPr>
          <a:lstStyle>
            <a:lvl1pPr algn="l">
              <a:defRPr sz="4400">
                <a:solidFill>
                  <a:srgbClr val="204663"/>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AC4D0BB2-59C8-48E4-91D8-3BECC8488810}"/>
              </a:ext>
            </a:extLst>
          </p:cNvPr>
          <p:cNvSpPr>
            <a:spLocks noGrp="1"/>
          </p:cNvSpPr>
          <p:nvPr>
            <p:ph type="subTitle" idx="1"/>
          </p:nvPr>
        </p:nvSpPr>
        <p:spPr>
          <a:xfrm>
            <a:off x="796417" y="4094923"/>
            <a:ext cx="6985923" cy="1699592"/>
          </a:xfrm>
        </p:spPr>
        <p:txBody>
          <a:bodyPr/>
          <a:lstStyle>
            <a:lvl1pPr marL="0" indent="0" algn="l">
              <a:buNone/>
              <a:defRPr sz="2400">
                <a:solidFill>
                  <a:srgbClr val="2046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7215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emf"/><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B6B1E7-3058-2940-BC05-937EB9B08123}"/>
              </a:ext>
            </a:extLst>
          </p:cNvPr>
          <p:cNvPicPr>
            <a:picLocks noChangeAspect="1"/>
          </p:cNvPicPr>
          <p:nvPr userDrawn="1"/>
        </p:nvPicPr>
        <p:blipFill>
          <a:blip r:embed="rId6">
            <a:alphaModFix amt="20000"/>
          </a:blip>
          <a:stretch>
            <a:fillRect/>
          </a:stretch>
        </p:blipFill>
        <p:spPr>
          <a:xfrm>
            <a:off x="8928812" y="99392"/>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838200" y="204484"/>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838200" y="1620078"/>
            <a:ext cx="10515600" cy="4566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0784811-BDFC-9343-9453-33F4CA8BC5B6}"/>
              </a:ext>
            </a:extLst>
          </p:cNvPr>
          <p:cNvCxnSpPr>
            <a:cxnSpLocks/>
          </p:cNvCxnSpPr>
          <p:nvPr userDrawn="1"/>
        </p:nvCxnSpPr>
        <p:spPr>
          <a:xfrm>
            <a:off x="0" y="49695"/>
            <a:ext cx="12192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FBC3E1-CFF2-7140-A102-EF82D87F5302}"/>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0F6CD-7FF2-F348-86E7-A41D4F2072A8}"/>
              </a:ext>
            </a:extLst>
          </p:cNvPr>
          <p:cNvPicPr>
            <a:picLocks noChangeAspect="1"/>
          </p:cNvPicPr>
          <p:nvPr userDrawn="1"/>
        </p:nvPicPr>
        <p:blipFill>
          <a:blip r:embed="rId7"/>
          <a:stretch>
            <a:fillRect/>
          </a:stretch>
        </p:blipFill>
        <p:spPr>
          <a:xfrm>
            <a:off x="10996728" y="6126342"/>
            <a:ext cx="814271" cy="416319"/>
          </a:xfrm>
          <a:prstGeom prst="rect">
            <a:avLst/>
          </a:prstGeom>
        </p:spPr>
      </p:pic>
      <p:sp>
        <p:nvSpPr>
          <p:cNvPr id="8" name="TextBox 7">
            <a:extLst>
              <a:ext uri="{FF2B5EF4-FFF2-40B4-BE49-F238E27FC236}">
                <a16:creationId xmlns:a16="http://schemas.microsoft.com/office/drawing/2014/main" id="{4FFC39B4-F466-D74A-BBE9-1B863456AF63}"/>
              </a:ext>
            </a:extLst>
          </p:cNvPr>
          <p:cNvSpPr txBox="1"/>
          <p:nvPr userDrawn="1"/>
        </p:nvSpPr>
        <p:spPr>
          <a:xfrm>
            <a:off x="83820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smtClean="0">
                <a:solidFill>
                  <a:schemeClr val="tx1"/>
                </a:solidFill>
                <a:latin typeface="+mj-lt"/>
              </a:rPr>
              <a:pPr algn="l"/>
              <a:t>‹#›</a:t>
            </a:fld>
            <a:r>
              <a:rPr lang="en-US" sz="1200" dirty="0">
                <a:solidFill>
                  <a:schemeClr val="tx1"/>
                </a:solidFill>
                <a:latin typeface="Lato" panose="020F0502020204030203" pitchFamily="34" charset="0"/>
              </a:rPr>
              <a:t> </a:t>
            </a:r>
          </a:p>
        </p:txBody>
      </p:sp>
    </p:spTree>
    <p:extLst>
      <p:ext uri="{BB962C8B-B14F-4D97-AF65-F5344CB8AC3E}">
        <p14:creationId xmlns:p14="http://schemas.microsoft.com/office/powerpoint/2010/main" val="3749106481"/>
      </p:ext>
    </p:extLst>
  </p:cSld>
  <p:clrMap bg1="lt1" tx1="dk1" bg2="lt2" tx2="dk2" accent1="accent1" accent2="accent2" accent3="accent3" accent4="accent4" accent5="accent5" accent6="accent6" hlink="hlink" folHlink="folHlink"/>
  <p:sldLayoutIdLst>
    <p:sldLayoutId id="2147483655" r:id="rId1"/>
    <p:sldLayoutId id="2147483716" r:id="rId2"/>
    <p:sldLayoutId id="2147483714" r:id="rId3"/>
    <p:sldLayoutId id="2147483715" r:id="rId4"/>
  </p:sldLayoutIdLst>
  <p:txStyles>
    <p:titleStyle>
      <a:lvl1pPr algn="l" defTabSz="914400" rtl="0" eaLnBrk="1" latinLnBrk="0" hangingPunct="1">
        <a:lnSpc>
          <a:spcPct val="90000"/>
        </a:lnSpc>
        <a:spcBef>
          <a:spcPct val="0"/>
        </a:spcBef>
        <a:buNone/>
        <a:defRPr sz="3600" b="1" i="0" kern="1200">
          <a:solidFill>
            <a:schemeClr val="tx1"/>
          </a:solidFill>
          <a:latin typeface="+mj-lt"/>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838200" y="20448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838200" y="1620078"/>
            <a:ext cx="10515600" cy="45668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0784811-BDFC-9343-9453-33F4CA8BC5B6}"/>
              </a:ext>
            </a:extLst>
          </p:cNvPr>
          <p:cNvCxnSpPr>
            <a:cxnSpLocks/>
          </p:cNvCxnSpPr>
          <p:nvPr userDrawn="1"/>
        </p:nvCxnSpPr>
        <p:spPr>
          <a:xfrm>
            <a:off x="0" y="49695"/>
            <a:ext cx="12192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FBC3E1-CFF2-7140-A102-EF82D87F5302}"/>
              </a:ext>
            </a:extLst>
          </p:cNvPr>
          <p:cNvPicPr>
            <a:picLocks noChangeAspect="1"/>
          </p:cNvPicPr>
          <p:nvPr userDrawn="1"/>
        </p:nvPicPr>
        <p:blipFill>
          <a:blip r:embed="rId7">
            <a:alphaModFix/>
          </a:blip>
          <a:stretch>
            <a:fillRect/>
          </a:stretch>
        </p:blipFill>
        <p:spPr>
          <a:xfrm rot="10800000">
            <a:off x="0" y="442204"/>
            <a:ext cx="416939" cy="8501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0F6CD-7FF2-F348-86E7-A41D4F2072A8}"/>
              </a:ext>
            </a:extLst>
          </p:cNvPr>
          <p:cNvPicPr>
            <a:picLocks noChangeAspect="1"/>
          </p:cNvPicPr>
          <p:nvPr userDrawn="1"/>
        </p:nvPicPr>
        <p:blipFill>
          <a:blip r:embed="rId8"/>
          <a:stretch>
            <a:fillRect/>
          </a:stretch>
        </p:blipFill>
        <p:spPr>
          <a:xfrm>
            <a:off x="10996728" y="6126342"/>
            <a:ext cx="814271" cy="416319"/>
          </a:xfrm>
          <a:prstGeom prst="rect">
            <a:avLst/>
          </a:prstGeom>
        </p:spPr>
      </p:pic>
      <p:sp>
        <p:nvSpPr>
          <p:cNvPr id="8" name="TextBox 7">
            <a:extLst>
              <a:ext uri="{FF2B5EF4-FFF2-40B4-BE49-F238E27FC236}">
                <a16:creationId xmlns:a16="http://schemas.microsoft.com/office/drawing/2014/main" id="{6089CCA2-3CBB-5043-9549-483BEBAD5C69}"/>
              </a:ext>
            </a:extLst>
          </p:cNvPr>
          <p:cNvSpPr txBox="1"/>
          <p:nvPr userDrawn="1"/>
        </p:nvSpPr>
        <p:spPr>
          <a:xfrm>
            <a:off x="83820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smtClean="0">
                <a:solidFill>
                  <a:schemeClr val="tx1"/>
                </a:solidFill>
                <a:latin typeface="+mj-lt"/>
              </a:rPr>
              <a:pPr algn="l"/>
              <a:t>‹#›</a:t>
            </a:fld>
            <a:r>
              <a:rPr lang="en-US" sz="1200" dirty="0">
                <a:solidFill>
                  <a:schemeClr val="tx1"/>
                </a:solidFill>
                <a:latin typeface="Lato" panose="020F0502020204030203" pitchFamily="34" charset="0"/>
              </a:rPr>
              <a:t> </a:t>
            </a:r>
          </a:p>
        </p:txBody>
      </p:sp>
    </p:spTree>
    <p:extLst>
      <p:ext uri="{BB962C8B-B14F-4D97-AF65-F5344CB8AC3E}">
        <p14:creationId xmlns:p14="http://schemas.microsoft.com/office/powerpoint/2010/main" val="282587810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44" r:id="rId5"/>
  </p:sldLayoutIdLst>
  <p:txStyles>
    <p:titleStyle>
      <a:lvl1pPr algn="l" defTabSz="914400" rtl="0" eaLnBrk="1" latinLnBrk="0" hangingPunct="1">
        <a:lnSpc>
          <a:spcPct val="90000"/>
        </a:lnSpc>
        <a:spcBef>
          <a:spcPct val="0"/>
        </a:spcBef>
        <a:buNone/>
        <a:defRPr sz="36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umbrella&#10;&#10;Description automatically generated">
            <a:extLst>
              <a:ext uri="{FF2B5EF4-FFF2-40B4-BE49-F238E27FC236}">
                <a16:creationId xmlns:a16="http://schemas.microsoft.com/office/drawing/2014/main" id="{9A2FB2D6-B976-CC40-9039-B385EFDD1296}"/>
              </a:ext>
            </a:extLst>
          </p:cNvPr>
          <p:cNvPicPr>
            <a:picLocks noChangeAspect="1"/>
          </p:cNvPicPr>
          <p:nvPr userDrawn="1"/>
        </p:nvPicPr>
        <p:blipFill>
          <a:blip r:embed="rId3">
            <a:alphaModFix amt="35000"/>
          </a:blip>
          <a:stretch>
            <a:fillRect/>
          </a:stretch>
        </p:blipFill>
        <p:spPr>
          <a:xfrm>
            <a:off x="0" y="0"/>
            <a:ext cx="12192000" cy="6858000"/>
          </a:xfrm>
          <a:prstGeom prst="rect">
            <a:avLst/>
          </a:prstGeom>
        </p:spPr>
      </p:pic>
      <p:pic>
        <p:nvPicPr>
          <p:cNvPr id="9" name="Picture 8" descr="A close up of a logo&#10;&#10;Description automatically generated">
            <a:extLst>
              <a:ext uri="{FF2B5EF4-FFF2-40B4-BE49-F238E27FC236}">
                <a16:creationId xmlns:a16="http://schemas.microsoft.com/office/drawing/2014/main" id="{ED5B1DB6-3B4A-444C-9E07-937C051F9BF0}"/>
              </a:ext>
            </a:extLst>
          </p:cNvPr>
          <p:cNvPicPr>
            <a:picLocks noChangeAspect="1"/>
          </p:cNvPicPr>
          <p:nvPr userDrawn="1"/>
        </p:nvPicPr>
        <p:blipFill>
          <a:blip r:embed="rId4"/>
          <a:stretch>
            <a:fillRect/>
          </a:stretch>
        </p:blipFill>
        <p:spPr>
          <a:xfrm>
            <a:off x="4406900" y="2565400"/>
            <a:ext cx="3378200" cy="1727200"/>
          </a:xfrm>
          <a:prstGeom prst="rect">
            <a:avLst/>
          </a:prstGeom>
        </p:spPr>
      </p:pic>
    </p:spTree>
    <p:extLst>
      <p:ext uri="{BB962C8B-B14F-4D97-AF65-F5344CB8AC3E}">
        <p14:creationId xmlns:p14="http://schemas.microsoft.com/office/powerpoint/2010/main" val="3527951174"/>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745522"/>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umbrella&#10;&#10;Description automatically generated">
            <a:extLst>
              <a:ext uri="{FF2B5EF4-FFF2-40B4-BE49-F238E27FC236}">
                <a16:creationId xmlns:a16="http://schemas.microsoft.com/office/drawing/2014/main" id="{73239507-1638-E84E-80D3-45F2B6FF2C80}"/>
              </a:ext>
            </a:extLst>
          </p:cNvPr>
          <p:cNvPicPr>
            <a:picLocks noChangeAspect="1"/>
          </p:cNvPicPr>
          <p:nvPr/>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7C98D7A-0534-0848-A3E2-31F7FA0866D5}"/>
              </a:ext>
            </a:extLst>
          </p:cNvPr>
          <p:cNvSpPr>
            <a:spLocks noGrp="1"/>
          </p:cNvSpPr>
          <p:nvPr>
            <p:ph type="title"/>
          </p:nvPr>
        </p:nvSpPr>
        <p:spPr>
          <a:xfrm>
            <a:off x="798444" y="2248460"/>
            <a:ext cx="7001656" cy="12738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A592DC-4104-BD4E-98A0-05F9A9F50A3D}"/>
              </a:ext>
            </a:extLst>
          </p:cNvPr>
          <p:cNvSpPr>
            <a:spLocks noGrp="1"/>
          </p:cNvSpPr>
          <p:nvPr>
            <p:ph type="body" idx="1"/>
          </p:nvPr>
        </p:nvSpPr>
        <p:spPr>
          <a:xfrm>
            <a:off x="798444" y="4185262"/>
            <a:ext cx="7001656" cy="18922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close up of a logo&#10;&#10;Description automatically generated">
            <a:extLst>
              <a:ext uri="{FF2B5EF4-FFF2-40B4-BE49-F238E27FC236}">
                <a16:creationId xmlns:a16="http://schemas.microsoft.com/office/drawing/2014/main" id="{A116B066-B318-2344-A22D-899166ED3BD8}"/>
              </a:ext>
            </a:extLst>
          </p:cNvPr>
          <p:cNvPicPr>
            <a:picLocks noChangeAspect="1"/>
          </p:cNvPicPr>
          <p:nvPr/>
        </p:nvPicPr>
        <p:blipFill>
          <a:blip r:embed="rId8"/>
          <a:stretch>
            <a:fillRect/>
          </a:stretch>
        </p:blipFill>
        <p:spPr>
          <a:xfrm>
            <a:off x="949411" y="986070"/>
            <a:ext cx="1361303" cy="696005"/>
          </a:xfrm>
          <a:prstGeom prst="rect">
            <a:avLst/>
          </a:prstGeom>
        </p:spPr>
      </p:pic>
      <p:pic>
        <p:nvPicPr>
          <p:cNvPr id="16" name="Picture 15">
            <a:extLst>
              <a:ext uri="{FF2B5EF4-FFF2-40B4-BE49-F238E27FC236}">
                <a16:creationId xmlns:a16="http://schemas.microsoft.com/office/drawing/2014/main" id="{695CD09D-70DD-6F45-80D8-BF44D1AD61B6}"/>
              </a:ext>
            </a:extLst>
          </p:cNvPr>
          <p:cNvPicPr>
            <a:picLocks noChangeAspect="1"/>
          </p:cNvPicPr>
          <p:nvPr/>
        </p:nvPicPr>
        <p:blipFill>
          <a:blip r:embed="rId9"/>
          <a:stretch>
            <a:fillRect/>
          </a:stretch>
        </p:blipFill>
        <p:spPr>
          <a:xfrm>
            <a:off x="918408" y="3804790"/>
            <a:ext cx="342900" cy="101600"/>
          </a:xfrm>
          <a:prstGeom prst="rect">
            <a:avLst/>
          </a:prstGeom>
        </p:spPr>
      </p:pic>
      <p:pic>
        <p:nvPicPr>
          <p:cNvPr id="9" name="Picture 8" descr="A close up of a logo&#10;&#10;Description automatically generated">
            <a:extLst>
              <a:ext uri="{FF2B5EF4-FFF2-40B4-BE49-F238E27FC236}">
                <a16:creationId xmlns:a16="http://schemas.microsoft.com/office/drawing/2014/main" id="{1415043D-1A7A-344F-9571-68E2D005136C}"/>
              </a:ext>
            </a:extLst>
          </p:cNvPr>
          <p:cNvPicPr>
            <a:picLocks noChangeAspect="1"/>
          </p:cNvPicPr>
          <p:nvPr userDrawn="1"/>
        </p:nvPicPr>
        <p:blipFill>
          <a:blip r:embed="rId8"/>
          <a:stretch>
            <a:fillRect/>
          </a:stretch>
        </p:blipFill>
        <p:spPr>
          <a:xfrm>
            <a:off x="949411" y="986070"/>
            <a:ext cx="1361303" cy="696005"/>
          </a:xfrm>
          <a:prstGeom prst="rect">
            <a:avLst/>
          </a:prstGeom>
        </p:spPr>
      </p:pic>
      <p:pic>
        <p:nvPicPr>
          <p:cNvPr id="11" name="Picture 10">
            <a:extLst>
              <a:ext uri="{FF2B5EF4-FFF2-40B4-BE49-F238E27FC236}">
                <a16:creationId xmlns:a16="http://schemas.microsoft.com/office/drawing/2014/main" id="{DC673248-F4D6-E64B-96B5-CE7C202931E8}"/>
              </a:ext>
            </a:extLst>
          </p:cNvPr>
          <p:cNvPicPr>
            <a:picLocks noChangeAspect="1"/>
          </p:cNvPicPr>
          <p:nvPr userDrawn="1"/>
        </p:nvPicPr>
        <p:blipFill>
          <a:blip r:embed="rId9"/>
          <a:stretch>
            <a:fillRect/>
          </a:stretch>
        </p:blipFill>
        <p:spPr>
          <a:xfrm>
            <a:off x="918408" y="3804790"/>
            <a:ext cx="342900" cy="101600"/>
          </a:xfrm>
          <a:prstGeom prst="rect">
            <a:avLst/>
          </a:prstGeom>
        </p:spPr>
      </p:pic>
    </p:spTree>
    <p:extLst>
      <p:ext uri="{BB962C8B-B14F-4D97-AF65-F5344CB8AC3E}">
        <p14:creationId xmlns:p14="http://schemas.microsoft.com/office/powerpoint/2010/main" val="6188071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688" r:id="rId3"/>
    <p:sldLayoutId id="2147483701" r:id="rId4"/>
    <p:sldLayoutId id="2147483743" r:id="rId5"/>
  </p:sldLayoutIdLst>
  <p:txStyles>
    <p:titleStyle>
      <a:lvl1pPr algn="l" defTabSz="914400" rtl="0" eaLnBrk="1" latinLnBrk="0" hangingPunct="1">
        <a:lnSpc>
          <a:spcPct val="90000"/>
        </a:lnSpc>
        <a:spcBef>
          <a:spcPct val="0"/>
        </a:spcBef>
        <a:buNone/>
        <a:defRPr sz="4400" b="1" i="0" kern="1200" baseline="0">
          <a:solidFill>
            <a:srgbClr val="204663"/>
          </a:solidFill>
          <a:latin typeface="Lato" panose="020F0502020204030203" pitchFamily="34" charset="0"/>
          <a:ea typeface="+mj-ea"/>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204663"/>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04663"/>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04663"/>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04663"/>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B6B1E7-3058-2940-BC05-937EB9B08123}"/>
              </a:ext>
            </a:extLst>
          </p:cNvPr>
          <p:cNvPicPr>
            <a:picLocks noChangeAspect="1"/>
          </p:cNvPicPr>
          <p:nvPr/>
        </p:nvPicPr>
        <p:blipFill>
          <a:blip r:embed="rId6">
            <a:alphaModFix amt="20000"/>
          </a:blip>
          <a:stretch>
            <a:fillRect/>
          </a:stretch>
        </p:blipFill>
        <p:spPr>
          <a:xfrm>
            <a:off x="8928812" y="99392"/>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838200" y="204484"/>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838200" y="1620078"/>
            <a:ext cx="10515600" cy="4566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0784811-BDFC-9343-9453-33F4CA8BC5B6}"/>
              </a:ext>
            </a:extLst>
          </p:cNvPr>
          <p:cNvCxnSpPr>
            <a:cxnSpLocks/>
          </p:cNvCxnSpPr>
          <p:nvPr/>
        </p:nvCxnSpPr>
        <p:spPr>
          <a:xfrm>
            <a:off x="0" y="49695"/>
            <a:ext cx="12192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FBC3E1-CFF2-7140-A102-EF82D87F5302}"/>
              </a:ext>
            </a:extLst>
          </p:cNvPr>
          <p:cNvPicPr>
            <a:picLocks noChangeAspect="1"/>
          </p:cNvPicPr>
          <p:nvPr/>
        </p:nvPicPr>
        <p:blipFill>
          <a:blip r:embed="rId6">
            <a:alphaModFix/>
          </a:blip>
          <a:stretch>
            <a:fillRect/>
          </a:stretch>
        </p:blipFill>
        <p:spPr>
          <a:xfrm rot="10800000">
            <a:off x="0" y="442204"/>
            <a:ext cx="416939" cy="8501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0F6CD-7FF2-F348-86E7-A41D4F2072A8}"/>
              </a:ext>
            </a:extLst>
          </p:cNvPr>
          <p:cNvPicPr>
            <a:picLocks noChangeAspect="1"/>
          </p:cNvPicPr>
          <p:nvPr/>
        </p:nvPicPr>
        <p:blipFill>
          <a:blip r:embed="rId7"/>
          <a:stretch>
            <a:fillRect/>
          </a:stretch>
        </p:blipFill>
        <p:spPr>
          <a:xfrm>
            <a:off x="10996728" y="6126342"/>
            <a:ext cx="814271" cy="416319"/>
          </a:xfrm>
          <a:prstGeom prst="rect">
            <a:avLst/>
          </a:prstGeom>
        </p:spPr>
      </p:pic>
      <p:sp>
        <p:nvSpPr>
          <p:cNvPr id="8" name="TextBox 7">
            <a:extLst>
              <a:ext uri="{FF2B5EF4-FFF2-40B4-BE49-F238E27FC236}">
                <a16:creationId xmlns:a16="http://schemas.microsoft.com/office/drawing/2014/main" id="{479EC159-1137-7947-AB0A-4226A4ECDCDA}"/>
              </a:ext>
            </a:extLst>
          </p:cNvPr>
          <p:cNvSpPr txBox="1"/>
          <p:nvPr/>
        </p:nvSpPr>
        <p:spPr>
          <a:xfrm>
            <a:off x="83820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b="1" i="0" smtClean="0">
                <a:solidFill>
                  <a:schemeClr val="tx1"/>
                </a:solidFill>
                <a:latin typeface="Lato" panose="020F0502020204030203" pitchFamily="34" charset="0"/>
              </a:rPr>
              <a:pPr algn="l"/>
              <a:t>‹#›</a:t>
            </a:fld>
            <a:r>
              <a:rPr lang="en-US" sz="1200" b="1" i="0" dirty="0">
                <a:solidFill>
                  <a:schemeClr val="tx1"/>
                </a:solidFill>
                <a:latin typeface="Lato" panose="020F0502020204030203" pitchFamily="34" charset="0"/>
              </a:rPr>
              <a:t> </a:t>
            </a:r>
          </a:p>
        </p:txBody>
      </p:sp>
    </p:spTree>
    <p:extLst>
      <p:ext uri="{BB962C8B-B14F-4D97-AF65-F5344CB8AC3E}">
        <p14:creationId xmlns:p14="http://schemas.microsoft.com/office/powerpoint/2010/main" val="23419338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3600" b="1" i="0" kern="1200">
          <a:solidFill>
            <a:srgbClr val="204663"/>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838200" y="20448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838200" y="1620078"/>
            <a:ext cx="10515600" cy="4566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0784811-BDFC-9343-9453-33F4CA8BC5B6}"/>
              </a:ext>
            </a:extLst>
          </p:cNvPr>
          <p:cNvCxnSpPr>
            <a:cxnSpLocks/>
          </p:cNvCxnSpPr>
          <p:nvPr/>
        </p:nvCxnSpPr>
        <p:spPr>
          <a:xfrm>
            <a:off x="0" y="49695"/>
            <a:ext cx="12192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FBC3E1-CFF2-7140-A102-EF82D87F5302}"/>
              </a:ext>
            </a:extLst>
          </p:cNvPr>
          <p:cNvPicPr>
            <a:picLocks noChangeAspect="1"/>
          </p:cNvPicPr>
          <p:nvPr/>
        </p:nvPicPr>
        <p:blipFill>
          <a:blip r:embed="rId6">
            <a:alphaModFix/>
          </a:blip>
          <a:stretch>
            <a:fillRect/>
          </a:stretch>
        </p:blipFill>
        <p:spPr>
          <a:xfrm rot="10800000">
            <a:off x="0" y="442204"/>
            <a:ext cx="416939" cy="8501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E5B0F6CD-7FF2-F348-86E7-A41D4F2072A8}"/>
              </a:ext>
            </a:extLst>
          </p:cNvPr>
          <p:cNvPicPr>
            <a:picLocks noChangeAspect="1"/>
          </p:cNvPicPr>
          <p:nvPr/>
        </p:nvPicPr>
        <p:blipFill>
          <a:blip r:embed="rId7"/>
          <a:stretch>
            <a:fillRect/>
          </a:stretch>
        </p:blipFill>
        <p:spPr>
          <a:xfrm>
            <a:off x="10996728" y="6126342"/>
            <a:ext cx="814271" cy="416319"/>
          </a:xfrm>
          <a:prstGeom prst="rect">
            <a:avLst/>
          </a:prstGeom>
        </p:spPr>
      </p:pic>
      <p:sp>
        <p:nvSpPr>
          <p:cNvPr id="7" name="TextBox 6">
            <a:extLst>
              <a:ext uri="{FF2B5EF4-FFF2-40B4-BE49-F238E27FC236}">
                <a16:creationId xmlns:a16="http://schemas.microsoft.com/office/drawing/2014/main" id="{B9D4F41B-2242-604B-8B32-1F8C95273B9B}"/>
              </a:ext>
            </a:extLst>
          </p:cNvPr>
          <p:cNvSpPr txBox="1"/>
          <p:nvPr/>
        </p:nvSpPr>
        <p:spPr>
          <a:xfrm>
            <a:off x="838200" y="6354246"/>
            <a:ext cx="219309" cy="184666"/>
          </a:xfrm>
          <a:prstGeom prst="rect">
            <a:avLst/>
          </a:prstGeom>
          <a:noFill/>
        </p:spPr>
        <p:txBody>
          <a:bodyPr wrap="square" lIns="0" tIns="0" rIns="0" bIns="0" rtlCol="0" anchor="b" anchorCtr="0">
            <a:spAutoFit/>
          </a:bodyPr>
          <a:lstStyle/>
          <a:p>
            <a:pPr algn="l"/>
            <a:fld id="{70761A7C-78C5-4503-875C-B71E68D80ABF}" type="slidenum">
              <a:rPr lang="en-US" sz="1200" b="1" i="0" smtClean="0">
                <a:solidFill>
                  <a:schemeClr val="tx1"/>
                </a:solidFill>
                <a:latin typeface="Lato" panose="020F0502020204030203" pitchFamily="34" charset="0"/>
              </a:rPr>
              <a:pPr algn="l"/>
              <a:t>‹#›</a:t>
            </a:fld>
            <a:r>
              <a:rPr lang="en-US" sz="1200" b="1" i="0" dirty="0">
                <a:solidFill>
                  <a:schemeClr val="tx1"/>
                </a:solidFill>
                <a:latin typeface="Lato" panose="020F0502020204030203" pitchFamily="34" charset="0"/>
              </a:rPr>
              <a:t> </a:t>
            </a:r>
          </a:p>
        </p:txBody>
      </p:sp>
    </p:spTree>
    <p:extLst>
      <p:ext uri="{BB962C8B-B14F-4D97-AF65-F5344CB8AC3E}">
        <p14:creationId xmlns:p14="http://schemas.microsoft.com/office/powerpoint/2010/main" val="331826811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400" rtl="0" eaLnBrk="1" latinLnBrk="0" hangingPunct="1">
        <a:lnSpc>
          <a:spcPct val="90000"/>
        </a:lnSpc>
        <a:spcBef>
          <a:spcPct val="0"/>
        </a:spcBef>
        <a:buNone/>
        <a:defRPr sz="3600" b="1" i="0" kern="1200">
          <a:solidFill>
            <a:srgbClr val="204663"/>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204663"/>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umbrella&#10;&#10;Description automatically generated">
            <a:extLst>
              <a:ext uri="{FF2B5EF4-FFF2-40B4-BE49-F238E27FC236}">
                <a16:creationId xmlns:a16="http://schemas.microsoft.com/office/drawing/2014/main" id="{9A2FB2D6-B976-CC40-9039-B385EFDD1296}"/>
              </a:ext>
            </a:extLst>
          </p:cNvPr>
          <p:cNvPicPr>
            <a:picLocks noChangeAspect="1"/>
          </p:cNvPicPr>
          <p:nvPr/>
        </p:nvPicPr>
        <p:blipFill>
          <a:blip r:embed="rId3">
            <a:alphaModFix amt="35000"/>
          </a:blip>
          <a:stretch>
            <a:fillRect/>
          </a:stretch>
        </p:blipFill>
        <p:spPr>
          <a:xfrm>
            <a:off x="0" y="0"/>
            <a:ext cx="12192000" cy="6858000"/>
          </a:xfrm>
          <a:prstGeom prst="rect">
            <a:avLst/>
          </a:prstGeom>
        </p:spPr>
      </p:pic>
      <p:pic>
        <p:nvPicPr>
          <p:cNvPr id="9" name="Picture 8" descr="A close up of a logo&#10;&#10;Description automatically generated">
            <a:extLst>
              <a:ext uri="{FF2B5EF4-FFF2-40B4-BE49-F238E27FC236}">
                <a16:creationId xmlns:a16="http://schemas.microsoft.com/office/drawing/2014/main" id="{ED5B1DB6-3B4A-444C-9E07-937C051F9BF0}"/>
              </a:ext>
            </a:extLst>
          </p:cNvPr>
          <p:cNvPicPr>
            <a:picLocks noChangeAspect="1"/>
          </p:cNvPicPr>
          <p:nvPr/>
        </p:nvPicPr>
        <p:blipFill>
          <a:blip r:embed="rId4"/>
          <a:stretch>
            <a:fillRect/>
          </a:stretch>
        </p:blipFill>
        <p:spPr>
          <a:xfrm>
            <a:off x="4406900" y="2565400"/>
            <a:ext cx="3378200" cy="1727200"/>
          </a:xfrm>
          <a:prstGeom prst="rect">
            <a:avLst/>
          </a:prstGeom>
        </p:spPr>
      </p:pic>
    </p:spTree>
    <p:extLst>
      <p:ext uri="{BB962C8B-B14F-4D97-AF65-F5344CB8AC3E}">
        <p14:creationId xmlns:p14="http://schemas.microsoft.com/office/powerpoint/2010/main" val="994424853"/>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839309"/>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856D709-8E85-47F3-BD7F-85E3FAFA3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What Is a Major Question?</a:t>
            </a:r>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121920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An agency claims to resolve matters of “great political significance” or issues part of an “earnest and profound debate across the country.”</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3097356"/>
            <a:ext cx="8871033" cy="1219200"/>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An agency seeks to regulate “a significant portion of the American economy” or require billions in spending by private individuals or entities.</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962607"/>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Tree>
    <p:extLst>
      <p:ext uri="{BB962C8B-B14F-4D97-AF65-F5344CB8AC3E}">
        <p14:creationId xmlns:p14="http://schemas.microsoft.com/office/powerpoint/2010/main" val="15767374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What Is a Major Question?</a:t>
            </a:r>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121920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An agency claims to resolve matters of “great political significance” or issues part of an “earnest and profound debate across the country.”</a:t>
            </a:r>
          </a:p>
        </p:txBody>
      </p:sp>
      <p:sp>
        <p:nvSpPr>
          <p:cNvPr id="8" name="Text Placeholder 8">
            <a:extLst>
              <a:ext uri="{FF2B5EF4-FFF2-40B4-BE49-F238E27FC236}">
                <a16:creationId xmlns:a16="http://schemas.microsoft.com/office/drawing/2014/main" id="{032BF318-6028-766B-2919-94638947F284}"/>
              </a:ext>
            </a:extLst>
          </p:cNvPr>
          <p:cNvSpPr txBox="1">
            <a:spLocks/>
          </p:cNvSpPr>
          <p:nvPr/>
        </p:nvSpPr>
        <p:spPr>
          <a:xfrm>
            <a:off x="1345166" y="4421248"/>
            <a:ext cx="8871033" cy="1219200"/>
          </a:xfrm>
          <a:prstGeom prst="rect">
            <a:avLst/>
          </a:prstGeom>
          <a:solidFill>
            <a:schemeClr val="tx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An agency attempts to “intrude[e] into an area that is the particular domain of state law.”</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3097356"/>
            <a:ext cx="8871033" cy="1219200"/>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An agency seeks to regulate “a significant portion of the American economy” or require billions in spending by private individuals or entities.</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962607"/>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
        <p:nvSpPr>
          <p:cNvPr id="12" name="TextBox 11">
            <a:extLst>
              <a:ext uri="{FF2B5EF4-FFF2-40B4-BE49-F238E27FC236}">
                <a16:creationId xmlns:a16="http://schemas.microsoft.com/office/drawing/2014/main" id="{99F75F95-79CB-C914-E901-709325254139}"/>
              </a:ext>
            </a:extLst>
          </p:cNvPr>
          <p:cNvSpPr txBox="1"/>
          <p:nvPr/>
        </p:nvSpPr>
        <p:spPr>
          <a:xfrm>
            <a:off x="838200" y="428649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3</a:t>
            </a:r>
          </a:p>
        </p:txBody>
      </p:sp>
    </p:spTree>
    <p:extLst>
      <p:ext uri="{BB962C8B-B14F-4D97-AF65-F5344CB8AC3E}">
        <p14:creationId xmlns:p14="http://schemas.microsoft.com/office/powerpoint/2010/main" val="21353917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When Does Congress Speak Clearly? Ask…</a:t>
            </a:r>
            <a:endParaRPr lang="en-US" dirty="0"/>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46321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provision’s “place in the overall statutory scheme”?</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Tree>
    <p:extLst>
      <p:ext uri="{BB962C8B-B14F-4D97-AF65-F5344CB8AC3E}">
        <p14:creationId xmlns:p14="http://schemas.microsoft.com/office/powerpoint/2010/main" val="35837248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When Does Congress Speak Clearly? Ask…</a:t>
            </a:r>
            <a:endParaRPr lang="en-US" dirty="0"/>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46321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provision’s “place in the overall statutory scheme”?</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2464471"/>
            <a:ext cx="8871033" cy="854322"/>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“age and focus” of the statute “in relation to the problem the agency seeks to address”?</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329722"/>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Tree>
    <p:extLst>
      <p:ext uri="{BB962C8B-B14F-4D97-AF65-F5344CB8AC3E}">
        <p14:creationId xmlns:p14="http://schemas.microsoft.com/office/powerpoint/2010/main" val="17585539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When Does Congress Speak Clearly? Ask…</a:t>
            </a:r>
            <a:endParaRPr lang="en-US" dirty="0"/>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46321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provision’s “place in the overall statutory scheme”?</a:t>
            </a:r>
          </a:p>
        </p:txBody>
      </p:sp>
      <p:sp>
        <p:nvSpPr>
          <p:cNvPr id="8" name="Text Placeholder 8">
            <a:extLst>
              <a:ext uri="{FF2B5EF4-FFF2-40B4-BE49-F238E27FC236}">
                <a16:creationId xmlns:a16="http://schemas.microsoft.com/office/drawing/2014/main" id="{032BF318-6028-766B-2919-94638947F284}"/>
              </a:ext>
            </a:extLst>
          </p:cNvPr>
          <p:cNvSpPr txBox="1">
            <a:spLocks/>
          </p:cNvSpPr>
          <p:nvPr/>
        </p:nvSpPr>
        <p:spPr>
          <a:xfrm>
            <a:off x="1345166" y="3546590"/>
            <a:ext cx="8871033" cy="463210"/>
          </a:xfrm>
          <a:prstGeom prst="rect">
            <a:avLst/>
          </a:prstGeom>
          <a:solidFill>
            <a:schemeClr val="tx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Has the agency interpreted this statute in the past?</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2464471"/>
            <a:ext cx="8871033" cy="854322"/>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“age and focus” of the statute “in relation to the problem the agency seeks to address”?</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329722"/>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
        <p:nvSpPr>
          <p:cNvPr id="12" name="TextBox 11">
            <a:extLst>
              <a:ext uri="{FF2B5EF4-FFF2-40B4-BE49-F238E27FC236}">
                <a16:creationId xmlns:a16="http://schemas.microsoft.com/office/drawing/2014/main" id="{99F75F95-79CB-C914-E901-709325254139}"/>
              </a:ext>
            </a:extLst>
          </p:cNvPr>
          <p:cNvSpPr txBox="1"/>
          <p:nvPr/>
        </p:nvSpPr>
        <p:spPr>
          <a:xfrm>
            <a:off x="838200" y="3411841"/>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3</a:t>
            </a:r>
          </a:p>
        </p:txBody>
      </p:sp>
    </p:spTree>
    <p:extLst>
      <p:ext uri="{BB962C8B-B14F-4D97-AF65-F5344CB8AC3E}">
        <p14:creationId xmlns:p14="http://schemas.microsoft.com/office/powerpoint/2010/main" val="20307631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When Does Congress Speak Clearly? Ask…</a:t>
            </a:r>
            <a:endParaRPr lang="en-US" dirty="0"/>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46321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provision’s “place in the overall statutory scheme”?</a:t>
            </a:r>
          </a:p>
        </p:txBody>
      </p:sp>
      <p:sp>
        <p:nvSpPr>
          <p:cNvPr id="8" name="Text Placeholder 8">
            <a:extLst>
              <a:ext uri="{FF2B5EF4-FFF2-40B4-BE49-F238E27FC236}">
                <a16:creationId xmlns:a16="http://schemas.microsoft.com/office/drawing/2014/main" id="{032BF318-6028-766B-2919-94638947F284}"/>
              </a:ext>
            </a:extLst>
          </p:cNvPr>
          <p:cNvSpPr txBox="1">
            <a:spLocks/>
          </p:cNvSpPr>
          <p:nvPr/>
        </p:nvSpPr>
        <p:spPr>
          <a:xfrm>
            <a:off x="1345166" y="3546590"/>
            <a:ext cx="8871033" cy="463210"/>
          </a:xfrm>
          <a:prstGeom prst="rect">
            <a:avLst/>
          </a:prstGeom>
          <a:solidFill>
            <a:schemeClr val="tx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Has the agency interpreted this statute in the past?</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2464471"/>
            <a:ext cx="8871033" cy="854322"/>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What is the “age and focus” of the statute “in relation to the problem the agency seeks to address”?</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329722"/>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
        <p:nvSpPr>
          <p:cNvPr id="12" name="TextBox 11">
            <a:extLst>
              <a:ext uri="{FF2B5EF4-FFF2-40B4-BE49-F238E27FC236}">
                <a16:creationId xmlns:a16="http://schemas.microsoft.com/office/drawing/2014/main" id="{99F75F95-79CB-C914-E901-709325254139}"/>
              </a:ext>
            </a:extLst>
          </p:cNvPr>
          <p:cNvSpPr txBox="1"/>
          <p:nvPr/>
        </p:nvSpPr>
        <p:spPr>
          <a:xfrm>
            <a:off x="838200" y="3411841"/>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3</a:t>
            </a:r>
          </a:p>
        </p:txBody>
      </p:sp>
      <p:sp>
        <p:nvSpPr>
          <p:cNvPr id="2" name="TextBox 1">
            <a:extLst>
              <a:ext uri="{FF2B5EF4-FFF2-40B4-BE49-F238E27FC236}">
                <a16:creationId xmlns:a16="http://schemas.microsoft.com/office/drawing/2014/main" id="{2E877D19-A49C-B0AA-909C-F5076A005B7A}"/>
              </a:ext>
            </a:extLst>
          </p:cNvPr>
          <p:cNvSpPr txBox="1"/>
          <p:nvPr/>
        </p:nvSpPr>
        <p:spPr>
          <a:xfrm>
            <a:off x="1335976" y="4411176"/>
            <a:ext cx="8871033" cy="1138773"/>
          </a:xfrm>
          <a:prstGeom prst="rect">
            <a:avLst/>
          </a:prstGeom>
          <a:noFill/>
        </p:spPr>
        <p:txBody>
          <a:bodyPr wrap="square" rtlCol="0">
            <a:spAutoFit/>
          </a:bodyPr>
          <a:lstStyle/>
          <a:p>
            <a:r>
              <a:rPr lang="en-US" sz="2400" dirty="0"/>
              <a:t>Is there a “mismatch between an agency’s challenged action and its congressionally assigned mission and enterprise”?</a:t>
            </a:r>
          </a:p>
          <a:p>
            <a:endParaRPr lang="en-US" sz="2000" dirty="0"/>
          </a:p>
        </p:txBody>
      </p:sp>
    </p:spTree>
    <p:extLst>
      <p:ext uri="{BB962C8B-B14F-4D97-AF65-F5344CB8AC3E}">
        <p14:creationId xmlns:p14="http://schemas.microsoft.com/office/powerpoint/2010/main" val="37968562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p:txBody>
          <a:bodyPr/>
          <a:lstStyle/>
          <a:p>
            <a:r>
              <a:rPr lang="en-US" dirty="0"/>
              <a:t>Buildup to </a:t>
            </a:r>
            <a:r>
              <a:rPr lang="en-US" i="1" dirty="0"/>
              <a:t>West Virginia v. EPA</a:t>
            </a:r>
            <a:endParaRPr lang="en-US" dirty="0"/>
          </a:p>
        </p:txBody>
      </p:sp>
    </p:spTree>
    <p:extLst>
      <p:ext uri="{BB962C8B-B14F-4D97-AF65-F5344CB8AC3E}">
        <p14:creationId xmlns:p14="http://schemas.microsoft.com/office/powerpoint/2010/main" val="2904504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a:xfrm>
            <a:off x="838200" y="204484"/>
            <a:ext cx="8705563" cy="1325563"/>
          </a:xfrm>
        </p:spPr>
        <p:txBody>
          <a:bodyPr>
            <a:noAutofit/>
          </a:bodyPr>
          <a:lstStyle/>
          <a:p>
            <a:r>
              <a:rPr lang="en-US" sz="2800" i="1" dirty="0"/>
              <a:t>Alabama Association of Realtors v. Department of Health and Human Services</a:t>
            </a:r>
            <a:r>
              <a:rPr lang="en-US" sz="2800" dirty="0"/>
              <a:t>, 141 S. Ct. 2485 (2021)</a:t>
            </a:r>
          </a:p>
        </p:txBody>
      </p:sp>
    </p:spTree>
    <p:extLst>
      <p:ext uri="{BB962C8B-B14F-4D97-AF65-F5344CB8AC3E}">
        <p14:creationId xmlns:p14="http://schemas.microsoft.com/office/powerpoint/2010/main" val="27584744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Nationwide Eviction Moratorium</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145351" y="1825625"/>
            <a:ext cx="6118532" cy="4200353"/>
          </a:xfrm>
        </p:spPr>
        <p:txBody>
          <a:bodyPr>
            <a:normAutofit fontScale="92500" lnSpcReduction="20000"/>
          </a:bodyPr>
          <a:lstStyle/>
          <a:p>
            <a:pPr>
              <a:lnSpc>
                <a:spcPct val="120000"/>
              </a:lnSpc>
            </a:pPr>
            <a:r>
              <a:rPr lang="en-US" dirty="0"/>
              <a:t>Public Health Services Act authorizes CDC regulations</a:t>
            </a:r>
            <a:br>
              <a:rPr lang="en-US" dirty="0"/>
            </a:br>
            <a:r>
              <a:rPr lang="en-US" dirty="0"/>
              <a:t>“to prevent the introduction, transmission, and spread of communicable diseases.” 42 U.S.C. </a:t>
            </a:r>
            <a:br>
              <a:rPr lang="en-US" dirty="0"/>
            </a:br>
            <a:r>
              <a:rPr lang="en-US" dirty="0"/>
              <a:t>§ 264(a).</a:t>
            </a:r>
          </a:p>
          <a:p>
            <a:pPr>
              <a:lnSpc>
                <a:spcPct val="120000"/>
              </a:lnSpc>
            </a:pPr>
            <a:r>
              <a:rPr lang="en-US" dirty="0"/>
              <a:t>CDC imposes a nationwide eviction moratorium for all residential properties and criminally penalizes violators.</a:t>
            </a:r>
          </a:p>
          <a:p>
            <a:pPr>
              <a:lnSpc>
                <a:spcPct val="120000"/>
              </a:lnSpc>
            </a:pPr>
            <a:r>
              <a:rPr lang="en-US" dirty="0"/>
              <a:t>Mortarium covers at least 80% of the country and had an estimated impact of nearly $50 billion.</a:t>
            </a:r>
          </a:p>
        </p:txBody>
      </p:sp>
      <p:pic>
        <p:nvPicPr>
          <p:cNvPr id="5" name="Picture Placeholder 8">
            <a:extLst>
              <a:ext uri="{FF2B5EF4-FFF2-40B4-BE49-F238E27FC236}">
                <a16:creationId xmlns:a16="http://schemas.microsoft.com/office/drawing/2014/main" id="{96F772B6-04DE-A2AA-CBE6-A688FF420C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37" r="10303"/>
          <a:stretch/>
        </p:blipFill>
        <p:spPr>
          <a:xfrm>
            <a:off x="583405" y="1530047"/>
            <a:ext cx="3561946" cy="3474267"/>
          </a:xfrm>
          <a:prstGeom prst="rect">
            <a:avLst/>
          </a:prstGeom>
        </p:spPr>
      </p:pic>
    </p:spTree>
    <p:extLst>
      <p:ext uri="{BB962C8B-B14F-4D97-AF65-F5344CB8AC3E}">
        <p14:creationId xmlns:p14="http://schemas.microsoft.com/office/powerpoint/2010/main" val="42546799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Traditional State Domain</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802659" y="1825625"/>
            <a:ext cx="6124833" cy="3280631"/>
          </a:xfrm>
        </p:spPr>
        <p:txBody>
          <a:bodyPr anchor="ctr">
            <a:normAutofit/>
          </a:bodyPr>
          <a:lstStyle/>
          <a:p>
            <a:pPr marL="0" indent="0">
              <a:lnSpc>
                <a:spcPct val="100000"/>
              </a:lnSpc>
              <a:buNone/>
            </a:pPr>
            <a:r>
              <a:rPr lang="en-US" dirty="0"/>
              <a:t>“Our precedents require Congress to enact exceedingly clear language if it wishes to significantly alter the balance between federal and state power and the power of the Government over private property.” 2489 (citation omitted).</a:t>
            </a:r>
          </a:p>
        </p:txBody>
      </p:sp>
      <p:pic>
        <p:nvPicPr>
          <p:cNvPr id="6" name="Picture Placeholder 6">
            <a:extLst>
              <a:ext uri="{FF2B5EF4-FFF2-40B4-BE49-F238E27FC236}">
                <a16:creationId xmlns:a16="http://schemas.microsoft.com/office/drawing/2014/main" id="{8590F2E9-2023-E47D-15DA-2EF6369E2F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8" t="2357" r="32462" b="9384"/>
          <a:stretch/>
        </p:blipFill>
        <p:spPr>
          <a:xfrm>
            <a:off x="838200" y="1530047"/>
            <a:ext cx="3524534" cy="4405668"/>
          </a:xfrm>
          <a:prstGeom prst="rect">
            <a:avLst/>
          </a:prstGeom>
        </p:spPr>
      </p:pic>
    </p:spTree>
    <p:extLst>
      <p:ext uri="{BB962C8B-B14F-4D97-AF65-F5344CB8AC3E}">
        <p14:creationId xmlns:p14="http://schemas.microsoft.com/office/powerpoint/2010/main" val="17191235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56FD-6AF6-45CD-8042-B3977022C8B2}"/>
              </a:ext>
            </a:extLst>
          </p:cNvPr>
          <p:cNvSpPr>
            <a:spLocks noGrp="1"/>
          </p:cNvSpPr>
          <p:nvPr>
            <p:ph type="ctrTitle"/>
          </p:nvPr>
        </p:nvSpPr>
        <p:spPr>
          <a:xfrm>
            <a:off x="826233" y="2445249"/>
            <a:ext cx="7187609" cy="1191803"/>
          </a:xfrm>
        </p:spPr>
        <p:txBody>
          <a:bodyPr>
            <a:noAutofit/>
          </a:bodyPr>
          <a:lstStyle/>
          <a:p>
            <a:r>
              <a:rPr lang="en-US" sz="3600" dirty="0"/>
              <a:t>Agency Deference No More? Lessons from </a:t>
            </a:r>
            <a:r>
              <a:rPr lang="en-US" sz="3600" i="1" dirty="0"/>
              <a:t>West Virginia v. EPA</a:t>
            </a:r>
          </a:p>
        </p:txBody>
      </p:sp>
      <p:sp>
        <p:nvSpPr>
          <p:cNvPr id="3" name="Subtitle 2">
            <a:extLst>
              <a:ext uri="{FF2B5EF4-FFF2-40B4-BE49-F238E27FC236}">
                <a16:creationId xmlns:a16="http://schemas.microsoft.com/office/drawing/2014/main" id="{BFEB13EE-9152-4423-A8B3-8B0493058AED}"/>
              </a:ext>
            </a:extLst>
          </p:cNvPr>
          <p:cNvSpPr>
            <a:spLocks noGrp="1"/>
          </p:cNvSpPr>
          <p:nvPr>
            <p:ph type="subTitle" idx="1"/>
          </p:nvPr>
        </p:nvSpPr>
        <p:spPr/>
        <p:txBody>
          <a:bodyPr/>
          <a:lstStyle/>
          <a:p>
            <a:r>
              <a:rPr lang="en-US" dirty="0"/>
              <a:t>August 2022</a:t>
            </a:r>
          </a:p>
        </p:txBody>
      </p:sp>
    </p:spTree>
    <p:extLst>
      <p:ext uri="{BB962C8B-B14F-4D97-AF65-F5344CB8AC3E}">
        <p14:creationId xmlns:p14="http://schemas.microsoft.com/office/powerpoint/2010/main" val="423457186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a:xfrm>
            <a:off x="838200" y="204484"/>
            <a:ext cx="8705563" cy="1325563"/>
          </a:xfrm>
        </p:spPr>
        <p:txBody>
          <a:bodyPr>
            <a:noAutofit/>
          </a:bodyPr>
          <a:lstStyle/>
          <a:p>
            <a:r>
              <a:rPr lang="en-US" sz="2800" i="1" dirty="0"/>
              <a:t>National Federation of Independent Businesses v. OSHA, </a:t>
            </a:r>
            <a:r>
              <a:rPr lang="en-US" sz="2800" dirty="0"/>
              <a:t>142 S. Ct. 661 (2022)</a:t>
            </a:r>
          </a:p>
        </p:txBody>
      </p:sp>
    </p:spTree>
    <p:extLst>
      <p:ext uri="{BB962C8B-B14F-4D97-AF65-F5344CB8AC3E}">
        <p14:creationId xmlns:p14="http://schemas.microsoft.com/office/powerpoint/2010/main" val="25297187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Vaccination Mandate</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802659" y="1825625"/>
            <a:ext cx="6124833" cy="4200353"/>
          </a:xfrm>
        </p:spPr>
        <p:txBody>
          <a:bodyPr>
            <a:normAutofit/>
          </a:bodyPr>
          <a:lstStyle/>
          <a:p>
            <a:pPr>
              <a:lnSpc>
                <a:spcPct val="100000"/>
              </a:lnSpc>
            </a:pPr>
            <a:r>
              <a:rPr lang="en-US" dirty="0"/>
              <a:t>Occupational Health and Safety Act authorizes OSHA to ensure “safe and healthful working conditions.” 19 U.S.C. § 651(b).</a:t>
            </a:r>
          </a:p>
          <a:p>
            <a:pPr>
              <a:lnSpc>
                <a:spcPct val="100000"/>
              </a:lnSpc>
            </a:pPr>
            <a:r>
              <a:rPr lang="en-US" dirty="0"/>
              <a:t>OSHA issues an emergency rule requiring roughly 84 million employees to receive COVID-19 vaccination or test at their own expense.</a:t>
            </a:r>
          </a:p>
        </p:txBody>
      </p:sp>
      <p:pic>
        <p:nvPicPr>
          <p:cNvPr id="6" name="Picture Placeholder 8">
            <a:extLst>
              <a:ext uri="{FF2B5EF4-FFF2-40B4-BE49-F238E27FC236}">
                <a16:creationId xmlns:a16="http://schemas.microsoft.com/office/drawing/2014/main" id="{C7ECFA80-5CFB-5328-2B6B-134439895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13" r="18041"/>
          <a:stretch/>
        </p:blipFill>
        <p:spPr>
          <a:xfrm>
            <a:off x="838200" y="1825625"/>
            <a:ext cx="3669966" cy="3579628"/>
          </a:xfrm>
          <a:prstGeom prst="rect">
            <a:avLst/>
          </a:prstGeom>
        </p:spPr>
      </p:pic>
    </p:spTree>
    <p:extLst>
      <p:ext uri="{BB962C8B-B14F-4D97-AF65-F5344CB8AC3E}">
        <p14:creationId xmlns:p14="http://schemas.microsoft.com/office/powerpoint/2010/main" val="38541008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Vast Economic and Political Significance</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802659" y="1825625"/>
            <a:ext cx="6124833" cy="4200353"/>
          </a:xfrm>
        </p:spPr>
        <p:txBody>
          <a:bodyPr>
            <a:normAutofit/>
          </a:bodyPr>
          <a:lstStyle/>
          <a:p>
            <a:pPr marL="0" indent="0">
              <a:lnSpc>
                <a:spcPct val="100000"/>
              </a:lnSpc>
              <a:buNone/>
            </a:pPr>
            <a:r>
              <a:rPr lang="en-US" dirty="0"/>
              <a:t>“This is no ‘everyday exercise of federal power.’ It is instead a significant encroachment into the lives—and health—of</a:t>
            </a:r>
            <a:br>
              <a:rPr lang="en-US" dirty="0"/>
            </a:br>
            <a:r>
              <a:rPr lang="en-US" dirty="0"/>
              <a:t>a vast number of employees. ‘We expect Congress to speak clearly when authorizing an agency to exercise powers of vast economic and political significance.’ There can be little doubt that OSHA’s mandate qualifies as an exercise of such authority.”</a:t>
            </a:r>
            <a:br>
              <a:rPr lang="en-US" dirty="0"/>
            </a:br>
            <a:r>
              <a:rPr lang="en-US" dirty="0"/>
              <a:t>665 (citations omitted).</a:t>
            </a:r>
          </a:p>
        </p:txBody>
      </p:sp>
      <p:pic>
        <p:nvPicPr>
          <p:cNvPr id="5" name="Picture Placeholder 6">
            <a:extLst>
              <a:ext uri="{FF2B5EF4-FFF2-40B4-BE49-F238E27FC236}">
                <a16:creationId xmlns:a16="http://schemas.microsoft.com/office/drawing/2014/main" id="{073C8B4F-2F73-CD99-36F8-A0BB190E3B0C}"/>
              </a:ext>
            </a:extLst>
          </p:cNvPr>
          <p:cNvPicPr>
            <a:picLocks noChangeAspect="1"/>
          </p:cNvPicPr>
          <p:nvPr/>
        </p:nvPicPr>
        <p:blipFill>
          <a:blip r:embed="rId2" cstate="print">
            <a:extLst>
              <a:ext uri="{28A0092B-C50C-407E-A947-70E740481C1C}">
                <a14:useLocalDpi xmlns:a14="http://schemas.microsoft.com/office/drawing/2010/main" val="0"/>
              </a:ext>
            </a:extLst>
          </a:blip>
          <a:srcRect l="19312" r="19312"/>
          <a:stretch>
            <a:fillRect/>
          </a:stretch>
        </p:blipFill>
        <p:spPr>
          <a:xfrm>
            <a:off x="838200" y="1541344"/>
            <a:ext cx="3538182" cy="4422728"/>
          </a:xfrm>
          <a:prstGeom prst="rect">
            <a:avLst/>
          </a:prstGeom>
        </p:spPr>
      </p:pic>
    </p:spTree>
    <p:extLst>
      <p:ext uri="{BB962C8B-B14F-4D97-AF65-F5344CB8AC3E}">
        <p14:creationId xmlns:p14="http://schemas.microsoft.com/office/powerpoint/2010/main" val="18911895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COVID Not A </a:t>
            </a:r>
            <a:r>
              <a:rPr lang="en-US" sz="3600" i="1" dirty="0">
                <a:solidFill>
                  <a:schemeClr val="tx1"/>
                </a:solidFill>
              </a:rPr>
              <a:t>Workplace</a:t>
            </a:r>
            <a:r>
              <a:rPr lang="en-US" sz="3600" dirty="0">
                <a:solidFill>
                  <a:schemeClr val="tx1"/>
                </a:solidFill>
              </a:rPr>
              <a:t> Standard</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561727" y="1825626"/>
            <a:ext cx="5948736" cy="3475424"/>
          </a:xfrm>
        </p:spPr>
        <p:txBody>
          <a:bodyPr>
            <a:normAutofit fontScale="92500"/>
          </a:bodyPr>
          <a:lstStyle/>
          <a:p>
            <a:pPr marL="0" indent="0">
              <a:lnSpc>
                <a:spcPct val="100000"/>
              </a:lnSpc>
              <a:buNone/>
            </a:pPr>
            <a:r>
              <a:rPr lang="en-US" dirty="0"/>
              <a:t>“The question, then, is whether the Act plainly authorizes the Secretary's mandate. It does not. The Act empowers the Secretary to set workplace safety standards, not broad public health measures. Confirming the point, the Act's provisions typically speak to hazards that employees face at work. And no provision of the Act addresses public health more generally, which falls outside of OSHA's sphere of expertise.” Id. (citations omitted).</a:t>
            </a:r>
          </a:p>
        </p:txBody>
      </p:sp>
      <p:pic>
        <p:nvPicPr>
          <p:cNvPr id="6" name="Picture Placeholder 10">
            <a:extLst>
              <a:ext uri="{FF2B5EF4-FFF2-40B4-BE49-F238E27FC236}">
                <a16:creationId xmlns:a16="http://schemas.microsoft.com/office/drawing/2014/main" id="{95EEE653-5280-5611-976E-070B93D6B5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19" t="912" r="3725" b="583"/>
          <a:stretch/>
        </p:blipFill>
        <p:spPr>
          <a:xfrm>
            <a:off x="838200" y="1825625"/>
            <a:ext cx="3494969" cy="3422823"/>
          </a:xfrm>
          <a:prstGeom prst="rect">
            <a:avLst/>
          </a:prstGeom>
          <a:solidFill>
            <a:schemeClr val="accent6">
              <a:lumMod val="60000"/>
              <a:lumOff val="40000"/>
            </a:schemeClr>
          </a:solidFill>
        </p:spPr>
      </p:pic>
    </p:spTree>
    <p:extLst>
      <p:ext uri="{BB962C8B-B14F-4D97-AF65-F5344CB8AC3E}">
        <p14:creationId xmlns:p14="http://schemas.microsoft.com/office/powerpoint/2010/main" val="27493148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SEC Proposed Climate Rules</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2"/>
            <a:ext cx="9459097" cy="704406"/>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Requires registrants to disclose climate-related information in registration statements and periodic reports, including direct, indirect, and upstream and downstream emissions. </a:t>
            </a:r>
          </a:p>
        </p:txBody>
      </p:sp>
      <p:sp>
        <p:nvSpPr>
          <p:cNvPr id="8" name="Text Placeholder 8">
            <a:extLst>
              <a:ext uri="{FF2B5EF4-FFF2-40B4-BE49-F238E27FC236}">
                <a16:creationId xmlns:a16="http://schemas.microsoft.com/office/drawing/2014/main" id="{48B614CA-9E29-44C2-9878-24E5F08DE3FF}"/>
              </a:ext>
            </a:extLst>
          </p:cNvPr>
          <p:cNvSpPr txBox="1">
            <a:spLocks/>
          </p:cNvSpPr>
          <p:nvPr/>
        </p:nvSpPr>
        <p:spPr>
          <a:xfrm>
            <a:off x="838200" y="3424470"/>
            <a:ext cx="9459097" cy="958060"/>
          </a:xfrm>
          <a:prstGeom prst="rect">
            <a:avLst/>
          </a:prstGeom>
          <a:solidFill>
            <a:schemeClr val="tx1">
              <a:alpha val="20000"/>
            </a:schemeClr>
          </a:solidFill>
        </p:spPr>
        <p:txBody>
          <a:bodyPr vert="horz" lIns="182880" tIns="45720" rIns="4572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The Commission’s claim to authority over climate-related information is even more questionable given that </a:t>
            </a:r>
            <a:r>
              <a:rPr lang="en-US" sz="1800" b="1" dirty="0"/>
              <a:t>Congress delegated authority to the EPA to regulate reporting of climate-related data</a:t>
            </a:r>
            <a:r>
              <a:rPr lang="en-US" sz="1800" dirty="0"/>
              <a:t>, including greenhouse gas emissions. </a:t>
            </a:r>
          </a:p>
        </p:txBody>
      </p:sp>
      <p:sp>
        <p:nvSpPr>
          <p:cNvPr id="9" name="Text Placeholder 4">
            <a:extLst>
              <a:ext uri="{FF2B5EF4-FFF2-40B4-BE49-F238E27FC236}">
                <a16:creationId xmlns:a16="http://schemas.microsoft.com/office/drawing/2014/main" id="{0847DC28-24FB-1584-C80A-4A8D42694E4D}"/>
              </a:ext>
            </a:extLst>
          </p:cNvPr>
          <p:cNvSpPr txBox="1">
            <a:spLocks/>
          </p:cNvSpPr>
          <p:nvPr/>
        </p:nvSpPr>
        <p:spPr>
          <a:xfrm>
            <a:off x="838200" y="2508351"/>
            <a:ext cx="9459097" cy="704406"/>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Congress granted the SEC authority to promulgate regulations to protect investors and the public interest, </a:t>
            </a:r>
            <a:r>
              <a:rPr lang="en-US" sz="1800" b="1" dirty="0"/>
              <a:t>not to compel registrants to inventory greenhouse gas emissions. </a:t>
            </a:r>
          </a:p>
        </p:txBody>
      </p:sp>
      <p:sp>
        <p:nvSpPr>
          <p:cNvPr id="10" name="Text Placeholder 8">
            <a:extLst>
              <a:ext uri="{FF2B5EF4-FFF2-40B4-BE49-F238E27FC236}">
                <a16:creationId xmlns:a16="http://schemas.microsoft.com/office/drawing/2014/main" id="{188FB2E5-3B66-A237-3631-B5945294FB9F}"/>
              </a:ext>
            </a:extLst>
          </p:cNvPr>
          <p:cNvSpPr txBox="1">
            <a:spLocks/>
          </p:cNvSpPr>
          <p:nvPr/>
        </p:nvSpPr>
        <p:spPr>
          <a:xfrm>
            <a:off x="838200" y="4594243"/>
            <a:ext cx="9459097" cy="958060"/>
          </a:xfrm>
          <a:prstGeom prst="rect">
            <a:avLst/>
          </a:prstGeom>
          <a:solidFill>
            <a:schemeClr val="accent4">
              <a:alpha val="20000"/>
            </a:schemeClr>
          </a:solidFill>
        </p:spPr>
        <p:txBody>
          <a:bodyPr vert="horz" lIns="182880" tIns="45720" rIns="4572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West Virginia may make it difficult for the SEC to rely on an interpretation of an ambiguous statute to authorize the SEC’s Proposed Climate Rules, </a:t>
            </a:r>
            <a:r>
              <a:rPr lang="en-US" sz="1800" b="1" dirty="0"/>
              <a:t>regardless of whether the SEC’s interpretation of its statutory authority is reasonable.</a:t>
            </a:r>
          </a:p>
        </p:txBody>
      </p:sp>
    </p:spTree>
    <p:extLst>
      <p:ext uri="{BB962C8B-B14F-4D97-AF65-F5344CB8AC3E}">
        <p14:creationId xmlns:p14="http://schemas.microsoft.com/office/powerpoint/2010/main" val="25688540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56FD-6AF6-45CD-8042-B3977022C8B2}"/>
              </a:ext>
            </a:extLst>
          </p:cNvPr>
          <p:cNvSpPr>
            <a:spLocks noGrp="1"/>
          </p:cNvSpPr>
          <p:nvPr>
            <p:ph type="title"/>
          </p:nvPr>
        </p:nvSpPr>
        <p:spPr/>
        <p:txBody>
          <a:bodyPr>
            <a:noAutofit/>
          </a:bodyPr>
          <a:lstStyle/>
          <a:p>
            <a:r>
              <a:rPr lang="en-US" sz="3600" dirty="0"/>
              <a:t>How the Major Questions Doctrine May Affect FERC Actions</a:t>
            </a:r>
            <a:endParaRPr lang="en-US" i="1" dirty="0"/>
          </a:p>
        </p:txBody>
      </p:sp>
    </p:spTree>
    <p:extLst>
      <p:ext uri="{BB962C8B-B14F-4D97-AF65-F5344CB8AC3E}">
        <p14:creationId xmlns:p14="http://schemas.microsoft.com/office/powerpoint/2010/main" val="23989727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FERC: Implications for Electric Matters</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1"/>
            <a:ext cx="9459097" cy="1249823"/>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000" dirty="0">
                <a:latin typeface="+mn-lt"/>
              </a:rPr>
              <a:t>Federal Power Act gives FERC broad authority over:</a:t>
            </a:r>
          </a:p>
          <a:p>
            <a:pPr lvl="1">
              <a:lnSpc>
                <a:spcPct val="110000"/>
              </a:lnSpc>
            </a:pPr>
            <a:r>
              <a:rPr lang="en-US" sz="2000" dirty="0">
                <a:latin typeface="+mn-lt"/>
              </a:rPr>
              <a:t>Transmission and wholesale sales in interstate commerce</a:t>
            </a:r>
          </a:p>
          <a:p>
            <a:pPr lvl="1">
              <a:lnSpc>
                <a:spcPct val="110000"/>
              </a:lnSpc>
            </a:pPr>
            <a:r>
              <a:rPr lang="en-US" sz="2000" dirty="0">
                <a:latin typeface="+mn-lt"/>
              </a:rPr>
              <a:t>“Just and reasonable” and not “unduly discriminatory” rates</a:t>
            </a:r>
          </a:p>
        </p:txBody>
      </p:sp>
      <p:sp>
        <p:nvSpPr>
          <p:cNvPr id="9" name="Text Placeholder 4">
            <a:extLst>
              <a:ext uri="{FF2B5EF4-FFF2-40B4-BE49-F238E27FC236}">
                <a16:creationId xmlns:a16="http://schemas.microsoft.com/office/drawing/2014/main" id="{0847DC28-24FB-1584-C80A-4A8D42694E4D}"/>
              </a:ext>
            </a:extLst>
          </p:cNvPr>
          <p:cNvSpPr txBox="1">
            <a:spLocks/>
          </p:cNvSpPr>
          <p:nvPr/>
        </p:nvSpPr>
        <p:spPr>
          <a:xfrm>
            <a:off x="838200" y="3076797"/>
            <a:ext cx="9459097" cy="2850327"/>
          </a:xfrm>
          <a:prstGeom prst="rect">
            <a:avLst/>
          </a:prstGeom>
          <a:solidFill>
            <a:schemeClr val="accent1">
              <a:alpha val="20000"/>
            </a:schemeClr>
          </a:solidFill>
        </p:spPr>
        <p:txBody>
          <a:bodyPr vert="horz" lIns="182880" tIns="45720" rIns="4572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April 2022 FERC Transmission Notice of Proposed Rulemaking</a:t>
            </a:r>
          </a:p>
          <a:p>
            <a:pPr lvl="1">
              <a:lnSpc>
                <a:spcPct val="100000"/>
              </a:lnSpc>
            </a:pPr>
            <a:r>
              <a:rPr lang="en-US" sz="2000" dirty="0"/>
              <a:t> Builds on long line of FERC transmission planning jurisprudence</a:t>
            </a:r>
          </a:p>
          <a:p>
            <a:pPr lvl="1">
              <a:lnSpc>
                <a:spcPct val="100000"/>
              </a:lnSpc>
            </a:pPr>
            <a:r>
              <a:rPr lang="en-US" sz="2000" dirty="0"/>
              <a:t> More explicit in its focus on renewable resources</a:t>
            </a:r>
          </a:p>
          <a:p>
            <a:pPr lvl="1">
              <a:lnSpc>
                <a:spcPct val="100000"/>
              </a:lnSpc>
            </a:pPr>
            <a:r>
              <a:rPr lang="en-US" sz="2000" dirty="0"/>
              <a:t> Transmission plans must </a:t>
            </a:r>
            <a:r>
              <a:rPr lang="en-US" sz="2000" b="1" dirty="0"/>
              <a:t>“meet transmission needs driven by changes in the resource mix and demand”</a:t>
            </a:r>
          </a:p>
          <a:p>
            <a:pPr lvl="1">
              <a:lnSpc>
                <a:spcPct val="100000"/>
              </a:lnSpc>
            </a:pPr>
            <a:r>
              <a:rPr lang="en-US" sz="2000" dirty="0"/>
              <a:t> Must consider federal, state, and local laws that affect the resource mix (e.g., renewable portfolio standards and regulations on electrification &amp; decarbonization) </a:t>
            </a:r>
          </a:p>
        </p:txBody>
      </p:sp>
    </p:spTree>
    <p:extLst>
      <p:ext uri="{BB962C8B-B14F-4D97-AF65-F5344CB8AC3E}">
        <p14:creationId xmlns:p14="http://schemas.microsoft.com/office/powerpoint/2010/main" val="197818856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2022 FERC Transmission Proposed Rulemaking</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1"/>
            <a:ext cx="9459097" cy="1249823"/>
          </a:xfrm>
          <a:prstGeom prst="rect">
            <a:avLst/>
          </a:prstGeom>
          <a:solidFill>
            <a:schemeClr val="accent2">
              <a:alpha val="20000"/>
            </a:schemeClr>
          </a:solidFill>
        </p:spPr>
        <p:txBody>
          <a:bodyPr vert="horz" lIns="182880" tIns="45720" rIns="4572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en-US" sz="2000" i="1" dirty="0">
                <a:latin typeface="+mn-lt"/>
                <a:ea typeface="DFKai-SB" panose="03000509000000000000" pitchFamily="65" charset="-120"/>
                <a:cs typeface="Times New Roman" panose="02020603050405020304" pitchFamily="18" charset="0"/>
              </a:rPr>
              <a:t>This rule “seek[s] to use the FPA, a statute that sounds in rate regulation and reliability, as a tool to achieve a particular (and inapposite) policy goal.”</a:t>
            </a:r>
          </a:p>
          <a:p>
            <a:pPr marL="0" marR="0" lvl="0" indent="0" rtl="0">
              <a:lnSpc>
                <a:spcPct val="100000"/>
              </a:lnSpc>
              <a:spcBef>
                <a:spcPts val="0"/>
              </a:spcBef>
              <a:spcAft>
                <a:spcPts val="0"/>
              </a:spcAft>
              <a:buNone/>
            </a:pPr>
            <a:endParaRPr lang="en-US" sz="2000" i="1" dirty="0">
              <a:latin typeface="+mn-lt"/>
              <a:ea typeface="DFKai-SB" panose="03000509000000000000" pitchFamily="65" charset="-120"/>
              <a:cs typeface="Times New Roman" panose="02020603050405020304" pitchFamily="18" charset="0"/>
            </a:endParaRPr>
          </a:p>
          <a:p>
            <a:pPr marR="0" lvl="0" rtl="0">
              <a:lnSpc>
                <a:spcPct val="100000"/>
              </a:lnSpc>
              <a:spcBef>
                <a:spcPts val="0"/>
              </a:spcBef>
              <a:spcAft>
                <a:spcPts val="0"/>
              </a:spcAft>
              <a:buFontTx/>
              <a:buChar char="-"/>
            </a:pPr>
            <a:r>
              <a:rPr lang="en-US" sz="2000" dirty="0">
                <a:latin typeface="+mn-lt"/>
                <a:ea typeface="DFKai-SB" panose="03000509000000000000" pitchFamily="65" charset="-120"/>
                <a:cs typeface="Times New Roman" panose="02020603050405020304" pitchFamily="18" charset="0"/>
              </a:rPr>
              <a:t>Commissioner </a:t>
            </a:r>
            <a:r>
              <a:rPr lang="en-US" sz="2000" dirty="0" err="1">
                <a:latin typeface="+mn-lt"/>
                <a:ea typeface="DFKai-SB" panose="03000509000000000000" pitchFamily="65" charset="-120"/>
                <a:cs typeface="Times New Roman" panose="02020603050405020304" pitchFamily="18" charset="0"/>
              </a:rPr>
              <a:t>Danly</a:t>
            </a:r>
            <a:r>
              <a:rPr lang="en-US" sz="2000" dirty="0">
                <a:latin typeface="+mn-lt"/>
                <a:ea typeface="DFKai-SB" panose="03000509000000000000" pitchFamily="65" charset="-120"/>
                <a:cs typeface="Times New Roman" panose="02020603050405020304" pitchFamily="18" charset="0"/>
              </a:rPr>
              <a:t>, dissenting</a:t>
            </a:r>
          </a:p>
        </p:txBody>
      </p:sp>
      <p:sp>
        <p:nvSpPr>
          <p:cNvPr id="9" name="Text Placeholder 4">
            <a:extLst>
              <a:ext uri="{FF2B5EF4-FFF2-40B4-BE49-F238E27FC236}">
                <a16:creationId xmlns:a16="http://schemas.microsoft.com/office/drawing/2014/main" id="{0847DC28-24FB-1584-C80A-4A8D42694E4D}"/>
              </a:ext>
            </a:extLst>
          </p:cNvPr>
          <p:cNvSpPr txBox="1">
            <a:spLocks/>
          </p:cNvSpPr>
          <p:nvPr/>
        </p:nvSpPr>
        <p:spPr>
          <a:xfrm>
            <a:off x="838200" y="3076798"/>
            <a:ext cx="9459097" cy="1672316"/>
          </a:xfrm>
          <a:prstGeom prst="rect">
            <a:avLst/>
          </a:prstGeom>
          <a:solidFill>
            <a:schemeClr val="accent1">
              <a:alpha val="20000"/>
            </a:schemeClr>
          </a:solidFill>
        </p:spPr>
        <p:txBody>
          <a:bodyPr vert="horz" lIns="182880" tIns="45720" rIns="4572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kumimoji="0" lang="en-US" sz="2000" b="0" i="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“Increased development and integration of renewable generation is a highly charged political question and a matter of significant political interest” and reflects “policy choices, not of Congress, but of particular state legislatures.</a:t>
            </a:r>
            <a:r>
              <a:rPr lang="en-US" sz="2000" i="1" dirty="0">
                <a:solidFill>
                  <a:srgbClr val="294661"/>
                </a:solidFill>
                <a:latin typeface="Lato"/>
                <a:ea typeface="DFKai-SB" panose="03000509000000000000" pitchFamily="65" charset="-120"/>
                <a:cs typeface="Times New Roman" panose="02020603050405020304" pitchFamily="18" charset="0"/>
              </a:rPr>
              <a:t>”</a:t>
            </a:r>
          </a:p>
          <a:p>
            <a:pPr marL="0" marR="0" lvl="0" indent="0" rtl="0">
              <a:lnSpc>
                <a:spcPct val="100000"/>
              </a:lnSpc>
              <a:spcBef>
                <a:spcPts val="0"/>
              </a:spcBef>
              <a:spcAft>
                <a:spcPts val="0"/>
              </a:spcAft>
              <a:buNone/>
            </a:pPr>
            <a:endParaRPr kumimoji="0" lang="en-US" sz="2000" b="0" i="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endParaRPr>
          </a:p>
          <a:p>
            <a:pPr marR="0" lvl="0" rtl="0">
              <a:lnSpc>
                <a:spcPct val="100000"/>
              </a:lnSpc>
              <a:spcBef>
                <a:spcPts val="0"/>
              </a:spcBef>
              <a:spcAft>
                <a:spcPts val="0"/>
              </a:spcAft>
              <a:buFontTx/>
              <a:buChar char="-"/>
            </a:pPr>
            <a:r>
              <a:rPr lang="en-US" sz="2000" dirty="0">
                <a:solidFill>
                  <a:srgbClr val="294661"/>
                </a:solidFill>
                <a:latin typeface="Lato"/>
                <a:ea typeface="DFKai-SB" panose="03000509000000000000" pitchFamily="65" charset="-120"/>
                <a:cs typeface="Times New Roman" panose="02020603050405020304" pitchFamily="18" charset="0"/>
              </a:rPr>
              <a:t>The Utah Public Service Commission </a:t>
            </a:r>
          </a:p>
        </p:txBody>
      </p:sp>
    </p:spTree>
    <p:extLst>
      <p:ext uri="{BB962C8B-B14F-4D97-AF65-F5344CB8AC3E}">
        <p14:creationId xmlns:p14="http://schemas.microsoft.com/office/powerpoint/2010/main" val="6683945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A Major Question: Resource Neutrality</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071583" y="1934807"/>
            <a:ext cx="6645844" cy="3475424"/>
          </a:xfrm>
        </p:spPr>
        <p:txBody>
          <a:bodyPr>
            <a:normAutofit fontScale="92500" lnSpcReduction="10000"/>
          </a:bodyPr>
          <a:lstStyle/>
          <a:p>
            <a:pPr marL="0" indent="0">
              <a:lnSpc>
                <a:spcPct val="110000"/>
              </a:lnSpc>
              <a:buNone/>
            </a:pPr>
            <a:r>
              <a:rPr lang="en-US" dirty="0"/>
              <a:t>“</a:t>
            </a:r>
            <a:r>
              <a:rPr lang="en-US" b="1" dirty="0"/>
              <a:t>It is not the Commission’s role to choose one resource type over another</a:t>
            </a:r>
            <a:r>
              <a:rPr lang="en-US" dirty="0"/>
              <a:t>, or to second guess the wisdom of state resource decision making.  Instead, we must ensure, </a:t>
            </a:r>
            <a:r>
              <a:rPr lang="en-US" b="1" dirty="0"/>
              <a:t>in a resource-neutral manner</a:t>
            </a:r>
            <a:r>
              <a:rPr lang="en-US" dirty="0"/>
              <a:t>, that wholesale electricity markets are procuring the services needed to keep the lights on and the grid in balance. ”</a:t>
            </a:r>
          </a:p>
          <a:p>
            <a:pPr marL="0" indent="0">
              <a:lnSpc>
                <a:spcPct val="110000"/>
              </a:lnSpc>
              <a:buNone/>
            </a:pPr>
            <a:endParaRPr lang="en-US" dirty="0"/>
          </a:p>
          <a:p>
            <a:pPr marL="0" indent="0">
              <a:lnSpc>
                <a:spcPct val="110000"/>
              </a:lnSpc>
              <a:buNone/>
            </a:pPr>
            <a:r>
              <a:rPr lang="en-US" dirty="0"/>
              <a:t>- Chairman Glick (May 2022)</a:t>
            </a:r>
          </a:p>
        </p:txBody>
      </p:sp>
      <p:pic>
        <p:nvPicPr>
          <p:cNvPr id="5" name="Picture 6">
            <a:extLst>
              <a:ext uri="{FF2B5EF4-FFF2-40B4-BE49-F238E27FC236}">
                <a16:creationId xmlns:a16="http://schemas.microsoft.com/office/drawing/2014/main" id="{2714C38D-D169-F10F-1920-166DBFCF8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541"/>
          <a:stretch/>
        </p:blipFill>
        <p:spPr bwMode="auto">
          <a:xfrm>
            <a:off x="838201" y="1616257"/>
            <a:ext cx="2706650" cy="411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596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Natural Gas: FERC Authority Overview</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1"/>
            <a:ext cx="9459097" cy="1027401"/>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Sections 3 and 7 of the Natural Gas Act (NGA)</a:t>
            </a:r>
          </a:p>
          <a:p>
            <a:pPr lvl="1">
              <a:lnSpc>
                <a:spcPct val="100000"/>
              </a:lnSpc>
            </a:pPr>
            <a:r>
              <a:rPr lang="en-US" sz="1800" dirty="0"/>
              <a:t>FERC has the authority to regulate the </a:t>
            </a:r>
            <a:r>
              <a:rPr lang="en-US" sz="1800" b="1" dirty="0"/>
              <a:t>construction, development, and operation </a:t>
            </a:r>
            <a:r>
              <a:rPr lang="en-US" sz="1800" dirty="0"/>
              <a:t>of certain LNG facilities and interstate pipelines</a:t>
            </a:r>
          </a:p>
        </p:txBody>
      </p:sp>
      <p:sp>
        <p:nvSpPr>
          <p:cNvPr id="8" name="Text Placeholder 8">
            <a:extLst>
              <a:ext uri="{FF2B5EF4-FFF2-40B4-BE49-F238E27FC236}">
                <a16:creationId xmlns:a16="http://schemas.microsoft.com/office/drawing/2014/main" id="{48B614CA-9E29-44C2-9878-24E5F08DE3FF}"/>
              </a:ext>
            </a:extLst>
          </p:cNvPr>
          <p:cNvSpPr txBox="1">
            <a:spLocks/>
          </p:cNvSpPr>
          <p:nvPr/>
        </p:nvSpPr>
        <p:spPr>
          <a:xfrm>
            <a:off x="838200" y="4237616"/>
            <a:ext cx="9459097" cy="1417659"/>
          </a:xfrm>
          <a:prstGeom prst="rect">
            <a:avLst/>
          </a:prstGeom>
          <a:solidFill>
            <a:schemeClr val="tx1">
              <a:alpha val="20000"/>
            </a:schemeClr>
          </a:solidFill>
        </p:spPr>
        <p:txBody>
          <a:bodyPr vert="horz" lIns="182880" tIns="45720" rIns="4572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FERC considers:</a:t>
            </a:r>
          </a:p>
          <a:p>
            <a:pPr marL="800100" lvl="1" indent="-342900">
              <a:lnSpc>
                <a:spcPct val="100000"/>
              </a:lnSpc>
              <a:buFont typeface="+mj-lt"/>
              <a:buAutoNum type="arabicPeriod"/>
            </a:pPr>
            <a:r>
              <a:rPr lang="en-US" sz="1800" dirty="0"/>
              <a:t>the applicant’s existing customers; </a:t>
            </a:r>
          </a:p>
          <a:p>
            <a:pPr marL="800100" lvl="1" indent="-342900">
              <a:lnSpc>
                <a:spcPct val="100000"/>
              </a:lnSpc>
              <a:buFont typeface="+mj-lt"/>
              <a:buAutoNum type="arabicPeriod"/>
            </a:pPr>
            <a:r>
              <a:rPr lang="en-US" sz="1800" dirty="0"/>
              <a:t>existing pipelines in the market and their captive customers; and </a:t>
            </a:r>
          </a:p>
          <a:p>
            <a:pPr marL="800100" lvl="1" indent="-342900">
              <a:lnSpc>
                <a:spcPct val="100000"/>
              </a:lnSpc>
              <a:buFont typeface="+mj-lt"/>
              <a:buAutoNum type="arabicPeriod"/>
            </a:pPr>
            <a:r>
              <a:rPr lang="en-US" sz="1800" dirty="0"/>
              <a:t>landowners and communities affected by the proposed project</a:t>
            </a:r>
          </a:p>
        </p:txBody>
      </p:sp>
      <p:sp>
        <p:nvSpPr>
          <p:cNvPr id="9" name="Text Placeholder 4">
            <a:extLst>
              <a:ext uri="{FF2B5EF4-FFF2-40B4-BE49-F238E27FC236}">
                <a16:creationId xmlns:a16="http://schemas.microsoft.com/office/drawing/2014/main" id="{0847DC28-24FB-1584-C80A-4A8D42694E4D}"/>
              </a:ext>
            </a:extLst>
          </p:cNvPr>
          <p:cNvSpPr txBox="1">
            <a:spLocks/>
          </p:cNvSpPr>
          <p:nvPr/>
        </p:nvSpPr>
        <p:spPr>
          <a:xfrm>
            <a:off x="838200" y="2786038"/>
            <a:ext cx="9459097" cy="1285173"/>
          </a:xfrm>
          <a:prstGeom prst="rect">
            <a:avLst/>
          </a:prstGeom>
          <a:solidFill>
            <a:schemeClr val="accent1">
              <a:alpha val="20000"/>
            </a:schemeClr>
          </a:solidFill>
        </p:spPr>
        <p:txBody>
          <a:bodyPr vert="horz" lIns="182880" tIns="45720" rIns="4572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FERC issues certificates approving a project after:</a:t>
            </a:r>
          </a:p>
          <a:p>
            <a:pPr marL="800100" lvl="1" indent="-342900">
              <a:lnSpc>
                <a:spcPct val="100000"/>
              </a:lnSpc>
              <a:buFont typeface="+mj-lt"/>
              <a:buAutoNum type="arabicPeriod"/>
            </a:pPr>
            <a:r>
              <a:rPr lang="en-US" sz="1800" dirty="0"/>
              <a:t>balancing of factors that affect the public interest </a:t>
            </a:r>
          </a:p>
          <a:p>
            <a:pPr marL="800100" lvl="1" indent="-342900">
              <a:lnSpc>
                <a:spcPct val="100000"/>
              </a:lnSpc>
              <a:buFont typeface="+mj-lt"/>
              <a:buAutoNum type="arabicPeriod"/>
            </a:pPr>
            <a:r>
              <a:rPr lang="en-US" sz="1800" dirty="0"/>
              <a:t>environmental review consistent under the National Environmental Policy Act (NEPA). </a:t>
            </a:r>
          </a:p>
        </p:txBody>
      </p:sp>
    </p:spTree>
    <p:extLst>
      <p:ext uri="{BB962C8B-B14F-4D97-AF65-F5344CB8AC3E}">
        <p14:creationId xmlns:p14="http://schemas.microsoft.com/office/powerpoint/2010/main" val="23094429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p:txBody>
          <a:bodyPr/>
          <a:lstStyle/>
          <a:p>
            <a:r>
              <a:rPr lang="en-US" dirty="0"/>
              <a:t>Presenters</a:t>
            </a:r>
          </a:p>
        </p:txBody>
      </p:sp>
      <p:sp>
        <p:nvSpPr>
          <p:cNvPr id="6" name="Content Placeholder 5">
            <a:extLst>
              <a:ext uri="{FF2B5EF4-FFF2-40B4-BE49-F238E27FC236}">
                <a16:creationId xmlns:a16="http://schemas.microsoft.com/office/drawing/2014/main" id="{2AB28F2E-0A46-4167-B7E4-8976C7A05513}"/>
              </a:ext>
            </a:extLst>
          </p:cNvPr>
          <p:cNvSpPr>
            <a:spLocks noGrp="1"/>
          </p:cNvSpPr>
          <p:nvPr>
            <p:ph idx="1"/>
          </p:nvPr>
        </p:nvSpPr>
        <p:spPr/>
        <p:txBody>
          <a:bodyPr/>
          <a:lstStyle/>
          <a:p>
            <a:pPr marL="0" indent="0">
              <a:buNone/>
            </a:pPr>
            <a:r>
              <a:rPr lang="en-US" b="1" dirty="0"/>
              <a:t>Host: Allison Lurton, </a:t>
            </a:r>
            <a:r>
              <a:rPr lang="en-US" i="1" dirty="0"/>
              <a:t>Chief Legal Officers &amp; General Counsel</a:t>
            </a:r>
            <a:endParaRPr lang="en-US" i="1" dirty="0">
              <a:solidFill>
                <a:schemeClr val="accent1"/>
              </a:solidFill>
            </a:endParaRPr>
          </a:p>
          <a:p>
            <a:pPr marL="0" indent="0">
              <a:buNone/>
            </a:pPr>
            <a:endParaRPr lang="en-US" b="1" dirty="0"/>
          </a:p>
          <a:p>
            <a:pPr marL="0" indent="0">
              <a:buNone/>
            </a:pPr>
            <a:r>
              <a:rPr lang="en-US" b="1" dirty="0"/>
              <a:t>David Applebaum, </a:t>
            </a:r>
            <a:r>
              <a:rPr lang="en-US" i="1" dirty="0"/>
              <a:t>Partner, Energy, Jones Day</a:t>
            </a:r>
          </a:p>
          <a:p>
            <a:pPr marL="0" indent="0">
              <a:buNone/>
            </a:pPr>
            <a:r>
              <a:rPr lang="en-US" b="1" dirty="0"/>
              <a:t>James Burnham, </a:t>
            </a:r>
            <a:r>
              <a:rPr lang="en-US" i="1" dirty="0"/>
              <a:t>Partner, Issues &amp; Appeals, Jones Day</a:t>
            </a:r>
          </a:p>
          <a:p>
            <a:pPr marL="0" indent="0">
              <a:buNone/>
            </a:pPr>
            <a:r>
              <a:rPr lang="en-US" b="1" dirty="0"/>
              <a:t>Yaakov Roth, </a:t>
            </a:r>
            <a:r>
              <a:rPr lang="en-US" i="1" dirty="0"/>
              <a:t>Partner, Issues &amp; Appeals, Jones Day</a:t>
            </a:r>
          </a:p>
          <a:p>
            <a:pPr marL="0" indent="0">
              <a:buNone/>
            </a:pPr>
            <a:r>
              <a:rPr lang="en-US" b="1" dirty="0"/>
              <a:t>Josh Sterling, </a:t>
            </a:r>
            <a:r>
              <a:rPr lang="en-US" i="1" dirty="0"/>
              <a:t>Partner, Financial Markets, Jones Day</a:t>
            </a:r>
          </a:p>
        </p:txBody>
      </p:sp>
      <p:sp>
        <p:nvSpPr>
          <p:cNvPr id="4" name="TextBox 3">
            <a:extLst>
              <a:ext uri="{FF2B5EF4-FFF2-40B4-BE49-F238E27FC236}">
                <a16:creationId xmlns:a16="http://schemas.microsoft.com/office/drawing/2014/main" id="{6A68CE3D-55A3-32A5-B76D-CABBEB1F597D}"/>
              </a:ext>
            </a:extLst>
          </p:cNvPr>
          <p:cNvSpPr txBox="1"/>
          <p:nvPr/>
        </p:nvSpPr>
        <p:spPr>
          <a:xfrm>
            <a:off x="838200" y="5280324"/>
            <a:ext cx="4353887" cy="369332"/>
          </a:xfrm>
          <a:prstGeom prst="rect">
            <a:avLst/>
          </a:prstGeom>
          <a:noFill/>
        </p:spPr>
        <p:txBody>
          <a:bodyPr wrap="square" rtlCol="0">
            <a:spAutoFit/>
          </a:bodyPr>
          <a:lstStyle/>
          <a:p>
            <a:r>
              <a:rPr lang="en-GB" dirty="0"/>
              <a:t>Presentation prepared by</a:t>
            </a:r>
            <a:endParaRPr lang="en-US" dirty="0"/>
          </a:p>
        </p:txBody>
      </p:sp>
      <p:pic>
        <p:nvPicPr>
          <p:cNvPr id="9" name="Picture 8" descr="Logo, company name&#10;&#10;Description automatically generated">
            <a:extLst>
              <a:ext uri="{FF2B5EF4-FFF2-40B4-BE49-F238E27FC236}">
                <a16:creationId xmlns:a16="http://schemas.microsoft.com/office/drawing/2014/main" id="{5556034D-BAF1-36F4-C29B-BB723CF12130}"/>
              </a:ext>
            </a:extLst>
          </p:cNvPr>
          <p:cNvPicPr>
            <a:picLocks noChangeAspect="1"/>
          </p:cNvPicPr>
          <p:nvPr/>
        </p:nvPicPr>
        <p:blipFill>
          <a:blip r:embed="rId2"/>
          <a:stretch>
            <a:fillRect/>
          </a:stretch>
        </p:blipFill>
        <p:spPr>
          <a:xfrm>
            <a:off x="3630826" y="4918571"/>
            <a:ext cx="1330411" cy="1092838"/>
          </a:xfrm>
          <a:prstGeom prst="rect">
            <a:avLst/>
          </a:prstGeom>
        </p:spPr>
      </p:pic>
    </p:spTree>
    <p:extLst>
      <p:ext uri="{BB962C8B-B14F-4D97-AF65-F5344CB8AC3E}">
        <p14:creationId xmlns:p14="http://schemas.microsoft.com/office/powerpoint/2010/main" val="24991725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“Modernized” Policy Statements</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1"/>
            <a:ext cx="9459097" cy="1080947"/>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en-US" sz="2000" dirty="0">
                <a:latin typeface="+mn-lt"/>
                <a:ea typeface="DFKai-SB" panose="03000509000000000000" pitchFamily="65" charset="-120"/>
                <a:cs typeface="Times New Roman" panose="02020603050405020304" pitchFamily="18" charset="0"/>
              </a:rPr>
              <a:t>(Draft) Updated Certificate Policy Statement (February 2022)</a:t>
            </a:r>
          </a:p>
          <a:p>
            <a:pPr lvl="1">
              <a:lnSpc>
                <a:spcPct val="100000"/>
              </a:lnSpc>
              <a:spcBef>
                <a:spcPts val="0"/>
              </a:spcBef>
            </a:pPr>
            <a:r>
              <a:rPr lang="en-US" sz="2000" dirty="0">
                <a:latin typeface="+mn-lt"/>
                <a:ea typeface="DFKai-SB" panose="03000509000000000000" pitchFamily="65" charset="-120"/>
                <a:cs typeface="Times New Roman" panose="02020603050405020304" pitchFamily="18" charset="0"/>
              </a:rPr>
              <a:t>FERC has </a:t>
            </a:r>
            <a:r>
              <a:rPr lang="en-US" sz="2000" b="1" dirty="0">
                <a:latin typeface="+mn-lt"/>
                <a:ea typeface="DFKai-SB" panose="03000509000000000000" pitchFamily="65" charset="-120"/>
                <a:cs typeface="Times New Roman" panose="02020603050405020304" pitchFamily="18" charset="0"/>
              </a:rPr>
              <a:t>expanded</a:t>
            </a:r>
            <a:r>
              <a:rPr lang="en-US" sz="2000" dirty="0">
                <a:latin typeface="+mn-lt"/>
                <a:ea typeface="DFKai-SB" panose="03000509000000000000" pitchFamily="65" charset="-120"/>
                <a:cs typeface="Times New Roman" panose="02020603050405020304" pitchFamily="18" charset="0"/>
              </a:rPr>
              <a:t> consideration of adverse community impacts to now include impacts on </a:t>
            </a:r>
            <a:r>
              <a:rPr lang="en-US" sz="2000" b="1" dirty="0">
                <a:latin typeface="+mn-lt"/>
                <a:ea typeface="DFKai-SB" panose="03000509000000000000" pitchFamily="65" charset="-120"/>
                <a:cs typeface="Times New Roman" panose="02020603050405020304" pitchFamily="18" charset="0"/>
              </a:rPr>
              <a:t>climate change</a:t>
            </a:r>
            <a:r>
              <a:rPr lang="en-US" sz="2000" dirty="0">
                <a:latin typeface="+mn-lt"/>
                <a:ea typeface="DFKai-SB" panose="03000509000000000000" pitchFamily="65" charset="-120"/>
                <a:cs typeface="Times New Roman" panose="02020603050405020304" pitchFamily="18" charset="0"/>
              </a:rPr>
              <a:t>.</a:t>
            </a:r>
          </a:p>
        </p:txBody>
      </p:sp>
      <p:sp>
        <p:nvSpPr>
          <p:cNvPr id="9" name="Text Placeholder 4">
            <a:extLst>
              <a:ext uri="{FF2B5EF4-FFF2-40B4-BE49-F238E27FC236}">
                <a16:creationId xmlns:a16="http://schemas.microsoft.com/office/drawing/2014/main" id="{0847DC28-24FB-1584-C80A-4A8D42694E4D}"/>
              </a:ext>
            </a:extLst>
          </p:cNvPr>
          <p:cNvSpPr txBox="1">
            <a:spLocks/>
          </p:cNvSpPr>
          <p:nvPr/>
        </p:nvSpPr>
        <p:spPr>
          <a:xfrm>
            <a:off x="838200" y="2833781"/>
            <a:ext cx="9459097" cy="3204553"/>
          </a:xfrm>
          <a:prstGeom prst="rect">
            <a:avLst/>
          </a:prstGeom>
          <a:solidFill>
            <a:schemeClr val="accent1">
              <a:alpha val="20000"/>
            </a:schemeClr>
          </a:solidFill>
        </p:spPr>
        <p:txBody>
          <a:bodyPr vert="horz" lIns="182880" tIns="45720" rIns="4572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(Draft) Interim GHG Policy Statement (February 2022) </a:t>
            </a:r>
          </a:p>
          <a:p>
            <a:pPr lvl="1">
              <a:lnSpc>
                <a:spcPct val="100000"/>
              </a:lnSpc>
              <a:spcBef>
                <a:spcPts val="0"/>
              </a:spcBef>
            </a:pPr>
            <a:r>
              <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FERC to consider climate change, including GHG emissions, in its </a:t>
            </a:r>
            <a:r>
              <a:rPr kumimoji="0" lang="en-US" sz="2000" b="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public interest determinations</a:t>
            </a:r>
            <a:r>
              <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 for jurisdictional LNG facilities and interstate pipelines under NGA sections 3 and 7</a:t>
            </a:r>
          </a:p>
          <a:p>
            <a:pPr lvl="1">
              <a:lnSpc>
                <a:spcPct val="100000"/>
              </a:lnSpc>
              <a:spcBef>
                <a:spcPts val="0"/>
              </a:spcBef>
            </a:pPr>
            <a:r>
              <a:rPr kumimoji="0" lang="en-US" sz="2000" b="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Downstream consideration: whether there is a “substantial likelihood of GHG emissions from the end-use combustion of transported gas as a result of a natural gas project proposed under NGA section 7.” </a:t>
            </a:r>
          </a:p>
          <a:p>
            <a:pPr lvl="1">
              <a:lnSpc>
                <a:spcPct val="100000"/>
              </a:lnSpc>
              <a:spcBef>
                <a:spcPts val="0"/>
              </a:spcBef>
            </a:pPr>
            <a:r>
              <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Upstream consideration: whether “the environmental effects from natural gas production are either likely caused by a proposed NGA section 7 project or reasonably foreseeable consequences of our approval of such projects.” </a:t>
            </a:r>
          </a:p>
        </p:txBody>
      </p:sp>
    </p:spTree>
    <p:extLst>
      <p:ext uri="{BB962C8B-B14F-4D97-AF65-F5344CB8AC3E}">
        <p14:creationId xmlns:p14="http://schemas.microsoft.com/office/powerpoint/2010/main" val="22791186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Exceeding Authority: Expected Challenges</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1"/>
            <a:ext cx="9459097" cy="3247499"/>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en-US" sz="2000" dirty="0">
                <a:latin typeface="+mn-lt"/>
                <a:ea typeface="DFKai-SB" panose="03000509000000000000" pitchFamily="65" charset="-120"/>
                <a:cs typeface="Times New Roman" panose="02020603050405020304" pitchFamily="18" charset="0"/>
              </a:rPr>
              <a:t>Commissioner Christie Dissent: </a:t>
            </a:r>
            <a:br>
              <a:rPr lang="en-US" sz="2000" dirty="0">
                <a:latin typeface="+mn-lt"/>
                <a:ea typeface="DFKai-SB" panose="03000509000000000000" pitchFamily="65" charset="-120"/>
                <a:cs typeface="Times New Roman" panose="02020603050405020304" pitchFamily="18" charset="0"/>
              </a:rPr>
            </a:br>
            <a:endParaRPr lang="en-US" sz="2000" dirty="0">
              <a:latin typeface="+mn-lt"/>
              <a:ea typeface="DFKai-SB" panose="03000509000000000000" pitchFamily="65" charset="-120"/>
              <a:cs typeface="Times New Roman" panose="02020603050405020304" pitchFamily="18" charset="0"/>
            </a:endParaRPr>
          </a:p>
          <a:p>
            <a:pPr marL="914400" lvl="1" indent="-457200">
              <a:lnSpc>
                <a:spcPct val="100000"/>
              </a:lnSpc>
              <a:spcBef>
                <a:spcPts val="0"/>
              </a:spcBef>
              <a:buFont typeface="+mj-lt"/>
              <a:buAutoNum type="arabicPeriod"/>
            </a:pPr>
            <a:r>
              <a:rPr lang="en-US" sz="2000" dirty="0">
                <a:latin typeface="+mn-lt"/>
                <a:ea typeface="DFKai-SB" panose="03000509000000000000" pitchFamily="65" charset="-120"/>
                <a:cs typeface="Times New Roman" panose="02020603050405020304" pitchFamily="18" charset="0"/>
              </a:rPr>
              <a:t>First, the Commission </a:t>
            </a:r>
            <a:r>
              <a:rPr lang="en-US" sz="2000" b="1" dirty="0">
                <a:latin typeface="+mn-lt"/>
                <a:ea typeface="DFKai-SB" panose="03000509000000000000" pitchFamily="65" charset="-120"/>
                <a:cs typeface="Times New Roman" panose="02020603050405020304" pitchFamily="18" charset="0"/>
              </a:rPr>
              <a:t>may not </a:t>
            </a:r>
            <a:r>
              <a:rPr lang="en-US" sz="2000" dirty="0">
                <a:latin typeface="+mn-lt"/>
                <a:ea typeface="DFKai-SB" panose="03000509000000000000" pitchFamily="65" charset="-120"/>
                <a:cs typeface="Times New Roman" panose="02020603050405020304" pitchFamily="18" charset="0"/>
              </a:rPr>
              <a:t>reject a certificate based solely on an estimate of the impacts of GHG emissions, indirect or direct. </a:t>
            </a:r>
          </a:p>
          <a:p>
            <a:pPr marL="914400" lvl="1" indent="-457200">
              <a:lnSpc>
                <a:spcPct val="100000"/>
              </a:lnSpc>
              <a:spcBef>
                <a:spcPts val="0"/>
              </a:spcBef>
              <a:buFont typeface="+mj-lt"/>
              <a:buAutoNum type="arabicPeriod"/>
            </a:pPr>
            <a:r>
              <a:rPr lang="en-US" sz="2000" dirty="0">
                <a:latin typeface="+mn-lt"/>
                <a:ea typeface="DFKai-SB" panose="03000509000000000000" pitchFamily="65" charset="-120"/>
                <a:cs typeface="Times New Roman" panose="02020603050405020304" pitchFamily="18" charset="0"/>
              </a:rPr>
              <a:t>Second, the Commission </a:t>
            </a:r>
            <a:r>
              <a:rPr lang="en-US" sz="2000" b="1" dirty="0">
                <a:latin typeface="+mn-lt"/>
                <a:ea typeface="DFKai-SB" panose="03000509000000000000" pitchFamily="65" charset="-120"/>
                <a:cs typeface="Times New Roman" panose="02020603050405020304" pitchFamily="18" charset="0"/>
              </a:rPr>
              <a:t>can consider </a:t>
            </a:r>
            <a:r>
              <a:rPr lang="en-US" sz="2000" dirty="0">
                <a:latin typeface="+mn-lt"/>
                <a:ea typeface="DFKai-SB" panose="03000509000000000000" pitchFamily="65" charset="-120"/>
                <a:cs typeface="Times New Roman" panose="02020603050405020304" pitchFamily="18" charset="0"/>
              </a:rPr>
              <a:t>the </a:t>
            </a:r>
            <a:r>
              <a:rPr lang="en-US" sz="2000" b="1" dirty="0">
                <a:latin typeface="+mn-lt"/>
                <a:ea typeface="DFKai-SB" panose="03000509000000000000" pitchFamily="65" charset="-120"/>
                <a:cs typeface="Times New Roman" panose="02020603050405020304" pitchFamily="18" charset="0"/>
              </a:rPr>
              <a:t>direct</a:t>
            </a:r>
            <a:r>
              <a:rPr lang="en-US" sz="2000" dirty="0">
                <a:latin typeface="+mn-lt"/>
                <a:ea typeface="DFKai-SB" panose="03000509000000000000" pitchFamily="65" charset="-120"/>
                <a:cs typeface="Times New Roman" panose="02020603050405020304" pitchFamily="18" charset="0"/>
              </a:rPr>
              <a:t> GHG impacts of the specific facility for which a certificate is sought, just as it analyzes other direct environmental impacts of a project.</a:t>
            </a:r>
          </a:p>
          <a:p>
            <a:pPr marL="914400" lvl="1" indent="-457200">
              <a:lnSpc>
                <a:spcPct val="100000"/>
              </a:lnSpc>
              <a:spcBef>
                <a:spcPts val="0"/>
              </a:spcBef>
              <a:buFont typeface="+mj-lt"/>
              <a:buAutoNum type="arabicPeriod"/>
            </a:pPr>
            <a:r>
              <a:rPr lang="en-US" sz="2000" dirty="0">
                <a:latin typeface="+mn-lt"/>
                <a:ea typeface="DFKai-SB" panose="03000509000000000000" pitchFamily="65" charset="-120"/>
                <a:cs typeface="Times New Roman" panose="02020603050405020304" pitchFamily="18" charset="0"/>
              </a:rPr>
              <a:t>Third, the Commission </a:t>
            </a:r>
            <a:r>
              <a:rPr lang="en-US" sz="2000" b="1" dirty="0">
                <a:latin typeface="+mn-lt"/>
                <a:ea typeface="DFKai-SB" panose="03000509000000000000" pitchFamily="65" charset="-120"/>
                <a:cs typeface="Times New Roman" panose="02020603050405020304" pitchFamily="18" charset="0"/>
              </a:rPr>
              <a:t>may not </a:t>
            </a:r>
            <a:r>
              <a:rPr lang="en-US" sz="2000" dirty="0">
                <a:latin typeface="+mn-lt"/>
                <a:ea typeface="DFKai-SB" panose="03000509000000000000" pitchFamily="65" charset="-120"/>
                <a:cs typeface="Times New Roman" panose="02020603050405020304" pitchFamily="18" charset="0"/>
              </a:rPr>
              <a:t>impose conditions on a certificate to mitigate upstream or downstream GHG emissions arising from </a:t>
            </a:r>
            <a:r>
              <a:rPr lang="en-US" sz="2000" b="1" dirty="0">
                <a:latin typeface="+mn-lt"/>
                <a:ea typeface="DFKai-SB" panose="03000509000000000000" pitchFamily="65" charset="-120"/>
                <a:cs typeface="Times New Roman" panose="02020603050405020304" pitchFamily="18" charset="0"/>
              </a:rPr>
              <a:t>non-jurisdictional</a:t>
            </a:r>
            <a:r>
              <a:rPr lang="en-US" sz="2000" dirty="0">
                <a:latin typeface="+mn-lt"/>
                <a:ea typeface="DFKai-SB" panose="03000509000000000000" pitchFamily="65" charset="-120"/>
                <a:cs typeface="Times New Roman" panose="02020603050405020304" pitchFamily="18" charset="0"/>
              </a:rPr>
              <a:t> activity.</a:t>
            </a:r>
          </a:p>
        </p:txBody>
      </p:sp>
    </p:spTree>
    <p:extLst>
      <p:ext uri="{BB962C8B-B14F-4D97-AF65-F5344CB8AC3E}">
        <p14:creationId xmlns:p14="http://schemas.microsoft.com/office/powerpoint/2010/main" val="179088422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“Modernized” Policy Statements</a:t>
            </a:r>
          </a:p>
        </p:txBody>
      </p:sp>
      <p:sp>
        <p:nvSpPr>
          <p:cNvPr id="7" name="Text Placeholder 7">
            <a:extLst>
              <a:ext uri="{FF2B5EF4-FFF2-40B4-BE49-F238E27FC236}">
                <a16:creationId xmlns:a16="http://schemas.microsoft.com/office/drawing/2014/main" id="{43A1E03B-3462-7762-808B-85F5891D33BB}"/>
              </a:ext>
            </a:extLst>
          </p:cNvPr>
          <p:cNvSpPr txBox="1">
            <a:spLocks/>
          </p:cNvSpPr>
          <p:nvPr/>
        </p:nvSpPr>
        <p:spPr>
          <a:xfrm>
            <a:off x="838200" y="1592231"/>
            <a:ext cx="9459097" cy="2048893"/>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en-US" sz="2000" i="1" dirty="0">
                <a:latin typeface="+mn-lt"/>
                <a:ea typeface="DFKai-SB" panose="03000509000000000000" pitchFamily="65" charset="-120"/>
                <a:cs typeface="Times New Roman" panose="02020603050405020304" pitchFamily="18" charset="0"/>
              </a:rPr>
              <a:t>“The fundamental changes the majority imposes today to the Commission’s procedures governing certificate applications are wrong as both law and policy. They clearly exceed the Commission’s legal authority under the NGA and NEPA and, in so doing, violate the United States Supreme Court’s </a:t>
            </a:r>
            <a:r>
              <a:rPr lang="en-US" sz="2000" b="1" i="1" dirty="0">
                <a:latin typeface="+mn-lt"/>
                <a:ea typeface="DFKai-SB" panose="03000509000000000000" pitchFamily="65" charset="-120"/>
                <a:cs typeface="Times New Roman" panose="02020603050405020304" pitchFamily="18" charset="0"/>
              </a:rPr>
              <a:t>major questions doctrine</a:t>
            </a:r>
            <a:r>
              <a:rPr lang="en-US" sz="2000" i="1" dirty="0">
                <a:latin typeface="+mn-lt"/>
                <a:ea typeface="DFKai-SB" panose="03000509000000000000" pitchFamily="65" charset="-120"/>
                <a:cs typeface="Times New Roman" panose="02020603050405020304" pitchFamily="18" charset="0"/>
              </a:rPr>
              <a:t>.”</a:t>
            </a:r>
          </a:p>
          <a:p>
            <a:pPr marL="0" marR="0" lvl="0" indent="0" rtl="0">
              <a:lnSpc>
                <a:spcPct val="100000"/>
              </a:lnSpc>
              <a:spcBef>
                <a:spcPts val="0"/>
              </a:spcBef>
              <a:spcAft>
                <a:spcPts val="0"/>
              </a:spcAft>
              <a:buNone/>
            </a:pPr>
            <a:endParaRPr lang="en-US" sz="2000" dirty="0">
              <a:latin typeface="+mn-lt"/>
              <a:ea typeface="DFKai-SB" panose="03000509000000000000" pitchFamily="65" charset="-120"/>
              <a:cs typeface="Times New Roman" panose="02020603050405020304" pitchFamily="18" charset="0"/>
            </a:endParaRPr>
          </a:p>
          <a:p>
            <a:pPr marL="0" marR="0" lvl="0" indent="0" rtl="0">
              <a:lnSpc>
                <a:spcPct val="100000"/>
              </a:lnSpc>
              <a:spcBef>
                <a:spcPts val="0"/>
              </a:spcBef>
              <a:spcAft>
                <a:spcPts val="0"/>
              </a:spcAft>
              <a:buNone/>
            </a:pPr>
            <a:r>
              <a:rPr lang="en-US" sz="2000" dirty="0">
                <a:latin typeface="+mn-lt"/>
                <a:ea typeface="DFKai-SB" panose="03000509000000000000" pitchFamily="65" charset="-120"/>
                <a:cs typeface="Times New Roman" panose="02020603050405020304" pitchFamily="18" charset="0"/>
              </a:rPr>
              <a:t>- Commissioner Christie, dissenting</a:t>
            </a:r>
          </a:p>
        </p:txBody>
      </p:sp>
      <p:sp>
        <p:nvSpPr>
          <p:cNvPr id="9" name="Text Placeholder 4">
            <a:extLst>
              <a:ext uri="{FF2B5EF4-FFF2-40B4-BE49-F238E27FC236}">
                <a16:creationId xmlns:a16="http://schemas.microsoft.com/office/drawing/2014/main" id="{0847DC28-24FB-1584-C80A-4A8D42694E4D}"/>
              </a:ext>
            </a:extLst>
          </p:cNvPr>
          <p:cNvSpPr txBox="1">
            <a:spLocks/>
          </p:cNvSpPr>
          <p:nvPr/>
        </p:nvSpPr>
        <p:spPr>
          <a:xfrm>
            <a:off x="838200" y="3777049"/>
            <a:ext cx="9459097" cy="2306594"/>
          </a:xfrm>
          <a:prstGeom prst="rect">
            <a:avLst/>
          </a:prstGeom>
          <a:solidFill>
            <a:schemeClr val="accent1">
              <a:alpha val="20000"/>
            </a:schemeClr>
          </a:solidFill>
        </p:spPr>
        <p:txBody>
          <a:bodyPr vert="horz" lIns="18288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kumimoji="0" lang="en-US" sz="2000" b="0" i="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“While I agree that reducing carbon emissions that impact the climate is a compelling policy goal, this Commission—an administrative agency </a:t>
            </a:r>
            <a:r>
              <a:rPr kumimoji="0" lang="en-US" sz="2000" b="1" i="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that only has the powers Congress has explicitly delegated to it</a:t>
            </a:r>
            <a:r>
              <a:rPr kumimoji="0" lang="en-US" sz="2000" b="0" i="1"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—has no open-ended license under the U.S. Constitution or the NGA to address climate change or any other problem the majority may wish to address.”</a:t>
            </a:r>
          </a:p>
          <a:p>
            <a:pPr marL="0" marR="0" lvl="0" indent="0" rtl="0">
              <a:lnSpc>
                <a:spcPct val="100000"/>
              </a:lnSpc>
              <a:spcBef>
                <a:spcPts val="0"/>
              </a:spcBef>
              <a:spcAft>
                <a:spcPts val="0"/>
              </a:spcAft>
              <a:buNone/>
            </a:pPr>
            <a:endPar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endParaRPr>
          </a:p>
          <a:p>
            <a:pPr marL="0" marR="0" lvl="0" indent="0" rtl="0">
              <a:lnSpc>
                <a:spcPct val="100000"/>
              </a:lnSpc>
              <a:spcBef>
                <a:spcPts val="0"/>
              </a:spcBef>
              <a:spcAft>
                <a:spcPts val="0"/>
              </a:spcAft>
              <a:buNone/>
            </a:pPr>
            <a:r>
              <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 Commissioner </a:t>
            </a:r>
            <a:r>
              <a:rPr kumimoji="0" lang="en-US" sz="2000" b="0" u="none" strike="noStrike" kern="1200" cap="none" spc="0" normalizeH="0" baseline="0" noProof="0" dirty="0" err="1">
                <a:ln>
                  <a:noFill/>
                </a:ln>
                <a:solidFill>
                  <a:srgbClr val="294661"/>
                </a:solidFill>
                <a:effectLst/>
                <a:uLnTx/>
                <a:uFillTx/>
                <a:latin typeface="Lato"/>
                <a:ea typeface="DFKai-SB" panose="03000509000000000000" pitchFamily="65" charset="-120"/>
                <a:cs typeface="Times New Roman" panose="02020603050405020304" pitchFamily="18" charset="0"/>
              </a:rPr>
              <a:t>Danly</a:t>
            </a:r>
            <a:r>
              <a:rPr kumimoji="0" lang="en-US" sz="2000" b="0" u="none" strike="noStrike" kern="1200" cap="none" spc="0" normalizeH="0" baseline="0" noProof="0" dirty="0">
                <a:ln>
                  <a:noFill/>
                </a:ln>
                <a:solidFill>
                  <a:srgbClr val="294661"/>
                </a:solidFill>
                <a:effectLst/>
                <a:uLnTx/>
                <a:uFillTx/>
                <a:latin typeface="Lato"/>
                <a:ea typeface="DFKai-SB" panose="03000509000000000000" pitchFamily="65" charset="-120"/>
                <a:cs typeface="Times New Roman" panose="02020603050405020304" pitchFamily="18" charset="0"/>
              </a:rPr>
              <a:t>, dissenting</a:t>
            </a:r>
          </a:p>
        </p:txBody>
      </p:sp>
    </p:spTree>
    <p:extLst>
      <p:ext uri="{BB962C8B-B14F-4D97-AF65-F5344CB8AC3E}">
        <p14:creationId xmlns:p14="http://schemas.microsoft.com/office/powerpoint/2010/main" val="378723795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56FD-6AF6-45CD-8042-B3977022C8B2}"/>
              </a:ext>
            </a:extLst>
          </p:cNvPr>
          <p:cNvSpPr>
            <a:spLocks noGrp="1"/>
          </p:cNvSpPr>
          <p:nvPr>
            <p:ph type="title"/>
          </p:nvPr>
        </p:nvSpPr>
        <p:spPr/>
        <p:txBody>
          <a:bodyPr>
            <a:noAutofit/>
          </a:bodyPr>
          <a:lstStyle/>
          <a:p>
            <a:r>
              <a:rPr lang="en-US" sz="3600" dirty="0"/>
              <a:t>How the Major Questions Doctrine May Affect Potential CFTC Actions</a:t>
            </a:r>
            <a:endParaRPr lang="en-US" sz="5400" i="1" dirty="0"/>
          </a:p>
        </p:txBody>
      </p:sp>
    </p:spTree>
    <p:extLst>
      <p:ext uri="{BB962C8B-B14F-4D97-AF65-F5344CB8AC3E}">
        <p14:creationId xmlns:p14="http://schemas.microsoft.com/office/powerpoint/2010/main" val="144194706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The Current Commission </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838200" y="1608241"/>
            <a:ext cx="9879227" cy="3801990"/>
          </a:xfrm>
        </p:spPr>
        <p:txBody>
          <a:bodyPr>
            <a:normAutofit lnSpcReduction="10000"/>
          </a:bodyPr>
          <a:lstStyle/>
          <a:p>
            <a:pPr>
              <a:lnSpc>
                <a:spcPct val="110000"/>
              </a:lnSpc>
            </a:pPr>
            <a:r>
              <a:rPr lang="en-US" dirty="0"/>
              <a:t>Year one under Chairman Behnam consisted mostly of staff actions and the enforcement results, as would be expected given Commission-level vacancies.</a:t>
            </a:r>
          </a:p>
          <a:p>
            <a:pPr>
              <a:lnSpc>
                <a:spcPct val="110000"/>
              </a:lnSpc>
            </a:pPr>
            <a:r>
              <a:rPr lang="en-US" dirty="0"/>
              <a:t>Year two, with four new Commissioners on hand, has reflected much of the same so far.  </a:t>
            </a:r>
          </a:p>
          <a:p>
            <a:pPr>
              <a:lnSpc>
                <a:spcPct val="110000"/>
              </a:lnSpc>
            </a:pPr>
            <a:r>
              <a:rPr lang="en-US" dirty="0"/>
              <a:t>All the Commissioners are finding their own lanes on policy issues, making clear that their voices will be heard on many critical fronts.</a:t>
            </a:r>
          </a:p>
          <a:p>
            <a:pPr>
              <a:lnSpc>
                <a:spcPct val="110000"/>
              </a:lnSpc>
            </a:pPr>
            <a:r>
              <a:rPr lang="en-US" dirty="0"/>
              <a:t>Of course, we are all expecting more significant Commission action—orders and rulemakings—to start coming soon.</a:t>
            </a:r>
          </a:p>
        </p:txBody>
      </p:sp>
    </p:spTree>
    <p:extLst>
      <p:ext uri="{BB962C8B-B14F-4D97-AF65-F5344CB8AC3E}">
        <p14:creationId xmlns:p14="http://schemas.microsoft.com/office/powerpoint/2010/main" val="38685533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Looking Ahead</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746661" y="1885179"/>
            <a:ext cx="5970765" cy="3525051"/>
          </a:xfrm>
        </p:spPr>
        <p:txBody>
          <a:bodyPr>
            <a:normAutofit lnSpcReduction="10000"/>
          </a:bodyPr>
          <a:lstStyle/>
          <a:p>
            <a:pPr>
              <a:lnSpc>
                <a:spcPct val="100000"/>
              </a:lnSpc>
            </a:pPr>
            <a:r>
              <a:rPr lang="en-US" dirty="0"/>
              <a:t>Commission action may be difficult in certain areas following the </a:t>
            </a:r>
            <a:r>
              <a:rPr lang="en-US" i="1" dirty="0"/>
              <a:t>West Virginia v. EPA</a:t>
            </a:r>
            <a:r>
              <a:rPr lang="en-US" dirty="0"/>
              <a:t> decision, given limited statutory authority in the CEA.</a:t>
            </a:r>
          </a:p>
          <a:p>
            <a:pPr>
              <a:lnSpc>
                <a:spcPct val="100000"/>
              </a:lnSpc>
            </a:pPr>
            <a:r>
              <a:rPr lang="en-US" dirty="0"/>
              <a:t>Key areas we are watching include the following:</a:t>
            </a:r>
          </a:p>
          <a:p>
            <a:pPr lvl="1">
              <a:lnSpc>
                <a:spcPct val="100000"/>
              </a:lnSpc>
              <a:buFont typeface="Lato" panose="020F0502020204030203" pitchFamily="34" charset="0"/>
              <a:buChar char="-"/>
            </a:pPr>
            <a:r>
              <a:rPr lang="en-US" b="1" dirty="0"/>
              <a:t>Climate Risk</a:t>
            </a:r>
          </a:p>
          <a:p>
            <a:pPr lvl="1">
              <a:lnSpc>
                <a:spcPct val="100000"/>
              </a:lnSpc>
              <a:buFont typeface="Lato" panose="020F0502020204030203" pitchFamily="34" charset="0"/>
              <a:buChar char="-"/>
            </a:pPr>
            <a:r>
              <a:rPr lang="en-US" b="1" dirty="0"/>
              <a:t>Voluntary Carbon Markets</a:t>
            </a:r>
          </a:p>
          <a:p>
            <a:pPr lvl="1">
              <a:lnSpc>
                <a:spcPct val="100000"/>
              </a:lnSpc>
              <a:buFont typeface="Lato" panose="020F0502020204030203" pitchFamily="34" charset="0"/>
              <a:buChar char="-"/>
            </a:pPr>
            <a:r>
              <a:rPr lang="en-US" b="1" dirty="0"/>
              <a:t>Digital Assets</a:t>
            </a:r>
          </a:p>
          <a:p>
            <a:pPr lvl="1">
              <a:lnSpc>
                <a:spcPct val="100000"/>
              </a:lnSpc>
              <a:buFont typeface="Lato" panose="020F0502020204030203" pitchFamily="34" charset="0"/>
              <a:buChar char="-"/>
            </a:pPr>
            <a:r>
              <a:rPr lang="en-US" b="1" dirty="0"/>
              <a:t>System Safeguards</a:t>
            </a:r>
            <a:endParaRPr lang="en-US" dirty="0"/>
          </a:p>
        </p:txBody>
      </p:sp>
      <p:pic>
        <p:nvPicPr>
          <p:cNvPr id="6" name="Picture 2">
            <a:extLst>
              <a:ext uri="{FF2B5EF4-FFF2-40B4-BE49-F238E27FC236}">
                <a16:creationId xmlns:a16="http://schemas.microsoft.com/office/drawing/2014/main" id="{37DB72BA-F637-A2C9-243F-6AA5E1279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43" r="30617" b="1"/>
          <a:stretch/>
        </p:blipFill>
        <p:spPr bwMode="auto">
          <a:xfrm>
            <a:off x="838200" y="1885180"/>
            <a:ext cx="3676781" cy="3087640"/>
          </a:xfrm>
          <a:prstGeom prst="rect">
            <a:avLst/>
          </a:prstGeom>
          <a:solidFill>
            <a:srgbClr val="FFFFFF"/>
          </a:solidFill>
        </p:spPr>
      </p:pic>
    </p:spTree>
    <p:extLst>
      <p:ext uri="{BB962C8B-B14F-4D97-AF65-F5344CB8AC3E}">
        <p14:creationId xmlns:p14="http://schemas.microsoft.com/office/powerpoint/2010/main" val="366379485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Climate Risk</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838201" y="1616256"/>
            <a:ext cx="5502864" cy="4302071"/>
          </a:xfrm>
        </p:spPr>
        <p:txBody>
          <a:bodyPr>
            <a:normAutofit fontScale="92500" lnSpcReduction="20000"/>
          </a:bodyPr>
          <a:lstStyle/>
          <a:p>
            <a:pPr>
              <a:lnSpc>
                <a:spcPct val="110000"/>
              </a:lnSpc>
            </a:pPr>
            <a:r>
              <a:rPr lang="en-US" dirty="0"/>
              <a:t>The CFTC’s Climate Risk Unit is pursuing an “all of agency” approach to addressing how climate change may affect the financial system.</a:t>
            </a:r>
          </a:p>
          <a:p>
            <a:pPr>
              <a:lnSpc>
                <a:spcPct val="110000"/>
              </a:lnSpc>
            </a:pPr>
            <a:r>
              <a:rPr lang="en-US" dirty="0"/>
              <a:t>This preceded and mirrors the Executive Order on climate risk in the financial system.</a:t>
            </a:r>
          </a:p>
          <a:p>
            <a:pPr>
              <a:lnSpc>
                <a:spcPct val="110000"/>
              </a:lnSpc>
            </a:pPr>
            <a:r>
              <a:rPr lang="en-US" dirty="0"/>
              <a:t>No concrete actions have been announced yet.</a:t>
            </a:r>
          </a:p>
          <a:p>
            <a:pPr>
              <a:lnSpc>
                <a:spcPct val="110000"/>
              </a:lnSpc>
            </a:pPr>
            <a:r>
              <a:rPr lang="en-US" dirty="0"/>
              <a:t>To withstand court scrutiny, however, those actions will need to be tied to specific statutory language.</a:t>
            </a:r>
          </a:p>
        </p:txBody>
      </p:sp>
      <p:pic>
        <p:nvPicPr>
          <p:cNvPr id="5" name="Picture 2">
            <a:extLst>
              <a:ext uri="{FF2B5EF4-FFF2-40B4-BE49-F238E27FC236}">
                <a16:creationId xmlns:a16="http://schemas.microsoft.com/office/drawing/2014/main" id="{14F6A3A4-4E72-518F-0B98-DCD98ED8B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87" b="-3"/>
          <a:stretch/>
        </p:blipFill>
        <p:spPr bwMode="auto">
          <a:xfrm>
            <a:off x="6897788" y="1616256"/>
            <a:ext cx="4213488" cy="3538350"/>
          </a:xfrm>
          <a:prstGeom prst="rect">
            <a:avLst/>
          </a:prstGeom>
          <a:solidFill>
            <a:srgbClr val="FFFFFF"/>
          </a:solidFill>
        </p:spPr>
      </p:pic>
    </p:spTree>
    <p:extLst>
      <p:ext uri="{BB962C8B-B14F-4D97-AF65-F5344CB8AC3E}">
        <p14:creationId xmlns:p14="http://schemas.microsoft.com/office/powerpoint/2010/main" val="396345969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Voluntary Carbon Markets</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5440450" y="1616257"/>
            <a:ext cx="5276975" cy="3793974"/>
          </a:xfrm>
        </p:spPr>
        <p:txBody>
          <a:bodyPr>
            <a:normAutofit fontScale="92500"/>
          </a:bodyPr>
          <a:lstStyle/>
          <a:p>
            <a:pPr>
              <a:lnSpc>
                <a:spcPct val="100000"/>
              </a:lnSpc>
            </a:pPr>
            <a:r>
              <a:rPr lang="en-US" dirty="0"/>
              <a:t>The CFTC recently concluded its first Voluntary Carbon Markets Convening.</a:t>
            </a:r>
          </a:p>
          <a:p>
            <a:pPr>
              <a:lnSpc>
                <a:spcPct val="100000"/>
              </a:lnSpc>
            </a:pPr>
            <a:r>
              <a:rPr lang="en-US" dirty="0"/>
              <a:t>These discussions are intended to identify ways to further the standardization and development of carbon markets.</a:t>
            </a:r>
          </a:p>
          <a:p>
            <a:pPr>
              <a:lnSpc>
                <a:spcPct val="100000"/>
              </a:lnSpc>
            </a:pPr>
            <a:r>
              <a:rPr lang="en-US" dirty="0"/>
              <a:t>There is a fine line to walk between promoting “best practices” and promulgating rule-like standards without appropriate process, however.</a:t>
            </a:r>
          </a:p>
        </p:txBody>
      </p:sp>
      <p:pic>
        <p:nvPicPr>
          <p:cNvPr id="5" name="Picture 2">
            <a:extLst>
              <a:ext uri="{FF2B5EF4-FFF2-40B4-BE49-F238E27FC236}">
                <a16:creationId xmlns:a16="http://schemas.microsoft.com/office/drawing/2014/main" id="{A61CF54A-E185-0F28-9E19-8E67E8DD8F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1833706"/>
            <a:ext cx="4087038" cy="3190588"/>
          </a:xfrm>
          <a:prstGeom prst="rect">
            <a:avLst/>
          </a:prstGeom>
          <a:solidFill>
            <a:srgbClr val="FFFFFF"/>
          </a:solidFill>
        </p:spPr>
      </p:pic>
    </p:spTree>
    <p:extLst>
      <p:ext uri="{BB962C8B-B14F-4D97-AF65-F5344CB8AC3E}">
        <p14:creationId xmlns:p14="http://schemas.microsoft.com/office/powerpoint/2010/main" val="14123742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Digital Assets</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838200" y="1616257"/>
            <a:ext cx="5966221" cy="4223956"/>
          </a:xfrm>
        </p:spPr>
        <p:txBody>
          <a:bodyPr>
            <a:normAutofit fontScale="92500" lnSpcReduction="10000"/>
          </a:bodyPr>
          <a:lstStyle/>
          <a:p>
            <a:pPr>
              <a:lnSpc>
                <a:spcPct val="100000"/>
              </a:lnSpc>
            </a:pPr>
            <a:r>
              <a:rPr lang="en-US" dirty="0"/>
              <a:t>The CFTC has brought over 50 enforcement actions in the digital assets space.</a:t>
            </a:r>
          </a:p>
          <a:p>
            <a:pPr>
              <a:lnSpc>
                <a:spcPct val="100000"/>
              </a:lnSpc>
            </a:pPr>
            <a:r>
              <a:rPr lang="en-US" dirty="0"/>
              <a:t>It has also issued interpretive guidance relevant to digital asset derivatives and “actual delivery” of digital assets.</a:t>
            </a:r>
          </a:p>
          <a:p>
            <a:pPr>
              <a:lnSpc>
                <a:spcPct val="100000"/>
              </a:lnSpc>
            </a:pPr>
            <a:r>
              <a:rPr lang="en-US" dirty="0"/>
              <a:t>There is a broad understanding that the CFTC will need express authority to regulate “spot” digital assets markets in the same way that it does the derivatives markets.</a:t>
            </a:r>
          </a:p>
          <a:p>
            <a:pPr>
              <a:lnSpc>
                <a:spcPct val="100000"/>
              </a:lnSpc>
            </a:pPr>
            <a:r>
              <a:rPr lang="en-US" dirty="0"/>
              <a:t>Whether Congress and the White House will deliver such legislation anytime soon is anyone’s guess.</a:t>
            </a:r>
          </a:p>
        </p:txBody>
      </p:sp>
      <p:pic>
        <p:nvPicPr>
          <p:cNvPr id="6" name="Picture 4">
            <a:extLst>
              <a:ext uri="{FF2B5EF4-FFF2-40B4-BE49-F238E27FC236}">
                <a16:creationId xmlns:a16="http://schemas.microsoft.com/office/drawing/2014/main" id="{F72BA2A9-D32A-69E9-A35F-BABF65F63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19" r="30581"/>
          <a:stretch/>
        </p:blipFill>
        <p:spPr bwMode="auto">
          <a:xfrm>
            <a:off x="7396127" y="1616257"/>
            <a:ext cx="3176039" cy="3970058"/>
          </a:xfrm>
          <a:prstGeom prst="rect">
            <a:avLst/>
          </a:prstGeom>
          <a:solidFill>
            <a:srgbClr val="FFFFFF"/>
          </a:solidFill>
        </p:spPr>
      </p:pic>
    </p:spTree>
    <p:extLst>
      <p:ext uri="{BB962C8B-B14F-4D97-AF65-F5344CB8AC3E}">
        <p14:creationId xmlns:p14="http://schemas.microsoft.com/office/powerpoint/2010/main" val="30007160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System Safeguards</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5169348" y="1812015"/>
            <a:ext cx="5548078" cy="3598216"/>
          </a:xfrm>
        </p:spPr>
        <p:txBody>
          <a:bodyPr>
            <a:normAutofit fontScale="85000" lnSpcReduction="20000"/>
          </a:bodyPr>
          <a:lstStyle/>
          <a:p>
            <a:pPr>
              <a:lnSpc>
                <a:spcPct val="120000"/>
              </a:lnSpc>
            </a:pPr>
            <a:r>
              <a:rPr lang="en-US" dirty="0"/>
              <a:t>The CFTC may propose system safeguard requirements for SDs and FCMs.</a:t>
            </a:r>
          </a:p>
          <a:p>
            <a:pPr>
              <a:lnSpc>
                <a:spcPct val="120000"/>
              </a:lnSpc>
            </a:pPr>
            <a:r>
              <a:rPr lang="en-US" dirty="0"/>
              <a:t>However, with two exceptions, the CEA does not require system safeguards rules for SDs, FCMs, or other registrants.</a:t>
            </a:r>
          </a:p>
          <a:p>
            <a:pPr>
              <a:lnSpc>
                <a:spcPct val="120000"/>
              </a:lnSpc>
            </a:pPr>
            <a:r>
              <a:rPr lang="en-US" dirty="0"/>
              <a:t>The CEA expressly requires system safeguards for DCMs and SEFs.</a:t>
            </a:r>
          </a:p>
          <a:p>
            <a:pPr>
              <a:lnSpc>
                <a:spcPct val="120000"/>
              </a:lnSpc>
            </a:pPr>
            <a:r>
              <a:rPr lang="en-US" dirty="0"/>
              <a:t>Rulemaking in this area therefore could face difficulty if scrutinized under the major questions doctrine.</a:t>
            </a:r>
          </a:p>
        </p:txBody>
      </p:sp>
      <p:pic>
        <p:nvPicPr>
          <p:cNvPr id="6" name="Picture 4">
            <a:extLst>
              <a:ext uri="{FF2B5EF4-FFF2-40B4-BE49-F238E27FC236}">
                <a16:creationId xmlns:a16="http://schemas.microsoft.com/office/drawing/2014/main" id="{01A230D8-ACCF-A5E8-FFFE-CB9187EDF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5" r="18998" b="-2"/>
          <a:stretch/>
        </p:blipFill>
        <p:spPr bwMode="auto">
          <a:xfrm>
            <a:off x="838200" y="1812015"/>
            <a:ext cx="3851031" cy="3233970"/>
          </a:xfrm>
          <a:prstGeom prst="rect">
            <a:avLst/>
          </a:prstGeom>
          <a:solidFill>
            <a:srgbClr val="FFFFFF"/>
          </a:solidFill>
        </p:spPr>
      </p:pic>
    </p:spTree>
    <p:extLst>
      <p:ext uri="{BB962C8B-B14F-4D97-AF65-F5344CB8AC3E}">
        <p14:creationId xmlns:p14="http://schemas.microsoft.com/office/powerpoint/2010/main" val="41097092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p:txBody>
          <a:bodyPr/>
          <a:lstStyle/>
          <a:p>
            <a:r>
              <a:rPr lang="en-US" i="1" dirty="0"/>
              <a:t>West Virginia v. EPA</a:t>
            </a:r>
            <a:r>
              <a:rPr lang="en-US" dirty="0"/>
              <a:t> and the Revolution in Administrative Law</a:t>
            </a:r>
          </a:p>
        </p:txBody>
      </p:sp>
    </p:spTree>
    <p:extLst>
      <p:ext uri="{BB962C8B-B14F-4D97-AF65-F5344CB8AC3E}">
        <p14:creationId xmlns:p14="http://schemas.microsoft.com/office/powerpoint/2010/main" val="199145629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Paradigm Reset Going Forward</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838200" y="1608241"/>
            <a:ext cx="9879227" cy="3801990"/>
          </a:xfrm>
        </p:spPr>
        <p:txBody>
          <a:bodyPr>
            <a:normAutofit/>
          </a:bodyPr>
          <a:lstStyle/>
          <a:p>
            <a:pPr>
              <a:lnSpc>
                <a:spcPct val="100000"/>
              </a:lnSpc>
            </a:pPr>
            <a:r>
              <a:rPr lang="en-US" dirty="0"/>
              <a:t>We do not expect the Commission to break from its deliberative and thoughtful tradition anytime soon.</a:t>
            </a:r>
          </a:p>
          <a:p>
            <a:pPr>
              <a:lnSpc>
                <a:spcPct val="100000"/>
              </a:lnSpc>
            </a:pPr>
            <a:r>
              <a:rPr lang="en-US" dirty="0"/>
              <a:t>The Commission does have an aggressive agenda, and where specific actions lack express statutory approval, they will be at risk for potential court challenge.</a:t>
            </a:r>
          </a:p>
          <a:p>
            <a:pPr>
              <a:lnSpc>
                <a:spcPct val="100000"/>
              </a:lnSpc>
            </a:pPr>
            <a:r>
              <a:rPr lang="en-US" dirty="0"/>
              <a:t>Without question, </a:t>
            </a:r>
            <a:r>
              <a:rPr lang="en-US" i="1" dirty="0"/>
              <a:t>West Virginia v. EPA</a:t>
            </a:r>
            <a:r>
              <a:rPr lang="en-US" dirty="0"/>
              <a:t> will make it harder for the CFTC to take action under general statutory language, like Section 8a(5), than ever before.</a:t>
            </a:r>
          </a:p>
          <a:p>
            <a:pPr>
              <a:lnSpc>
                <a:spcPct val="110000"/>
              </a:lnSpc>
            </a:pPr>
            <a:endParaRPr lang="en-US" dirty="0"/>
          </a:p>
        </p:txBody>
      </p:sp>
    </p:spTree>
    <p:extLst>
      <p:ext uri="{BB962C8B-B14F-4D97-AF65-F5344CB8AC3E}">
        <p14:creationId xmlns:p14="http://schemas.microsoft.com/office/powerpoint/2010/main" val="253687577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Postscript: Remember Position Limits Litigation?</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5265842" y="1812014"/>
            <a:ext cx="5451584" cy="3798449"/>
          </a:xfrm>
        </p:spPr>
        <p:txBody>
          <a:bodyPr>
            <a:normAutofit fontScale="85000" lnSpcReduction="20000"/>
          </a:bodyPr>
          <a:lstStyle/>
          <a:p>
            <a:pPr>
              <a:lnSpc>
                <a:spcPct val="120000"/>
              </a:lnSpc>
            </a:pPr>
            <a:r>
              <a:rPr lang="en-US" dirty="0"/>
              <a:t>In ISDA v. CFTC, the DC District Court remanded position limits rules to the CFTC to make findings required by Section 4a of the CEA.</a:t>
            </a:r>
          </a:p>
          <a:p>
            <a:pPr>
              <a:lnSpc>
                <a:spcPct val="120000"/>
              </a:lnSpc>
            </a:pPr>
            <a:r>
              <a:rPr lang="en-US" dirty="0"/>
              <a:t>The court found that the statue clearly and unambiguously required those findings under a Chevron analysis. </a:t>
            </a:r>
          </a:p>
          <a:p>
            <a:pPr>
              <a:lnSpc>
                <a:spcPct val="120000"/>
              </a:lnSpc>
            </a:pPr>
            <a:r>
              <a:rPr lang="en-US" dirty="0"/>
              <a:t>This case is an important reminder that agency action can be fraught with litigation risk, even where the dispute is over how to interpret specific statutory language.</a:t>
            </a:r>
          </a:p>
          <a:p>
            <a:pPr>
              <a:lnSpc>
                <a:spcPct val="120000"/>
              </a:lnSpc>
            </a:pPr>
            <a:endParaRPr lang="en-US" dirty="0"/>
          </a:p>
          <a:p>
            <a:pPr>
              <a:lnSpc>
                <a:spcPct val="120000"/>
              </a:lnSpc>
            </a:pPr>
            <a:endParaRPr lang="en-US" dirty="0"/>
          </a:p>
        </p:txBody>
      </p:sp>
      <p:pic>
        <p:nvPicPr>
          <p:cNvPr id="5" name="Picture 2">
            <a:extLst>
              <a:ext uri="{FF2B5EF4-FFF2-40B4-BE49-F238E27FC236}">
                <a16:creationId xmlns:a16="http://schemas.microsoft.com/office/drawing/2014/main" id="{E414AA7F-629B-9BE7-2DDB-0842CF715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39014"/>
            <a:ext cx="4039844" cy="269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8035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56FD-6AF6-45CD-8042-B3977022C8B2}"/>
              </a:ext>
            </a:extLst>
          </p:cNvPr>
          <p:cNvSpPr>
            <a:spLocks noGrp="1"/>
          </p:cNvSpPr>
          <p:nvPr>
            <p:ph type="title"/>
          </p:nvPr>
        </p:nvSpPr>
        <p:spPr/>
        <p:txBody>
          <a:bodyPr>
            <a:noAutofit/>
          </a:bodyPr>
          <a:lstStyle/>
          <a:p>
            <a:r>
              <a:rPr lang="en-US" sz="3600" dirty="0"/>
              <a:t>Looking Ahead: Other Issues</a:t>
            </a:r>
            <a:endParaRPr lang="en-US" sz="6600" i="1" dirty="0"/>
          </a:p>
        </p:txBody>
      </p:sp>
    </p:spTree>
    <p:extLst>
      <p:ext uri="{BB962C8B-B14F-4D97-AF65-F5344CB8AC3E}">
        <p14:creationId xmlns:p14="http://schemas.microsoft.com/office/powerpoint/2010/main" val="277406477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p:txBody>
          <a:bodyPr>
            <a:noAutofit/>
          </a:bodyPr>
          <a:lstStyle/>
          <a:p>
            <a:r>
              <a:rPr lang="en-US" i="1" dirty="0" err="1"/>
              <a:t>Jarkesy</a:t>
            </a:r>
            <a:r>
              <a:rPr lang="en-US" i="1" dirty="0"/>
              <a:t> v. SEC, </a:t>
            </a:r>
            <a:r>
              <a:rPr lang="en-US" dirty="0"/>
              <a:t>34 F. 4th 446 (5th Cir. 2022)</a:t>
            </a:r>
          </a:p>
        </p:txBody>
      </p:sp>
    </p:spTree>
    <p:extLst>
      <p:ext uri="{BB962C8B-B14F-4D97-AF65-F5344CB8AC3E}">
        <p14:creationId xmlns:p14="http://schemas.microsoft.com/office/powerpoint/2010/main" val="308666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Three Constitutional Problems</a:t>
            </a:r>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864052"/>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SEC’s in-house adjudication of securities fraud case violated the Seventh Amendment right to a jury trial.</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Tree>
    <p:extLst>
      <p:ext uri="{BB962C8B-B14F-4D97-AF65-F5344CB8AC3E}">
        <p14:creationId xmlns:p14="http://schemas.microsoft.com/office/powerpoint/2010/main" val="274475275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Three Constitutional Problems</a:t>
            </a:r>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864052"/>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SEC’s in-house adjudication of securities fraud case violated the Seventh Amendment right to a jury trial.</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2848156"/>
            <a:ext cx="8871033" cy="1219200"/>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Congress unconstitutionally delegated legislative power by giving the SEC unguided discretion to choose whether to bring enforcement in Art. III court or within the agency.</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713407"/>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Tree>
    <p:extLst>
      <p:ext uri="{BB962C8B-B14F-4D97-AF65-F5344CB8AC3E}">
        <p14:creationId xmlns:p14="http://schemas.microsoft.com/office/powerpoint/2010/main" val="21511191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Three Constitutional Problems</a:t>
            </a:r>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864052"/>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SEC’s in-house adjudication of securities fraud case violated the Seventh Amendment right to a jury trial.</a:t>
            </a:r>
          </a:p>
        </p:txBody>
      </p:sp>
      <p:sp>
        <p:nvSpPr>
          <p:cNvPr id="8" name="Text Placeholder 8">
            <a:extLst>
              <a:ext uri="{FF2B5EF4-FFF2-40B4-BE49-F238E27FC236}">
                <a16:creationId xmlns:a16="http://schemas.microsoft.com/office/drawing/2014/main" id="{032BF318-6028-766B-2919-94638947F284}"/>
              </a:ext>
            </a:extLst>
          </p:cNvPr>
          <p:cNvSpPr txBox="1">
            <a:spLocks/>
          </p:cNvSpPr>
          <p:nvPr/>
        </p:nvSpPr>
        <p:spPr>
          <a:xfrm>
            <a:off x="1345166" y="4277996"/>
            <a:ext cx="8871033" cy="476995"/>
          </a:xfrm>
          <a:prstGeom prst="rect">
            <a:avLst/>
          </a:prstGeom>
          <a:solidFill>
            <a:schemeClr val="tx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dirty="0"/>
              <a:t>SEC </a:t>
            </a:r>
            <a:r>
              <a:rPr lang="fr-FR" dirty="0" err="1"/>
              <a:t>ALJs</a:t>
            </a:r>
            <a:r>
              <a:rPr lang="fr-FR" dirty="0"/>
              <a:t>’ for-cause </a:t>
            </a:r>
            <a:r>
              <a:rPr lang="fr-FR" dirty="0" err="1"/>
              <a:t>removal</a:t>
            </a:r>
            <a:r>
              <a:rPr lang="fr-FR" dirty="0"/>
              <a:t> restrictions </a:t>
            </a:r>
            <a:r>
              <a:rPr lang="fr-FR" dirty="0" err="1"/>
              <a:t>violate</a:t>
            </a:r>
            <a:r>
              <a:rPr lang="fr-FR" dirty="0"/>
              <a:t> Article II.</a:t>
            </a:r>
          </a:p>
        </p:txBody>
      </p:sp>
      <p:sp>
        <p:nvSpPr>
          <p:cNvPr id="9" name="Text Placeholder 4">
            <a:extLst>
              <a:ext uri="{FF2B5EF4-FFF2-40B4-BE49-F238E27FC236}">
                <a16:creationId xmlns:a16="http://schemas.microsoft.com/office/drawing/2014/main" id="{70295F54-FD64-09E1-AB3E-D21F908739EC}"/>
              </a:ext>
            </a:extLst>
          </p:cNvPr>
          <p:cNvSpPr txBox="1">
            <a:spLocks/>
          </p:cNvSpPr>
          <p:nvPr/>
        </p:nvSpPr>
        <p:spPr>
          <a:xfrm>
            <a:off x="1345166" y="2848156"/>
            <a:ext cx="8871033" cy="1219200"/>
          </a:xfrm>
          <a:prstGeom prst="rect">
            <a:avLst/>
          </a:prstGeom>
          <a:solidFill>
            <a:schemeClr val="accent1">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Congress unconstitutionally delegated legislative power by giving the SEC unguided discretion to choose whether to bring enforcement in Art. III court or within the agency.</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
        <p:nvSpPr>
          <p:cNvPr id="11" name="TextBox 10">
            <a:extLst>
              <a:ext uri="{FF2B5EF4-FFF2-40B4-BE49-F238E27FC236}">
                <a16:creationId xmlns:a16="http://schemas.microsoft.com/office/drawing/2014/main" id="{94DDB4A4-9E1F-73F4-0DE5-EC5899150804}"/>
              </a:ext>
            </a:extLst>
          </p:cNvPr>
          <p:cNvSpPr txBox="1"/>
          <p:nvPr/>
        </p:nvSpPr>
        <p:spPr>
          <a:xfrm>
            <a:off x="838200" y="2713407"/>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2</a:t>
            </a:r>
          </a:p>
        </p:txBody>
      </p:sp>
      <p:sp>
        <p:nvSpPr>
          <p:cNvPr id="12" name="TextBox 11">
            <a:extLst>
              <a:ext uri="{FF2B5EF4-FFF2-40B4-BE49-F238E27FC236}">
                <a16:creationId xmlns:a16="http://schemas.microsoft.com/office/drawing/2014/main" id="{99F75F95-79CB-C914-E901-709325254139}"/>
              </a:ext>
            </a:extLst>
          </p:cNvPr>
          <p:cNvSpPr txBox="1"/>
          <p:nvPr/>
        </p:nvSpPr>
        <p:spPr>
          <a:xfrm>
            <a:off x="838200" y="4143247"/>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3</a:t>
            </a:r>
          </a:p>
        </p:txBody>
      </p:sp>
    </p:spTree>
    <p:extLst>
      <p:ext uri="{BB962C8B-B14F-4D97-AF65-F5344CB8AC3E}">
        <p14:creationId xmlns:p14="http://schemas.microsoft.com/office/powerpoint/2010/main" val="270848041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AA118-7B41-491D-8A4C-DBCD026F0A3B}"/>
              </a:ext>
            </a:extLst>
          </p:cNvPr>
          <p:cNvSpPr>
            <a:spLocks noGrp="1"/>
          </p:cNvSpPr>
          <p:nvPr>
            <p:ph type="title"/>
          </p:nvPr>
        </p:nvSpPr>
        <p:spPr/>
        <p:txBody>
          <a:bodyPr/>
          <a:lstStyle/>
          <a:p>
            <a:r>
              <a:rPr lang="en-US" dirty="0"/>
              <a:t>Thank you to our presenters!</a:t>
            </a:r>
          </a:p>
        </p:txBody>
      </p:sp>
      <p:sp>
        <p:nvSpPr>
          <p:cNvPr id="6" name="Content Placeholder 5">
            <a:extLst>
              <a:ext uri="{FF2B5EF4-FFF2-40B4-BE49-F238E27FC236}">
                <a16:creationId xmlns:a16="http://schemas.microsoft.com/office/drawing/2014/main" id="{2AB28F2E-0A46-4167-B7E4-8976C7A05513}"/>
              </a:ext>
            </a:extLst>
          </p:cNvPr>
          <p:cNvSpPr>
            <a:spLocks noGrp="1"/>
          </p:cNvSpPr>
          <p:nvPr>
            <p:ph idx="1"/>
          </p:nvPr>
        </p:nvSpPr>
        <p:spPr/>
        <p:txBody>
          <a:bodyPr/>
          <a:lstStyle/>
          <a:p>
            <a:pPr marL="0" indent="0">
              <a:buNone/>
            </a:pPr>
            <a:r>
              <a:rPr lang="en-US" b="1" dirty="0"/>
              <a:t>Host: Allison Lurton, </a:t>
            </a:r>
            <a:r>
              <a:rPr lang="en-US" i="1" dirty="0"/>
              <a:t>Chief Legal Officers &amp; General Counsel</a:t>
            </a:r>
            <a:endParaRPr lang="en-US" i="1" dirty="0">
              <a:solidFill>
                <a:schemeClr val="accent1"/>
              </a:solidFill>
            </a:endParaRPr>
          </a:p>
          <a:p>
            <a:pPr marL="0" indent="0">
              <a:buNone/>
            </a:pPr>
            <a:endParaRPr lang="en-US" b="1" dirty="0"/>
          </a:p>
          <a:p>
            <a:pPr marL="0" indent="0">
              <a:buNone/>
            </a:pPr>
            <a:r>
              <a:rPr lang="en-US" b="1" dirty="0"/>
              <a:t>David Applebaum, </a:t>
            </a:r>
            <a:r>
              <a:rPr lang="en-US" i="1" dirty="0"/>
              <a:t>Partner, Energy, Jones Day</a:t>
            </a:r>
          </a:p>
          <a:p>
            <a:pPr marL="0" indent="0">
              <a:buNone/>
            </a:pPr>
            <a:r>
              <a:rPr lang="en-US" b="1" dirty="0"/>
              <a:t>James Burnham, </a:t>
            </a:r>
            <a:r>
              <a:rPr lang="en-US" i="1" dirty="0"/>
              <a:t>Partner, Issues &amp; Appeals, Jones Day</a:t>
            </a:r>
          </a:p>
          <a:p>
            <a:pPr marL="0" indent="0">
              <a:buNone/>
            </a:pPr>
            <a:r>
              <a:rPr lang="en-US" b="1" dirty="0"/>
              <a:t>Yaakov Roth, </a:t>
            </a:r>
            <a:r>
              <a:rPr lang="en-US" i="1" dirty="0"/>
              <a:t>Partner, Issues &amp; Appeals, Jones Day</a:t>
            </a:r>
          </a:p>
          <a:p>
            <a:pPr marL="0" indent="0">
              <a:buNone/>
            </a:pPr>
            <a:r>
              <a:rPr lang="en-US" b="1" dirty="0"/>
              <a:t>Josh Sterling, </a:t>
            </a:r>
            <a:r>
              <a:rPr lang="en-US" i="1" dirty="0"/>
              <a:t>Partner, Financial Markets, Jones Day</a:t>
            </a:r>
          </a:p>
        </p:txBody>
      </p:sp>
      <p:sp>
        <p:nvSpPr>
          <p:cNvPr id="4" name="TextBox 3">
            <a:extLst>
              <a:ext uri="{FF2B5EF4-FFF2-40B4-BE49-F238E27FC236}">
                <a16:creationId xmlns:a16="http://schemas.microsoft.com/office/drawing/2014/main" id="{6A68CE3D-55A3-32A5-B76D-CABBEB1F597D}"/>
              </a:ext>
            </a:extLst>
          </p:cNvPr>
          <p:cNvSpPr txBox="1"/>
          <p:nvPr/>
        </p:nvSpPr>
        <p:spPr>
          <a:xfrm>
            <a:off x="838200" y="5280324"/>
            <a:ext cx="4353887" cy="369332"/>
          </a:xfrm>
          <a:prstGeom prst="rect">
            <a:avLst/>
          </a:prstGeom>
          <a:noFill/>
        </p:spPr>
        <p:txBody>
          <a:bodyPr wrap="square" rtlCol="0">
            <a:spAutoFit/>
          </a:bodyPr>
          <a:lstStyle/>
          <a:p>
            <a:r>
              <a:rPr lang="en-GB" dirty="0"/>
              <a:t>Presentation prepared by</a:t>
            </a:r>
            <a:endParaRPr lang="en-US" dirty="0"/>
          </a:p>
        </p:txBody>
      </p:sp>
      <p:pic>
        <p:nvPicPr>
          <p:cNvPr id="9" name="Picture 8" descr="Logo, company name&#10;&#10;Description automatically generated">
            <a:extLst>
              <a:ext uri="{FF2B5EF4-FFF2-40B4-BE49-F238E27FC236}">
                <a16:creationId xmlns:a16="http://schemas.microsoft.com/office/drawing/2014/main" id="{5556034D-BAF1-36F4-C29B-BB723CF12130}"/>
              </a:ext>
            </a:extLst>
          </p:cNvPr>
          <p:cNvPicPr>
            <a:picLocks noChangeAspect="1"/>
          </p:cNvPicPr>
          <p:nvPr/>
        </p:nvPicPr>
        <p:blipFill>
          <a:blip r:embed="rId2"/>
          <a:stretch>
            <a:fillRect/>
          </a:stretch>
        </p:blipFill>
        <p:spPr>
          <a:xfrm>
            <a:off x="3630826" y="4918571"/>
            <a:ext cx="1330411" cy="1092838"/>
          </a:xfrm>
          <a:prstGeom prst="rect">
            <a:avLst/>
          </a:prstGeom>
        </p:spPr>
      </p:pic>
    </p:spTree>
    <p:extLst>
      <p:ext uri="{BB962C8B-B14F-4D97-AF65-F5344CB8AC3E}">
        <p14:creationId xmlns:p14="http://schemas.microsoft.com/office/powerpoint/2010/main" val="22223202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439F84A-AA2C-45BA-B1B3-3D21D713E2D4}"/>
              </a:ext>
            </a:extLst>
          </p:cNvPr>
          <p:cNvSpPr>
            <a:spLocks noGrp="1" noChangeArrowheads="1"/>
          </p:cNvSpPr>
          <p:nvPr>
            <p:ph type="title"/>
          </p:nvPr>
        </p:nvSpPr>
        <p:spPr/>
        <p:txBody>
          <a:bodyPr/>
          <a:lstStyle/>
          <a:p>
            <a:pPr eaLnBrk="1" hangingPunct="1"/>
            <a:r>
              <a:rPr lang="en-US" altLang="en-US"/>
              <a:t>Thank you for joining us today!</a:t>
            </a:r>
          </a:p>
        </p:txBody>
      </p:sp>
      <p:pic>
        <p:nvPicPr>
          <p:cNvPr id="43011" name="Content Placeholder 2" descr="Flip calendar">
            <a:extLst>
              <a:ext uri="{FF2B5EF4-FFF2-40B4-BE49-F238E27FC236}">
                <a16:creationId xmlns:a16="http://schemas.microsoft.com/office/drawing/2014/main" id="{EF61CBD4-35CE-4EA8-A99E-1FEB90A5C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3" y="2111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a:extLst>
              <a:ext uri="{FF2B5EF4-FFF2-40B4-BE49-F238E27FC236}">
                <a16:creationId xmlns:a16="http://schemas.microsoft.com/office/drawing/2014/main" id="{A6956DEC-0EEC-448D-8C30-1E88E0C25804}"/>
              </a:ext>
            </a:extLst>
          </p:cNvPr>
          <p:cNvSpPr txBox="1">
            <a:spLocks noChangeArrowheads="1"/>
          </p:cNvSpPr>
          <p:nvPr/>
        </p:nvSpPr>
        <p:spPr bwMode="auto">
          <a:xfrm>
            <a:off x="1017588" y="2433637"/>
            <a:ext cx="654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algn="ctr" eaLnBrk="1" hangingPunct="1">
              <a:lnSpc>
                <a:spcPct val="100000"/>
              </a:lnSpc>
              <a:spcBef>
                <a:spcPct val="0"/>
              </a:spcBef>
              <a:buFontTx/>
              <a:buNone/>
            </a:pPr>
            <a:r>
              <a:rPr lang="en-US" altLang="en-US" sz="1100" b="1" dirty="0">
                <a:solidFill>
                  <a:srgbClr val="294661"/>
                </a:solidFill>
              </a:rPr>
              <a:t>SEP</a:t>
            </a:r>
          </a:p>
          <a:p>
            <a:pPr algn="ctr" eaLnBrk="1" hangingPunct="1">
              <a:lnSpc>
                <a:spcPct val="100000"/>
              </a:lnSpc>
              <a:spcBef>
                <a:spcPct val="0"/>
              </a:spcBef>
              <a:buFontTx/>
              <a:buNone/>
            </a:pPr>
            <a:r>
              <a:rPr lang="en-US" altLang="en-US" sz="1600" b="1" dirty="0">
                <a:solidFill>
                  <a:srgbClr val="294661"/>
                </a:solidFill>
              </a:rPr>
              <a:t>22</a:t>
            </a:r>
            <a:endParaRPr lang="en-US" altLang="en-US" sz="1800" b="1" dirty="0">
              <a:solidFill>
                <a:srgbClr val="294661"/>
              </a:solidFill>
            </a:endParaRPr>
          </a:p>
        </p:txBody>
      </p:sp>
      <p:sp>
        <p:nvSpPr>
          <p:cNvPr id="43013" name="TextBox 4">
            <a:extLst>
              <a:ext uri="{FF2B5EF4-FFF2-40B4-BE49-F238E27FC236}">
                <a16:creationId xmlns:a16="http://schemas.microsoft.com/office/drawing/2014/main" id="{744C1B48-D918-4BEC-8C6E-8BBEF3AAB96C}"/>
              </a:ext>
            </a:extLst>
          </p:cNvPr>
          <p:cNvSpPr txBox="1">
            <a:spLocks noChangeArrowheads="1"/>
          </p:cNvSpPr>
          <p:nvPr/>
        </p:nvSpPr>
        <p:spPr bwMode="auto">
          <a:xfrm>
            <a:off x="1862138" y="2235200"/>
            <a:ext cx="6407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4661"/>
                </a:solidFill>
                <a:effectLst/>
                <a:uLnTx/>
                <a:uFillTx/>
                <a:latin typeface="Lato" panose="020F0502020204030203" pitchFamily="34" charset="0"/>
                <a:ea typeface="+mn-ea"/>
                <a:cs typeface="+mn-cs"/>
              </a:rPr>
              <a:t>Arbitrations: From the Starting Gate to the Finish Line</a:t>
            </a:r>
            <a:br>
              <a:rPr kumimoji="0" lang="en-US" sz="1800" b="1" i="0" u="none" strike="noStrike" kern="1200" cap="none" spc="0" normalizeH="0" baseline="0" noProof="0" dirty="0">
                <a:ln>
                  <a:noFill/>
                </a:ln>
                <a:solidFill>
                  <a:srgbClr val="294661"/>
                </a:solidFill>
                <a:effectLst/>
                <a:uLnTx/>
                <a:uFillTx/>
                <a:latin typeface="Lato" panose="020F0502020204030203" pitchFamily="34" charset="0"/>
                <a:ea typeface="+mn-ea"/>
                <a:cs typeface="+mn-cs"/>
              </a:rPr>
            </a:br>
            <a:r>
              <a:rPr kumimoji="0" lang="en-US" sz="1800" b="0" i="0" u="none" strike="noStrike" kern="1200" cap="none" spc="0" normalizeH="0" baseline="0" noProof="0" dirty="0">
                <a:ln>
                  <a:noFill/>
                </a:ln>
                <a:solidFill>
                  <a:srgbClr val="294661"/>
                </a:solidFill>
                <a:effectLst/>
                <a:uLnTx/>
                <a:uFillTx/>
                <a:latin typeface="Lato" panose="020F0502020204030203" pitchFamily="34" charset="0"/>
                <a:ea typeface="+mn-ea"/>
                <a:cs typeface="+mn-cs"/>
              </a:rPr>
              <a:t>10:00 – 11:00 AM ET</a:t>
            </a:r>
          </a:p>
        </p:txBody>
      </p:sp>
      <p:sp>
        <p:nvSpPr>
          <p:cNvPr id="43014" name="Rectangle 5">
            <a:extLst>
              <a:ext uri="{FF2B5EF4-FFF2-40B4-BE49-F238E27FC236}">
                <a16:creationId xmlns:a16="http://schemas.microsoft.com/office/drawing/2014/main" id="{A0204ED4-7436-4DFC-B399-6FFD0CF0F29A}"/>
              </a:ext>
            </a:extLst>
          </p:cNvPr>
          <p:cNvSpPr>
            <a:spLocks noChangeArrowheads="1"/>
          </p:cNvSpPr>
          <p:nvPr/>
        </p:nvSpPr>
        <p:spPr bwMode="auto">
          <a:xfrm>
            <a:off x="836613" y="1441450"/>
            <a:ext cx="2239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Arial" panose="020B0604020202020204" pitchFamily="34" charset="0"/>
              </a:defRPr>
            </a:lvl9pPr>
          </a:lstStyle>
          <a:p>
            <a:pPr eaLnBrk="1" hangingPunct="1">
              <a:lnSpc>
                <a:spcPct val="100000"/>
              </a:lnSpc>
              <a:spcBef>
                <a:spcPct val="0"/>
              </a:spcBef>
              <a:buFontTx/>
              <a:buNone/>
            </a:pPr>
            <a:r>
              <a:rPr lang="en-US" altLang="en-US" sz="1800" b="1" dirty="0">
                <a:solidFill>
                  <a:srgbClr val="204663"/>
                </a:solidFill>
              </a:rPr>
              <a:t>Upcoming Webinar:</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9084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Clean Air Act</a:t>
            </a:r>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5085708" y="1825625"/>
            <a:ext cx="5619964" cy="4351338"/>
          </a:xfrm>
        </p:spPr>
        <p:txBody>
          <a:bodyPr>
            <a:normAutofit fontScale="92500"/>
          </a:bodyPr>
          <a:lstStyle/>
          <a:p>
            <a:pPr>
              <a:lnSpc>
                <a:spcPct val="110000"/>
              </a:lnSpc>
            </a:pPr>
            <a:r>
              <a:rPr lang="en-US" dirty="0"/>
              <a:t>Clean Air Act authorizes EPA to regulate power plants by setting a “standard of performance” for air emission of pollutants. 42 U. S. C. § 7411(a)(1).</a:t>
            </a:r>
          </a:p>
          <a:p>
            <a:pPr>
              <a:lnSpc>
                <a:spcPct val="110000"/>
              </a:lnSpc>
            </a:pPr>
            <a:r>
              <a:rPr lang="en-US" dirty="0"/>
              <a:t>Standard must reflect the “best system of emission reduction” that is “adequately demonstrated” for a given type of power source. § 7411(a)(1), (b)(1), (d).</a:t>
            </a:r>
          </a:p>
          <a:p>
            <a:pPr>
              <a:lnSpc>
                <a:spcPct val="110000"/>
              </a:lnSpc>
            </a:pPr>
            <a:r>
              <a:rPr lang="en-US" dirty="0"/>
              <a:t>States then must regulate existing emission sources based on that standard.</a:t>
            </a:r>
          </a:p>
        </p:txBody>
      </p:sp>
      <p:pic>
        <p:nvPicPr>
          <p:cNvPr id="5" name="Picture Placeholder 6">
            <a:extLst>
              <a:ext uri="{FF2B5EF4-FFF2-40B4-BE49-F238E27FC236}">
                <a16:creationId xmlns:a16="http://schemas.microsoft.com/office/drawing/2014/main" id="{5D695268-88CE-4740-AB5D-37043D63726D}"/>
              </a:ext>
            </a:extLst>
          </p:cNvPr>
          <p:cNvPicPr>
            <a:picLocks noChangeAspect="1"/>
          </p:cNvPicPr>
          <p:nvPr/>
        </p:nvPicPr>
        <p:blipFill>
          <a:blip r:embed="rId2" cstate="print">
            <a:extLst>
              <a:ext uri="{28A0092B-C50C-407E-A947-70E740481C1C}">
                <a14:useLocalDpi xmlns:a14="http://schemas.microsoft.com/office/drawing/2010/main" val="0"/>
              </a:ext>
            </a:extLst>
          </a:blip>
          <a:srcRect l="14227" r="14227"/>
          <a:stretch>
            <a:fillRect/>
          </a:stretch>
        </p:blipFill>
        <p:spPr>
          <a:xfrm>
            <a:off x="838200" y="1889553"/>
            <a:ext cx="3962400" cy="3864864"/>
          </a:xfrm>
          <a:prstGeom prst="rect">
            <a:avLst/>
          </a:prstGeom>
        </p:spPr>
      </p:pic>
    </p:spTree>
    <p:extLst>
      <p:ext uri="{BB962C8B-B14F-4D97-AF65-F5344CB8AC3E}">
        <p14:creationId xmlns:p14="http://schemas.microsoft.com/office/powerpoint/2010/main" val="32479592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Clean Power Plan</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5024064" y="1825625"/>
            <a:ext cx="5732980" cy="4200353"/>
          </a:xfrm>
        </p:spPr>
        <p:txBody>
          <a:bodyPr>
            <a:normAutofit fontScale="92500"/>
          </a:bodyPr>
          <a:lstStyle/>
          <a:p>
            <a:pPr>
              <a:lnSpc>
                <a:spcPct val="100000"/>
              </a:lnSpc>
            </a:pPr>
            <a:r>
              <a:rPr lang="en-US" dirty="0"/>
              <a:t>Clean Power Plan (2015) shifts focus from optimizing individual sources to instigating sector-wide shifts to cleaner energy (natural gas, wind, or solar).</a:t>
            </a:r>
          </a:p>
          <a:p>
            <a:pPr>
              <a:lnSpc>
                <a:spcPct val="100000"/>
              </a:lnSpc>
            </a:pPr>
            <a:r>
              <a:rPr lang="en-US" dirty="0"/>
              <a:t>Coal-fired plants must reduce electricity production or subsidize cleaner sources.</a:t>
            </a:r>
          </a:p>
          <a:p>
            <a:pPr>
              <a:lnSpc>
                <a:spcPct val="100000"/>
              </a:lnSpc>
            </a:pPr>
            <a:r>
              <a:rPr lang="en-US" dirty="0"/>
              <a:t>Estimated billions in compliance costs, closures of dozens of coal-fired power plants, and tens of thousands of job losses across various sectors.</a:t>
            </a:r>
          </a:p>
        </p:txBody>
      </p:sp>
      <p:pic>
        <p:nvPicPr>
          <p:cNvPr id="6" name="Picture Placeholder 6">
            <a:extLst>
              <a:ext uri="{FF2B5EF4-FFF2-40B4-BE49-F238E27FC236}">
                <a16:creationId xmlns:a16="http://schemas.microsoft.com/office/drawing/2014/main" id="{1888E31A-8211-EE01-85C2-EC307B59F4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284" r="306"/>
          <a:stretch/>
        </p:blipFill>
        <p:spPr>
          <a:xfrm>
            <a:off x="838200" y="1889553"/>
            <a:ext cx="3962400" cy="3864864"/>
          </a:xfrm>
          <a:prstGeom prst="rect">
            <a:avLst/>
          </a:prstGeom>
        </p:spPr>
      </p:pic>
    </p:spTree>
    <p:extLst>
      <p:ext uri="{BB962C8B-B14F-4D97-AF65-F5344CB8AC3E}">
        <p14:creationId xmlns:p14="http://schemas.microsoft.com/office/powerpoint/2010/main" val="33081552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Major Questions Doctrine</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572001" y="1588872"/>
            <a:ext cx="6000107" cy="4437106"/>
          </a:xfrm>
        </p:spPr>
        <p:txBody>
          <a:bodyPr>
            <a:normAutofit fontScale="92500" lnSpcReduction="20000"/>
          </a:bodyPr>
          <a:lstStyle/>
          <a:p>
            <a:pPr marL="0" indent="0">
              <a:lnSpc>
                <a:spcPct val="110000"/>
              </a:lnSpc>
              <a:buNone/>
            </a:pPr>
            <a:r>
              <a:rPr lang="en-US" dirty="0"/>
              <a:t>“[A]</a:t>
            </a:r>
            <a:r>
              <a:rPr lang="en-US" dirty="0" err="1"/>
              <a:t>dministrative</a:t>
            </a:r>
            <a:r>
              <a:rPr lang="en-US" dirty="0"/>
              <a:t> agencies must be able to point to ‘clear congressional authorization’ when they claim the power to make decisions of vast ‘economic and political significance.’” (slip op., at 1) (Gorsuch, J., concurring).</a:t>
            </a:r>
          </a:p>
          <a:p>
            <a:pPr marL="0" indent="0">
              <a:lnSpc>
                <a:spcPct val="110000"/>
              </a:lnSpc>
              <a:buNone/>
            </a:pPr>
            <a:r>
              <a:rPr lang="en-US" dirty="0"/>
              <a:t>“Extraordinary grants of regulatory authority are rarely accomplished through ‘modest words,’ ‘vague terms,’ or ‘subtle device[s].’ Nor does Congress typically use oblique or elliptical language to empower an agency to make a ‘radical or fundamental change’ to a statutory scheme.” (slip op., at 18.) (citations omitted).</a:t>
            </a:r>
          </a:p>
        </p:txBody>
      </p:sp>
      <p:pic>
        <p:nvPicPr>
          <p:cNvPr id="5" name="Picture Placeholder 6">
            <a:extLst>
              <a:ext uri="{FF2B5EF4-FFF2-40B4-BE49-F238E27FC236}">
                <a16:creationId xmlns:a16="http://schemas.microsoft.com/office/drawing/2014/main" id="{C406781E-A5B7-4D7E-467B-254B5987B8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694" r="10884"/>
          <a:stretch/>
        </p:blipFill>
        <p:spPr>
          <a:xfrm>
            <a:off x="838200" y="1588872"/>
            <a:ext cx="3476367" cy="4345459"/>
          </a:xfrm>
          <a:prstGeom prst="rect">
            <a:avLst/>
          </a:prstGeom>
        </p:spPr>
      </p:pic>
    </p:spTree>
    <p:extLst>
      <p:ext uri="{BB962C8B-B14F-4D97-AF65-F5344CB8AC3E}">
        <p14:creationId xmlns:p14="http://schemas.microsoft.com/office/powerpoint/2010/main" val="6993219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sz="3600" dirty="0">
                <a:solidFill>
                  <a:schemeClr val="tx1"/>
                </a:solidFill>
              </a:rPr>
              <a:t>Application</a:t>
            </a:r>
            <a:endParaRPr lang="en-US" dirty="0"/>
          </a:p>
        </p:txBody>
      </p:sp>
      <p:sp>
        <p:nvSpPr>
          <p:cNvPr id="4" name="Content Placeholder 3">
            <a:extLst>
              <a:ext uri="{FF2B5EF4-FFF2-40B4-BE49-F238E27FC236}">
                <a16:creationId xmlns:a16="http://schemas.microsoft.com/office/drawing/2014/main" id="{5FB6E8BD-3B90-47F6-9819-4EB9B854AA51}"/>
              </a:ext>
            </a:extLst>
          </p:cNvPr>
          <p:cNvSpPr>
            <a:spLocks noGrp="1"/>
          </p:cNvSpPr>
          <p:nvPr>
            <p:ph idx="1"/>
          </p:nvPr>
        </p:nvSpPr>
        <p:spPr>
          <a:xfrm>
            <a:off x="4592549" y="1530047"/>
            <a:ext cx="5938462" cy="4495931"/>
          </a:xfrm>
        </p:spPr>
        <p:txBody>
          <a:bodyPr>
            <a:normAutofit fontScale="70000" lnSpcReduction="20000"/>
          </a:bodyPr>
          <a:lstStyle/>
          <a:p>
            <a:pPr marL="0" indent="0">
              <a:lnSpc>
                <a:spcPct val="120000"/>
              </a:lnSpc>
              <a:buNone/>
            </a:pPr>
            <a:r>
              <a:rPr lang="en-US" dirty="0"/>
              <a:t>“Under our precedents, this is a major questions case. In arguing that Section 111(d) empowers it to substantially restructure the American energy market, EPA ‘claim[ed] to discover in a long-extant statute an unheralded power’ representing a ‘transformative expansion in [its] regulatory authority.’ It located that newfound power in the vague language of an ‘ancillary provision[]’ of the Act, one that was designed to function as a gap filler and had rarely been used in the preceding decades.  And the Agency’s discovery allowed it to adopt a regulatory program that Congress had conspicuously and repeatedly declined to enact itself. Given these circumstances, there is every reason to ‘hesitate before concluding that Congress’ meant to confer on EPA the authority it claims under Section 111(d).” (slip op., at 20) (citations omitted).</a:t>
            </a:r>
          </a:p>
        </p:txBody>
      </p:sp>
      <p:pic>
        <p:nvPicPr>
          <p:cNvPr id="6" name="Picture Placeholder 10">
            <a:extLst>
              <a:ext uri="{FF2B5EF4-FFF2-40B4-BE49-F238E27FC236}">
                <a16:creationId xmlns:a16="http://schemas.microsoft.com/office/drawing/2014/main" id="{04602625-F4F2-CD85-6E3E-300589ECA2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742"/>
          <a:stretch/>
        </p:blipFill>
        <p:spPr>
          <a:xfrm>
            <a:off x="838200" y="1623601"/>
            <a:ext cx="3539067" cy="3865033"/>
          </a:xfrm>
          <a:prstGeom prst="rect">
            <a:avLst/>
          </a:prstGeom>
        </p:spPr>
      </p:pic>
    </p:spTree>
    <p:extLst>
      <p:ext uri="{BB962C8B-B14F-4D97-AF65-F5344CB8AC3E}">
        <p14:creationId xmlns:p14="http://schemas.microsoft.com/office/powerpoint/2010/main" val="17390960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FE6D7-ECD3-477C-A9EE-B6BA8782201A}"/>
              </a:ext>
            </a:extLst>
          </p:cNvPr>
          <p:cNvSpPr>
            <a:spLocks noGrp="1"/>
          </p:cNvSpPr>
          <p:nvPr>
            <p:ph type="title"/>
          </p:nvPr>
        </p:nvSpPr>
        <p:spPr/>
        <p:txBody>
          <a:bodyPr/>
          <a:lstStyle/>
          <a:p>
            <a:r>
              <a:rPr lang="en-US" dirty="0"/>
              <a:t>What Is a Major Question?</a:t>
            </a:r>
          </a:p>
        </p:txBody>
      </p:sp>
      <p:sp>
        <p:nvSpPr>
          <p:cNvPr id="7" name="Text Placeholder 7">
            <a:extLst>
              <a:ext uri="{FF2B5EF4-FFF2-40B4-BE49-F238E27FC236}">
                <a16:creationId xmlns:a16="http://schemas.microsoft.com/office/drawing/2014/main" id="{77D1227F-1CBF-94A8-337C-FB0D06E0A0D9}"/>
              </a:ext>
            </a:extLst>
          </p:cNvPr>
          <p:cNvSpPr txBox="1">
            <a:spLocks/>
          </p:cNvSpPr>
          <p:nvPr/>
        </p:nvSpPr>
        <p:spPr>
          <a:xfrm>
            <a:off x="1345166" y="1773464"/>
            <a:ext cx="8871033" cy="1219200"/>
          </a:xfrm>
          <a:prstGeom prst="rect">
            <a:avLst/>
          </a:prstGeom>
          <a:solidFill>
            <a:schemeClr val="accent2">
              <a:alpha val="20000"/>
            </a:schemeClr>
          </a:solidFill>
        </p:spPr>
        <p:txBody>
          <a:bodyPr vert="horz" lIns="182880" tIns="45720" rIns="4572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An agency claims to resolve matters of “great political significance” or issues part of an “earnest and profound debate across the country.”</a:t>
            </a:r>
          </a:p>
        </p:txBody>
      </p:sp>
      <p:sp>
        <p:nvSpPr>
          <p:cNvPr id="10" name="TextBox 9">
            <a:extLst>
              <a:ext uri="{FF2B5EF4-FFF2-40B4-BE49-F238E27FC236}">
                <a16:creationId xmlns:a16="http://schemas.microsoft.com/office/drawing/2014/main" id="{4C903557-41ED-D11A-14D0-EA9BF2DBC725}"/>
              </a:ext>
            </a:extLst>
          </p:cNvPr>
          <p:cNvSpPr txBox="1"/>
          <p:nvPr/>
        </p:nvSpPr>
        <p:spPr>
          <a:xfrm>
            <a:off x="838200" y="1634739"/>
            <a:ext cx="995552"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1</a:t>
            </a:r>
          </a:p>
        </p:txBody>
      </p:sp>
    </p:spTree>
    <p:extLst>
      <p:ext uri="{BB962C8B-B14F-4D97-AF65-F5344CB8AC3E}">
        <p14:creationId xmlns:p14="http://schemas.microsoft.com/office/powerpoint/2010/main" val="1016253433"/>
      </p:ext>
    </p:extLst>
  </p:cSld>
  <p:clrMapOvr>
    <a:masterClrMapping/>
  </p:clrMapOvr>
  <p:transition>
    <p:fade/>
  </p:transition>
</p:sld>
</file>

<file path=ppt/theme/theme1.xml><?xml version="1.0" encoding="utf-8"?>
<a:theme xmlns:a="http://schemas.openxmlformats.org/drawingml/2006/main" name="Interior Slides_wWatermark">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FIA -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5D983A4D-963C-4152-A27E-780541A7DEC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Slides_NoWatermark">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FIA -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A47935D6-1D0E-4880-8CF3-8953200B9DF9}"/>
    </a:ext>
  </a:extLst>
</a:theme>
</file>

<file path=ppt/theme/theme3.xml><?xml version="1.0" encoding="utf-8"?>
<a:theme xmlns:a="http://schemas.openxmlformats.org/drawingml/2006/main" name="1_Concluding slide">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232BF08E-67B9-4019-90A3-952167BCD72E}"/>
    </a:ext>
  </a:extLst>
</a:theme>
</file>

<file path=ppt/theme/theme4.xml><?xml version="1.0" encoding="utf-8"?>
<a:theme xmlns:a="http://schemas.openxmlformats.org/drawingml/2006/main" name="BLAN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06BB9C1E-0887-42E5-AED1-5BA5EDE737B4}"/>
    </a:ext>
  </a:extLst>
</a:theme>
</file>

<file path=ppt/theme/theme5.xml><?xml version="1.0" encoding="utf-8"?>
<a:theme xmlns:a="http://schemas.openxmlformats.org/drawingml/2006/main" name="FIA Colors 2022_Theme">
  <a:themeElements>
    <a:clrScheme name="FIA Colors 2022_Theme">
      <a:dk1>
        <a:srgbClr val="204663"/>
      </a:dk1>
      <a:lt1>
        <a:srgbClr val="FFFFFF"/>
      </a:lt1>
      <a:dk2>
        <a:srgbClr val="204663"/>
      </a:dk2>
      <a:lt2>
        <a:srgbClr val="86877B"/>
      </a:lt2>
      <a:accent1>
        <a:srgbClr val="00A4E7"/>
      </a:accent1>
      <a:accent2>
        <a:srgbClr val="85C441"/>
      </a:accent2>
      <a:accent3>
        <a:srgbClr val="204663"/>
      </a:accent3>
      <a:accent4>
        <a:srgbClr val="AE1924"/>
      </a:accent4>
      <a:accent5>
        <a:srgbClr val="F8A419"/>
      </a:accent5>
      <a:accent6>
        <a:srgbClr val="44C8F5"/>
      </a:accent6>
      <a:hlink>
        <a:srgbClr val="00A4E7"/>
      </a:hlink>
      <a:folHlink>
        <a:srgbClr val="AE19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E52F15A2-3708-443E-84C2-48DE7297E249}"/>
    </a:ext>
  </a:extLst>
</a:theme>
</file>

<file path=ppt/theme/theme6.xml><?xml version="1.0" encoding="utf-8"?>
<a:theme xmlns:a="http://schemas.openxmlformats.org/drawingml/2006/main" name="1_Interior Slides_wWatermark">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889F3A88-999E-44EF-ACDD-EC646AC330D5}"/>
    </a:ext>
  </a:extLst>
</a:theme>
</file>

<file path=ppt/theme/theme7.xml><?xml version="1.0" encoding="utf-8"?>
<a:theme xmlns:a="http://schemas.openxmlformats.org/drawingml/2006/main" name="1_Interior Slides_NoWatermark">
  <a:themeElements>
    <a:clrScheme name="FIA Brand palette">
      <a:dk1>
        <a:srgbClr val="294661"/>
      </a:dk1>
      <a:lt1>
        <a:sysClr val="window" lastClr="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36D2ACD7-17F1-4B71-BF63-B014FFEE5C78}"/>
    </a:ext>
  </a:extLst>
</a:theme>
</file>

<file path=ppt/theme/theme8.xml><?xml version="1.0" encoding="utf-8"?>
<a:theme xmlns:a="http://schemas.openxmlformats.org/drawingml/2006/main" name="Concluding slide">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F5923845-8E78-4505-9B08-B2A42760EC9D}"/>
    </a:ext>
  </a:extLst>
</a:theme>
</file>

<file path=ppt/theme/theme9.xml><?xml version="1.0" encoding="utf-8"?>
<a:theme xmlns:a="http://schemas.openxmlformats.org/drawingml/2006/main" name="1_BLAN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B0FBF2-BB25-4999-B68B-A86508D70930}" vid="{196D5128-44A9-42CD-BB8E-49E5D1546B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6BDB4E7014574781AAABA982FB713A" ma:contentTypeVersion="12" ma:contentTypeDescription="Create a new document." ma:contentTypeScope="" ma:versionID="e224c66402ba266da4a3d735ff5de52c">
  <xsd:schema xmlns:xsd="http://www.w3.org/2001/XMLSchema" xmlns:xs="http://www.w3.org/2001/XMLSchema" xmlns:p="http://schemas.microsoft.com/office/2006/metadata/properties" xmlns:ns3="62d1792a-3ce3-4cfd-8ff5-4a010bf98bd4" xmlns:ns4="ffce1178-8a97-46d4-9877-8a45be40f00e" targetNamespace="http://schemas.microsoft.com/office/2006/metadata/properties" ma:root="true" ma:fieldsID="a4e42481e492ec9d7894aa68aca13c50" ns3:_="" ns4:_="">
    <xsd:import namespace="62d1792a-3ce3-4cfd-8ff5-4a010bf98bd4"/>
    <xsd:import namespace="ffce1178-8a97-46d4-9877-8a45be40f0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1792a-3ce3-4cfd-8ff5-4a010bf98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ce1178-8a97-46d4-9877-8a45be40f0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BB4EB-E615-4EC8-9188-07114EA818D4}">
  <ds:schemaRefs>
    <ds:schemaRef ds:uri="http://schemas.microsoft.com/sharepoint/v3/contenttype/forms"/>
  </ds:schemaRefs>
</ds:datastoreItem>
</file>

<file path=customXml/itemProps2.xml><?xml version="1.0" encoding="utf-8"?>
<ds:datastoreItem xmlns:ds="http://schemas.openxmlformats.org/officeDocument/2006/customXml" ds:itemID="{345178D3-992A-4AC0-8D89-3D90FF0F224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62d1792a-3ce3-4cfd-8ff5-4a010bf98bd4"/>
    <ds:schemaRef ds:uri="http://purl.org/dc/dcmitype/"/>
    <ds:schemaRef ds:uri="http://schemas.openxmlformats.org/package/2006/metadata/core-properties"/>
    <ds:schemaRef ds:uri="ffce1178-8a97-46d4-9877-8a45be40f00e"/>
    <ds:schemaRef ds:uri="http://www.w3.org/XML/1998/namespace"/>
  </ds:schemaRefs>
</ds:datastoreItem>
</file>

<file path=customXml/itemProps3.xml><?xml version="1.0" encoding="utf-8"?>
<ds:datastoreItem xmlns:ds="http://schemas.openxmlformats.org/officeDocument/2006/customXml" ds:itemID="{09A8506F-ED9D-4526-AD47-92D9C8144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1792a-3ce3-4cfd-8ff5-4a010bf98bd4"/>
    <ds:schemaRef ds:uri="ffce1178-8a97-46d4-9877-8a45be40f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FIA PPT Template_16-9_LATO</Template>
  <TotalTime>91</TotalTime>
  <Words>2936</Words>
  <Application>Microsoft Macintosh PowerPoint</Application>
  <PresentationFormat>Widescreen</PresentationFormat>
  <Paragraphs>203</Paragraphs>
  <Slides>49</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49</vt:i4>
      </vt:variant>
    </vt:vector>
  </HeadingPairs>
  <TitlesOfParts>
    <vt:vector size="61" baseType="lpstr">
      <vt:lpstr>Arial</vt:lpstr>
      <vt:lpstr>Calibri</vt:lpstr>
      <vt:lpstr>Lato</vt:lpstr>
      <vt:lpstr>Interior Slides_wWatermark</vt:lpstr>
      <vt:lpstr>Interior Slides_NoWatermark</vt:lpstr>
      <vt:lpstr>1_Concluding slide</vt:lpstr>
      <vt:lpstr>BLANK</vt:lpstr>
      <vt:lpstr>FIA Colors 2022_Theme</vt:lpstr>
      <vt:lpstr>1_Interior Slides_wWatermark</vt:lpstr>
      <vt:lpstr>1_Interior Slides_NoWatermark</vt:lpstr>
      <vt:lpstr>Concluding slide</vt:lpstr>
      <vt:lpstr>1_BLANK</vt:lpstr>
      <vt:lpstr>PowerPoint Presentation</vt:lpstr>
      <vt:lpstr>Agency Deference No More? Lessons from West Virginia v. EPA</vt:lpstr>
      <vt:lpstr>Presenters</vt:lpstr>
      <vt:lpstr>West Virginia v. EPA and the Revolution in Administrative Law</vt:lpstr>
      <vt:lpstr>Clean Air Act</vt:lpstr>
      <vt:lpstr>Clean Power Plan</vt:lpstr>
      <vt:lpstr>Major Questions Doctrine</vt:lpstr>
      <vt:lpstr>Application</vt:lpstr>
      <vt:lpstr>What Is a Major Question?</vt:lpstr>
      <vt:lpstr>What Is a Major Question?</vt:lpstr>
      <vt:lpstr>What Is a Major Question?</vt:lpstr>
      <vt:lpstr>When Does Congress Speak Clearly? Ask…</vt:lpstr>
      <vt:lpstr>When Does Congress Speak Clearly? Ask…</vt:lpstr>
      <vt:lpstr>When Does Congress Speak Clearly? Ask…</vt:lpstr>
      <vt:lpstr>When Does Congress Speak Clearly? Ask…</vt:lpstr>
      <vt:lpstr>Buildup to West Virginia v. EPA</vt:lpstr>
      <vt:lpstr>Alabama Association of Realtors v. Department of Health and Human Services, 141 S. Ct. 2485 (2021)</vt:lpstr>
      <vt:lpstr>Nationwide Eviction Moratorium</vt:lpstr>
      <vt:lpstr>Traditional State Domain</vt:lpstr>
      <vt:lpstr>National Federation of Independent Businesses v. OSHA, 142 S. Ct. 661 (2022)</vt:lpstr>
      <vt:lpstr>Vaccination Mandate</vt:lpstr>
      <vt:lpstr>Vast Economic and Political Significance</vt:lpstr>
      <vt:lpstr>COVID Not A Workplace Standard</vt:lpstr>
      <vt:lpstr>SEC Proposed Climate Rules</vt:lpstr>
      <vt:lpstr>How the Major Questions Doctrine May Affect FERC Actions</vt:lpstr>
      <vt:lpstr>FERC: Implications for Electric Matters</vt:lpstr>
      <vt:lpstr>2022 FERC Transmission Proposed Rulemaking</vt:lpstr>
      <vt:lpstr>A Major Question: Resource Neutrality</vt:lpstr>
      <vt:lpstr>Natural Gas: FERC Authority Overview</vt:lpstr>
      <vt:lpstr>“Modernized” Policy Statements</vt:lpstr>
      <vt:lpstr>Exceeding Authority: Expected Challenges</vt:lpstr>
      <vt:lpstr>“Modernized” Policy Statements</vt:lpstr>
      <vt:lpstr>How the Major Questions Doctrine May Affect Potential CFTC Actions</vt:lpstr>
      <vt:lpstr>The Current Commission </vt:lpstr>
      <vt:lpstr>Looking Ahead</vt:lpstr>
      <vt:lpstr>Climate Risk</vt:lpstr>
      <vt:lpstr>Voluntary Carbon Markets</vt:lpstr>
      <vt:lpstr>Digital Assets</vt:lpstr>
      <vt:lpstr>System Safeguards</vt:lpstr>
      <vt:lpstr>Paradigm Reset Going Forward</vt:lpstr>
      <vt:lpstr>Postscript: Remember Position Limits Litigation?</vt:lpstr>
      <vt:lpstr>Looking Ahead: Other Issues</vt:lpstr>
      <vt:lpstr>Jarkesy v. SEC, 34 F. 4th 446 (5th Cir. 2022)</vt:lpstr>
      <vt:lpstr>Three Constitutional Problems</vt:lpstr>
      <vt:lpstr>Three Constitutional Problems</vt:lpstr>
      <vt:lpstr>Three Constitutional Problems</vt:lpstr>
      <vt:lpstr>Thank you to our presenters!</vt:lpstr>
      <vt:lpstr>Thank you for joining us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Wilson</dc:creator>
  <cp:lastModifiedBy>Marlece Lusk</cp:lastModifiedBy>
  <cp:revision>10</cp:revision>
  <dcterms:created xsi:type="dcterms:W3CDTF">2022-08-02T16:16:13Z</dcterms:created>
  <dcterms:modified xsi:type="dcterms:W3CDTF">2022-08-02T17:50:31Z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0x010100F36BDB4E7014574781AAABA982FB713A</vt:lpwstr>
  </property>
</Properties>
</file>