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2"/>
  </p:notesMasterIdLst>
  <p:sldIdLst>
    <p:sldId id="313" r:id="rId9"/>
    <p:sldId id="339" r:id="rId10"/>
    <p:sldId id="34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F37891-0516-5146-8CC6-BC5450640FFA}" v="1" dt="2020-08-31T16:28:13.212"/>
    <p1510:client id="{C73F6212-F966-4545-A5C6-7DB3C308AF38}" v="2354" dt="2020-08-12T12:52:1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16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8/31/20</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8/31/20</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8/31/20</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a:t>The ICE Exchange secondary site in Atlanta will be used for the FIA DR Test on Saturday, October 24th </a:t>
            </a:r>
          </a:p>
          <a:p>
            <a:r>
              <a:rPr lang="en-US"/>
              <a:t>The following markets/products will be available for testing:</a:t>
            </a:r>
          </a:p>
          <a:p>
            <a:pPr lvl="1">
              <a:buFont typeface="System Font Regular"/>
              <a:buChar char="-"/>
            </a:pPr>
            <a:r>
              <a:rPr lang="en-US"/>
              <a:t>ICE Futures US 		Sugar 11</a:t>
            </a:r>
          </a:p>
          <a:p>
            <a:pPr lvl="1">
              <a:buFont typeface="System Font Regular"/>
              <a:buChar char="-"/>
            </a:pPr>
            <a:r>
              <a:rPr lang="en-US"/>
              <a:t>ICE Futures US 		Dollar Index</a:t>
            </a:r>
          </a:p>
          <a:p>
            <a:pPr lvl="1">
              <a:buFont typeface="System Font Regular"/>
              <a:buChar char="-"/>
            </a:pPr>
            <a:r>
              <a:rPr lang="en-US"/>
              <a:t>ICE Futures US		Canola</a:t>
            </a:r>
          </a:p>
          <a:p>
            <a:pPr lvl="1">
              <a:buFont typeface="System Font Regular"/>
              <a:buChar char="-"/>
            </a:pPr>
            <a:r>
              <a:rPr lang="en-US"/>
              <a:t>ICE Futures Europe 	WTI</a:t>
            </a:r>
          </a:p>
          <a:p>
            <a:pPr lvl="1">
              <a:buFont typeface="System Font Regular"/>
              <a:buChar char="-"/>
            </a:pPr>
            <a:r>
              <a:rPr lang="en-US"/>
              <a:t>ICE Futures Europe 	Three Month Euribor</a:t>
            </a:r>
          </a:p>
          <a:p>
            <a:pPr lvl="1">
              <a:buFont typeface="System Font Regular"/>
              <a:buChar char="-"/>
            </a:pPr>
            <a:r>
              <a:rPr lang="en-US"/>
              <a:t>ICE Futures Singapore	Mini Brent</a:t>
            </a:r>
          </a:p>
          <a:p>
            <a:r>
              <a:rPr lang="en-US"/>
              <a:t>Test markets will follow the schedule below (all times in EDT)</a:t>
            </a:r>
          </a:p>
          <a:p>
            <a:pPr lvl="1">
              <a:buFont typeface="System Font Regular"/>
              <a:buChar char="-"/>
            </a:pPr>
            <a:r>
              <a:rPr lang="en-US"/>
              <a:t>0001 PRE-OPEN </a:t>
            </a:r>
          </a:p>
          <a:p>
            <a:pPr lvl="1">
              <a:buFont typeface="System Font Regular"/>
              <a:buChar char="-"/>
            </a:pPr>
            <a:r>
              <a:rPr lang="en-US"/>
              <a:t>0900 OPEN</a:t>
            </a:r>
          </a:p>
          <a:p>
            <a:pPr lvl="1">
              <a:buFont typeface="System Font Regular"/>
              <a:buChar char="-"/>
            </a:pPr>
            <a:r>
              <a:rPr lang="en-US"/>
              <a:t>1200 CLOSE</a:t>
            </a:r>
          </a:p>
          <a:p>
            <a:r>
              <a:rPr lang="en-US"/>
              <a:t>Interface availability:</a:t>
            </a:r>
          </a:p>
          <a:p>
            <a:pPr lvl="1">
              <a:buFont typeface="System Font Regular"/>
              <a:buChar char="-"/>
            </a:pPr>
            <a:r>
              <a:rPr lang="en-US"/>
              <a:t>All front-end trading interfaces (</a:t>
            </a:r>
            <a:r>
              <a:rPr lang="en-US" err="1"/>
              <a:t>WebICE</a:t>
            </a:r>
            <a:r>
              <a:rPr lang="en-US"/>
              <a:t>, ICE Block, FIX, </a:t>
            </a:r>
            <a:r>
              <a:rPr lang="en-US" err="1"/>
              <a:t>Pricefeed</a:t>
            </a:r>
            <a:r>
              <a:rPr lang="en-US"/>
              <a:t>)</a:t>
            </a:r>
          </a:p>
          <a:p>
            <a:pPr lvl="1">
              <a:lnSpc>
                <a:spcPct val="120000"/>
              </a:lnSpc>
              <a:buFont typeface="System Font Regular"/>
              <a:buChar char="-"/>
            </a:pPr>
            <a:r>
              <a:rPr lang="en-US"/>
              <a:t>All reporting interfaces (Deal Reports, Position Reports, etc.) will be accurate based on test (and live SPOT/OTC/NGX) trading activity</a:t>
            </a:r>
          </a:p>
          <a:p>
            <a:pPr lvl="1">
              <a:lnSpc>
                <a:spcPct val="120000"/>
              </a:lnSpc>
              <a:buFont typeface="System Font Regular"/>
              <a:buChar char="-"/>
            </a:pPr>
            <a:r>
              <a:rPr lang="en-US"/>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a:t>Clearing Information</a:t>
            </a:r>
          </a:p>
          <a:p>
            <a:pPr>
              <a:buFont typeface="System Font Regular"/>
              <a:buChar char="-"/>
            </a:pPr>
            <a:r>
              <a:rPr lang="en-US" sz="1625"/>
              <a:t>All ICE Futures US trades will be submitted to the ICE Clear US secondary site</a:t>
            </a:r>
          </a:p>
          <a:p>
            <a:pPr>
              <a:buFont typeface="System Font Regular"/>
              <a:buChar char="-"/>
            </a:pPr>
            <a:r>
              <a:rPr lang="en-US" sz="1625"/>
              <a:t>All ICE Futures Europe trades will be submitted to the ICE Clear Europe secondary site</a:t>
            </a:r>
          </a:p>
          <a:p>
            <a:pPr>
              <a:buFont typeface="System Font Regular"/>
              <a:buChar char="-"/>
            </a:pPr>
            <a:r>
              <a:rPr lang="en-US" sz="1625"/>
              <a:t>All ICE Futures Singapore trades will be submitted to the ICE Clear Singapore secondary site</a:t>
            </a:r>
          </a:p>
          <a:p>
            <a:pPr marL="0" indent="0">
              <a:buNone/>
            </a:pPr>
            <a:endParaRPr lang="en-US" sz="1625"/>
          </a:p>
          <a:p>
            <a:pPr marL="0" indent="0">
              <a:buNone/>
            </a:pPr>
            <a:r>
              <a:rPr lang="en-US" sz="1625" b="1" u="sng"/>
              <a:t>Ping test overview</a:t>
            </a:r>
          </a:p>
          <a:p>
            <a:pPr>
              <a:buFont typeface="System Font Regular"/>
              <a:buChar char="-"/>
            </a:pPr>
            <a:r>
              <a:rPr lang="en-US" sz="1625"/>
              <a:t>Atlanta DR site will be available for Ping Pre-Test on Saturday, September 12th</a:t>
            </a:r>
          </a:p>
          <a:p>
            <a:pPr>
              <a:buFont typeface="System Font Regular"/>
              <a:buChar char="-"/>
            </a:pPr>
            <a:r>
              <a:rPr lang="en-US" sz="1625"/>
              <a:t>All futures markets will be closed, only ping and system logins will be permitted</a:t>
            </a:r>
          </a:p>
          <a:p>
            <a:pPr>
              <a:buFont typeface="System Font Regular"/>
              <a:buChar char="-"/>
            </a:pPr>
            <a:r>
              <a:rPr lang="en-US" sz="1625"/>
              <a:t>Spot/OTC/NGX markets will be open for production trading – no test trades permitted</a:t>
            </a:r>
          </a:p>
          <a:p>
            <a:pPr>
              <a:buFont typeface="System Font Regular"/>
              <a:buChar char="-"/>
            </a:pPr>
            <a:r>
              <a:rPr lang="en-US" sz="1625"/>
              <a:t>The system will be available for testing between 0900-1200 ET</a:t>
            </a:r>
          </a:p>
          <a:p>
            <a:pPr>
              <a:buFont typeface="System Font Regular"/>
              <a:buChar char="-"/>
            </a:pPr>
            <a:r>
              <a:rPr lang="en-US" sz="1625"/>
              <a:t>The ICE Helpdesk (770-738-2101 Option 1) will be available between 0900-1200 EDT</a:t>
            </a:r>
          </a:p>
          <a:p>
            <a:pPr>
              <a:buFont typeface="System Font Regular"/>
              <a:buChar char="-"/>
            </a:pPr>
            <a:r>
              <a:rPr lang="en-US" sz="1625"/>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1" ma:contentTypeDescription="Create a new document." ma:contentTypeScope="" ma:versionID="08c1458b54abf56405d470e4cfa58f2b">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761e7d3aa5055b9669c787d657756f74"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178D3-992A-4AC0-8D89-3D90FF0F224E}">
  <ds:schemaRefs>
    <ds:schemaRef ds:uri="http://schemas.microsoft.com/office/2006/metadata/properties"/>
    <ds:schemaRef ds:uri="http://schemas.openxmlformats.org/package/2006/metadata/core-properties"/>
    <ds:schemaRef ds:uri="b1dc8d5e-a797-4cf4-8b99-2f35a2d8a579"/>
    <ds:schemaRef ds:uri="http://purl.org/dc/term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f321cc19-8678-4f0b-8d8e-188e7c02e2be"/>
  </ds:schemaRefs>
</ds:datastoreItem>
</file>

<file path=customXml/itemProps2.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3.xml><?xml version="1.0" encoding="utf-8"?>
<ds:datastoreItem xmlns:ds="http://schemas.openxmlformats.org/officeDocument/2006/customXml" ds:itemID="{6A27E9D8-898C-42DA-9031-A6E0BF945E0B}"/>
</file>

<file path=docProps/app.xml><?xml version="1.0" encoding="utf-8"?>
<Properties xmlns="http://schemas.openxmlformats.org/officeDocument/2006/extended-properties" xmlns:vt="http://schemas.openxmlformats.org/officeDocument/2006/docPropsVTypes">
  <Template>Title Slides</Template>
  <TotalTime>0</TotalTime>
  <Words>583</Words>
  <Application>Microsoft Macintosh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ICE EXCHANGE</vt:lpstr>
      <vt:lpstr>ICE EXCHANGE (Cont’d)</vt:lpstr>
      <vt:lpstr>ICE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cp:lastModifiedBy>
  <cp:revision>3</cp:revision>
  <dcterms:created xsi:type="dcterms:W3CDTF">2020-08-08T18:31:41Z</dcterms:created>
  <dcterms:modified xsi:type="dcterms:W3CDTF">2020-08-31T16:29:13Z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