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6" r:id="rId1"/>
  </p:sldMasterIdLst>
  <p:notesMasterIdLst>
    <p:notesMasterId r:id="rId10"/>
  </p:notesMasterIdLst>
  <p:handoutMasterIdLst>
    <p:handoutMasterId r:id="rId11"/>
  </p:handoutMasterIdLst>
  <p:sldIdLst>
    <p:sldId id="363" r:id="rId2"/>
    <p:sldId id="920" r:id="rId3"/>
    <p:sldId id="962" r:id="rId4"/>
    <p:sldId id="963" r:id="rId5"/>
    <p:sldId id="926" r:id="rId6"/>
    <p:sldId id="921" r:id="rId7"/>
    <p:sldId id="922" r:id="rId8"/>
    <p:sldId id="923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0">
          <p15:clr>
            <a:srgbClr val="A4A3A4"/>
          </p15:clr>
        </p15:guide>
        <p15:guide id="2" pos="27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A2CF"/>
    <a:srgbClr val="00A4E7"/>
    <a:srgbClr val="008080"/>
    <a:srgbClr val="009999"/>
    <a:srgbClr val="000099"/>
    <a:srgbClr val="FF9933"/>
    <a:srgbClr val="666699"/>
    <a:srgbClr val="6600CC"/>
    <a:srgbClr val="0033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3" autoAdjust="0"/>
    <p:restoredTop sz="94186" autoAdjust="0"/>
  </p:normalViewPr>
  <p:slideViewPr>
    <p:cSldViewPr snapToGrid="0">
      <p:cViewPr varScale="1">
        <p:scale>
          <a:sx n="54" d="100"/>
          <a:sy n="54" d="100"/>
        </p:scale>
        <p:origin x="1530" y="60"/>
      </p:cViewPr>
      <p:guideLst>
        <p:guide orient="horz" pos="2450"/>
        <p:guide pos="27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50" d="100"/>
          <a:sy n="50" d="100"/>
        </p:scale>
        <p:origin x="-2760" y="-110"/>
      </p:cViewPr>
      <p:guideLst>
        <p:guide orient="horz" pos="292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2722" cy="46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t" anchorCtr="0" compatLnSpc="1">
            <a:prstTxWarp prst="textNoShape">
              <a:avLst/>
            </a:prstTxWarp>
          </a:bodyPr>
          <a:lstStyle>
            <a:lvl1pPr defTabSz="920569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281" y="1"/>
            <a:ext cx="2972721" cy="46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t" anchorCtr="0" compatLnSpc="1">
            <a:prstTxWarp prst="textNoShape">
              <a:avLst/>
            </a:prstTxWarp>
          </a:bodyPr>
          <a:lstStyle>
            <a:lvl1pPr algn="r" defTabSz="920569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7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1474" y="8466592"/>
            <a:ext cx="5622823" cy="522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b" anchorCtr="0" compatLnSpc="1">
            <a:prstTxWarp prst="textNoShape">
              <a:avLst/>
            </a:prstTxWarp>
          </a:bodyPr>
          <a:lstStyle>
            <a:lvl1pPr algn="ctr" defTabSz="920569" eaLnBrk="0" hangingPunct="0">
              <a:defRPr sz="1200" b="1" i="1"/>
            </a:lvl1pPr>
          </a:lstStyle>
          <a:p>
            <a:pPr>
              <a:defRPr/>
            </a:pPr>
            <a:r>
              <a:rPr lang="en-US" dirty="0"/>
              <a:t>Moderated  by</a:t>
            </a:r>
          </a:p>
          <a:p>
            <a:pPr>
              <a:defRPr/>
            </a:pPr>
            <a:r>
              <a:rPr lang="en-US" dirty="0"/>
              <a:t>Tellefsen and Company, L.L.C., September 2016</a:t>
            </a:r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281" y="8833471"/>
            <a:ext cx="2972721" cy="46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b" anchorCtr="0" compatLnSpc="1">
            <a:prstTxWarp prst="textNoShape">
              <a:avLst/>
            </a:prstTxWarp>
          </a:bodyPr>
          <a:lstStyle>
            <a:lvl1pPr algn="r" defTabSz="920569" eaLnBrk="0" hangingPunct="0">
              <a:defRPr sz="1200"/>
            </a:lvl1pPr>
          </a:lstStyle>
          <a:p>
            <a:pPr>
              <a:defRPr/>
            </a:pPr>
            <a:fld id="{7B30310B-8339-42BD-81CA-144569DE7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826525" y="154310"/>
            <a:ext cx="5206487" cy="277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41" tIns="46022" rIns="92041" bIns="46022">
            <a:spAutoFit/>
          </a:bodyPr>
          <a:lstStyle/>
          <a:p>
            <a:pPr algn="ctr" defTabSz="920569" eaLnBrk="0" hangingPunct="0">
              <a:spcBef>
                <a:spcPct val="50000"/>
              </a:spcBef>
              <a:defRPr/>
            </a:pPr>
            <a:r>
              <a:rPr lang="en-US" sz="1200" dirty="0"/>
              <a:t>FIA Market Technology Division – Business Continuity Test Briefings</a:t>
            </a:r>
          </a:p>
        </p:txBody>
      </p:sp>
    </p:spTree>
    <p:extLst>
      <p:ext uri="{BB962C8B-B14F-4D97-AF65-F5344CB8AC3E}">
        <p14:creationId xmlns:p14="http://schemas.microsoft.com/office/powerpoint/2010/main" val="2850737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2722" cy="46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t" anchorCtr="0" compatLnSpc="1">
            <a:prstTxWarp prst="textNoShape">
              <a:avLst/>
            </a:prstTxWarp>
          </a:bodyPr>
          <a:lstStyle>
            <a:lvl1pPr defTabSz="920569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281" y="1"/>
            <a:ext cx="2972721" cy="46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t" anchorCtr="0" compatLnSpc="1">
            <a:prstTxWarp prst="textNoShape">
              <a:avLst/>
            </a:prstTxWarp>
          </a:bodyPr>
          <a:lstStyle>
            <a:lvl1pPr algn="r" defTabSz="920569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8500"/>
            <a:ext cx="4643438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096" y="4416735"/>
            <a:ext cx="5029815" cy="418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3471"/>
            <a:ext cx="2972722" cy="46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b" anchorCtr="0" compatLnSpc="1">
            <a:prstTxWarp prst="textNoShape">
              <a:avLst/>
            </a:prstTxWarp>
          </a:bodyPr>
          <a:lstStyle>
            <a:lvl1pPr defTabSz="920569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81" y="8833471"/>
            <a:ext cx="2972721" cy="46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41" tIns="46022" rIns="92041" bIns="46022" numCol="1" anchor="b" anchorCtr="0" compatLnSpc="1">
            <a:prstTxWarp prst="textNoShape">
              <a:avLst/>
            </a:prstTxWarp>
          </a:bodyPr>
          <a:lstStyle>
            <a:lvl1pPr algn="r" defTabSz="920569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8BD2E13-DBD9-428B-9B29-B5D565FAEE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099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ankGothic Md BT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ankGothic Md BT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ankGothic Md BT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ankGothic Md BT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ankGothic Md BT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84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8056" indent="-280021" defTabSz="91784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0087" indent="-224018" defTabSz="9178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68122" indent="-224018" defTabSz="9178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6156" indent="-224018" defTabSz="9178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4191" indent="-224018" defTabSz="9178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2226" indent="-224018" defTabSz="9178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0261" indent="-224018" defTabSz="9178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08295" indent="-224018" defTabSz="9178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6D4CC71-58C0-4F44-A5D6-491FF8CB8EDB}" type="slidenum">
              <a:rPr lang="en-US" altLang="en-US" smtClean="0">
                <a:latin typeface="Times New Roman" pitchFamily="18" charset="0"/>
              </a:rPr>
              <a:pPr/>
              <a:t>1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38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848"/>
            <a:fld id="{DE1D8BAE-D0B9-44E6-8CAC-51E2364209CA}" type="slidenum">
              <a:rPr lang="en-US" altLang="en-US" smtClean="0"/>
              <a:pPr defTabSz="917848"/>
              <a:t>2</a:t>
            </a:fld>
            <a:endParaRPr lang="en-US" alt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44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848"/>
            <a:fld id="{DE1D8BAE-D0B9-44E6-8CAC-51E2364209CA}" type="slidenum">
              <a:rPr lang="en-US" altLang="en-US" smtClean="0"/>
              <a:pPr defTabSz="917848"/>
              <a:t>6</a:t>
            </a:fld>
            <a:endParaRPr lang="en-US" alt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04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848"/>
            <a:fld id="{DE1D8BAE-D0B9-44E6-8CAC-51E2364209CA}" type="slidenum">
              <a:rPr lang="en-US" altLang="en-US" smtClean="0"/>
              <a:pPr defTabSz="917848"/>
              <a:t>7</a:t>
            </a:fld>
            <a:endParaRPr lang="en-US" alt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48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848"/>
            <a:fld id="{DE1D8BAE-D0B9-44E6-8CAC-51E2364209CA}" type="slidenum">
              <a:rPr lang="en-US" altLang="en-US" smtClean="0"/>
              <a:pPr defTabSz="917848"/>
              <a:t>8</a:t>
            </a:fld>
            <a:endParaRPr lang="en-US" alt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2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rgbClr val="12A2CF"/>
            </a:gs>
            <a:gs pos="100000">
              <a:srgbClr val="F5F5F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4620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133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1200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397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7697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463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7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254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45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735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4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322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48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12A2CF"/>
            </a:gs>
            <a:gs pos="100000">
              <a:srgbClr val="F5F5F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91329" y="5804505"/>
            <a:ext cx="1152128" cy="8778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nn-test-gbr.lchclearnet.com/info.html" TargetMode="External"/><Relationship Id="rId2" Type="http://schemas.openxmlformats.org/officeDocument/2006/relationships/hyperlink" Target="http://conn-test.lchclearnet.com/info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nn-test-mdr.lchclearnet.com/info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nn-test-gbr.lchclearnetservices.com/info.html" TargetMode="External"/><Relationship Id="rId2" Type="http://schemas.openxmlformats.org/officeDocument/2006/relationships/hyperlink" Target="http://conn-test.lchclearnetservices.com/info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embertesting@lch.com" TargetMode="External"/><Relationship Id="rId4" Type="http://schemas.openxmlformats.org/officeDocument/2006/relationships/hyperlink" Target="http://conn-test-mdr.lchclearnetservices.com/info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ansell@lch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ansell@lch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ansell@lch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A4E7"/>
            </a:gs>
            <a:gs pos="100000">
              <a:srgbClr val="F5F5F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8363" y="1581150"/>
            <a:ext cx="7405687" cy="43053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</a:rPr>
              <a:t>Futures Industry Association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bg1">
                    <a:lumMod val="50000"/>
                  </a:schemeClr>
                </a:solidFill>
              </a:rPr>
              <a:t>Business Continuity</a:t>
            </a:r>
            <a:br>
              <a:rPr lang="en-US" sz="40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bg1">
                    <a:lumMod val="50000"/>
                  </a:schemeClr>
                </a:solidFill>
              </a:rPr>
              <a:t>Disaster Recovery Test</a:t>
            </a:r>
            <a:br>
              <a:rPr lang="en-US" sz="40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bg1">
                    <a:lumMod val="50000"/>
                  </a:schemeClr>
                </a:solidFill>
              </a:rPr>
              <a:t>Briefings</a:t>
            </a:r>
            <a:br>
              <a:rPr lang="en-US" sz="2800" i="1" dirty="0">
                <a:solidFill>
                  <a:schemeClr val="tx1"/>
                </a:solidFill>
              </a:rPr>
            </a:br>
            <a:br>
              <a:rPr lang="en-US" sz="2800" i="1" dirty="0">
                <a:solidFill>
                  <a:schemeClr val="tx1"/>
                </a:solidFill>
              </a:rPr>
            </a:br>
            <a:br>
              <a:rPr lang="en-US" sz="2800" i="1" dirty="0">
                <a:solidFill>
                  <a:schemeClr val="tx1"/>
                </a:solidFill>
              </a:rPr>
            </a:br>
            <a:br>
              <a:rPr lang="en-US" sz="2800" i="1" dirty="0">
                <a:solidFill>
                  <a:schemeClr val="tx1"/>
                </a:solidFill>
              </a:rPr>
            </a:br>
            <a:br>
              <a:rPr lang="en-US" sz="2800" i="1" dirty="0">
                <a:solidFill>
                  <a:schemeClr val="tx1"/>
                </a:solidFill>
              </a:rPr>
            </a:br>
            <a:br>
              <a:rPr lang="en-US" sz="2800" i="1" dirty="0"/>
            </a:br>
            <a:br>
              <a:rPr lang="en-US" sz="2800" i="1" dirty="0"/>
            </a:br>
            <a:r>
              <a:rPr lang="en-US" sz="1600" b="1" i="1" dirty="0">
                <a:solidFill>
                  <a:schemeClr val="tx1"/>
                </a:solidFill>
              </a:rPr>
              <a:t>Moderated by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br>
              <a:rPr lang="en-US" sz="1600" dirty="0">
                <a:solidFill>
                  <a:srgbClr val="FFFF00"/>
                </a:solidFill>
              </a:rPr>
            </a:br>
            <a:r>
              <a:rPr lang="en-US" sz="1800" b="1" dirty="0">
                <a:solidFill>
                  <a:srgbClr val="FF9933"/>
                </a:solidFill>
              </a:rPr>
              <a:t>Steve Proctor, FIA</a:t>
            </a:r>
            <a:br>
              <a:rPr lang="en-US" sz="2000" i="1" dirty="0">
                <a:solidFill>
                  <a:srgbClr val="FF9933"/>
                </a:solidFill>
              </a:rPr>
            </a:br>
            <a:endParaRPr lang="en-US" sz="2000" dirty="0">
              <a:solidFill>
                <a:srgbClr val="FF9933"/>
              </a:solidFill>
            </a:endParaRP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3319463" y="479425"/>
            <a:ext cx="24050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GB" sz="2800" b="1" dirty="0"/>
          </a:p>
        </p:txBody>
      </p:sp>
      <p:sp>
        <p:nvSpPr>
          <p:cNvPr id="2052" name="Text Box 18"/>
          <p:cNvSpPr txBox="1">
            <a:spLocks noChangeArrowheads="1"/>
          </p:cNvSpPr>
          <p:nvPr/>
        </p:nvSpPr>
        <p:spPr bwMode="auto">
          <a:xfrm>
            <a:off x="609600" y="914400"/>
            <a:ext cx="2525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u="sng" dirty="0">
                <a:solidFill>
                  <a:schemeClr val="bg1"/>
                </a:solidFill>
              </a:rPr>
              <a:t>LCH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700" dirty="0"/>
              <a:t>Summary </a:t>
            </a:r>
          </a:p>
          <a:p>
            <a:r>
              <a:rPr lang="en-US" sz="1700" dirty="0"/>
              <a:t>To enable members to test connectivity to the LCH back up data center, a service has been developed to be able to monitor in real-time the availability of connectivity to the data center. The service that has been implemented will provide feedback to a user or monitoring device. This is independent of any clearing application and is an indicator of connectivity to the LCH data center only. </a:t>
            </a:r>
          </a:p>
          <a:p>
            <a:pPr marL="0" indent="0">
              <a:buNone/>
            </a:pPr>
            <a:r>
              <a:rPr lang="en-US" sz="1700" dirty="0"/>
              <a:t>Connectivity Overview </a:t>
            </a:r>
          </a:p>
          <a:p>
            <a:r>
              <a:rPr lang="en-US" sz="1700" dirty="0"/>
              <a:t>Connectivity tests are performed over HTTP. Supported methods are via Web Browser or curl/</a:t>
            </a:r>
            <a:r>
              <a:rPr lang="en-US" sz="1700" dirty="0" err="1"/>
              <a:t>wget</a:t>
            </a:r>
            <a:r>
              <a:rPr lang="en-US" sz="1700" dirty="0"/>
              <a:t> utility. </a:t>
            </a:r>
          </a:p>
          <a:p>
            <a:r>
              <a:rPr lang="en-US" sz="1700" dirty="0"/>
              <a:t>The connectivity test returns a web page indicating that connectivity was successful, and in addition the client IP address as seen by LCH. </a:t>
            </a:r>
          </a:p>
          <a:p>
            <a:r>
              <a:rPr lang="en-US" sz="1700" dirty="0"/>
              <a:t>This test is available via the Internet and selected 3rd Party networks, utilizing 2 different FQDNs. URL’s are provided to verify connectivity to LCH generically, as well as connectivity to a specific data center. All connections should be made by FQDN and not by IP address, as IP addresses are able to change. </a:t>
            </a:r>
          </a:p>
        </p:txBody>
      </p:sp>
    </p:spTree>
    <p:extLst>
      <p:ext uri="{BB962C8B-B14F-4D97-AF65-F5344CB8AC3E}">
        <p14:creationId xmlns:p14="http://schemas.microsoft.com/office/powerpoint/2010/main" val="673441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LCH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700" dirty="0"/>
              <a:t>Results Page </a:t>
            </a:r>
          </a:p>
          <a:p>
            <a:r>
              <a:rPr lang="en-US" sz="1700" dirty="0"/>
              <a:t>The resulting page from a web browser appears as below. Testing using curl or </a:t>
            </a:r>
            <a:r>
              <a:rPr lang="en-US" sz="1700" dirty="0" err="1"/>
              <a:t>wget</a:t>
            </a:r>
            <a:r>
              <a:rPr lang="en-US" sz="1700" dirty="0"/>
              <a:t> and parsing of the content shall be the responsibility of the client. The actual format of the page may vary and is not guaranteed. </a:t>
            </a:r>
          </a:p>
          <a:p>
            <a:endParaRPr lang="en-US" sz="1700" dirty="0"/>
          </a:p>
          <a:p>
            <a:endParaRPr lang="en-US" sz="1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2852483"/>
            <a:ext cx="577215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31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LCH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9" y="1600200"/>
            <a:ext cx="9015211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Connecting to LCH </a:t>
            </a:r>
          </a:p>
          <a:p>
            <a:pPr marL="0" indent="0">
              <a:buNone/>
            </a:pPr>
            <a:r>
              <a:rPr lang="en-US" sz="1800" b="1" dirty="0"/>
              <a:t>1) Connecting via the Internet </a:t>
            </a:r>
            <a:endParaRPr lang="en-US" sz="1800" dirty="0"/>
          </a:p>
          <a:p>
            <a:r>
              <a:rPr lang="en-US" sz="1800" dirty="0"/>
              <a:t>Internet tests can target an address that shall be resolved to the current active ‘site’ or specific sites to test end-2-end connectivity for verification of sites that may not be currently active for any services. </a:t>
            </a:r>
          </a:p>
          <a:p>
            <a:endParaRPr lang="en-US" sz="1800" b="1" dirty="0"/>
          </a:p>
          <a:p>
            <a:r>
              <a:rPr lang="en-US" sz="1200" b="1" dirty="0"/>
              <a:t>Target </a:t>
            </a:r>
            <a:r>
              <a:rPr lang="en-US" sz="1200" dirty="0"/>
              <a:t>	           </a:t>
            </a:r>
            <a:r>
              <a:rPr lang="en-US" sz="1200" b="1" dirty="0"/>
              <a:t>URL </a:t>
            </a:r>
            <a:r>
              <a:rPr lang="en-US" sz="1200" dirty="0"/>
              <a:t>			            	   </a:t>
            </a:r>
            <a:r>
              <a:rPr lang="en-US" sz="1200" b="1" dirty="0"/>
              <a:t>Description </a:t>
            </a:r>
            <a:r>
              <a:rPr lang="en-US" sz="1200" dirty="0"/>
              <a:t>	</a:t>
            </a:r>
          </a:p>
          <a:p>
            <a:r>
              <a:rPr lang="en-US" sz="1200" dirty="0"/>
              <a:t>LCH Active       </a:t>
            </a:r>
            <a:r>
              <a:rPr lang="en-US" sz="1200" dirty="0">
                <a:hlinkClick r:id="rId2"/>
              </a:rPr>
              <a:t>http://conn-test.lchclearnet.com/info.html</a:t>
            </a:r>
            <a:r>
              <a:rPr lang="en-US" sz="1200" dirty="0"/>
              <a:t>             Verifies connectivity to the LCH default data center</a:t>
            </a:r>
          </a:p>
          <a:p>
            <a:r>
              <a:rPr lang="en-US" sz="1200" dirty="0"/>
              <a:t>London 	           </a:t>
            </a:r>
            <a:r>
              <a:rPr lang="en-US" sz="1200" dirty="0">
                <a:hlinkClick r:id="rId3"/>
              </a:rPr>
              <a:t>http://conn-test-gbr.lchclearnet.com/info.html</a:t>
            </a:r>
            <a:r>
              <a:rPr lang="en-US" sz="1200" dirty="0"/>
              <a:t>       Verifies connectivity to the LCH London ‘Data Center’ </a:t>
            </a:r>
          </a:p>
          <a:p>
            <a:r>
              <a:rPr lang="en-US" sz="1200" dirty="0"/>
              <a:t>PDC 	           </a:t>
            </a:r>
            <a:r>
              <a:rPr lang="en-US" sz="1200" dirty="0">
                <a:hlinkClick r:id="rId4"/>
              </a:rPr>
              <a:t>http://conn-test-mdr.lchclearnet.com/info.html</a:t>
            </a:r>
            <a:r>
              <a:rPr lang="en-US" sz="1200" dirty="0"/>
              <a:t>      Verifies connectivity to the LCH Paris Data Center (Metro DR) 	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8245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</a:rPr>
              <a:t>LCH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/>
              <a:t>2) Connecting via 3rd Party Networks </a:t>
            </a:r>
            <a:endParaRPr lang="en-US" sz="1800" dirty="0"/>
          </a:p>
          <a:p>
            <a:r>
              <a:rPr lang="en-US" sz="1800" dirty="0"/>
              <a:t>Select 3rd Party networks support testing using FQDN’s that resolve to an IP address on the advertised 3rd party network addresses. </a:t>
            </a:r>
          </a:p>
          <a:p>
            <a:endParaRPr lang="en-US" sz="1800" b="1" dirty="0"/>
          </a:p>
          <a:p>
            <a:r>
              <a:rPr lang="en-US" sz="1200" b="1" dirty="0"/>
              <a:t>Target </a:t>
            </a:r>
            <a:r>
              <a:rPr lang="en-US" sz="1200" dirty="0"/>
              <a:t>	       </a:t>
            </a:r>
            <a:r>
              <a:rPr lang="en-US" sz="1200" b="1" dirty="0"/>
              <a:t>URL </a:t>
            </a:r>
            <a:r>
              <a:rPr lang="en-US" sz="1200" dirty="0"/>
              <a:t>				           </a:t>
            </a:r>
            <a:r>
              <a:rPr lang="en-US" sz="1200" b="1" dirty="0"/>
              <a:t>Description </a:t>
            </a:r>
            <a:r>
              <a:rPr lang="en-US" sz="1200" dirty="0"/>
              <a:t>	</a:t>
            </a:r>
          </a:p>
          <a:p>
            <a:r>
              <a:rPr lang="en-US" sz="1200" dirty="0"/>
              <a:t>LCH Active  </a:t>
            </a:r>
            <a:r>
              <a:rPr lang="en-US" sz="1200" dirty="0">
                <a:hlinkClick r:id="rId2"/>
              </a:rPr>
              <a:t>http://conn-test.lchclearnetservices.com/info.html</a:t>
            </a:r>
            <a:r>
              <a:rPr lang="en-US" sz="1200" dirty="0"/>
              <a:t>             Verifies connectivity to the LCH default data center</a:t>
            </a:r>
          </a:p>
          <a:p>
            <a:r>
              <a:rPr lang="en-US" sz="1200" dirty="0"/>
              <a:t>London 	       </a:t>
            </a:r>
            <a:r>
              <a:rPr lang="en-US" sz="1200" dirty="0">
                <a:hlinkClick r:id="rId3"/>
              </a:rPr>
              <a:t>http://conn-test-gbr.lchclearnetservices.com/info.html</a:t>
            </a:r>
            <a:r>
              <a:rPr lang="en-US" sz="1200" dirty="0"/>
              <a:t>       Verifies connectivity to the LCH London ‘Data Center’ 	</a:t>
            </a:r>
          </a:p>
          <a:p>
            <a:r>
              <a:rPr lang="en-US" sz="1200" dirty="0"/>
              <a:t>PDC 	       </a:t>
            </a:r>
            <a:r>
              <a:rPr lang="en-US" sz="1200" dirty="0">
                <a:hlinkClick r:id="rId4"/>
              </a:rPr>
              <a:t>http://conn-test-mdr.lchclearnetservices.com/info.html</a:t>
            </a:r>
            <a:r>
              <a:rPr lang="en-US" sz="1200" dirty="0"/>
              <a:t>      Verifies connectivity to the LCH Paris Data Center (Met DR) 	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800" b="1" dirty="0"/>
              <a:t>3). Test Results </a:t>
            </a:r>
          </a:p>
          <a:p>
            <a:r>
              <a:rPr lang="en-US" sz="1400" dirty="0"/>
              <a:t>Once testing has been completed please can you confirm the results of the test to the following email address: </a:t>
            </a:r>
          </a:p>
          <a:p>
            <a:r>
              <a:rPr lang="en-US" sz="1400" dirty="0">
                <a:hlinkClick r:id="rId5"/>
              </a:rPr>
              <a:t>mark.ansell@lch.com</a:t>
            </a:r>
            <a:r>
              <a:rPr lang="en-US" sz="1400" dirty="0"/>
              <a:t> </a:t>
            </a:r>
          </a:p>
          <a:p>
            <a:r>
              <a:rPr lang="en-US" sz="1400" dirty="0"/>
              <a:t>Any issues or questions should also be forwarded to this email address. </a:t>
            </a:r>
          </a:p>
        </p:txBody>
      </p:sp>
    </p:spTree>
    <p:extLst>
      <p:ext uri="{BB962C8B-B14F-4D97-AF65-F5344CB8AC3E}">
        <p14:creationId xmlns:p14="http://schemas.microsoft.com/office/powerpoint/2010/main" val="281073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1800" b="1" i="1" u="sng" dirty="0">
                <a:solidFill>
                  <a:schemeClr val="bg1"/>
                </a:solidFill>
              </a:rPr>
              <a:t>LCH (Cont’d) …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491343"/>
            <a:ext cx="8229600" cy="3857017"/>
          </a:xfrm>
          <a:noFill/>
        </p:spPr>
        <p:txBody>
          <a:bodyPr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i="1" u="sng" dirty="0">
                <a:solidFill>
                  <a:schemeClr val="tx2"/>
                </a:solidFill>
              </a:rPr>
              <a:t>Test Preparation: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</a:rPr>
              <a:t>This test can be performed at any time from your Primary or DR site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</a:rPr>
              <a:t>Firms must register via the FIA website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</a:rPr>
              <a:t>Contact LCH through primary contact Mark Ansell at </a:t>
            </a:r>
            <a:r>
              <a:rPr lang="en-US" sz="2000" dirty="0">
                <a:solidFill>
                  <a:schemeClr val="tx2"/>
                </a:solidFill>
                <a:hlinkClick r:id="rId3"/>
              </a:rPr>
              <a:t>mark.ansell@lch.com</a:t>
            </a:r>
            <a:endParaRPr lang="en-US" sz="2000" dirty="0">
              <a:solidFill>
                <a:schemeClr val="tx2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600" dirty="0">
              <a:solidFill>
                <a:schemeClr val="tx2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lvl="1" eaLnBrk="1" hangingPunct="1">
              <a:buFontTx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9930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1800" b="1" i="1" u="sng" dirty="0">
                <a:solidFill>
                  <a:schemeClr val="bg1"/>
                </a:solidFill>
              </a:rPr>
              <a:t>LCH (Cont’d) …</a:t>
            </a:r>
            <a:endParaRPr lang="en-US" sz="1800" b="1" u="sng" dirty="0">
              <a:solidFill>
                <a:schemeClr val="bg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491343"/>
            <a:ext cx="8229600" cy="4073885"/>
          </a:xfrm>
          <a:noFill/>
        </p:spPr>
        <p:txBody>
          <a:bodyPr/>
          <a:lstStyle/>
          <a:p>
            <a:pPr marL="0" indent="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i="1" u="sng" dirty="0">
                <a:solidFill>
                  <a:schemeClr val="tx2"/>
                </a:solidFill>
              </a:rPr>
              <a:t>Support During the Exercise: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Members should contact Mark Ansell at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mark.ansell@lch.com</a:t>
            </a:r>
            <a:r>
              <a:rPr lang="en-US" sz="1800" dirty="0">
                <a:solidFill>
                  <a:schemeClr val="tx2"/>
                </a:solidFill>
              </a:rPr>
              <a:t> to report any access issues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2000" b="1" i="1" u="sng" dirty="0">
                <a:solidFill>
                  <a:schemeClr val="tx2"/>
                </a:solidFill>
              </a:rPr>
              <a:t>Test Execution - </a:t>
            </a:r>
            <a:r>
              <a:rPr lang="en-GB" sz="2100" b="1" u="sng" dirty="0">
                <a:solidFill>
                  <a:schemeClr val="tx2"/>
                </a:solidFill>
              </a:rPr>
              <a:t>SwapClear LTD </a:t>
            </a:r>
            <a:r>
              <a:rPr lang="en-US" sz="2000" b="1" i="1" u="sng" dirty="0">
                <a:solidFill>
                  <a:schemeClr val="tx2"/>
                </a:solidFill>
              </a:rPr>
              <a:t>:</a:t>
            </a:r>
          </a:p>
          <a:p>
            <a:pPr indent="-165100" eaLnBrk="1" fontAlgn="auto" hangingPunct="1">
              <a:spcAft>
                <a:spcPts val="0"/>
              </a:spcAft>
              <a:defRPr/>
            </a:pPr>
            <a:r>
              <a:rPr lang="en-US" sz="1800" dirty="0">
                <a:solidFill>
                  <a:schemeClr val="tx2"/>
                </a:solidFill>
              </a:rPr>
              <a:t> Verify firm connectivity: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1800" dirty="0">
                <a:solidFill>
                  <a:schemeClr val="tx2"/>
                </a:solidFill>
              </a:rPr>
              <a:t>DR test window scheduled to begin at 9:00 AM EST  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>
                <a:solidFill>
                  <a:schemeClr val="tx2"/>
                </a:solidFill>
              </a:rPr>
              <a:t>Trades should not be entered and data should not be altered during this test</a:t>
            </a:r>
          </a:p>
        </p:txBody>
      </p:sp>
    </p:spTree>
    <p:extLst>
      <p:ext uri="{BB962C8B-B14F-4D97-AF65-F5344CB8AC3E}">
        <p14:creationId xmlns:p14="http://schemas.microsoft.com/office/powerpoint/2010/main" val="186333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1800" b="1" i="1" u="sng" dirty="0">
                <a:solidFill>
                  <a:schemeClr val="bg1"/>
                </a:solidFill>
              </a:rPr>
              <a:t>LCH C (Cont’d) …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491343"/>
            <a:ext cx="8229600" cy="3857017"/>
          </a:xfrm>
          <a:noFill/>
        </p:spPr>
        <p:txBody>
          <a:bodyPr/>
          <a:lstStyle/>
          <a:p>
            <a:pPr lvl="1" indent="-67945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b="1" i="1" u="sng" dirty="0">
                <a:solidFill>
                  <a:schemeClr val="tx2"/>
                </a:solidFill>
              </a:rPr>
              <a:t>At the Conclusion of the Exercise</a:t>
            </a:r>
            <a:r>
              <a:rPr lang="en-US" sz="2000" b="1" u="sng" dirty="0">
                <a:solidFill>
                  <a:schemeClr val="tx2"/>
                </a:solidFill>
              </a:rPr>
              <a:t>:</a:t>
            </a:r>
          </a:p>
          <a:p>
            <a:pPr marL="457200" lvl="1" indent="-22860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Members and the Exchange will fall back to their Primary data center sites</a:t>
            </a:r>
          </a:p>
          <a:p>
            <a:pPr marL="457200" lvl="1" indent="-22860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Members can re-test to LCH data center with the same test procedure</a:t>
            </a:r>
          </a:p>
          <a:p>
            <a:pPr marL="457200" lvl="1" indent="-22860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</a:rPr>
              <a:t>Firms can report any access issues or general questions to Mark Ansell at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mark.ansell@lch.com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30766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39348</TotalTime>
  <Words>711</Words>
  <Application>Microsoft Office PowerPoint</Application>
  <PresentationFormat>On-screen Show (4:3)</PresentationFormat>
  <Paragraphs>57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BankGothic Md BT</vt:lpstr>
      <vt:lpstr>Arial</vt:lpstr>
      <vt:lpstr>Times New Roman</vt:lpstr>
      <vt:lpstr>Custom Design</vt:lpstr>
      <vt:lpstr>Futures Industry Association  Business Continuity Disaster Recovery Test Briefings       Moderated by  Steve Proctor, FIA </vt:lpstr>
      <vt:lpstr>LCH  </vt:lpstr>
      <vt:lpstr>LCH</vt:lpstr>
      <vt:lpstr>LCH</vt:lpstr>
      <vt:lpstr>LCH</vt:lpstr>
      <vt:lpstr>LCH (Cont’d) …</vt:lpstr>
      <vt:lpstr>LCH (Cont’d) …</vt:lpstr>
      <vt:lpstr>LCH C (Cont’d) …</vt:lpstr>
    </vt:vector>
  </TitlesOfParts>
  <Manager>John Rapa, CBCP</Manager>
  <Company>Tellefsen and Company, L.L.C.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Futures Industry BC/DR Test Symposium</dc:title>
  <dc:subject>FIA DR Test Symposium</dc:subject>
  <dc:creator>John Rapa, Exchange Reps</dc:creator>
  <cp:lastModifiedBy>Ansell, Mark (LCH)</cp:lastModifiedBy>
  <cp:revision>2106</cp:revision>
  <cp:lastPrinted>2016-06-06T21:40:03Z</cp:lastPrinted>
  <dcterms:created xsi:type="dcterms:W3CDTF">1999-02-24T01:36:34Z</dcterms:created>
  <dcterms:modified xsi:type="dcterms:W3CDTF">2020-09-15T15:45:15Z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1950914234</vt:i4>
  </property>
  <property fmtid="{D5CDD505-2E9C-101B-9397-08002B2CF9AE}" pid="3" name="_NewReviewCycle">
    <vt:lpwstr/>
  </property>
  <property fmtid="{D5CDD505-2E9C-101B-9397-08002B2CF9AE}" pid="4" name="_EmailSubject">
    <vt:lpwstr>[Banco Santander] FIA DR Test (10/24)</vt:lpwstr>
  </property>
  <property fmtid="{D5CDD505-2E9C-101B-9397-08002B2CF9AE}" pid="5" name="_AuthorEmail">
    <vt:lpwstr>mark.ansell@lch.com</vt:lpwstr>
  </property>
  <property fmtid="{D5CDD505-2E9C-101B-9397-08002B2CF9AE}" pid="6" name="_AuthorEmailDisplayName">
    <vt:lpwstr>Ansell, Mark (LCH)</vt:lpwstr>
  </property>
</Properties>
</file>