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653" r:id="rId5"/>
    <p:sldMasterId id="2147483761" r:id="rId6"/>
    <p:sldMasterId id="2147483742" r:id="rId7"/>
    <p:sldMasterId id="2147483766" r:id="rId8"/>
    <p:sldMasterId id="2147483740" r:id="rId9"/>
    <p:sldMasterId id="2147483771" r:id="rId10"/>
  </p:sldMasterIdLst>
  <p:notesMasterIdLst>
    <p:notesMasterId r:id="rId52"/>
  </p:notesMasterIdLst>
  <p:sldIdLst>
    <p:sldId id="257" r:id="rId11"/>
    <p:sldId id="381" r:id="rId12"/>
    <p:sldId id="383" r:id="rId13"/>
    <p:sldId id="328" r:id="rId14"/>
    <p:sldId id="271" r:id="rId15"/>
    <p:sldId id="373" r:id="rId16"/>
    <p:sldId id="300" r:id="rId17"/>
    <p:sldId id="330" r:id="rId18"/>
    <p:sldId id="374" r:id="rId19"/>
    <p:sldId id="308" r:id="rId20"/>
    <p:sldId id="363" r:id="rId21"/>
    <p:sldId id="274" r:id="rId22"/>
    <p:sldId id="347" r:id="rId23"/>
    <p:sldId id="354" r:id="rId24"/>
    <p:sldId id="353" r:id="rId25"/>
    <p:sldId id="355" r:id="rId26"/>
    <p:sldId id="360" r:id="rId27"/>
    <p:sldId id="382" r:id="rId28"/>
    <p:sldId id="350" r:id="rId29"/>
    <p:sldId id="370" r:id="rId30"/>
    <p:sldId id="344" r:id="rId31"/>
    <p:sldId id="312" r:id="rId32"/>
    <p:sldId id="375" r:id="rId33"/>
    <p:sldId id="336" r:id="rId34"/>
    <p:sldId id="372" r:id="rId35"/>
    <p:sldId id="371" r:id="rId36"/>
    <p:sldId id="338" r:id="rId37"/>
    <p:sldId id="278" r:id="rId38"/>
    <p:sldId id="279" r:id="rId39"/>
    <p:sldId id="310" r:id="rId40"/>
    <p:sldId id="306" r:id="rId41"/>
    <p:sldId id="293" r:id="rId42"/>
    <p:sldId id="307" r:id="rId43"/>
    <p:sldId id="291" r:id="rId44"/>
    <p:sldId id="352" r:id="rId45"/>
    <p:sldId id="285" r:id="rId46"/>
    <p:sldId id="286" r:id="rId47"/>
    <p:sldId id="321" r:id="rId48"/>
    <p:sldId id="296" r:id="rId49"/>
    <p:sldId id="379" r:id="rId50"/>
    <p:sldId id="37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Arthur, Kathleen S." initials="MKS" lastIdx="14" clrIdx="0">
    <p:extLst>
      <p:ext uri="{19B8F6BF-5375-455C-9EA6-DF929625EA0E}">
        <p15:presenceInfo xmlns:p15="http://schemas.microsoft.com/office/powerpoint/2012/main" userId="McArthur, Kathleen S." providerId="None"/>
      </p:ext>
    </p:extLst>
  </p:cmAuthor>
  <p:cmAuthor id="2" name="Kerin, Chas" initials="KC" lastIdx="1" clrIdx="1">
    <p:extLst>
      <p:ext uri="{19B8F6BF-5375-455C-9EA6-DF929625EA0E}">
        <p15:presenceInfo xmlns:p15="http://schemas.microsoft.com/office/powerpoint/2012/main" userId="Kerin, Chas" providerId="None"/>
      </p:ext>
    </p:extLst>
  </p:cmAuthor>
  <p:cmAuthor id="3" name="Marlece Lusk" initials="ML" lastIdx="1" clrIdx="2">
    <p:extLst>
      <p:ext uri="{19B8F6BF-5375-455C-9EA6-DF929625EA0E}">
        <p15:presenceInfo xmlns:p15="http://schemas.microsoft.com/office/powerpoint/2012/main" userId="S::mlusk@fia.org::9679f5f2-c8df-4b3c-9f76-7907c66795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663"/>
    <a:srgbClr val="00B0F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0" autoAdjust="0"/>
    <p:restoredTop sz="80408" autoAdjust="0"/>
  </p:normalViewPr>
  <p:slideViewPr>
    <p:cSldViewPr snapToGrid="0" snapToObjects="1">
      <p:cViewPr varScale="1">
        <p:scale>
          <a:sx n="110" d="100"/>
          <a:sy n="110" d="100"/>
        </p:scale>
        <p:origin x="1530" y="108"/>
      </p:cViewPr>
      <p:guideLst>
        <p:guide pos="2880"/>
        <p:guide orient="horz" pos="2160"/>
      </p:guideLst>
    </p:cSldViewPr>
  </p:slideViewPr>
  <p:notesTextViewPr>
    <p:cViewPr>
      <p:scale>
        <a:sx n="1" d="1"/>
        <a:sy n="1" d="1"/>
      </p:scale>
      <p:origin x="0" y="0"/>
    </p:cViewPr>
  </p:notesTextViewPr>
  <p:notesViewPr>
    <p:cSldViewPr snapToGrid="0" snapToObjects="1">
      <p:cViewPr varScale="1">
        <p:scale>
          <a:sx n="75" d="100"/>
          <a:sy n="75" d="100"/>
        </p:scale>
        <p:origin x="2433"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solidFill>
                  <a:schemeClr val="tx1"/>
                </a:solidFill>
              </a:rPr>
              <a:t>CFTC’s Requested Budget for Office of Data &amp; Technology </a:t>
            </a:r>
            <a:br>
              <a:rPr lang="en-US">
                <a:solidFill>
                  <a:schemeClr val="tx1"/>
                </a:solidFill>
              </a:rPr>
            </a:br>
            <a:r>
              <a:rPr lang="en-US">
                <a:solidFill>
                  <a:schemeClr val="tx1"/>
                </a:solidFill>
              </a:rPr>
              <a:t>(FY 2013 – 2020) </a:t>
            </a:r>
          </a:p>
        </c:rich>
      </c:tx>
      <c:layout>
        <c:manualLayout>
          <c:xMode val="edge"/>
          <c:yMode val="edge"/>
          <c:x val="0.24279459583313687"/>
          <c:y val="9.6670681417040667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lotArea>
      <c:layout>
        <c:manualLayout>
          <c:layoutTarget val="inner"/>
          <c:xMode val="edge"/>
          <c:yMode val="edge"/>
          <c:x val="0.19312305059186596"/>
          <c:y val="0.14148407319113399"/>
          <c:w val="0.78954956617665029"/>
          <c:h val="0.76192640039882398"/>
        </c:manualLayout>
      </c:layout>
      <c:barChart>
        <c:barDir val="col"/>
        <c:grouping val="clustered"/>
        <c:varyColors val="0"/>
        <c:ser>
          <c:idx val="0"/>
          <c:order val="0"/>
          <c:tx>
            <c:strRef>
              <c:f>Sheet1!$B$1</c:f>
              <c:strCache>
                <c:ptCount val="1"/>
                <c:pt idx="0">
                  <c:v>Requested Budget for Office of Data &amp; Technology </c:v>
                </c:pt>
              </c:strCache>
            </c:strRef>
          </c:tx>
          <c:spPr>
            <a:solidFill>
              <a:schemeClr val="accent1"/>
            </a:solidFill>
            <a:ln>
              <a:solidFill>
                <a:schemeClr val="accent1"/>
              </a:solidFill>
            </a:ln>
            <a:effectLst/>
          </c:spPr>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"$"#,##0_);[Red]\("$"#,##0\)</c:formatCode>
                <c:ptCount val="8"/>
                <c:pt idx="0">
                  <c:v>96204000</c:v>
                </c:pt>
                <c:pt idx="1">
                  <c:v>102080000</c:v>
                </c:pt>
                <c:pt idx="2">
                  <c:v>74884000</c:v>
                </c:pt>
                <c:pt idx="3">
                  <c:v>108428000</c:v>
                </c:pt>
                <c:pt idx="4">
                  <c:v>113433000</c:v>
                </c:pt>
                <c:pt idx="5">
                  <c:v>86452000</c:v>
                </c:pt>
                <c:pt idx="6">
                  <c:v>86594000</c:v>
                </c:pt>
                <c:pt idx="7">
                  <c:v>85980000</c:v>
                </c:pt>
              </c:numCache>
            </c:numRef>
          </c:val>
          <c:extLst>
            <c:ext xmlns:c16="http://schemas.microsoft.com/office/drawing/2014/chart" uri="{C3380CC4-5D6E-409C-BE32-E72D297353CC}">
              <c16:uniqueId val="{00000000-5307-46BF-AC65-7150128546D9}"/>
            </c:ext>
          </c:extLst>
        </c:ser>
        <c:dLbls>
          <c:showLegendKey val="0"/>
          <c:showVal val="0"/>
          <c:showCatName val="0"/>
          <c:showSerName val="0"/>
          <c:showPercent val="0"/>
          <c:showBubbleSize val="0"/>
        </c:dLbls>
        <c:gapWidth val="219"/>
        <c:overlap val="-27"/>
        <c:axId val="1924894624"/>
        <c:axId val="1924892960"/>
      </c:barChart>
      <c:catAx>
        <c:axId val="1924894624"/>
        <c:scaling>
          <c:orientation val="minMax"/>
        </c:scaling>
        <c:delete val="0"/>
        <c:axPos val="b"/>
        <c:numFmt formatCode="General" sourceLinked="1"/>
        <c:majorTickMark val="none"/>
        <c:minorTickMark val="none"/>
        <c:tickLblPos val="nextTo"/>
        <c:spPr>
          <a:noFill/>
          <a:ln w="9525" cap="flat" cmpd="sng" algn="ctr">
            <a:solidFill>
              <a:srgbClr val="204663"/>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924892960"/>
        <c:crosses val="autoZero"/>
        <c:auto val="1"/>
        <c:lblAlgn val="ctr"/>
        <c:lblOffset val="100"/>
        <c:noMultiLvlLbl val="0"/>
      </c:catAx>
      <c:valAx>
        <c:axId val="1924892960"/>
        <c:scaling>
          <c:orientation val="minMax"/>
          <c:max val="115000000.00000001"/>
          <c:min val="0"/>
        </c:scaling>
        <c:delete val="0"/>
        <c:axPos val="l"/>
        <c:majorGridlines>
          <c:spPr>
            <a:ln w="9525" cap="flat" cmpd="sng" algn="ctr">
              <a:solidFill>
                <a:schemeClr val="tx1">
                  <a:alpha val="5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924894624"/>
        <c:crosses val="autoZero"/>
        <c:crossBetween val="between"/>
      </c:valAx>
      <c:spPr>
        <a:solidFill>
          <a:schemeClr val="bg1"/>
        </a:solidFill>
        <a:ln>
          <a:solidFill>
            <a:schemeClr val="tx1"/>
          </a:solidFill>
        </a:ln>
        <a:effectLst/>
      </c:spPr>
    </c:plotArea>
    <c:plotVisOnly val="1"/>
    <c:dispBlanksAs val="gap"/>
    <c:showDLblsOverMax val="0"/>
  </c:chart>
  <c:spPr>
    <a:noFill/>
    <a:ln>
      <a:noFill/>
    </a:ln>
    <a:effectLst/>
  </c:spPr>
  <c:txPr>
    <a:bodyPr/>
    <a:lstStyle/>
    <a:p>
      <a:pPr>
        <a:defRPr>
          <a:latin typeface="Lato" panose="020F050202020403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Lato" panose="020F0502020204030203" pitchFamily="34" charset="0"/>
                <a:ea typeface="+mn-ea"/>
                <a:cs typeface="+mn-cs"/>
              </a:defRPr>
            </a:pPr>
            <a:r>
              <a:rPr lang="en-US" sz="1600">
                <a:solidFill>
                  <a:schemeClr val="tx1"/>
                </a:solidFill>
              </a:rPr>
              <a:t>Manipulative Conduct &amp; Spoofing Cases (FY 2009 – 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Lato" panose="020F0502020204030203" pitchFamily="34" charset="0"/>
              <a:ea typeface="+mn-ea"/>
              <a:cs typeface="+mn-cs"/>
            </a:defRPr>
          </a:pPr>
          <a:endParaRPr lang="en-US"/>
        </a:p>
      </c:txPr>
    </c:title>
    <c:autoTitleDeleted val="0"/>
    <c:plotArea>
      <c:layout>
        <c:manualLayout>
          <c:layoutTarget val="inner"/>
          <c:xMode val="edge"/>
          <c:yMode val="edge"/>
          <c:x val="7.6680528932453654E-2"/>
          <c:y val="0.20259078875861872"/>
          <c:w val="0.91113672897691589"/>
          <c:h val="0.69419180961642879"/>
        </c:manualLayout>
      </c:layout>
      <c:barChart>
        <c:barDir val="col"/>
        <c:grouping val="clustered"/>
        <c:varyColors val="0"/>
        <c:ser>
          <c:idx val="0"/>
          <c:order val="0"/>
          <c:tx>
            <c:strRef>
              <c:f>Sheet1!$B$1</c:f>
              <c:strCache>
                <c:ptCount val="1"/>
                <c:pt idx="0">
                  <c:v>Manipulative Conduct and Spoofing Cases</c:v>
                </c:pt>
              </c:strCache>
            </c:strRef>
          </c:tx>
          <c:spPr>
            <a:solidFill>
              <a:schemeClr val="accent1"/>
            </a:solidFill>
            <a:ln>
              <a:noFill/>
            </a:ln>
            <a:effectLst/>
          </c:spPr>
          <c:invertIfNegative val="0"/>
          <c:cat>
            <c:strRef>
              <c:f>Sheet1!$A$4:$A$10</c:f>
              <c:strCache>
                <c:ptCount val="3"/>
                <c:pt idx="0">
                  <c:v>2009 - 2017 (avg)</c:v>
                </c:pt>
                <c:pt idx="1">
                  <c:v>2018</c:v>
                </c:pt>
                <c:pt idx="2">
                  <c:v>2019</c:v>
                </c:pt>
              </c:strCache>
            </c:strRef>
          </c:cat>
          <c:val>
            <c:numRef>
              <c:f>Sheet1!$B$4:$B$14</c:f>
              <c:numCache>
                <c:formatCode>General</c:formatCode>
                <c:ptCount val="3"/>
                <c:pt idx="0">
                  <c:v>5</c:v>
                </c:pt>
                <c:pt idx="1">
                  <c:v>26</c:v>
                </c:pt>
                <c:pt idx="2">
                  <c:v>16</c:v>
                </c:pt>
              </c:numCache>
            </c:numRef>
          </c:val>
          <c:extLst>
            <c:ext xmlns:c16="http://schemas.microsoft.com/office/drawing/2014/chart" uri="{C3380CC4-5D6E-409C-BE32-E72D297353CC}">
              <c16:uniqueId val="{00000000-4B47-5044-A820-1D3238BAC602}"/>
            </c:ext>
          </c:extLst>
        </c:ser>
        <c:dLbls>
          <c:showLegendKey val="0"/>
          <c:showVal val="0"/>
          <c:showCatName val="0"/>
          <c:showSerName val="0"/>
          <c:showPercent val="0"/>
          <c:showBubbleSize val="0"/>
        </c:dLbls>
        <c:gapWidth val="219"/>
        <c:overlap val="-27"/>
        <c:axId val="1184447999"/>
        <c:axId val="1184452575"/>
      </c:barChart>
      <c:catAx>
        <c:axId val="118444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Lato" panose="020F0502020204030203" pitchFamily="34" charset="0"/>
                <a:ea typeface="+mn-ea"/>
                <a:cs typeface="+mn-cs"/>
              </a:defRPr>
            </a:pPr>
            <a:endParaRPr lang="en-US"/>
          </a:p>
        </c:txPr>
        <c:crossAx val="1184452575"/>
        <c:crosses val="autoZero"/>
        <c:auto val="1"/>
        <c:lblAlgn val="ctr"/>
        <c:lblOffset val="100"/>
        <c:noMultiLvlLbl val="0"/>
      </c:catAx>
      <c:valAx>
        <c:axId val="1184452575"/>
        <c:scaling>
          <c:orientation val="minMax"/>
        </c:scaling>
        <c:delete val="0"/>
        <c:axPos val="l"/>
        <c:majorGridlines>
          <c:spPr>
            <a:ln w="9525" cap="flat" cmpd="sng" algn="ctr">
              <a:solidFill>
                <a:schemeClr val="tx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ato" panose="020F0502020204030203" pitchFamily="34" charset="0"/>
                <a:ea typeface="+mn-ea"/>
                <a:cs typeface="+mn-cs"/>
              </a:defRPr>
            </a:pPr>
            <a:endParaRPr lang="en-US"/>
          </a:p>
        </c:txPr>
        <c:crossAx val="1184447999"/>
        <c:crosses val="autoZero"/>
        <c:crossBetween val="between"/>
      </c:valAx>
      <c:spPr>
        <a:solidFill>
          <a:schemeClr val="bg1"/>
        </a:solidFill>
        <a:ln>
          <a:noFill/>
        </a:ln>
        <a:effectLst/>
      </c:spPr>
    </c:plotArea>
    <c:plotVisOnly val="1"/>
    <c:dispBlanksAs val="gap"/>
    <c:showDLblsOverMax val="0"/>
  </c:chart>
  <c:spPr>
    <a:noFill/>
    <a:ln w="12700">
      <a:solidFill>
        <a:schemeClr val="tx1"/>
      </a:solidFill>
    </a:ln>
    <a:effectLst/>
  </c:spPr>
  <c:txPr>
    <a:bodyPr/>
    <a:lstStyle/>
    <a:p>
      <a:pPr>
        <a:defRPr>
          <a:latin typeface="Lato" panose="020F050202020403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solidFill>
                  <a:schemeClr val="tx1"/>
                </a:solidFill>
              </a:rPr>
              <a:t>CFTC Enforcement Actions </a:t>
            </a:r>
            <a:br>
              <a:rPr lang="en-US">
                <a:solidFill>
                  <a:schemeClr val="tx1"/>
                </a:solidFill>
              </a:rPr>
            </a:br>
            <a:r>
              <a:rPr lang="en-US">
                <a:solidFill>
                  <a:schemeClr val="tx1"/>
                </a:solidFill>
              </a:rPr>
              <a:t>Filed with Related Criminal Actions</a:t>
            </a:r>
          </a:p>
          <a:p>
            <a:pPr>
              <a:defRPr>
                <a:solidFill>
                  <a:schemeClr val="tx1"/>
                </a:solidFill>
              </a:defRPr>
            </a:pPr>
            <a:r>
              <a:rPr lang="en-US">
                <a:solidFill>
                  <a:schemeClr val="tx1"/>
                </a:solidFill>
              </a:rPr>
              <a:t>(FY 2010 - 2019)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'[Chart in Microsoft PowerPoint]Sheet1'!$A$2:$A$11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'[Chart in Microsoft PowerPoint]Sheet1'!$B$2:$B$11</c:f>
              <c:numCache>
                <c:formatCode>General</c:formatCode>
                <c:ptCount val="10"/>
                <c:pt idx="0">
                  <c:v>13</c:v>
                </c:pt>
                <c:pt idx="1">
                  <c:v>7</c:v>
                </c:pt>
                <c:pt idx="2">
                  <c:v>10</c:v>
                </c:pt>
                <c:pt idx="3">
                  <c:v>3</c:v>
                </c:pt>
                <c:pt idx="4">
                  <c:v>1</c:v>
                </c:pt>
                <c:pt idx="5">
                  <c:v>3</c:v>
                </c:pt>
                <c:pt idx="6">
                  <c:v>1</c:v>
                </c:pt>
                <c:pt idx="7">
                  <c:v>2</c:v>
                </c:pt>
                <c:pt idx="8">
                  <c:v>14</c:v>
                </c:pt>
                <c:pt idx="9">
                  <c:v>16</c:v>
                </c:pt>
              </c:numCache>
            </c:numRef>
          </c:val>
          <c:extLst>
            <c:ext xmlns:c16="http://schemas.microsoft.com/office/drawing/2014/chart" uri="{C3380CC4-5D6E-409C-BE32-E72D297353CC}">
              <c16:uniqueId val="{00000000-07AC-5342-9AAD-639116278141}"/>
            </c:ext>
          </c:extLst>
        </c:ser>
        <c:dLbls>
          <c:showLegendKey val="0"/>
          <c:showVal val="0"/>
          <c:showCatName val="0"/>
          <c:showSerName val="0"/>
          <c:showPercent val="0"/>
          <c:showBubbleSize val="0"/>
        </c:dLbls>
        <c:gapWidth val="219"/>
        <c:overlap val="-27"/>
        <c:axId val="1246515568"/>
        <c:axId val="1246512240"/>
      </c:barChart>
      <c:catAx>
        <c:axId val="1246515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246512240"/>
        <c:crosses val="autoZero"/>
        <c:auto val="1"/>
        <c:lblAlgn val="ctr"/>
        <c:lblOffset val="100"/>
        <c:noMultiLvlLbl val="0"/>
      </c:catAx>
      <c:valAx>
        <c:axId val="1246512240"/>
        <c:scaling>
          <c:orientation val="minMax"/>
          <c:max val="16"/>
        </c:scaling>
        <c:delete val="0"/>
        <c:axPos val="l"/>
        <c:majorGridlines>
          <c:spPr>
            <a:ln w="9525" cap="flat" cmpd="sng" algn="ctr">
              <a:solidFill>
                <a:schemeClr val="tx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246515568"/>
        <c:crosses val="autoZero"/>
        <c:crossBetween val="between"/>
      </c:valAx>
      <c:spPr>
        <a:solidFill>
          <a:schemeClr val="bg1"/>
        </a:solidFill>
        <a:ln>
          <a:solidFill>
            <a:schemeClr val="tx1"/>
          </a:solidFill>
        </a:ln>
        <a:effectLst/>
      </c:spPr>
    </c:plotArea>
    <c:plotVisOnly val="1"/>
    <c:dispBlanksAs val="gap"/>
    <c:showDLblsOverMax val="0"/>
  </c:chart>
  <c:spPr>
    <a:noFill/>
    <a:ln>
      <a:noFill/>
    </a:ln>
    <a:effectLst/>
  </c:spPr>
  <c:txPr>
    <a:bodyPr/>
    <a:lstStyle/>
    <a:p>
      <a:pPr>
        <a:defRPr>
          <a:latin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0"/>
              </a:defRPr>
            </a:lvl1pPr>
          </a:lstStyle>
          <a:p>
            <a:fld id="{7E9973D8-64F4-E64F-818B-00189F1CBE1D}" type="datetimeFigureOut">
              <a:rPr lang="en-US" smtClean="0"/>
              <a:pPr/>
              <a:t>7/30/2020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0"/>
              </a:defRPr>
            </a:lvl1pPr>
          </a:lstStyle>
          <a:p>
            <a:fld id="{EC8910C8-7F42-834C-9FC5-8419262F27BE}" type="slidenum">
              <a:rPr lang="en-US" smtClean="0"/>
              <a:pPr/>
              <a:t>‹#›</a:t>
            </a:fld>
            <a:endParaRPr lang="en-US" dirty="0"/>
          </a:p>
        </p:txBody>
      </p:sp>
    </p:spTree>
    <p:extLst>
      <p:ext uri="{BB962C8B-B14F-4D97-AF65-F5344CB8AC3E}">
        <p14:creationId xmlns:p14="http://schemas.microsoft.com/office/powerpoint/2010/main" val="282605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0"/>
        <a:ea typeface="+mn-ea"/>
        <a:cs typeface="+mn-cs"/>
      </a:defRPr>
    </a:lvl1pPr>
    <a:lvl2pPr marL="457200" algn="l" defTabSz="914400" rtl="0" eaLnBrk="1" latinLnBrk="0" hangingPunct="1">
      <a:defRPr sz="1200" b="0" i="0" kern="1200">
        <a:solidFill>
          <a:schemeClr val="tx1"/>
        </a:solidFill>
        <a:latin typeface="Lato" panose="020F0502020204030203" pitchFamily="34" charset="0"/>
        <a:ea typeface="+mn-ea"/>
        <a:cs typeface="+mn-cs"/>
      </a:defRPr>
    </a:lvl2pPr>
    <a:lvl3pPr marL="914400" algn="l" defTabSz="914400" rtl="0" eaLnBrk="1" latinLnBrk="0" hangingPunct="1">
      <a:defRPr sz="1200" b="0" i="0" kern="1200">
        <a:solidFill>
          <a:schemeClr val="tx1"/>
        </a:solidFill>
        <a:latin typeface="Lato" panose="020F0502020204030203" pitchFamily="34" charset="0"/>
        <a:ea typeface="+mn-ea"/>
        <a:cs typeface="+mn-cs"/>
      </a:defRPr>
    </a:lvl3pPr>
    <a:lvl4pPr marL="1371600" algn="l" defTabSz="914400" rtl="0" eaLnBrk="1" latinLnBrk="0" hangingPunct="1">
      <a:defRPr sz="1200" b="0" i="0" kern="1200">
        <a:solidFill>
          <a:schemeClr val="tx1"/>
        </a:solidFill>
        <a:latin typeface="Lato" panose="020F0502020204030203" pitchFamily="34" charset="0"/>
        <a:ea typeface="+mn-ea"/>
        <a:cs typeface="+mn-cs"/>
      </a:defRPr>
    </a:lvl4pPr>
    <a:lvl5pPr marL="1828800" algn="l" defTabSz="914400" rtl="0" eaLnBrk="1" latinLnBrk="0" hangingPunct="1">
      <a:defRPr sz="1200" b="0" i="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1</a:t>
            </a:fld>
            <a:endParaRPr lang="en-US" dirty="0"/>
          </a:p>
        </p:txBody>
      </p:sp>
    </p:spTree>
    <p:extLst>
      <p:ext uri="{BB962C8B-B14F-4D97-AF65-F5344CB8AC3E}">
        <p14:creationId xmlns:p14="http://schemas.microsoft.com/office/powerpoint/2010/main" val="28592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13</a:t>
            </a:fld>
            <a:endParaRPr lang="en-US" dirty="0"/>
          </a:p>
        </p:txBody>
      </p:sp>
    </p:spTree>
    <p:extLst>
      <p:ext uri="{BB962C8B-B14F-4D97-AF65-F5344CB8AC3E}">
        <p14:creationId xmlns:p14="http://schemas.microsoft.com/office/powerpoint/2010/main" val="273049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14</a:t>
            </a:fld>
            <a:endParaRPr lang="en-US" dirty="0"/>
          </a:p>
        </p:txBody>
      </p:sp>
    </p:spTree>
    <p:extLst>
      <p:ext uri="{BB962C8B-B14F-4D97-AF65-F5344CB8AC3E}">
        <p14:creationId xmlns:p14="http://schemas.microsoft.com/office/powerpoint/2010/main" val="56863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15</a:t>
            </a:fld>
            <a:endParaRPr lang="en-US" dirty="0"/>
          </a:p>
        </p:txBody>
      </p:sp>
    </p:spTree>
    <p:extLst>
      <p:ext uri="{BB962C8B-B14F-4D97-AF65-F5344CB8AC3E}">
        <p14:creationId xmlns:p14="http://schemas.microsoft.com/office/powerpoint/2010/main" val="207426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16</a:t>
            </a:fld>
            <a:endParaRPr lang="en-US" dirty="0"/>
          </a:p>
        </p:txBody>
      </p:sp>
    </p:spTree>
    <p:extLst>
      <p:ext uri="{BB962C8B-B14F-4D97-AF65-F5344CB8AC3E}">
        <p14:creationId xmlns:p14="http://schemas.microsoft.com/office/powerpoint/2010/main" val="181252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17</a:t>
            </a:fld>
            <a:endParaRPr lang="en-US" dirty="0"/>
          </a:p>
        </p:txBody>
      </p:sp>
    </p:spTree>
    <p:extLst>
      <p:ext uri="{BB962C8B-B14F-4D97-AF65-F5344CB8AC3E}">
        <p14:creationId xmlns:p14="http://schemas.microsoft.com/office/powerpoint/2010/main" val="3383607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18</a:t>
            </a:fld>
            <a:endParaRPr lang="en-US" dirty="0"/>
          </a:p>
        </p:txBody>
      </p:sp>
    </p:spTree>
    <p:extLst>
      <p:ext uri="{BB962C8B-B14F-4D97-AF65-F5344CB8AC3E}">
        <p14:creationId xmlns:p14="http://schemas.microsoft.com/office/powerpoint/2010/main" val="375182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19</a:t>
            </a:fld>
            <a:endParaRPr lang="en-US" dirty="0"/>
          </a:p>
        </p:txBody>
      </p:sp>
    </p:spTree>
    <p:extLst>
      <p:ext uri="{BB962C8B-B14F-4D97-AF65-F5344CB8AC3E}">
        <p14:creationId xmlns:p14="http://schemas.microsoft.com/office/powerpoint/2010/main" val="339743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20</a:t>
            </a:fld>
            <a:endParaRPr lang="en-US" dirty="0"/>
          </a:p>
        </p:txBody>
      </p:sp>
    </p:spTree>
    <p:extLst>
      <p:ext uri="{BB962C8B-B14F-4D97-AF65-F5344CB8AC3E}">
        <p14:creationId xmlns:p14="http://schemas.microsoft.com/office/powerpoint/2010/main" val="145442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21</a:t>
            </a:fld>
            <a:endParaRPr lang="en-US" dirty="0"/>
          </a:p>
        </p:txBody>
      </p:sp>
    </p:spTree>
    <p:extLst>
      <p:ext uri="{BB962C8B-B14F-4D97-AF65-F5344CB8AC3E}">
        <p14:creationId xmlns:p14="http://schemas.microsoft.com/office/powerpoint/2010/main" val="88612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22</a:t>
            </a:fld>
            <a:endParaRPr lang="en-US" dirty="0"/>
          </a:p>
        </p:txBody>
      </p:sp>
    </p:spTree>
    <p:extLst>
      <p:ext uri="{BB962C8B-B14F-4D97-AF65-F5344CB8AC3E}">
        <p14:creationId xmlns:p14="http://schemas.microsoft.com/office/powerpoint/2010/main" val="278542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3</a:t>
            </a:fld>
            <a:endParaRPr lang="en-US" dirty="0"/>
          </a:p>
        </p:txBody>
      </p:sp>
    </p:spTree>
    <p:extLst>
      <p:ext uri="{BB962C8B-B14F-4D97-AF65-F5344CB8AC3E}">
        <p14:creationId xmlns:p14="http://schemas.microsoft.com/office/powerpoint/2010/main" val="290162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23</a:t>
            </a:fld>
            <a:endParaRPr lang="en-US" dirty="0"/>
          </a:p>
        </p:txBody>
      </p:sp>
    </p:spTree>
    <p:extLst>
      <p:ext uri="{BB962C8B-B14F-4D97-AF65-F5344CB8AC3E}">
        <p14:creationId xmlns:p14="http://schemas.microsoft.com/office/powerpoint/2010/main" val="2001030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24</a:t>
            </a:fld>
            <a:endParaRPr lang="en-US" dirty="0"/>
          </a:p>
        </p:txBody>
      </p:sp>
    </p:spTree>
    <p:extLst>
      <p:ext uri="{BB962C8B-B14F-4D97-AF65-F5344CB8AC3E}">
        <p14:creationId xmlns:p14="http://schemas.microsoft.com/office/powerpoint/2010/main" val="2676400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25</a:t>
            </a:fld>
            <a:endParaRPr lang="en-US" dirty="0"/>
          </a:p>
        </p:txBody>
      </p:sp>
    </p:spTree>
    <p:extLst>
      <p:ext uri="{BB962C8B-B14F-4D97-AF65-F5344CB8AC3E}">
        <p14:creationId xmlns:p14="http://schemas.microsoft.com/office/powerpoint/2010/main" val="57709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910C8-7F42-834C-9FC5-8419262F27BE}" type="slidenum">
              <a:rPr lang="en-US" smtClean="0"/>
              <a:pPr/>
              <a:t>26</a:t>
            </a:fld>
            <a:endParaRPr lang="en-US" dirty="0"/>
          </a:p>
        </p:txBody>
      </p:sp>
    </p:spTree>
    <p:extLst>
      <p:ext uri="{BB962C8B-B14F-4D97-AF65-F5344CB8AC3E}">
        <p14:creationId xmlns:p14="http://schemas.microsoft.com/office/powerpoint/2010/main" val="403067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27</a:t>
            </a:fld>
            <a:endParaRPr lang="en-US" dirty="0"/>
          </a:p>
        </p:txBody>
      </p:sp>
    </p:spTree>
    <p:extLst>
      <p:ext uri="{BB962C8B-B14F-4D97-AF65-F5344CB8AC3E}">
        <p14:creationId xmlns:p14="http://schemas.microsoft.com/office/powerpoint/2010/main" val="827587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ICE offers various regulatory-related services to help firms maintain compliance. </a:t>
            </a:r>
          </a:p>
          <a:p>
            <a:pPr>
              <a:spcBef>
                <a:spcPts val="1200"/>
              </a:spcBef>
            </a:pPr>
            <a:r>
              <a:rPr lang="en-US" dirty="0"/>
              <a:t>CME’s Market Regulation Department works to identify disruptive trading practices by conducting data analysis, collecting and reviewing documentary evidence and interviewing market participants.</a:t>
            </a:r>
          </a:p>
          <a:p>
            <a:pPr>
              <a:spcBef>
                <a:spcPts val="1200"/>
              </a:spcBef>
            </a:pPr>
            <a:r>
              <a:rPr lang="en-US" dirty="0"/>
              <a:t>Nasdaq utilizes an automated, data-driven market surveillance technology that’s designed to detect unusual activity. </a:t>
            </a:r>
          </a:p>
          <a:p>
            <a:pPr>
              <a:spcBef>
                <a:spcPts val="1200"/>
              </a:spcBef>
            </a:pPr>
            <a:r>
              <a:rPr lang="en-US" dirty="0"/>
              <a:t>FINRA, an SRO, has developed its technology in tandem with the SEC and has made dozens of referrals to the SEC last year.</a:t>
            </a:r>
          </a:p>
          <a:p>
            <a:pPr>
              <a:spcBef>
                <a:spcPts val="1200"/>
              </a:spcBef>
            </a:pPr>
            <a:r>
              <a:rPr lang="en-US" dirty="0"/>
              <a:t>Access to data, and the ability to perform meaningful surveillance, is key in permitting new and innovative products to move forward, such as bitcoin futures.</a:t>
            </a:r>
          </a:p>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28</a:t>
            </a:fld>
            <a:endParaRPr lang="en-US" dirty="0"/>
          </a:p>
        </p:txBody>
      </p:sp>
    </p:spTree>
    <p:extLst>
      <p:ext uri="{BB962C8B-B14F-4D97-AF65-F5344CB8AC3E}">
        <p14:creationId xmlns:p14="http://schemas.microsoft.com/office/powerpoint/2010/main" val="122580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29</a:t>
            </a:fld>
            <a:endParaRPr lang="en-US" dirty="0"/>
          </a:p>
        </p:txBody>
      </p:sp>
    </p:spTree>
    <p:extLst>
      <p:ext uri="{BB962C8B-B14F-4D97-AF65-F5344CB8AC3E}">
        <p14:creationId xmlns:p14="http://schemas.microsoft.com/office/powerpoint/2010/main" val="465908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32</a:t>
            </a:fld>
            <a:endParaRPr lang="en-US" dirty="0"/>
          </a:p>
        </p:txBody>
      </p:sp>
    </p:spTree>
    <p:extLst>
      <p:ext uri="{BB962C8B-B14F-4D97-AF65-F5344CB8AC3E}">
        <p14:creationId xmlns:p14="http://schemas.microsoft.com/office/powerpoint/2010/main" val="2186611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34</a:t>
            </a:fld>
            <a:endParaRPr lang="en-US" dirty="0"/>
          </a:p>
        </p:txBody>
      </p:sp>
    </p:spTree>
    <p:extLst>
      <p:ext uri="{BB962C8B-B14F-4D97-AF65-F5344CB8AC3E}">
        <p14:creationId xmlns:p14="http://schemas.microsoft.com/office/powerpoint/2010/main" val="2396206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36</a:t>
            </a:fld>
            <a:endParaRPr lang="en-US" dirty="0"/>
          </a:p>
        </p:txBody>
      </p:sp>
    </p:spTree>
    <p:extLst>
      <p:ext uri="{BB962C8B-B14F-4D97-AF65-F5344CB8AC3E}">
        <p14:creationId xmlns:p14="http://schemas.microsoft.com/office/powerpoint/2010/main" val="104329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pPr/>
              <a:t>5</a:t>
            </a:fld>
            <a:endParaRPr lang="en-US" dirty="0"/>
          </a:p>
        </p:txBody>
      </p:sp>
    </p:spTree>
    <p:extLst>
      <p:ext uri="{BB962C8B-B14F-4D97-AF65-F5344CB8AC3E}">
        <p14:creationId xmlns:p14="http://schemas.microsoft.com/office/powerpoint/2010/main" val="293811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6</a:t>
            </a:fld>
            <a:endParaRPr lang="en-US" dirty="0"/>
          </a:p>
        </p:txBody>
      </p:sp>
    </p:spTree>
    <p:extLst>
      <p:ext uri="{BB962C8B-B14F-4D97-AF65-F5344CB8AC3E}">
        <p14:creationId xmlns:p14="http://schemas.microsoft.com/office/powerpoint/2010/main" val="165317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7</a:t>
            </a:fld>
            <a:endParaRPr lang="en-US" dirty="0"/>
          </a:p>
        </p:txBody>
      </p:sp>
    </p:spTree>
    <p:extLst>
      <p:ext uri="{BB962C8B-B14F-4D97-AF65-F5344CB8AC3E}">
        <p14:creationId xmlns:p14="http://schemas.microsoft.com/office/powerpoint/2010/main" val="257559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8</a:t>
            </a:fld>
            <a:endParaRPr lang="en-US" dirty="0"/>
          </a:p>
        </p:txBody>
      </p:sp>
    </p:spTree>
    <p:extLst>
      <p:ext uri="{BB962C8B-B14F-4D97-AF65-F5344CB8AC3E}">
        <p14:creationId xmlns:p14="http://schemas.microsoft.com/office/powerpoint/2010/main" val="306333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9</a:t>
            </a:fld>
            <a:endParaRPr lang="en-US" dirty="0"/>
          </a:p>
        </p:txBody>
      </p:sp>
    </p:spTree>
    <p:extLst>
      <p:ext uri="{BB962C8B-B14F-4D97-AF65-F5344CB8AC3E}">
        <p14:creationId xmlns:p14="http://schemas.microsoft.com/office/powerpoint/2010/main" val="264241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11</a:t>
            </a:fld>
            <a:endParaRPr lang="en-US" dirty="0"/>
          </a:p>
        </p:txBody>
      </p:sp>
    </p:spTree>
    <p:extLst>
      <p:ext uri="{BB962C8B-B14F-4D97-AF65-F5344CB8AC3E}">
        <p14:creationId xmlns:p14="http://schemas.microsoft.com/office/powerpoint/2010/main" val="106040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910C8-7F42-834C-9FC5-8419262F27BE}" type="slidenum">
              <a:rPr lang="en-US" smtClean="0"/>
              <a:pPr/>
              <a:t>12</a:t>
            </a:fld>
            <a:endParaRPr lang="en-US" dirty="0"/>
          </a:p>
        </p:txBody>
      </p:sp>
    </p:spTree>
    <p:extLst>
      <p:ext uri="{BB962C8B-B14F-4D97-AF65-F5344CB8AC3E}">
        <p14:creationId xmlns:p14="http://schemas.microsoft.com/office/powerpoint/2010/main" val="38791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479565" y="2192850"/>
            <a:ext cx="5486400" cy="1118062"/>
          </a:xfrm>
          <a:prstGeom prst="rect">
            <a:avLst/>
          </a:prstGeom>
        </p:spPr>
        <p:txBody>
          <a:bodyPr anchor="b">
            <a:normAutofit/>
          </a:bodyPr>
          <a:lstStyle>
            <a:lvl1pPr algn="l">
              <a:defRPr sz="32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479565" y="3667089"/>
            <a:ext cx="5486400" cy="484771"/>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38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a:xfrm>
            <a:off x="628650" y="457200"/>
            <a:ext cx="7886700" cy="826276"/>
          </a:xfrm>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19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0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69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69D2-EEC4-485C-BB42-95F6D1541A5B}"/>
              </a:ext>
            </a:extLst>
          </p:cNvPr>
          <p:cNvSpPr>
            <a:spLocks noGrp="1"/>
          </p:cNvSpPr>
          <p:nvPr>
            <p:ph type="title"/>
          </p:nvPr>
        </p:nvSpPr>
        <p:spPr>
          <a:xfrm>
            <a:off x="628650" y="457200"/>
            <a:ext cx="7886700" cy="826276"/>
          </a:xfrm>
        </p:spPr>
        <p:txBody>
          <a:bodyPr/>
          <a:lstStyle/>
          <a:p>
            <a:r>
              <a:rPr lang="en-US" dirty="0"/>
              <a:t>Click to edit Master title style</a:t>
            </a:r>
          </a:p>
        </p:txBody>
      </p:sp>
    </p:spTree>
    <p:extLst>
      <p:ext uri="{BB962C8B-B14F-4D97-AF65-F5344CB8AC3E}">
        <p14:creationId xmlns:p14="http://schemas.microsoft.com/office/powerpoint/2010/main" val="279681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6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92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456247"/>
            <a:ext cx="7886700"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37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69D2-EEC4-485C-BB42-95F6D1541A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26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581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20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a:xfrm>
            <a:off x="628650" y="377686"/>
            <a:ext cx="7886700" cy="905791"/>
          </a:xfrm>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1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367748"/>
            <a:ext cx="7886700" cy="9124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63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2418-BCE1-4BC1-B121-1E5EB8D94A06}"/>
              </a:ext>
            </a:extLst>
          </p:cNvPr>
          <p:cNvSpPr>
            <a:spLocks noGrp="1"/>
          </p:cNvSpPr>
          <p:nvPr>
            <p:ph type="title"/>
          </p:nvPr>
        </p:nvSpPr>
        <p:spPr>
          <a:xfrm>
            <a:off x="628650" y="417442"/>
            <a:ext cx="7886700" cy="844975"/>
          </a:xfrm>
        </p:spPr>
        <p:txBody>
          <a:bodyPr/>
          <a:lstStyle/>
          <a:p>
            <a:r>
              <a:rPr lang="en-US" dirty="0"/>
              <a:t>Click to edit Master title style</a:t>
            </a:r>
          </a:p>
        </p:txBody>
      </p:sp>
    </p:spTree>
    <p:extLst>
      <p:ext uri="{BB962C8B-B14F-4D97-AF65-F5344CB8AC3E}">
        <p14:creationId xmlns:p14="http://schemas.microsoft.com/office/powerpoint/2010/main" val="14237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13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39BFA68F-C36C-FF42-9D07-40C01FBE9EC0}"/>
              </a:ext>
            </a:extLst>
          </p:cNvPr>
          <p:cNvSpPr>
            <a:spLocks noGrp="1"/>
          </p:cNvSpPr>
          <p:nvPr>
            <p:ph type="dt" sz="half" idx="10"/>
          </p:nvPr>
        </p:nvSpPr>
        <p:spPr>
          <a:xfrm>
            <a:off x="628650" y="6356351"/>
            <a:ext cx="2057400" cy="365125"/>
          </a:xfrm>
          <a:prstGeom prst="rect">
            <a:avLst/>
          </a:prstGeom>
        </p:spPr>
        <p:txBody>
          <a:bodyPr/>
          <a:lstStyle>
            <a:lvl1pPr>
              <a:defRPr sz="1200"/>
            </a:lvl1pPr>
          </a:lstStyle>
          <a:p>
            <a:fld id="{479FE1AD-3F9A-4AC3-A78C-DCE865689AAC}" type="datetimeFigureOut">
              <a:rPr lang="en-US" smtClean="0"/>
              <a:pPr/>
              <a:t>7/30/2020</a:t>
            </a:fld>
            <a:endParaRPr lang="en-US" dirty="0"/>
          </a:p>
        </p:txBody>
      </p:sp>
      <p:sp>
        <p:nvSpPr>
          <p:cNvPr id="11" name="Slide Number Placeholder 6">
            <a:extLst>
              <a:ext uri="{FF2B5EF4-FFF2-40B4-BE49-F238E27FC236}">
                <a16:creationId xmlns:a16="http://schemas.microsoft.com/office/drawing/2014/main" id="{5B639108-1F63-7640-8ECF-CAF5ACBFC281}"/>
              </a:ext>
            </a:extLst>
          </p:cNvPr>
          <p:cNvSpPr>
            <a:spLocks noGrp="1"/>
          </p:cNvSpPr>
          <p:nvPr>
            <p:ph type="sldNum" sz="quarter" idx="12"/>
          </p:nvPr>
        </p:nvSpPr>
        <p:spPr>
          <a:xfrm>
            <a:off x="2780472" y="6356351"/>
            <a:ext cx="3222763" cy="365125"/>
          </a:xfrm>
          <a:prstGeom prst="rect">
            <a:avLst/>
          </a:prstGeom>
        </p:spPr>
        <p:txBody>
          <a:bodyPr/>
          <a:lstStyle>
            <a:lvl1pPr algn="ctr">
              <a:defRPr sz="1200"/>
            </a:lvl1pPr>
          </a:lstStyle>
          <a:p>
            <a:fld id="{93963684-DCED-4DA0-88A9-0916697D9BC5}" type="slidenum">
              <a:rPr lang="en-US" smtClean="0"/>
              <a:pPr/>
              <a:t>‹#›</a:t>
            </a:fld>
            <a:endParaRPr lang="en-US" dirty="0"/>
          </a:p>
        </p:txBody>
      </p:sp>
    </p:spTree>
    <p:extLst>
      <p:ext uri="{BB962C8B-B14F-4D97-AF65-F5344CB8AC3E}">
        <p14:creationId xmlns:p14="http://schemas.microsoft.com/office/powerpoint/2010/main" val="417458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456246"/>
            <a:ext cx="78867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20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2418-BCE1-4BC1-B121-1E5EB8D94A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6108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emf"/><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AFFC094-A4C3-594B-AC3C-6D33CF64EE0F}"/>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12" name="Title Placeholder 1">
            <a:extLst>
              <a:ext uri="{FF2B5EF4-FFF2-40B4-BE49-F238E27FC236}">
                <a16:creationId xmlns:a16="http://schemas.microsoft.com/office/drawing/2014/main" id="{F3F84670-2626-2E4C-BBD4-77DCB0440807}"/>
              </a:ext>
            </a:extLst>
          </p:cNvPr>
          <p:cNvSpPr>
            <a:spLocks noGrp="1"/>
          </p:cNvSpPr>
          <p:nvPr>
            <p:ph type="title"/>
          </p:nvPr>
        </p:nvSpPr>
        <p:spPr>
          <a:xfrm>
            <a:off x="447866" y="2153345"/>
            <a:ext cx="5597611" cy="12738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2D23A039-E2BB-2C4D-A0C0-6842F0DCADED}"/>
              </a:ext>
            </a:extLst>
          </p:cNvPr>
          <p:cNvSpPr>
            <a:spLocks noGrp="1"/>
          </p:cNvSpPr>
          <p:nvPr>
            <p:ph type="body" idx="1"/>
          </p:nvPr>
        </p:nvSpPr>
        <p:spPr>
          <a:xfrm>
            <a:off x="447866" y="3670659"/>
            <a:ext cx="5465918" cy="581346"/>
          </a:xfrm>
          <a:prstGeom prst="rect">
            <a:avLst/>
          </a:prstGeom>
        </p:spPr>
        <p:txBody>
          <a:bodyPr vert="horz" lIns="91440" tIns="45720" rIns="91440" bIns="45720" rtlCol="0">
            <a:normAutofit/>
          </a:bodyPr>
          <a:lstStyle/>
          <a:p>
            <a:pPr lvl="0"/>
            <a:r>
              <a:rPr lang="en-US" dirty="0"/>
              <a:t>Click to edit Master text styles</a:t>
            </a:r>
          </a:p>
        </p:txBody>
      </p:sp>
      <p:pic>
        <p:nvPicPr>
          <p:cNvPr id="14" name="Picture 13" descr="A close up of a logo&#10;&#10;Description automatically generated">
            <a:extLst>
              <a:ext uri="{FF2B5EF4-FFF2-40B4-BE49-F238E27FC236}">
                <a16:creationId xmlns:a16="http://schemas.microsoft.com/office/drawing/2014/main" id="{9371734A-3E8B-3842-AFD7-16FCCD295598}"/>
              </a:ext>
            </a:extLst>
          </p:cNvPr>
          <p:cNvPicPr>
            <a:picLocks noChangeAspect="1"/>
          </p:cNvPicPr>
          <p:nvPr userDrawn="1"/>
        </p:nvPicPr>
        <p:blipFill>
          <a:blip r:embed="rId4"/>
          <a:stretch>
            <a:fillRect/>
          </a:stretch>
        </p:blipFill>
        <p:spPr>
          <a:xfrm>
            <a:off x="628650" y="612098"/>
            <a:ext cx="1361303" cy="696005"/>
          </a:xfrm>
          <a:prstGeom prst="rect">
            <a:avLst/>
          </a:prstGeom>
        </p:spPr>
      </p:pic>
      <p:pic>
        <p:nvPicPr>
          <p:cNvPr id="16" name="Picture 15">
            <a:extLst>
              <a:ext uri="{FF2B5EF4-FFF2-40B4-BE49-F238E27FC236}">
                <a16:creationId xmlns:a16="http://schemas.microsoft.com/office/drawing/2014/main" id="{C93DA23D-A408-5145-B426-B5572943063F}"/>
              </a:ext>
            </a:extLst>
          </p:cNvPr>
          <p:cNvPicPr>
            <a:picLocks noChangeAspect="1"/>
          </p:cNvPicPr>
          <p:nvPr userDrawn="1"/>
        </p:nvPicPr>
        <p:blipFill>
          <a:blip r:embed="rId5"/>
          <a:stretch>
            <a:fillRect/>
          </a:stretch>
        </p:blipFill>
        <p:spPr>
          <a:xfrm>
            <a:off x="567830" y="3430818"/>
            <a:ext cx="342900" cy="101600"/>
          </a:xfrm>
          <a:prstGeom prst="rect">
            <a:avLst/>
          </a:prstGeom>
        </p:spPr>
      </p:pic>
    </p:spTree>
    <p:extLst>
      <p:ext uri="{BB962C8B-B14F-4D97-AF65-F5344CB8AC3E}">
        <p14:creationId xmlns:p14="http://schemas.microsoft.com/office/powerpoint/2010/main" val="1944561922"/>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3200" b="1" i="0" kern="1200">
          <a:solidFill>
            <a:schemeClr val="accent1">
              <a:lumMod val="5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lumMod val="50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lumMod val="50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A14140-96C4-5E47-B071-668B9B963CF1}"/>
              </a:ext>
            </a:extLst>
          </p:cNvPr>
          <p:cNvPicPr>
            <a:picLocks noChangeAspect="1"/>
          </p:cNvPicPr>
          <p:nvPr userDrawn="1"/>
        </p:nvPicPr>
        <p:blipFill>
          <a:blip r:embed="rId6">
            <a:alphaModFix amt="20000"/>
          </a:blip>
          <a:stretch>
            <a:fillRect/>
          </a:stretch>
        </p:blipFill>
        <p:spPr>
          <a:xfrm>
            <a:off x="5880810" y="204484"/>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433354"/>
            <a:ext cx="7886700" cy="8501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Tree>
    <p:extLst>
      <p:ext uri="{BB962C8B-B14F-4D97-AF65-F5344CB8AC3E}">
        <p14:creationId xmlns:p14="http://schemas.microsoft.com/office/powerpoint/2010/main" val="37491064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58" r:id="rId3"/>
    <p:sldLayoutId id="2147483716" r:id="rId4"/>
  </p:sldLayoutIdLst>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A14140-96C4-5E47-B071-668B9B963CF1}"/>
              </a:ext>
            </a:extLst>
          </p:cNvPr>
          <p:cNvPicPr>
            <a:picLocks noChangeAspect="1"/>
          </p:cNvPicPr>
          <p:nvPr userDrawn="1"/>
        </p:nvPicPr>
        <p:blipFill>
          <a:blip r:embed="rId6">
            <a:alphaModFix amt="20000"/>
          </a:blip>
          <a:stretch>
            <a:fillRect/>
          </a:stretch>
        </p:blipFill>
        <p:spPr>
          <a:xfrm>
            <a:off x="5880810" y="204484"/>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430675"/>
            <a:ext cx="7886700" cy="8501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
        <p:nvSpPr>
          <p:cNvPr id="4" name="TextBox 3">
            <a:extLst>
              <a:ext uri="{FF2B5EF4-FFF2-40B4-BE49-F238E27FC236}">
                <a16:creationId xmlns:a16="http://schemas.microsoft.com/office/drawing/2014/main" id="{2234DCB7-3BE5-4DD9-9616-B4B9297CEA50}"/>
              </a:ext>
            </a:extLst>
          </p:cNvPr>
          <p:cNvSpPr txBox="1"/>
          <p:nvPr userDrawn="1"/>
        </p:nvSpPr>
        <p:spPr>
          <a:xfrm>
            <a:off x="62865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smtClean="0">
                <a:solidFill>
                  <a:schemeClr val="tx1"/>
                </a:solidFill>
                <a:latin typeface="Lato" panose="020F0502020204030203" pitchFamily="34" charset="0"/>
              </a:rPr>
              <a:pPr algn="l"/>
              <a:t>‹#›</a:t>
            </a:fld>
            <a:r>
              <a:rPr lang="en-US" sz="1200" dirty="0">
                <a:solidFill>
                  <a:schemeClr val="tx1"/>
                </a:solidFill>
                <a:latin typeface="Lato" panose="020F0502020204030203" pitchFamily="34" charset="0"/>
              </a:rPr>
              <a:t> </a:t>
            </a:r>
          </a:p>
        </p:txBody>
      </p:sp>
    </p:spTree>
    <p:extLst>
      <p:ext uri="{BB962C8B-B14F-4D97-AF65-F5344CB8AC3E}">
        <p14:creationId xmlns:p14="http://schemas.microsoft.com/office/powerpoint/2010/main" val="23385181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319087"/>
            <a:ext cx="7886700" cy="9643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90D1C54F-E6EE-0D4D-AAB1-73C6F31D01FD}"/>
              </a:ext>
            </a:extLst>
          </p:cNvPr>
          <p:cNvSpPr txBox="1"/>
          <p:nvPr userDrawn="1"/>
        </p:nvSpPr>
        <p:spPr>
          <a:xfrm>
            <a:off x="62865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smtClean="0">
                <a:solidFill>
                  <a:schemeClr val="tx1"/>
                </a:solidFill>
                <a:latin typeface="Lato" panose="020F0502020204030203" pitchFamily="34" charset="0"/>
              </a:rPr>
              <a:pPr algn="l"/>
              <a:t>‹#›</a:t>
            </a:fld>
            <a:r>
              <a:rPr lang="en-US" sz="1200" dirty="0">
                <a:solidFill>
                  <a:schemeClr val="tx1"/>
                </a:solidFill>
                <a:latin typeface="Lato" panose="020F0502020204030203" pitchFamily="34" charset="0"/>
              </a:rPr>
              <a:t> </a:t>
            </a:r>
          </a:p>
        </p:txBody>
      </p:sp>
    </p:spTree>
    <p:extLst>
      <p:ext uri="{BB962C8B-B14F-4D97-AF65-F5344CB8AC3E}">
        <p14:creationId xmlns:p14="http://schemas.microsoft.com/office/powerpoint/2010/main" val="84198749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59" r:id="rId3"/>
    <p:sldLayoutId id="2147483760" r:id="rId4"/>
  </p:sldLayoutIdLst>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433352"/>
            <a:ext cx="7886700" cy="8501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BFF6D7C3-F03B-224E-A19D-E1E8D83C3DC0}"/>
              </a:ext>
            </a:extLst>
          </p:cNvPr>
          <p:cNvSpPr txBox="1"/>
          <p:nvPr userDrawn="1"/>
        </p:nvSpPr>
        <p:spPr>
          <a:xfrm>
            <a:off x="62865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smtClean="0">
                <a:solidFill>
                  <a:schemeClr val="tx1"/>
                </a:solidFill>
                <a:latin typeface="Lato" panose="020F0502020204030203" pitchFamily="34" charset="0"/>
              </a:rPr>
              <a:pPr algn="l"/>
              <a:t>‹#›</a:t>
            </a:fld>
            <a:r>
              <a:rPr lang="en-US" sz="1200" dirty="0">
                <a:solidFill>
                  <a:schemeClr val="tx1"/>
                </a:solidFill>
                <a:latin typeface="Lato" panose="020F0502020204030203" pitchFamily="34" charset="0"/>
              </a:rPr>
              <a:t> </a:t>
            </a:r>
          </a:p>
        </p:txBody>
      </p:sp>
    </p:spTree>
    <p:extLst>
      <p:ext uri="{BB962C8B-B14F-4D97-AF65-F5344CB8AC3E}">
        <p14:creationId xmlns:p14="http://schemas.microsoft.com/office/powerpoint/2010/main" val="130255863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9FE1D36-E511-C044-BEB3-4BC77C9294C3}"/>
              </a:ext>
            </a:extLst>
          </p:cNvPr>
          <p:cNvPicPr>
            <a:picLocks noChangeAspect="1"/>
          </p:cNvPicPr>
          <p:nvPr userDrawn="1"/>
        </p:nvPicPr>
        <p:blipFill>
          <a:blip r:embed="rId3">
            <a:alphaModFix amt="35000"/>
          </a:blip>
          <a:stretch>
            <a:fillRect/>
          </a:stretch>
        </p:blipFill>
        <p:spPr>
          <a:xfrm>
            <a:off x="0" y="0"/>
            <a:ext cx="9144000" cy="6858000"/>
          </a:xfrm>
          <a:prstGeom prst="rect">
            <a:avLst/>
          </a:prstGeom>
        </p:spPr>
      </p:pic>
      <p:pic>
        <p:nvPicPr>
          <p:cNvPr id="4" name="Picture 3" descr="A close up of a logo&#10;&#10;Description automatically generated">
            <a:extLst>
              <a:ext uri="{FF2B5EF4-FFF2-40B4-BE49-F238E27FC236}">
                <a16:creationId xmlns:a16="http://schemas.microsoft.com/office/drawing/2014/main" id="{69DC0324-2880-124B-8458-E152B82C23CD}"/>
              </a:ext>
            </a:extLst>
          </p:cNvPr>
          <p:cNvPicPr>
            <a:picLocks noChangeAspect="1"/>
          </p:cNvPicPr>
          <p:nvPr userDrawn="1"/>
        </p:nvPicPr>
        <p:blipFill>
          <a:blip r:embed="rId4"/>
          <a:stretch>
            <a:fillRect/>
          </a:stretch>
        </p:blipFill>
        <p:spPr>
          <a:xfrm>
            <a:off x="2445579" y="2565400"/>
            <a:ext cx="3378200" cy="1727200"/>
          </a:xfrm>
          <a:prstGeom prst="rect">
            <a:avLst/>
          </a:prstGeom>
        </p:spPr>
      </p:pic>
    </p:spTree>
    <p:extLst>
      <p:ext uri="{BB962C8B-B14F-4D97-AF65-F5344CB8AC3E}">
        <p14:creationId xmlns:p14="http://schemas.microsoft.com/office/powerpoint/2010/main" val="1828497902"/>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43049"/>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tif"/><Relationship Id="rId4" Type="http://schemas.openxmlformats.org/officeDocument/2006/relationships/image" Target="../media/image12.t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hyperlink" Target="http://fia.org/webinar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BC9F-A73B-4B7F-AF25-0145DE54E4C1}"/>
              </a:ext>
            </a:extLst>
          </p:cNvPr>
          <p:cNvSpPr>
            <a:spLocks noGrp="1"/>
          </p:cNvSpPr>
          <p:nvPr>
            <p:ph type="ctrTitle"/>
          </p:nvPr>
        </p:nvSpPr>
        <p:spPr/>
        <p:txBody>
          <a:bodyPr>
            <a:normAutofit fontScale="90000"/>
          </a:bodyPr>
          <a:lstStyle/>
          <a:p>
            <a:r>
              <a:rPr lang="en-US" sz="3300" dirty="0"/>
              <a:t>CFTC Enforcement and the Push to Data-Driven Cases</a:t>
            </a:r>
          </a:p>
        </p:txBody>
      </p:sp>
      <p:sp>
        <p:nvSpPr>
          <p:cNvPr id="5" name="Subtitle 4">
            <a:extLst>
              <a:ext uri="{FF2B5EF4-FFF2-40B4-BE49-F238E27FC236}">
                <a16:creationId xmlns:a16="http://schemas.microsoft.com/office/drawing/2014/main" id="{2F57A2C1-38E6-4628-B875-0BDC78FA8CEC}"/>
              </a:ext>
            </a:extLst>
          </p:cNvPr>
          <p:cNvSpPr>
            <a:spLocks noGrp="1"/>
          </p:cNvSpPr>
          <p:nvPr>
            <p:ph type="subTitle" idx="1"/>
          </p:nvPr>
        </p:nvSpPr>
        <p:spPr/>
        <p:txBody>
          <a:bodyPr/>
          <a:lstStyle/>
          <a:p>
            <a:r>
              <a:rPr lang="en-US" dirty="0"/>
              <a:t>July 30, 2020</a:t>
            </a:r>
          </a:p>
        </p:txBody>
      </p:sp>
    </p:spTree>
    <p:extLst>
      <p:ext uri="{BB962C8B-B14F-4D97-AF65-F5344CB8AC3E}">
        <p14:creationId xmlns:p14="http://schemas.microsoft.com/office/powerpoint/2010/main" val="63764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9841" y="2232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pPr algn="ctr"/>
            <a:r>
              <a:rPr lang="en-US" sz="3200" dirty="0"/>
              <a:t>Data-Driven Cases at the CFTC Division of Enforcement</a:t>
            </a:r>
            <a:endParaRPr lang="en-US" dirty="0"/>
          </a:p>
        </p:txBody>
      </p:sp>
    </p:spTree>
    <p:extLst>
      <p:ext uri="{BB962C8B-B14F-4D97-AF65-F5344CB8AC3E}">
        <p14:creationId xmlns:p14="http://schemas.microsoft.com/office/powerpoint/2010/main" val="340453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dirty="0"/>
              <a:t>Milestones for Data-Driven Enforcement</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6994663" cy="4893488"/>
          </a:xfrm>
        </p:spPr>
        <p:txBody>
          <a:bodyPr>
            <a:noAutofit/>
          </a:bodyPr>
          <a:lstStyle/>
          <a:p>
            <a:pPr>
              <a:spcBef>
                <a:spcPts val="1800"/>
              </a:spcBef>
            </a:pPr>
            <a:r>
              <a:rPr lang="en-US" b="1" dirty="0">
                <a:solidFill>
                  <a:srgbClr val="00B0F0"/>
                </a:solidFill>
              </a:rPr>
              <a:t>2017</a:t>
            </a:r>
            <a:r>
              <a:rPr lang="en-US" dirty="0">
                <a:solidFill>
                  <a:srgbClr val="00B0F0"/>
                </a:solidFill>
              </a:rPr>
              <a:t>:</a:t>
            </a:r>
            <a:r>
              <a:rPr lang="en-US" dirty="0"/>
              <a:t>  Market Surveillance function moved to Division of Enforcement.</a:t>
            </a:r>
          </a:p>
          <a:p>
            <a:pPr>
              <a:spcBef>
                <a:spcPts val="1800"/>
              </a:spcBef>
            </a:pPr>
            <a:endParaRPr lang="en-US" sz="300" dirty="0"/>
          </a:p>
          <a:p>
            <a:pPr>
              <a:spcBef>
                <a:spcPts val="1800"/>
              </a:spcBef>
            </a:pPr>
            <a:r>
              <a:rPr lang="en-US" b="1" dirty="0">
                <a:solidFill>
                  <a:srgbClr val="00B0F0"/>
                </a:solidFill>
              </a:rPr>
              <a:t>2018</a:t>
            </a:r>
            <a:r>
              <a:rPr lang="en-US" dirty="0">
                <a:solidFill>
                  <a:srgbClr val="00B0F0"/>
                </a:solidFill>
              </a:rPr>
              <a:t>:</a:t>
            </a:r>
            <a:r>
              <a:rPr lang="en-US" dirty="0"/>
              <a:t> Developed specialized task forces in Division of Enforcement focused on spoofing and manipulative trading, virtual currency, insider trading, and the anti-money laundering rules.</a:t>
            </a:r>
          </a:p>
          <a:p>
            <a:pPr>
              <a:spcBef>
                <a:spcPts val="1800"/>
              </a:spcBef>
            </a:pPr>
            <a:endParaRPr lang="en-US" sz="300" dirty="0"/>
          </a:p>
          <a:p>
            <a:pPr>
              <a:spcBef>
                <a:spcPts val="1800"/>
              </a:spcBef>
            </a:pPr>
            <a:r>
              <a:rPr lang="en-US" b="1" dirty="0">
                <a:solidFill>
                  <a:srgbClr val="00B0F0"/>
                </a:solidFill>
              </a:rPr>
              <a:t>March 2019</a:t>
            </a:r>
            <a:r>
              <a:rPr lang="en-US" dirty="0">
                <a:solidFill>
                  <a:srgbClr val="00B0F0"/>
                </a:solidFill>
              </a:rPr>
              <a:t>:</a:t>
            </a:r>
            <a:r>
              <a:rPr lang="en-US" dirty="0"/>
              <a:t> The CFTC announced it was “chart[</a:t>
            </a:r>
            <a:r>
              <a:rPr lang="en-US" dirty="0" err="1"/>
              <a:t>ing</a:t>
            </a:r>
            <a:r>
              <a:rPr lang="en-US" dirty="0"/>
              <a:t>] a… course… to become… an effective and up-to-date big data organization capable of engaging in robust data collection, automated data analytics, and artificial intelligence deployment.”  (CFTC, </a:t>
            </a:r>
            <a:r>
              <a:rPr lang="en-US" i="1" dirty="0"/>
              <a:t>FY 2020 Budget Request</a:t>
            </a:r>
            <a:r>
              <a:rPr lang="en-US" dirty="0"/>
              <a:t>.)</a:t>
            </a:r>
          </a:p>
          <a:p>
            <a:pPr>
              <a:spcBef>
                <a:spcPts val="1800"/>
              </a:spcBef>
            </a:pPr>
            <a:endParaRPr lang="en-US" sz="2200" dirty="0"/>
          </a:p>
        </p:txBody>
      </p:sp>
    </p:spTree>
    <p:extLst>
      <p:ext uri="{BB962C8B-B14F-4D97-AF65-F5344CB8AC3E}">
        <p14:creationId xmlns:p14="http://schemas.microsoft.com/office/powerpoint/2010/main" val="229199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a:bodyPr>
          <a:lstStyle/>
          <a:p>
            <a:r>
              <a:rPr lang="en-US" dirty="0"/>
              <a:t>Trends in CFTC Enforcement Actions</a:t>
            </a:r>
          </a:p>
        </p:txBody>
      </p:sp>
      <p:sp>
        <p:nvSpPr>
          <p:cNvPr id="11" name="Content Placeholder 7">
            <a:extLst>
              <a:ext uri="{FF2B5EF4-FFF2-40B4-BE49-F238E27FC236}">
                <a16:creationId xmlns:a16="http://schemas.microsoft.com/office/drawing/2014/main" id="{A7ABDC12-8D95-B043-918D-48DDC4913FDC}"/>
              </a:ext>
            </a:extLst>
          </p:cNvPr>
          <p:cNvSpPr txBox="1">
            <a:spLocks/>
          </p:cNvSpPr>
          <p:nvPr/>
        </p:nvSpPr>
        <p:spPr>
          <a:xfrm>
            <a:off x="490398" y="1387642"/>
            <a:ext cx="7886699" cy="4938259"/>
          </a:xfrm>
          <a:prstGeom prst="rect">
            <a:avLst/>
          </a:prstGeom>
        </p:spPr>
        <p:txBody>
          <a:bodyPr vert="horz" lIns="91440" tIns="45720" rIns="91440" bIns="4572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200" dirty="0"/>
              <a:t>“[W]e have engaged in a multi-year project to enhance our ability to detect misconduct through the use of data analytics.  As part of this effort, we have developed an ability to identify, in the trading data, forms </a:t>
            </a:r>
            <a:br>
              <a:rPr lang="en-US" sz="2200" dirty="0"/>
            </a:br>
            <a:r>
              <a:rPr lang="en-US" sz="2200" dirty="0"/>
              <a:t>of misconduct that we </a:t>
            </a:r>
          </a:p>
          <a:p>
            <a:pPr marL="0" indent="0">
              <a:spcBef>
                <a:spcPts val="0"/>
              </a:spcBef>
              <a:buFont typeface="Arial" panose="020B0604020202020204" pitchFamily="34" charset="0"/>
              <a:buNone/>
            </a:pPr>
            <a:r>
              <a:rPr lang="en-US" sz="2200" dirty="0"/>
              <a:t>might otherwise have been </a:t>
            </a:r>
          </a:p>
          <a:p>
            <a:pPr marL="0" indent="0">
              <a:spcBef>
                <a:spcPts val="0"/>
              </a:spcBef>
              <a:buFont typeface="Arial" panose="020B0604020202020204" pitchFamily="34" charset="0"/>
              <a:buNone/>
            </a:pPr>
            <a:r>
              <a:rPr lang="en-US" sz="2200" dirty="0"/>
              <a:t>unable to detect.  The </a:t>
            </a:r>
          </a:p>
          <a:p>
            <a:pPr marL="0" indent="0">
              <a:spcBef>
                <a:spcPts val="0"/>
              </a:spcBef>
              <a:buFont typeface="Arial" panose="020B0604020202020204" pitchFamily="34" charset="0"/>
              <a:buNone/>
            </a:pPr>
            <a:r>
              <a:rPr lang="en-US" sz="2200" dirty="0"/>
              <a:t>significant increase in the </a:t>
            </a:r>
          </a:p>
          <a:p>
            <a:pPr marL="0" indent="0">
              <a:spcBef>
                <a:spcPts val="0"/>
              </a:spcBef>
              <a:buFont typeface="Arial" panose="020B0604020202020204" pitchFamily="34" charset="0"/>
              <a:buNone/>
            </a:pPr>
            <a:r>
              <a:rPr lang="en-US" sz="2200" dirty="0"/>
              <a:t>number of cases involving </a:t>
            </a:r>
          </a:p>
          <a:p>
            <a:pPr marL="0" indent="0">
              <a:spcBef>
                <a:spcPts val="0"/>
              </a:spcBef>
              <a:buFont typeface="Arial" panose="020B0604020202020204" pitchFamily="34" charset="0"/>
              <a:buNone/>
            </a:pPr>
            <a:r>
              <a:rPr lang="en-US" sz="2200" dirty="0"/>
              <a:t>manipulative conduct, and the </a:t>
            </a:r>
          </a:p>
          <a:p>
            <a:pPr marL="0" indent="0">
              <a:spcBef>
                <a:spcPts val="0"/>
              </a:spcBef>
              <a:buFont typeface="Arial" panose="020B0604020202020204" pitchFamily="34" charset="0"/>
              <a:buNone/>
            </a:pPr>
            <a:r>
              <a:rPr lang="en-US" sz="2200" dirty="0"/>
              <a:t>significant increase in the </a:t>
            </a:r>
          </a:p>
          <a:p>
            <a:pPr marL="0" indent="0">
              <a:spcBef>
                <a:spcPts val="0"/>
              </a:spcBef>
              <a:buFont typeface="Arial" panose="020B0604020202020204" pitchFamily="34" charset="0"/>
              <a:buNone/>
            </a:pPr>
            <a:r>
              <a:rPr lang="en-US" sz="2200" dirty="0"/>
              <a:t>percentage of the overall </a:t>
            </a:r>
          </a:p>
          <a:p>
            <a:pPr marL="0" indent="0">
              <a:spcBef>
                <a:spcPts val="0"/>
              </a:spcBef>
              <a:buFont typeface="Arial" panose="020B0604020202020204" pitchFamily="34" charset="0"/>
              <a:buNone/>
            </a:pPr>
            <a:r>
              <a:rPr lang="en-US" sz="2200" dirty="0"/>
              <a:t>docket involving charges of </a:t>
            </a:r>
          </a:p>
          <a:p>
            <a:pPr marL="0" indent="0">
              <a:spcBef>
                <a:spcPts val="0"/>
              </a:spcBef>
              <a:buFont typeface="Arial" panose="020B0604020202020204" pitchFamily="34" charset="0"/>
              <a:buNone/>
            </a:pPr>
            <a:r>
              <a:rPr lang="en-US" sz="2200" dirty="0"/>
              <a:t>manipulative conduct and commodities fraud, is directly tied to these data analytical efforts.”</a:t>
            </a:r>
          </a:p>
        </p:txBody>
      </p:sp>
      <p:sp>
        <p:nvSpPr>
          <p:cNvPr id="12" name="Rectangle 11">
            <a:extLst>
              <a:ext uri="{FF2B5EF4-FFF2-40B4-BE49-F238E27FC236}">
                <a16:creationId xmlns:a16="http://schemas.microsoft.com/office/drawing/2014/main" id="{424D57A6-91AA-084D-9250-AE2375AF861A}"/>
              </a:ext>
            </a:extLst>
          </p:cNvPr>
          <p:cNvSpPr/>
          <p:nvPr/>
        </p:nvSpPr>
        <p:spPr>
          <a:xfrm>
            <a:off x="2288112" y="6087908"/>
            <a:ext cx="4572000" cy="276999"/>
          </a:xfrm>
          <a:prstGeom prst="rect">
            <a:avLst/>
          </a:prstGeom>
        </p:spPr>
        <p:txBody>
          <a:bodyPr>
            <a:spAutoFit/>
          </a:bodyPr>
          <a:lstStyle/>
          <a:p>
            <a:pPr marL="228600" indent="-228600">
              <a:spcBef>
                <a:spcPts val="1800"/>
              </a:spcBef>
              <a:buFont typeface="Arial" panose="020B0604020202020204" pitchFamily="34" charset="0"/>
              <a:buNone/>
            </a:pPr>
            <a:r>
              <a:rPr lang="en-US" sz="1200" i="1" dirty="0">
                <a:latin typeface="Lato" panose="020F0502020204030203" pitchFamily="34" charset="0"/>
              </a:rPr>
              <a:t>SOURCE: CFTC Division of Enforcement Annual Report, 2019</a:t>
            </a:r>
          </a:p>
        </p:txBody>
      </p:sp>
      <p:graphicFrame>
        <p:nvGraphicFramePr>
          <p:cNvPr id="13" name="Content Placeholder 3">
            <a:extLst>
              <a:ext uri="{FF2B5EF4-FFF2-40B4-BE49-F238E27FC236}">
                <a16:creationId xmlns:a16="http://schemas.microsoft.com/office/drawing/2014/main" id="{B9221B25-1568-C547-935F-FBD027B2FC0B}"/>
              </a:ext>
            </a:extLst>
          </p:cNvPr>
          <p:cNvGraphicFramePr>
            <a:graphicFrameLocks noGrp="1"/>
          </p:cNvGraphicFramePr>
          <p:nvPr>
            <p:ph idx="1"/>
            <p:extLst>
              <p:ext uri="{D42A27DB-BD31-4B8C-83A1-F6EECF244321}">
                <p14:modId xmlns:p14="http://schemas.microsoft.com/office/powerpoint/2010/main" val="131116804"/>
              </p:ext>
            </p:extLst>
          </p:nvPr>
        </p:nvGraphicFramePr>
        <p:xfrm>
          <a:off x="4475746" y="2498174"/>
          <a:ext cx="4039603" cy="2759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04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a:bodyPr>
          <a:lstStyle/>
          <a:p>
            <a:pPr>
              <a:spcBef>
                <a:spcPts val="1800"/>
              </a:spcBef>
            </a:pPr>
            <a:r>
              <a:rPr lang="en-US" dirty="0"/>
              <a:t>Market Power Manipulation</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322654" cy="4471281"/>
          </a:xfrm>
        </p:spPr>
        <p:txBody>
          <a:bodyPr>
            <a:noAutofit/>
          </a:bodyPr>
          <a:lstStyle/>
          <a:p>
            <a:pPr>
              <a:lnSpc>
                <a:spcPts val="2340"/>
              </a:lnSpc>
              <a:spcBef>
                <a:spcPts val="1600"/>
              </a:spcBef>
            </a:pPr>
            <a:r>
              <a:rPr lang="en-US" sz="2200" b="1" dirty="0">
                <a:solidFill>
                  <a:srgbClr val="00B0F0"/>
                </a:solidFill>
              </a:rPr>
              <a:t>Section 6(c)(3) </a:t>
            </a:r>
            <a:r>
              <a:rPr lang="en-US" sz="2200" dirty="0"/>
              <a:t>makes it unlawful for “any person, directly or indirectly, to manipulate or attempt to manipulate the price of any swap, or of any commodity in interstate commerce, or for future delivery on or subject to the rules of any registered entity.” </a:t>
            </a:r>
          </a:p>
          <a:p>
            <a:pPr>
              <a:lnSpc>
                <a:spcPts val="2340"/>
              </a:lnSpc>
              <a:spcBef>
                <a:spcPts val="1600"/>
              </a:spcBef>
            </a:pPr>
            <a:r>
              <a:rPr lang="en-US" sz="2200" b="1" dirty="0">
                <a:solidFill>
                  <a:srgbClr val="00B0F0"/>
                </a:solidFill>
              </a:rPr>
              <a:t>Section 9(a)(2) </a:t>
            </a:r>
            <a:r>
              <a:rPr lang="en-US" sz="2200" dirty="0"/>
              <a:t>makes it a felony for “any person to manipulate or attempt to manipulate the price of any commodity in interstate commerce,… or of any swap, or to corner or attempt to corner any such commodity, or knowingly to deliver or cause to be delivered… false or misleading or knowingly inaccurate reports concerning crop of market information or conditions that affect or tend to affect the price of any commodity… or to knowingly violate Sections 4, 4b, 4c, 4h, 40(1), or 19.” </a:t>
            </a:r>
          </a:p>
        </p:txBody>
      </p:sp>
    </p:spTree>
    <p:extLst>
      <p:ext uri="{BB962C8B-B14F-4D97-AF65-F5344CB8AC3E}">
        <p14:creationId xmlns:p14="http://schemas.microsoft.com/office/powerpoint/2010/main" val="169258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pPr>
              <a:spcBef>
                <a:spcPts val="1800"/>
              </a:spcBef>
            </a:pPr>
            <a:r>
              <a:rPr lang="en-US" sz="3600" dirty="0"/>
              <a:t>Market Power Manipulation</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411357"/>
            <a:ext cx="7886700" cy="4765606"/>
          </a:xfrm>
        </p:spPr>
        <p:txBody>
          <a:bodyPr>
            <a:normAutofit fontScale="85000" lnSpcReduction="10000"/>
          </a:bodyPr>
          <a:lstStyle/>
          <a:p>
            <a:pPr>
              <a:spcBef>
                <a:spcPts val="1800"/>
              </a:spcBef>
            </a:pPr>
            <a:r>
              <a:rPr lang="en-US" sz="2400" b="1" dirty="0">
                <a:solidFill>
                  <a:srgbClr val="00B0F0"/>
                </a:solidFill>
              </a:rPr>
              <a:t>Rule 180.2 </a:t>
            </a:r>
            <a:r>
              <a:rPr lang="en-US" sz="2400" dirty="0"/>
              <a:t>codified and affirmed the long-standing four-part test for manipulation.</a:t>
            </a:r>
          </a:p>
          <a:p>
            <a:pPr>
              <a:spcBef>
                <a:spcPts val="1800"/>
              </a:spcBef>
            </a:pPr>
            <a:r>
              <a:rPr lang="en-US" sz="2400" b="1" dirty="0">
                <a:solidFill>
                  <a:srgbClr val="00B0F0"/>
                </a:solidFill>
              </a:rPr>
              <a:t>Rule 180.2:  </a:t>
            </a:r>
            <a:r>
              <a:rPr lang="en-US" sz="2400" dirty="0"/>
              <a:t>It shall be unlawful for any person, directly or indirectly, to manipulate or attempt to manipulate the price of any swap, or of any commodity in interstate commerce, for future delivery on or subject to the rules of any registered entity.  One must have:</a:t>
            </a:r>
          </a:p>
          <a:p>
            <a:pPr lvl="1">
              <a:spcBef>
                <a:spcPts val="1800"/>
              </a:spcBef>
              <a:buClr>
                <a:srgbClr val="00B0F0"/>
              </a:buClr>
            </a:pPr>
            <a:r>
              <a:rPr lang="en-US" sz="1900" dirty="0"/>
              <a:t>(1) the ability to influence prices;</a:t>
            </a:r>
          </a:p>
          <a:p>
            <a:pPr lvl="1">
              <a:spcBef>
                <a:spcPts val="1800"/>
              </a:spcBef>
              <a:buClr>
                <a:srgbClr val="00B0F0"/>
              </a:buClr>
            </a:pPr>
            <a:r>
              <a:rPr lang="en-US" sz="1900" dirty="0"/>
              <a:t>(2) the specific intent to influence;</a:t>
            </a:r>
          </a:p>
          <a:p>
            <a:pPr lvl="1">
              <a:spcBef>
                <a:spcPts val="1800"/>
              </a:spcBef>
              <a:buClr>
                <a:srgbClr val="00B0F0"/>
              </a:buClr>
            </a:pPr>
            <a:r>
              <a:rPr lang="en-US" sz="1900" dirty="0"/>
              <a:t>(3) artificial prices must exist; and </a:t>
            </a:r>
          </a:p>
          <a:p>
            <a:pPr lvl="1">
              <a:spcBef>
                <a:spcPts val="1800"/>
              </a:spcBef>
              <a:buClr>
                <a:srgbClr val="00B0F0"/>
              </a:buClr>
            </a:pPr>
            <a:r>
              <a:rPr lang="en-US" sz="1900" dirty="0"/>
              <a:t>(4) the conduct in question must be shown to have caused the artificial price.</a:t>
            </a:r>
          </a:p>
          <a:p>
            <a:pPr>
              <a:spcBef>
                <a:spcPts val="1800"/>
              </a:spcBef>
            </a:pPr>
            <a:r>
              <a:rPr lang="en-US" sz="2400" dirty="0"/>
              <a:t>Under Rule 180.2, the CFTC must prove both (1) specific intent to manipulate; and (2) causation (</a:t>
            </a:r>
            <a:r>
              <a:rPr lang="en-US" sz="2400" i="1" dirty="0"/>
              <a:t>i.e.</a:t>
            </a:r>
            <a:r>
              <a:rPr lang="en-US" sz="2400" dirty="0"/>
              <a:t>, that the conduct caused artificial prices).</a:t>
            </a:r>
          </a:p>
        </p:txBody>
      </p:sp>
    </p:spTree>
    <p:extLst>
      <p:ext uri="{BB962C8B-B14F-4D97-AF65-F5344CB8AC3E}">
        <p14:creationId xmlns:p14="http://schemas.microsoft.com/office/powerpoint/2010/main" val="127487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sz="3600" dirty="0"/>
              <a:t>Fraud-Based Manipulation</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371600"/>
            <a:ext cx="7886700" cy="4805363"/>
          </a:xfrm>
        </p:spPr>
        <p:txBody>
          <a:bodyPr>
            <a:noAutofit/>
          </a:bodyPr>
          <a:lstStyle/>
          <a:p>
            <a:pPr>
              <a:spcBef>
                <a:spcPts val="1200"/>
              </a:spcBef>
            </a:pPr>
            <a:r>
              <a:rPr lang="en-US" sz="2000" b="1" dirty="0">
                <a:solidFill>
                  <a:srgbClr val="00B0F0"/>
                </a:solidFill>
              </a:rPr>
              <a:t>Section 6(c)(1) </a:t>
            </a:r>
            <a:r>
              <a:rPr lang="en-US" sz="2000" dirty="0"/>
              <a:t>makes it unlawful for “any person, directly or indirectly, to use or employ, in connection with any swap, or a contract of sale of any commodity in interstate commerce, or for future delivery on or subject to the rules of any registered entity, any manipulative or deceptive device or contrivance, in contravention of such rules and regulations as the Commission shall promulgate…, provided no rule or regulation promulgated by the Commission shall require any person to disclose to another person nonpublic information that may be material to the market price, rate, or level of the commodity transaction, except as necessary to make any statement made to the other person in or in connection with the transaction not misleading in any material respect.” </a:t>
            </a:r>
          </a:p>
          <a:p>
            <a:pPr lvl="1">
              <a:spcBef>
                <a:spcPts val="1200"/>
              </a:spcBef>
              <a:buClr>
                <a:srgbClr val="00B0F0"/>
              </a:buClr>
            </a:pPr>
            <a:r>
              <a:rPr lang="en-US" sz="1400" b="1" dirty="0">
                <a:solidFill>
                  <a:srgbClr val="00B0F0"/>
                </a:solidFill>
              </a:rPr>
              <a:t>Section 6(c)(1)(A):  </a:t>
            </a:r>
            <a:r>
              <a:rPr lang="en-US" sz="1400" dirty="0"/>
              <a:t>“Unlawful manipulation for purposes of this paragraph shall include, but not be limited to, delivering, or causing to be delivered for transmission through the mails or interstate commerce, by any means of communication whatsoever, a false or misleading or inaccurate report concerning crop or market information or conditions that affect or tend to affect the price of any commodity in interstate commerce, knowing, or acting in reckless disregard of the fact that such report is false, misleading or inaccurate.”</a:t>
            </a:r>
          </a:p>
        </p:txBody>
      </p:sp>
    </p:spTree>
    <p:extLst>
      <p:ext uri="{BB962C8B-B14F-4D97-AF65-F5344CB8AC3E}">
        <p14:creationId xmlns:p14="http://schemas.microsoft.com/office/powerpoint/2010/main" val="68707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pPr>
              <a:spcBef>
                <a:spcPts val="600"/>
              </a:spcBef>
            </a:pPr>
            <a:r>
              <a:rPr lang="en-US" sz="3600" dirty="0"/>
              <a:t>Fraud-Based Manipulation</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342533" cy="4893487"/>
          </a:xfrm>
        </p:spPr>
        <p:txBody>
          <a:bodyPr>
            <a:noAutofit/>
          </a:bodyPr>
          <a:lstStyle/>
          <a:p>
            <a:pPr>
              <a:spcBef>
                <a:spcPts val="600"/>
              </a:spcBef>
            </a:pPr>
            <a:r>
              <a:rPr lang="en-US" sz="2000" b="1" dirty="0">
                <a:solidFill>
                  <a:srgbClr val="00B0F0"/>
                </a:solidFill>
              </a:rPr>
              <a:t>Rule 180.1 </a:t>
            </a:r>
            <a:r>
              <a:rPr lang="en-US" sz="2000" dirty="0"/>
              <a:t>is modeled after SEC fraud enforcement authority under SEC Rule Section 10(b)(5).</a:t>
            </a:r>
          </a:p>
          <a:p>
            <a:pPr lvl="1">
              <a:spcBef>
                <a:spcPts val="600"/>
              </a:spcBef>
              <a:buClr>
                <a:srgbClr val="00B0F0"/>
              </a:buClr>
            </a:pPr>
            <a:r>
              <a:rPr lang="en-US" sz="1400" dirty="0"/>
              <a:t>The CFTC will be guided but not bound by SEC precedents in this area.</a:t>
            </a:r>
          </a:p>
          <a:p>
            <a:pPr>
              <a:spcBef>
                <a:spcPts val="600"/>
              </a:spcBef>
            </a:pPr>
            <a:r>
              <a:rPr lang="en-US" sz="2000" b="1" dirty="0">
                <a:solidFill>
                  <a:srgbClr val="00B0F0"/>
                </a:solidFill>
              </a:rPr>
              <a:t>Rule 180.1</a:t>
            </a:r>
            <a:r>
              <a:rPr lang="en-US" sz="2000" dirty="0"/>
              <a:t>:  “It shall be unlawful for any person, directly or indirectly, in connection with any [swap, commodity, or future] to intentionally or recklessly: </a:t>
            </a:r>
          </a:p>
          <a:p>
            <a:pPr lvl="1">
              <a:spcBef>
                <a:spcPts val="600"/>
              </a:spcBef>
              <a:buClr>
                <a:srgbClr val="00B0F0"/>
              </a:buClr>
            </a:pPr>
            <a:r>
              <a:rPr lang="en-US" sz="1400" dirty="0"/>
              <a:t>Use or employ, or attempt to use or employ, any manipulative device, scheme, or artifice to defraud;</a:t>
            </a:r>
          </a:p>
          <a:p>
            <a:pPr lvl="1">
              <a:spcBef>
                <a:spcPts val="600"/>
              </a:spcBef>
              <a:buClr>
                <a:srgbClr val="00B0F0"/>
              </a:buClr>
            </a:pPr>
            <a:r>
              <a:rPr lang="en-US" sz="1400" dirty="0"/>
              <a:t>Make, or attempt to make, any untrue or misleading statement of material fact or to omit to state a material fact necessary in order to make the statements made not untrue or misleading;</a:t>
            </a:r>
          </a:p>
          <a:p>
            <a:pPr lvl="1">
              <a:spcBef>
                <a:spcPts val="600"/>
              </a:spcBef>
              <a:buClr>
                <a:srgbClr val="00B0F0"/>
              </a:buClr>
            </a:pPr>
            <a:r>
              <a:rPr lang="en-US" sz="1400" dirty="0"/>
              <a:t>Engage, or attempt to engage, in any act, practice, or course of business, which operates or would operate as a fraud or deceit upon any person; or </a:t>
            </a:r>
          </a:p>
          <a:p>
            <a:pPr lvl="1">
              <a:spcBef>
                <a:spcPts val="600"/>
              </a:spcBef>
              <a:buClr>
                <a:srgbClr val="00B0F0"/>
              </a:buClr>
            </a:pPr>
            <a:r>
              <a:rPr lang="en-US" sz="1400" dirty="0"/>
              <a:t>Deliver or cause to be delivered, or attempt to deliver . . . by any means of communication whatsoever, a false or misleading or inaccurate report concerning crop or market information or conditions that affect or tend to affect the price of any commodity in interstate commerce, knowing, or acting in reckless disregard, of the fact that such report is false, misleading, or inaccurate.” </a:t>
            </a:r>
          </a:p>
          <a:p>
            <a:pPr>
              <a:spcBef>
                <a:spcPts val="600"/>
              </a:spcBef>
            </a:pPr>
            <a:r>
              <a:rPr lang="en-US" sz="2000" dirty="0"/>
              <a:t>Specific intent to manipulate is not a required showing</a:t>
            </a:r>
            <a:r>
              <a:rPr lang="en-US" sz="1800" dirty="0"/>
              <a:t>.</a:t>
            </a:r>
          </a:p>
        </p:txBody>
      </p:sp>
    </p:spTree>
    <p:extLst>
      <p:ext uri="{BB962C8B-B14F-4D97-AF65-F5344CB8AC3E}">
        <p14:creationId xmlns:p14="http://schemas.microsoft.com/office/powerpoint/2010/main" val="9532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a:bodyPr>
          <a:lstStyle/>
          <a:p>
            <a:pPr>
              <a:spcBef>
                <a:spcPts val="600"/>
              </a:spcBef>
            </a:pPr>
            <a:r>
              <a:rPr lang="en-US" dirty="0"/>
              <a:t>Disruptive Trading</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054298" cy="4893487"/>
          </a:xfrm>
        </p:spPr>
        <p:txBody>
          <a:bodyPr>
            <a:noAutofit/>
          </a:bodyPr>
          <a:lstStyle/>
          <a:p>
            <a:pPr>
              <a:spcBef>
                <a:spcPts val="600"/>
              </a:spcBef>
            </a:pPr>
            <a:r>
              <a:rPr lang="en-US" sz="2200" b="1" dirty="0">
                <a:solidFill>
                  <a:srgbClr val="00B0F0"/>
                </a:solidFill>
              </a:rPr>
              <a:t>Section 4c(a)(5) </a:t>
            </a:r>
            <a:r>
              <a:rPr lang="en-US" sz="2200" dirty="0"/>
              <a:t>provides that it shall be unlawful for any person to engage in any trading, practice, or conduct on or subject to the rules of a registered entity that—</a:t>
            </a:r>
          </a:p>
          <a:p>
            <a:pPr lvl="1">
              <a:spcBef>
                <a:spcPts val="600"/>
              </a:spcBef>
              <a:buClr>
                <a:srgbClr val="00B0F0"/>
              </a:buClr>
            </a:pPr>
            <a:r>
              <a:rPr lang="en-US" dirty="0"/>
              <a:t>violates bids or offers;</a:t>
            </a:r>
          </a:p>
          <a:p>
            <a:pPr lvl="1">
              <a:spcBef>
                <a:spcPts val="600"/>
              </a:spcBef>
              <a:buClr>
                <a:srgbClr val="00B0F0"/>
              </a:buClr>
            </a:pPr>
            <a:r>
              <a:rPr lang="en-US" dirty="0"/>
              <a:t>demonstrates intentional or reckless disregard for the orderly execution of transactions during the closing period; or</a:t>
            </a:r>
          </a:p>
          <a:p>
            <a:pPr lvl="1">
              <a:spcBef>
                <a:spcPts val="600"/>
              </a:spcBef>
              <a:buClr>
                <a:srgbClr val="00B0F0"/>
              </a:buClr>
            </a:pPr>
            <a:r>
              <a:rPr lang="en-US" dirty="0"/>
              <a:t>is, is of the character of, or is commonly known to the trade as, ‘‘spoofing’’ (bidding or offering with the intent to cancel the bid or offer before execution).</a:t>
            </a:r>
            <a:endParaRPr lang="en-US" sz="1600" dirty="0"/>
          </a:p>
        </p:txBody>
      </p:sp>
    </p:spTree>
    <p:extLst>
      <p:ext uri="{BB962C8B-B14F-4D97-AF65-F5344CB8AC3E}">
        <p14:creationId xmlns:p14="http://schemas.microsoft.com/office/powerpoint/2010/main" val="57242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pPr>
              <a:spcBef>
                <a:spcPts val="600"/>
              </a:spcBef>
            </a:pPr>
            <a:r>
              <a:rPr lang="en-US" dirty="0"/>
              <a:t>Case Study:  Spoofing Enforcement Actions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054298" cy="4893487"/>
          </a:xfrm>
        </p:spPr>
        <p:txBody>
          <a:bodyPr>
            <a:noAutofit/>
          </a:bodyPr>
          <a:lstStyle/>
          <a:p>
            <a:pPr>
              <a:spcBef>
                <a:spcPts val="600"/>
              </a:spcBef>
            </a:pPr>
            <a:r>
              <a:rPr lang="en-US" sz="2200" dirty="0"/>
              <a:t>CFTC speaking orders have focused on specific data-based sequences of events.  </a:t>
            </a:r>
          </a:p>
          <a:p>
            <a:pPr>
              <a:spcBef>
                <a:spcPts val="600"/>
              </a:spcBef>
            </a:pPr>
            <a:endParaRPr lang="en-US" sz="2200" b="1" dirty="0">
              <a:solidFill>
                <a:srgbClr val="00B0F0"/>
              </a:solidFill>
            </a:endParaRPr>
          </a:p>
          <a:p>
            <a:pPr marL="0" indent="0">
              <a:spcBef>
                <a:spcPts val="600"/>
              </a:spcBef>
              <a:buNone/>
            </a:pPr>
            <a:r>
              <a:rPr lang="en-US" sz="2200" dirty="0"/>
              <a:t>CFTC </a:t>
            </a:r>
            <a:r>
              <a:rPr lang="en-US" sz="2200" dirty="0" err="1"/>
              <a:t>Dkt</a:t>
            </a:r>
            <a:r>
              <a:rPr lang="en-US" sz="2200" dirty="0"/>
              <a:t>. No. 17-21 (Aug. 7, 2017)</a:t>
            </a:r>
          </a:p>
          <a:p>
            <a:pPr marL="342900" lvl="1" indent="0">
              <a:spcBef>
                <a:spcPts val="600"/>
              </a:spcBef>
              <a:buNone/>
            </a:pPr>
            <a:r>
              <a:rPr lang="en-US" sz="1400" dirty="0">
                <a:latin typeface="Times New Roman" panose="02020603050405020304" pitchFamily="18" charset="0"/>
                <a:cs typeface="Times New Roman" panose="02020603050405020304" pitchFamily="18" charset="0"/>
              </a:rPr>
              <a:t>Trader A’s spoofing strategies included submitting orders on opposite sides of the same market at nearly the same time.  In this pattern, Trader A first placed one or more relatively small bids or offers (“Order 1”).  Soon thereafter, in the same market, Trader A entered one or more larger bids or offers (“Order 2”) while Order 1 rested live in the market.  Order 2 was placed on the opposite side of the market from Order 1.  In many instances, Trader A then received a partial or complete fill on Order 1, and then cancelled Order 2 before it was filled.</a:t>
            </a:r>
          </a:p>
          <a:p>
            <a:pPr lvl="2">
              <a:spcBef>
                <a:spcPts val="600"/>
              </a:spcBef>
            </a:pPr>
            <a:endParaRPr lang="en-US" sz="1600" dirty="0"/>
          </a:p>
          <a:p>
            <a:pPr marL="0" indent="0">
              <a:spcBef>
                <a:spcPts val="600"/>
              </a:spcBef>
              <a:buClr>
                <a:srgbClr val="00B0F0"/>
              </a:buClr>
              <a:buNone/>
            </a:pPr>
            <a:r>
              <a:rPr lang="en-US" sz="2200" dirty="0"/>
              <a:t>CFTC </a:t>
            </a:r>
            <a:r>
              <a:rPr lang="en-US" sz="2200" dirty="0" err="1"/>
              <a:t>Dkt</a:t>
            </a:r>
            <a:r>
              <a:rPr lang="en-US" sz="2200" dirty="0"/>
              <a:t>. No. 18-38 (Sept. 21, 2018)</a:t>
            </a:r>
          </a:p>
          <a:p>
            <a:pPr marL="342900" lvl="1" indent="0">
              <a:spcBef>
                <a:spcPts val="600"/>
              </a:spcBef>
              <a:buClr>
                <a:srgbClr val="00B0F0"/>
              </a:buClr>
              <a:buNone/>
            </a:pPr>
            <a:r>
              <a:rPr lang="en-US" sz="1400" dirty="0">
                <a:latin typeface="Times New Roman" panose="02020603050405020304" pitchFamily="18" charset="0"/>
                <a:cs typeface="Times New Roman" panose="02020603050405020304" pitchFamily="18" charset="0"/>
              </a:rPr>
              <a:t>“Trader A’s spoofing generally involved flashing large orders in the market—i.e., placing large orders with the intent to cancel them before execution, and then quickly doing so.  For example, on March 28, 2017, Trader A canceled two sell orders, each for 500 lots, within seconds of placing them.  And on May 5, 2017, Trader A canceled two sell orders, each for 300 lots, within seconds of placing them.”</a:t>
            </a:r>
          </a:p>
        </p:txBody>
      </p:sp>
    </p:spTree>
    <p:extLst>
      <p:ext uri="{BB962C8B-B14F-4D97-AF65-F5344CB8AC3E}">
        <p14:creationId xmlns:p14="http://schemas.microsoft.com/office/powerpoint/2010/main" val="131799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sz="3000" dirty="0"/>
              <a:t>Case Study:  </a:t>
            </a:r>
            <a:r>
              <a:rPr lang="en-US" sz="3000" i="1" dirty="0"/>
              <a:t>CFTC </a:t>
            </a:r>
            <a:r>
              <a:rPr lang="en-US" sz="3000" dirty="0"/>
              <a:t>v. </a:t>
            </a:r>
            <a:r>
              <a:rPr lang="en-US" sz="3000" i="1" dirty="0"/>
              <a:t>Wilson </a:t>
            </a:r>
            <a:r>
              <a:rPr lang="en-US" sz="3000" dirty="0"/>
              <a:t>(13 Civ. 7884, S.D.N.Y. Nov. 30, 2018)</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3920394" y="1554481"/>
            <a:ext cx="4495565" cy="4622482"/>
          </a:xfrm>
        </p:spPr>
        <p:txBody>
          <a:bodyPr>
            <a:noAutofit/>
          </a:bodyPr>
          <a:lstStyle/>
          <a:p>
            <a:pPr>
              <a:spcBef>
                <a:spcPts val="1200"/>
              </a:spcBef>
            </a:pPr>
            <a:r>
              <a:rPr lang="en-US" sz="1600" dirty="0"/>
              <a:t>The CFTC alleged manipulation and attempted manipulation of the IDEX USD Three-Month Interest Rate Swap Futures Contract (Three-Month Contract) from at least Jan. 2011 through Aug. 2011.</a:t>
            </a:r>
          </a:p>
          <a:p>
            <a:pPr>
              <a:spcBef>
                <a:spcPts val="1200"/>
              </a:spcBef>
            </a:pPr>
            <a:r>
              <a:rPr lang="en-US" sz="1600" dirty="0"/>
              <a:t>Complaint reflected use of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68" y="1554481"/>
            <a:ext cx="2631278" cy="3398519"/>
          </a:xfrm>
          <a:prstGeom prst="rect">
            <a:avLst/>
          </a:prstGeom>
          <a:ln w="12700">
            <a:solidFill>
              <a:schemeClr val="tx1"/>
            </a:solidFill>
          </a:ln>
          <a:effectLst>
            <a:outerShdw blurRad="50800" dist="38100" dir="2700000" algn="tl" rotWithShape="0">
              <a:prstClr val="black">
                <a:alpha val="40000"/>
              </a:prstClr>
            </a:outerShdw>
          </a:effectLst>
        </p:spPr>
      </p:pic>
      <p:grpSp>
        <p:nvGrpSpPr>
          <p:cNvPr id="4" name="Group 3"/>
          <p:cNvGrpSpPr/>
          <p:nvPr/>
        </p:nvGrpSpPr>
        <p:grpSpPr>
          <a:xfrm>
            <a:off x="795868" y="2375748"/>
            <a:ext cx="2631277" cy="3398519"/>
            <a:chOff x="795868" y="2375748"/>
            <a:chExt cx="2631277" cy="339851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68" y="2375748"/>
              <a:ext cx="2631277" cy="3398519"/>
            </a:xfrm>
            <a:prstGeom prst="rect">
              <a:avLst/>
            </a:prstGeom>
            <a:ln w="12700">
              <a:solidFill>
                <a:schemeClr val="tx1"/>
              </a:solidFill>
            </a:ln>
            <a:effectLst>
              <a:outerShdw blurRad="50800" dist="38100" dir="2700000" algn="tl" rotWithShape="0">
                <a:prstClr val="black">
                  <a:alpha val="40000"/>
                </a:prstClr>
              </a:outerShdw>
            </a:effectLst>
          </p:spPr>
        </p:pic>
        <p:sp>
          <p:nvSpPr>
            <p:cNvPr id="3" name="Rectangle 2"/>
            <p:cNvSpPr/>
            <p:nvPr/>
          </p:nvSpPr>
          <p:spPr>
            <a:xfrm>
              <a:off x="999067" y="2675467"/>
              <a:ext cx="2108200" cy="5215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89568" y="3247811"/>
            <a:ext cx="2631277" cy="3398518"/>
            <a:chOff x="1189568" y="3247811"/>
            <a:chExt cx="2631277" cy="3398518"/>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568" y="3247811"/>
              <a:ext cx="2631277" cy="3398518"/>
            </a:xfrm>
            <a:prstGeom prst="rect">
              <a:avLst/>
            </a:prstGeom>
            <a:ln w="12700">
              <a:solidFill>
                <a:schemeClr val="tx1"/>
              </a:solidFill>
            </a:ln>
            <a:effectLst>
              <a:outerShdw blurRad="50800" dist="38100" dir="2700000" algn="tl" rotWithShape="0">
                <a:prstClr val="black">
                  <a:alpha val="40000"/>
                </a:prstClr>
              </a:outerShdw>
            </a:effectLst>
          </p:spPr>
        </p:pic>
        <p:sp>
          <p:nvSpPr>
            <p:cNvPr id="10" name="Rectangle 9"/>
            <p:cNvSpPr/>
            <p:nvPr/>
          </p:nvSpPr>
          <p:spPr>
            <a:xfrm>
              <a:off x="1418699" y="3791372"/>
              <a:ext cx="2108200" cy="5215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6"/>
          <a:stretch>
            <a:fillRect/>
          </a:stretch>
        </p:blipFill>
        <p:spPr>
          <a:xfrm>
            <a:off x="4019785" y="3414891"/>
            <a:ext cx="4873635" cy="1093609"/>
          </a:xfrm>
          <a:prstGeom prst="rect">
            <a:avLst/>
          </a:prstGeom>
          <a:ln w="15875">
            <a:solidFill>
              <a:schemeClr val="tx1"/>
            </a:solidFill>
          </a:ln>
        </p:spPr>
      </p:pic>
      <p:pic>
        <p:nvPicPr>
          <p:cNvPr id="13" name="Picture 12"/>
          <p:cNvPicPr>
            <a:picLocks noChangeAspect="1"/>
          </p:cNvPicPr>
          <p:nvPr/>
        </p:nvPicPr>
        <p:blipFill>
          <a:blip r:embed="rId7"/>
          <a:stretch>
            <a:fillRect/>
          </a:stretch>
        </p:blipFill>
        <p:spPr>
          <a:xfrm>
            <a:off x="4019785" y="4677577"/>
            <a:ext cx="4873635" cy="1119279"/>
          </a:xfrm>
          <a:prstGeom prst="rect">
            <a:avLst/>
          </a:prstGeom>
          <a:ln w="15875">
            <a:solidFill>
              <a:schemeClr val="tx1"/>
            </a:solidFill>
          </a:ln>
        </p:spPr>
      </p:pic>
    </p:spTree>
    <p:extLst>
      <p:ext uri="{BB962C8B-B14F-4D97-AF65-F5344CB8AC3E}">
        <p14:creationId xmlns:p14="http://schemas.microsoft.com/office/powerpoint/2010/main" val="32591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FC3A0-1C92-AD47-9441-149E00D3FF57}"/>
              </a:ext>
            </a:extLst>
          </p:cNvPr>
          <p:cNvSpPr>
            <a:spLocks noGrp="1"/>
          </p:cNvSpPr>
          <p:nvPr>
            <p:ph type="title"/>
          </p:nvPr>
        </p:nvSpPr>
        <p:spPr/>
        <p:txBody>
          <a:bodyPr/>
          <a:lstStyle/>
          <a:p>
            <a:r>
              <a:rPr lang="en-US" dirty="0"/>
              <a:t>Presenters</a:t>
            </a:r>
          </a:p>
        </p:txBody>
      </p:sp>
      <p:pic>
        <p:nvPicPr>
          <p:cNvPr id="10" name="Picture 9" descr="A close up of a mans face&#10;&#10;Description automatically generated">
            <a:extLst>
              <a:ext uri="{FF2B5EF4-FFF2-40B4-BE49-F238E27FC236}">
                <a16:creationId xmlns:a16="http://schemas.microsoft.com/office/drawing/2014/main" id="{AB26557E-FA6F-624D-BA08-37DF7240E230}"/>
              </a:ext>
            </a:extLst>
          </p:cNvPr>
          <p:cNvPicPr>
            <a:picLocks noChangeAspect="1"/>
          </p:cNvPicPr>
          <p:nvPr/>
        </p:nvPicPr>
        <p:blipFill>
          <a:blip r:embed="rId2"/>
          <a:stretch>
            <a:fillRect/>
          </a:stretch>
        </p:blipFill>
        <p:spPr>
          <a:xfrm>
            <a:off x="0" y="1947672"/>
            <a:ext cx="9144000" cy="2962656"/>
          </a:xfrm>
          <a:prstGeom prst="rect">
            <a:avLst/>
          </a:prstGeom>
        </p:spPr>
      </p:pic>
    </p:spTree>
    <p:extLst>
      <p:ext uri="{BB962C8B-B14F-4D97-AF65-F5344CB8AC3E}">
        <p14:creationId xmlns:p14="http://schemas.microsoft.com/office/powerpoint/2010/main" val="245788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sz="3000" dirty="0"/>
              <a:t>Case Study:  </a:t>
            </a:r>
            <a:r>
              <a:rPr lang="en-US" sz="3000" i="1" dirty="0"/>
              <a:t>CFTC </a:t>
            </a:r>
            <a:r>
              <a:rPr lang="en-US" sz="3000" dirty="0"/>
              <a:t>v. </a:t>
            </a:r>
            <a:r>
              <a:rPr lang="en-US" sz="3000" i="1" dirty="0"/>
              <a:t>Wilson </a:t>
            </a:r>
            <a:r>
              <a:rPr lang="en-US" sz="3000" dirty="0"/>
              <a:t>(13 Civ. 7884, S.D.N.Y. Nov. 30, 2018)</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510748"/>
            <a:ext cx="7886700" cy="4666215"/>
          </a:xfrm>
        </p:spPr>
        <p:txBody>
          <a:bodyPr>
            <a:noAutofit/>
          </a:bodyPr>
          <a:lstStyle/>
          <a:p>
            <a:pPr>
              <a:spcBef>
                <a:spcPts val="1200"/>
              </a:spcBef>
            </a:pPr>
            <a:r>
              <a:rPr lang="en-US" sz="2200" dirty="0"/>
              <a:t>The Court ultimately entered a verdict in favor of DRW, holding that a traditional manipulation claim under the CEA requires a showing of artificial prices, and the CFTC’s failure to establish that the IDEX settlement prices were artificially high was fatal to its claims. </a:t>
            </a:r>
          </a:p>
          <a:p>
            <a:pPr lvl="1">
              <a:spcBef>
                <a:spcPts val="1200"/>
              </a:spcBef>
              <a:buClr>
                <a:srgbClr val="00B0F0"/>
              </a:buClr>
            </a:pPr>
            <a:r>
              <a:rPr lang="en-US" dirty="0"/>
              <a:t>The Court rejected the CFTC’s assertion that, because DRW “understood and intended that their bids would affect the settlement price” (which would benefit DRW’s open positions), “those bids were inherently manipulative, regardless of whether they were reflective of fair market value and regardless of whether they were designed to attract counterparties for future transactions.”</a:t>
            </a:r>
          </a:p>
          <a:p>
            <a:pPr>
              <a:spcBef>
                <a:spcPts val="1200"/>
              </a:spcBef>
            </a:pPr>
            <a:r>
              <a:rPr lang="en-US" sz="2200" dirty="0"/>
              <a:t>In so holding, the Court confirmed that open-market bids and offers that are made with an honest desire to trade cannot support liability under the traditional anti-manipulation provisions of the CEA.</a:t>
            </a:r>
          </a:p>
          <a:p>
            <a:pPr>
              <a:spcBef>
                <a:spcPts val="1200"/>
              </a:spcBef>
            </a:pPr>
            <a:endParaRPr lang="en-US" dirty="0"/>
          </a:p>
          <a:p>
            <a:pPr>
              <a:spcBef>
                <a:spcPts val="1200"/>
              </a:spcBef>
            </a:pPr>
            <a:endParaRPr lang="en-US" dirty="0"/>
          </a:p>
        </p:txBody>
      </p:sp>
    </p:spTree>
    <p:extLst>
      <p:ext uri="{BB962C8B-B14F-4D97-AF65-F5344CB8AC3E}">
        <p14:creationId xmlns:p14="http://schemas.microsoft.com/office/powerpoint/2010/main" val="46269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sz="3000" dirty="0"/>
              <a:t>Case Study:  </a:t>
            </a:r>
            <a:r>
              <a:rPr lang="en-US" sz="3000" i="1" dirty="0"/>
              <a:t>CFTC </a:t>
            </a:r>
            <a:r>
              <a:rPr lang="en-US" sz="3000" dirty="0"/>
              <a:t>v.</a:t>
            </a:r>
            <a:r>
              <a:rPr lang="en-US" sz="3000" i="1" dirty="0"/>
              <a:t> Kraft Foods Group Inc. </a:t>
            </a:r>
            <a:r>
              <a:rPr lang="en-US" sz="3000" dirty="0"/>
              <a:t>(15 Civ. 2881) (N.D. Ill.)</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3783712" y="1411357"/>
            <a:ext cx="5005516" cy="1600664"/>
          </a:xfrm>
        </p:spPr>
        <p:txBody>
          <a:bodyPr>
            <a:noAutofit/>
          </a:bodyPr>
          <a:lstStyle/>
          <a:p>
            <a:pPr>
              <a:spcBef>
                <a:spcPts val="800"/>
              </a:spcBef>
            </a:pPr>
            <a:r>
              <a:rPr lang="en-US" sz="1600" dirty="0"/>
              <a:t>The CFTC alleged that Kraft’s accumulation of a large long position in Dec. 2011 wheat futures was a deceptive or manipulative device designed to increase the price of wheat futures and depress the price of cash wheat to Kraft’s benefit </a:t>
            </a:r>
          </a:p>
          <a:p>
            <a:pPr>
              <a:spcBef>
                <a:spcPts val="800"/>
              </a:spcBef>
            </a:pPr>
            <a:r>
              <a:rPr lang="en-US" sz="1600" dirty="0"/>
              <a:t>Complaint reflected use of data: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72" y="1554481"/>
            <a:ext cx="2350328" cy="3315287"/>
          </a:xfrm>
          <a:prstGeom prst="rect">
            <a:avLst/>
          </a:prstGeom>
          <a:ln w="12700">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571858"/>
            <a:ext cx="2350328" cy="3041600"/>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895" y="3429000"/>
            <a:ext cx="2350327" cy="3041600"/>
          </a:xfrm>
          <a:prstGeom prst="rect">
            <a:avLst/>
          </a:prstGeom>
          <a:ln w="12700">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a:stretch>
            <a:fillRect/>
          </a:stretch>
        </p:blipFill>
        <p:spPr>
          <a:xfrm>
            <a:off x="3783712" y="3012021"/>
            <a:ext cx="4920021" cy="847598"/>
          </a:xfrm>
          <a:prstGeom prst="rect">
            <a:avLst/>
          </a:prstGeom>
          <a:ln w="15875">
            <a:solidFill>
              <a:schemeClr val="tx1"/>
            </a:solidFill>
          </a:ln>
        </p:spPr>
      </p:pic>
      <p:pic>
        <p:nvPicPr>
          <p:cNvPr id="3" name="Picture 2"/>
          <p:cNvPicPr>
            <a:picLocks noChangeAspect="1"/>
          </p:cNvPicPr>
          <p:nvPr/>
        </p:nvPicPr>
        <p:blipFill>
          <a:blip r:embed="rId7"/>
          <a:stretch>
            <a:fillRect/>
          </a:stretch>
        </p:blipFill>
        <p:spPr>
          <a:xfrm>
            <a:off x="3783712" y="3959895"/>
            <a:ext cx="4920021" cy="1388397"/>
          </a:xfrm>
          <a:prstGeom prst="rect">
            <a:avLst/>
          </a:prstGeom>
          <a:ln w="15875">
            <a:solidFill>
              <a:schemeClr val="tx1"/>
            </a:solidFill>
          </a:ln>
        </p:spPr>
      </p:pic>
      <p:pic>
        <p:nvPicPr>
          <p:cNvPr id="9" name="Picture 8"/>
          <p:cNvPicPr>
            <a:picLocks noChangeAspect="1"/>
          </p:cNvPicPr>
          <p:nvPr/>
        </p:nvPicPr>
        <p:blipFill>
          <a:blip r:embed="rId8"/>
          <a:stretch>
            <a:fillRect/>
          </a:stretch>
        </p:blipFill>
        <p:spPr>
          <a:xfrm>
            <a:off x="3783712" y="5435869"/>
            <a:ext cx="4886155" cy="553714"/>
          </a:xfrm>
          <a:prstGeom prst="rect">
            <a:avLst/>
          </a:prstGeom>
          <a:ln w="15875">
            <a:solidFill>
              <a:schemeClr val="tx1"/>
            </a:solidFill>
          </a:ln>
        </p:spPr>
      </p:pic>
    </p:spTree>
    <p:extLst>
      <p:ext uri="{BB962C8B-B14F-4D97-AF65-F5344CB8AC3E}">
        <p14:creationId xmlns:p14="http://schemas.microsoft.com/office/powerpoint/2010/main" val="1353560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232126"/>
            <a:ext cx="7886700" cy="1325563"/>
          </a:xfrm>
        </p:spPr>
        <p:txBody>
          <a:bodyPr/>
          <a:lstStyle/>
          <a:p>
            <a:pPr algn="ctr">
              <a:spcBef>
                <a:spcPts val="2400"/>
              </a:spcBef>
            </a:pPr>
            <a:r>
              <a:rPr lang="en-US" sz="3600" dirty="0"/>
              <a:t>Data-Driven Enforcement </a:t>
            </a:r>
            <a:br>
              <a:rPr lang="en-US" sz="3600" dirty="0"/>
            </a:br>
            <a:r>
              <a:rPr lang="en-US" sz="3600" dirty="0"/>
              <a:t>by Other Authorities</a:t>
            </a:r>
          </a:p>
        </p:txBody>
      </p:sp>
    </p:spTree>
    <p:extLst>
      <p:ext uri="{BB962C8B-B14F-4D97-AF65-F5344CB8AC3E}">
        <p14:creationId xmlns:p14="http://schemas.microsoft.com/office/powerpoint/2010/main" val="85628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dirty="0"/>
              <a:t>Data-Driven Enforcement by Other Authorities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570383"/>
            <a:ext cx="7243141" cy="4606580"/>
          </a:xfrm>
        </p:spPr>
        <p:txBody>
          <a:bodyPr>
            <a:noAutofit/>
          </a:bodyPr>
          <a:lstStyle/>
          <a:p>
            <a:pPr>
              <a:spcBef>
                <a:spcPts val="1800"/>
              </a:spcBef>
            </a:pPr>
            <a:r>
              <a:rPr lang="en-US" b="1" dirty="0"/>
              <a:t>Other U.S. regulators:</a:t>
            </a:r>
            <a:endParaRPr lang="en-US" sz="2200" b="1" dirty="0"/>
          </a:p>
          <a:p>
            <a:pPr lvl="1">
              <a:spcBef>
                <a:spcPts val="1200"/>
              </a:spcBef>
              <a:buClr>
                <a:srgbClr val="00B0F0"/>
              </a:buClr>
            </a:pPr>
            <a:r>
              <a:rPr lang="en-US" sz="1600" dirty="0"/>
              <a:t>DOJ</a:t>
            </a:r>
          </a:p>
          <a:p>
            <a:pPr lvl="1">
              <a:spcBef>
                <a:spcPts val="1200"/>
              </a:spcBef>
              <a:buClr>
                <a:srgbClr val="00B0F0"/>
              </a:buClr>
            </a:pPr>
            <a:r>
              <a:rPr lang="en-US" sz="1600" dirty="0"/>
              <a:t>SEC / FINRA</a:t>
            </a:r>
          </a:p>
          <a:p>
            <a:pPr lvl="1">
              <a:spcBef>
                <a:spcPts val="1200"/>
              </a:spcBef>
              <a:buClr>
                <a:srgbClr val="00B0F0"/>
              </a:buClr>
            </a:pPr>
            <a:r>
              <a:rPr lang="en-US" sz="1600" dirty="0"/>
              <a:t>Federal Energy Regulatory Commission</a:t>
            </a:r>
          </a:p>
          <a:p>
            <a:pPr lvl="1">
              <a:spcBef>
                <a:spcPts val="1200"/>
              </a:spcBef>
              <a:buClr>
                <a:srgbClr val="00B0F0"/>
              </a:buClr>
            </a:pPr>
            <a:r>
              <a:rPr lang="en-US" sz="1600" dirty="0"/>
              <a:t>Federal Trade Commission</a:t>
            </a:r>
          </a:p>
          <a:p>
            <a:pPr>
              <a:spcBef>
                <a:spcPts val="1800"/>
              </a:spcBef>
            </a:pPr>
            <a:r>
              <a:rPr lang="en-US" b="1" dirty="0"/>
              <a:t>Exchanges / SROs</a:t>
            </a:r>
          </a:p>
          <a:p>
            <a:pPr>
              <a:spcBef>
                <a:spcPts val="1800"/>
              </a:spcBef>
            </a:pPr>
            <a:r>
              <a:rPr lang="en-US" b="1" dirty="0"/>
              <a:t>Non-U.S. regulators, such as ESMA, UK FCA, Singapore MAS, Japan FSA, etc. </a:t>
            </a:r>
          </a:p>
          <a:p>
            <a:pPr>
              <a:spcBef>
                <a:spcPts val="1800"/>
              </a:spcBef>
            </a:pPr>
            <a:endParaRPr lang="en-US" sz="2200" dirty="0"/>
          </a:p>
          <a:p>
            <a:pPr marL="0" indent="0">
              <a:spcBef>
                <a:spcPts val="1800"/>
              </a:spcBef>
              <a:buNone/>
            </a:pPr>
            <a:endParaRPr lang="en-US" sz="2200" dirty="0"/>
          </a:p>
        </p:txBody>
      </p:sp>
    </p:spTree>
    <p:extLst>
      <p:ext uri="{BB962C8B-B14F-4D97-AF65-F5344CB8AC3E}">
        <p14:creationId xmlns:p14="http://schemas.microsoft.com/office/powerpoint/2010/main" val="377479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DOJ Data Analytics </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825625"/>
            <a:ext cx="7886700" cy="2955097"/>
          </a:xfrm>
        </p:spPr>
        <p:txBody>
          <a:bodyPr anchor="ctr">
            <a:noAutofit/>
          </a:bodyPr>
          <a:lstStyle/>
          <a:p>
            <a:pPr marL="228600" indent="-228600">
              <a:spcBef>
                <a:spcPts val="1800"/>
              </a:spcBef>
              <a:buNone/>
            </a:pPr>
            <a:r>
              <a:rPr lang="en-US" sz="2800" dirty="0"/>
              <a:t>“There is just a wealth of information [in data], which is going to give us years and years of cases to come, I would expect.”</a:t>
            </a:r>
          </a:p>
          <a:p>
            <a:pPr marL="2919413" lvl="8" indent="-176213">
              <a:spcBef>
                <a:spcPts val="1800"/>
              </a:spcBef>
              <a:buNone/>
            </a:pPr>
            <a:r>
              <a:rPr lang="en-US" sz="2000" dirty="0">
                <a:latin typeface="Lato" panose="020F0502020204030203" pitchFamily="34" charset="0"/>
              </a:rPr>
              <a:t>- 	Robert Zink (Chief, DOJ Fraud Section), May 2020</a:t>
            </a:r>
          </a:p>
          <a:p>
            <a:pPr>
              <a:spcBef>
                <a:spcPts val="1800"/>
              </a:spcBef>
            </a:pPr>
            <a:endParaRPr lang="en-US" sz="2200" dirty="0"/>
          </a:p>
        </p:txBody>
      </p:sp>
    </p:spTree>
    <p:extLst>
      <p:ext uri="{BB962C8B-B14F-4D97-AF65-F5344CB8AC3E}">
        <p14:creationId xmlns:p14="http://schemas.microsoft.com/office/powerpoint/2010/main" val="157407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a:bodyPr>
          <a:lstStyle/>
          <a:p>
            <a:r>
              <a:rPr lang="en-US" dirty="0"/>
              <a:t>CFTC Collaboration with DOJ </a:t>
            </a:r>
          </a:p>
        </p:txBody>
      </p:sp>
      <p:graphicFrame>
        <p:nvGraphicFramePr>
          <p:cNvPr id="6" name="Chart 5">
            <a:extLst>
              <a:ext uri="{FF2B5EF4-FFF2-40B4-BE49-F238E27FC236}">
                <a16:creationId xmlns:a16="http://schemas.microsoft.com/office/drawing/2014/main" id="{ACC7C327-84D4-B943-B569-D3C87D402BDD}"/>
              </a:ext>
            </a:extLst>
          </p:cNvPr>
          <p:cNvGraphicFramePr>
            <a:graphicFrameLocks/>
          </p:cNvGraphicFramePr>
          <p:nvPr>
            <p:extLst>
              <p:ext uri="{D42A27DB-BD31-4B8C-83A1-F6EECF244321}">
                <p14:modId xmlns:p14="http://schemas.microsoft.com/office/powerpoint/2010/main" val="632968455"/>
              </p:ext>
            </p:extLst>
          </p:nvPr>
        </p:nvGraphicFramePr>
        <p:xfrm>
          <a:off x="630935" y="1286125"/>
          <a:ext cx="7091769" cy="4041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37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SEC Data Analytics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521437" cy="4893487"/>
          </a:xfrm>
        </p:spPr>
        <p:txBody>
          <a:bodyPr>
            <a:noAutofit/>
          </a:bodyPr>
          <a:lstStyle/>
          <a:p>
            <a:pPr>
              <a:spcBef>
                <a:spcPts val="1200"/>
              </a:spcBef>
            </a:pPr>
            <a:r>
              <a:rPr lang="en-US" sz="2200" dirty="0"/>
              <a:t>Last year, the SEC Chairman said that budgetary constraints make “data analytics more important than ever.”  </a:t>
            </a:r>
            <a:r>
              <a:rPr lang="en-US" sz="2200" i="1" dirty="0"/>
              <a:t>See </a:t>
            </a:r>
            <a:r>
              <a:rPr lang="en-US" sz="2200" dirty="0"/>
              <a:t>Jay Clayton, SEC Chairman, Keynote Remarks at the Mid-Atlantic Regional Conference (June 4, 2019). </a:t>
            </a:r>
          </a:p>
          <a:p>
            <a:pPr>
              <a:spcBef>
                <a:spcPts val="1200"/>
              </a:spcBef>
            </a:pPr>
            <a:endParaRPr lang="en-US" sz="2200" dirty="0"/>
          </a:p>
          <a:p>
            <a:pPr>
              <a:spcBef>
                <a:spcPts val="1200"/>
              </a:spcBef>
            </a:pPr>
            <a:r>
              <a:rPr lang="en-US" sz="2200" dirty="0"/>
              <a:t>Data-focused changes to SEC’s structure since 2009:</a:t>
            </a:r>
            <a:r>
              <a:rPr lang="en-US" dirty="0"/>
              <a:t> </a:t>
            </a:r>
          </a:p>
          <a:p>
            <a:pPr lvl="1">
              <a:spcBef>
                <a:spcPts val="1200"/>
              </a:spcBef>
              <a:buClr>
                <a:srgbClr val="00B0F0"/>
              </a:buClr>
            </a:pPr>
            <a:r>
              <a:rPr lang="en-US" sz="1900" b="1" dirty="0">
                <a:solidFill>
                  <a:srgbClr val="00B0F0"/>
                </a:solidFill>
              </a:rPr>
              <a:t>2009</a:t>
            </a:r>
            <a:r>
              <a:rPr lang="en-US" sz="1900" dirty="0">
                <a:solidFill>
                  <a:srgbClr val="00B0F0"/>
                </a:solidFill>
              </a:rPr>
              <a:t>:</a:t>
            </a:r>
            <a:r>
              <a:rPr lang="en-US" sz="1900" dirty="0"/>
              <a:t>  Creation of Division of Economic and Risk Analysis </a:t>
            </a:r>
          </a:p>
          <a:p>
            <a:pPr lvl="1">
              <a:spcBef>
                <a:spcPts val="1200"/>
              </a:spcBef>
              <a:buClr>
                <a:srgbClr val="00B0F0"/>
              </a:buClr>
            </a:pPr>
            <a:r>
              <a:rPr lang="en-US" sz="1900" b="1" dirty="0">
                <a:solidFill>
                  <a:srgbClr val="00B0F0"/>
                </a:solidFill>
              </a:rPr>
              <a:t>2010</a:t>
            </a:r>
            <a:r>
              <a:rPr lang="en-US" sz="1900" dirty="0">
                <a:solidFill>
                  <a:srgbClr val="00B0F0"/>
                </a:solidFill>
              </a:rPr>
              <a:t>:</a:t>
            </a:r>
            <a:r>
              <a:rPr lang="en-US" sz="1900" dirty="0"/>
              <a:t>  Creation of Office of Market Intelligence</a:t>
            </a:r>
          </a:p>
          <a:p>
            <a:pPr lvl="1">
              <a:spcBef>
                <a:spcPts val="1200"/>
              </a:spcBef>
              <a:buClr>
                <a:srgbClr val="00B0F0"/>
              </a:buClr>
            </a:pPr>
            <a:r>
              <a:rPr lang="en-US" sz="1900" b="1" dirty="0">
                <a:solidFill>
                  <a:srgbClr val="00B0F0"/>
                </a:solidFill>
              </a:rPr>
              <a:t>2013</a:t>
            </a:r>
            <a:r>
              <a:rPr lang="en-US" sz="1900" dirty="0">
                <a:solidFill>
                  <a:srgbClr val="00B0F0"/>
                </a:solidFill>
              </a:rPr>
              <a:t>:</a:t>
            </a:r>
            <a:r>
              <a:rPr lang="en-US" sz="1900" dirty="0"/>
              <a:t>  Creation of Center for Risk and Qualitative Analysis </a:t>
            </a:r>
          </a:p>
          <a:p>
            <a:pPr lvl="1">
              <a:spcBef>
                <a:spcPts val="1200"/>
              </a:spcBef>
              <a:buClr>
                <a:srgbClr val="00B0F0"/>
              </a:buClr>
            </a:pPr>
            <a:r>
              <a:rPr lang="en-US" sz="1900" b="1" dirty="0">
                <a:solidFill>
                  <a:srgbClr val="00B0F0"/>
                </a:solidFill>
              </a:rPr>
              <a:t>2020</a:t>
            </a:r>
            <a:r>
              <a:rPr lang="en-US" sz="1900" dirty="0">
                <a:solidFill>
                  <a:srgbClr val="00B0F0"/>
                </a:solidFill>
              </a:rPr>
              <a:t>:  </a:t>
            </a:r>
            <a:r>
              <a:rPr lang="en-US" sz="1900" dirty="0"/>
              <a:t>Appointment of first Chief Data Officer</a:t>
            </a:r>
          </a:p>
        </p:txBody>
      </p:sp>
    </p:spTree>
    <p:extLst>
      <p:ext uri="{BB962C8B-B14F-4D97-AF65-F5344CB8AC3E}">
        <p14:creationId xmlns:p14="http://schemas.microsoft.com/office/powerpoint/2010/main" val="419415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SEC Cherry-picking cases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431235"/>
            <a:ext cx="6795880" cy="4745728"/>
          </a:xfrm>
        </p:spPr>
        <p:txBody>
          <a:bodyPr>
            <a:noAutofit/>
          </a:bodyPr>
          <a:lstStyle/>
          <a:p>
            <a:pPr>
              <a:spcBef>
                <a:spcPts val="1800"/>
              </a:spcBef>
            </a:pPr>
            <a:r>
              <a:rPr lang="en-US" sz="2400" b="1" i="1" dirty="0"/>
              <a:t>SEC </a:t>
            </a:r>
            <a:r>
              <a:rPr lang="en-US" sz="2400" b="1" dirty="0"/>
              <a:t>v. </a:t>
            </a:r>
            <a:r>
              <a:rPr lang="en-US" sz="2400" b="1" i="1" dirty="0" err="1"/>
              <a:t>Bressman</a:t>
            </a:r>
            <a:r>
              <a:rPr lang="en-US" sz="2400" b="1" dirty="0"/>
              <a:t>,</a:t>
            </a:r>
            <a:r>
              <a:rPr lang="en-US" sz="2400" b="1" i="1" dirty="0"/>
              <a:t> </a:t>
            </a:r>
            <a:r>
              <a:rPr lang="en-US" sz="2400" b="1" dirty="0"/>
              <a:t>2015</a:t>
            </a:r>
            <a:r>
              <a:rPr lang="en-US" sz="2400" dirty="0"/>
              <a:t>:  The SEC worked with economists and enforcement investigators to analyze trade allocation data and identify potentially fraudulent trade allocations known as “cherry-picking.”</a:t>
            </a:r>
          </a:p>
          <a:p>
            <a:pPr>
              <a:spcBef>
                <a:spcPts val="1800"/>
              </a:spcBef>
            </a:pPr>
            <a:r>
              <a:rPr lang="en-US" sz="2400" b="1" i="1" dirty="0"/>
              <a:t>SEC </a:t>
            </a:r>
            <a:r>
              <a:rPr lang="en-US" sz="2400" b="1" dirty="0"/>
              <a:t>v. </a:t>
            </a:r>
            <a:r>
              <a:rPr lang="en-US" sz="2400" b="1" i="1" dirty="0"/>
              <a:t>Welhouse</a:t>
            </a:r>
            <a:r>
              <a:rPr lang="en-US" sz="2400" b="1" dirty="0"/>
              <a:t>,</a:t>
            </a:r>
            <a:r>
              <a:rPr lang="en-US" sz="2400" b="1" i="1" dirty="0"/>
              <a:t> </a:t>
            </a:r>
            <a:r>
              <a:rPr lang="en-US" sz="2400" b="1" dirty="0"/>
              <a:t>2018</a:t>
            </a:r>
            <a:r>
              <a:rPr lang="en-US" sz="2400" dirty="0"/>
              <a:t>:  In another “cherry-picking” case, the SEC uncovered the alleged fraud by using data analysis to identify suspicious trading patterns.</a:t>
            </a:r>
          </a:p>
        </p:txBody>
      </p:sp>
    </p:spTree>
    <p:extLst>
      <p:ext uri="{BB962C8B-B14F-4D97-AF65-F5344CB8AC3E}">
        <p14:creationId xmlns:p14="http://schemas.microsoft.com/office/powerpoint/2010/main" val="29301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Self-Regulatory Organizations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6935028" cy="4893487"/>
          </a:xfrm>
        </p:spPr>
        <p:txBody>
          <a:bodyPr>
            <a:noAutofit/>
          </a:bodyPr>
          <a:lstStyle/>
          <a:p>
            <a:pPr>
              <a:spcBef>
                <a:spcPts val="1200"/>
              </a:spcBef>
            </a:pPr>
            <a:r>
              <a:rPr lang="en-US" sz="2200" dirty="0"/>
              <a:t>Exchanges and SROs increasingly rely on sophisticated data analysis to identify and investigate potentially disruptive or manipulative trading</a:t>
            </a:r>
          </a:p>
          <a:p>
            <a:pPr lvl="1">
              <a:spcBef>
                <a:spcPts val="1200"/>
              </a:spcBef>
              <a:buClr>
                <a:srgbClr val="00B0F0"/>
              </a:buClr>
            </a:pPr>
            <a:r>
              <a:rPr lang="en-US" dirty="0"/>
              <a:t>ICE</a:t>
            </a:r>
          </a:p>
          <a:p>
            <a:pPr lvl="1">
              <a:spcBef>
                <a:spcPts val="1200"/>
              </a:spcBef>
              <a:buClr>
                <a:srgbClr val="00B0F0"/>
              </a:buClr>
            </a:pPr>
            <a:r>
              <a:rPr lang="en-US" dirty="0"/>
              <a:t>CME Market Regulation</a:t>
            </a:r>
          </a:p>
          <a:p>
            <a:pPr lvl="1">
              <a:spcBef>
                <a:spcPts val="1200"/>
              </a:spcBef>
              <a:buClr>
                <a:srgbClr val="00B0F0"/>
              </a:buClr>
            </a:pPr>
            <a:r>
              <a:rPr lang="en-US" dirty="0"/>
              <a:t>FINRA</a:t>
            </a:r>
          </a:p>
          <a:p>
            <a:pPr lvl="1">
              <a:spcBef>
                <a:spcPts val="1200"/>
              </a:spcBef>
              <a:buClr>
                <a:schemeClr val="accent4"/>
              </a:buClr>
            </a:pPr>
            <a:endParaRPr lang="en-US" dirty="0"/>
          </a:p>
          <a:p>
            <a:pPr>
              <a:spcBef>
                <a:spcPts val="1200"/>
              </a:spcBef>
            </a:pPr>
            <a:r>
              <a:rPr lang="en-US" sz="2200" dirty="0"/>
              <a:t>Access to data, and the ability to perform meaningful surveillance, is key in permitting new and innovative products to move forward, such as bitcoin futures.</a:t>
            </a:r>
          </a:p>
        </p:txBody>
      </p:sp>
    </p:spTree>
    <p:extLst>
      <p:ext uri="{BB962C8B-B14F-4D97-AF65-F5344CB8AC3E}">
        <p14:creationId xmlns:p14="http://schemas.microsoft.com/office/powerpoint/2010/main" val="203797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Non-U.S. Regulators &amp; Data Analytics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173567" cy="4893487"/>
          </a:xfrm>
        </p:spPr>
        <p:txBody>
          <a:bodyPr>
            <a:normAutofit lnSpcReduction="10000"/>
          </a:bodyPr>
          <a:lstStyle/>
          <a:p>
            <a:pPr>
              <a:spcBef>
                <a:spcPts val="1800"/>
              </a:spcBef>
            </a:pPr>
            <a:r>
              <a:rPr lang="en-US" dirty="0"/>
              <a:t>The </a:t>
            </a:r>
            <a:r>
              <a:rPr lang="en-US" b="1" dirty="0">
                <a:solidFill>
                  <a:srgbClr val="00B0F0"/>
                </a:solidFill>
              </a:rPr>
              <a:t>U.K.’s Financial Conduct Authority </a:t>
            </a:r>
            <a:r>
              <a:rPr lang="en-US" dirty="0"/>
              <a:t>recently shared a plan to develop its data analytics capabilities in order to detect “secondary market behavior including cross-market manipulation, abuse in fixed income markets and equity insider trading.” </a:t>
            </a:r>
            <a:r>
              <a:rPr lang="en-US" i="1" dirty="0"/>
              <a:t>See </a:t>
            </a:r>
            <a:r>
              <a:rPr lang="en-US" dirty="0"/>
              <a:t>FCA, Data Strategy (July 1, 2020).</a:t>
            </a:r>
          </a:p>
          <a:p>
            <a:pPr>
              <a:spcBef>
                <a:spcPts val="1800"/>
              </a:spcBef>
            </a:pPr>
            <a:r>
              <a:rPr lang="en-US" dirty="0"/>
              <a:t>In 2018, </a:t>
            </a:r>
            <a:r>
              <a:rPr lang="en-US" b="1" dirty="0">
                <a:solidFill>
                  <a:srgbClr val="00B0F0"/>
                </a:solidFill>
              </a:rPr>
              <a:t>Japan Exchange Regulation </a:t>
            </a:r>
            <a:r>
              <a:rPr lang="en-US" dirty="0"/>
              <a:t>and </a:t>
            </a:r>
            <a:r>
              <a:rPr lang="en-US" b="1" dirty="0">
                <a:solidFill>
                  <a:srgbClr val="00B0F0"/>
                </a:solidFill>
              </a:rPr>
              <a:t>Tokyo Stock Exchange</a:t>
            </a:r>
            <a:r>
              <a:rPr lang="en-US" dirty="0"/>
              <a:t> announced that they would “apply artificial intelligence (AI) to market surveillance operations to detect such misconduct as market manipulation.”  </a:t>
            </a:r>
            <a:r>
              <a:rPr lang="en-US" i="1" dirty="0"/>
              <a:t>See </a:t>
            </a:r>
            <a:r>
              <a:rPr lang="en-US" dirty="0"/>
              <a:t>JPX, </a:t>
            </a:r>
            <a:r>
              <a:rPr lang="en-US" i="1" dirty="0"/>
              <a:t>Introduction of Artificial Intelligence to Market Surveillance Operations </a:t>
            </a:r>
            <a:r>
              <a:rPr lang="en-US" dirty="0"/>
              <a:t>(Mar. 19, 2018). </a:t>
            </a:r>
          </a:p>
          <a:p>
            <a:pPr>
              <a:spcBef>
                <a:spcPts val="1800"/>
              </a:spcBef>
            </a:pPr>
            <a:r>
              <a:rPr lang="en-US" dirty="0"/>
              <a:t>The </a:t>
            </a:r>
            <a:r>
              <a:rPr lang="en-US" b="1" dirty="0">
                <a:solidFill>
                  <a:srgbClr val="00B0F0"/>
                </a:solidFill>
              </a:rPr>
              <a:t>Monetary Authority of Singapore </a:t>
            </a:r>
            <a:r>
              <a:rPr lang="en-US" dirty="0"/>
              <a:t>also has “surveillance capabilities that . . . </a:t>
            </a:r>
            <a:r>
              <a:rPr lang="en-US" dirty="0" err="1"/>
              <a:t>leverag</a:t>
            </a:r>
            <a:r>
              <a:rPr lang="en-US" dirty="0"/>
              <a:t>[e] technology and data analytics.”  </a:t>
            </a:r>
            <a:r>
              <a:rPr lang="en-US" i="1" dirty="0"/>
              <a:t>See </a:t>
            </a:r>
            <a:r>
              <a:rPr lang="en-US" dirty="0"/>
              <a:t>MAS &amp; SGX, Trade Surveillance Practice Guide (Aug. 2019). </a:t>
            </a:r>
          </a:p>
          <a:p>
            <a:pPr marL="0" indent="0" algn="r">
              <a:spcBef>
                <a:spcPts val="1800"/>
              </a:spcBef>
              <a:buNone/>
            </a:pPr>
            <a:endParaRPr lang="en-US" i="1" dirty="0"/>
          </a:p>
        </p:txBody>
      </p:sp>
    </p:spTree>
    <p:extLst>
      <p:ext uri="{BB962C8B-B14F-4D97-AF65-F5344CB8AC3E}">
        <p14:creationId xmlns:p14="http://schemas.microsoft.com/office/powerpoint/2010/main" val="30862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43F4A23-814A-445D-A8D0-2DEF6263BE8F}"/>
              </a:ext>
            </a:extLst>
          </p:cNvPr>
          <p:cNvSpPr>
            <a:spLocks noGrp="1"/>
          </p:cNvSpPr>
          <p:nvPr>
            <p:ph idx="4294967295"/>
          </p:nvPr>
        </p:nvSpPr>
        <p:spPr>
          <a:xfrm>
            <a:off x="628650" y="1735667"/>
            <a:ext cx="7655983" cy="4369793"/>
          </a:xfrm>
        </p:spPr>
        <p:txBody>
          <a:bodyPr>
            <a:normAutofit/>
          </a:bodyPr>
          <a:lstStyle/>
          <a:p>
            <a:pPr marL="0" indent="0">
              <a:spcBef>
                <a:spcPts val="2400"/>
              </a:spcBef>
              <a:buNone/>
            </a:pPr>
            <a:r>
              <a:rPr lang="en-US" sz="2400" dirty="0"/>
              <a:t>Increasing Access to and Use of Data			</a:t>
            </a:r>
            <a:r>
              <a:rPr lang="en-US" sz="2000" dirty="0"/>
              <a:t>6</a:t>
            </a:r>
          </a:p>
          <a:p>
            <a:pPr marL="0" indent="0">
              <a:spcBef>
                <a:spcPts val="2400"/>
              </a:spcBef>
              <a:buNone/>
            </a:pPr>
            <a:r>
              <a:rPr lang="en-US" sz="2400" dirty="0"/>
              <a:t>Data-Driven Cases at the CFTC Division of Enforcement								</a:t>
            </a:r>
            <a:r>
              <a:rPr lang="en-US" sz="2000" dirty="0"/>
              <a:t>12</a:t>
            </a:r>
          </a:p>
          <a:p>
            <a:pPr marL="0" indent="0">
              <a:spcBef>
                <a:spcPts val="2400"/>
              </a:spcBef>
              <a:buNone/>
            </a:pPr>
            <a:r>
              <a:rPr lang="en-US" sz="2400" dirty="0"/>
              <a:t>Data-Driven Enforcement by Other Authorities	</a:t>
            </a:r>
            <a:r>
              <a:rPr lang="en-US" sz="2000" dirty="0"/>
              <a:t>24</a:t>
            </a:r>
          </a:p>
          <a:p>
            <a:pPr marL="0" indent="0">
              <a:spcBef>
                <a:spcPts val="2400"/>
              </a:spcBef>
              <a:buNone/>
            </a:pPr>
            <a:r>
              <a:rPr lang="en-US" sz="2400" dirty="0"/>
              <a:t>Implications for Compliance &amp; Company Counsel	</a:t>
            </a:r>
            <a:r>
              <a:rPr lang="en-US" sz="2000" dirty="0"/>
              <a:t>32</a:t>
            </a:r>
          </a:p>
          <a:p>
            <a:pPr marL="0" indent="0">
              <a:spcBef>
                <a:spcPts val="2400"/>
              </a:spcBef>
              <a:buNone/>
            </a:pPr>
            <a:r>
              <a:rPr lang="en-US" sz="2400" dirty="0"/>
              <a:t>Conclusions							</a:t>
            </a:r>
            <a:r>
              <a:rPr lang="en-US" sz="2400"/>
              <a:t>	</a:t>
            </a:r>
            <a:r>
              <a:rPr lang="en-US" sz="2000"/>
              <a:t>40</a:t>
            </a:r>
            <a:endParaRPr lang="en-US" sz="2000" dirty="0"/>
          </a:p>
          <a:p>
            <a:pPr marL="0" indent="0">
              <a:buNone/>
            </a:pPr>
            <a:endParaRPr lang="en-US" dirty="0"/>
          </a:p>
        </p:txBody>
      </p:sp>
      <p:sp>
        <p:nvSpPr>
          <p:cNvPr id="7" name="Title 6">
            <a:extLst>
              <a:ext uri="{FF2B5EF4-FFF2-40B4-BE49-F238E27FC236}">
                <a16:creationId xmlns:a16="http://schemas.microsoft.com/office/drawing/2014/main" id="{4530C2D0-2361-4B39-8ACD-1CE8EEE048DE}"/>
              </a:ext>
            </a:extLst>
          </p:cNvPr>
          <p:cNvSpPr>
            <a:spLocks noGrp="1"/>
          </p:cNvSpPr>
          <p:nvPr>
            <p:ph type="title"/>
          </p:nvPr>
        </p:nvSpPr>
        <p:spPr>
          <a:xfrm>
            <a:off x="628650" y="475989"/>
            <a:ext cx="7886700" cy="804809"/>
          </a:xfrm>
        </p:spPr>
        <p:txBody>
          <a:bodyPr/>
          <a:lstStyle/>
          <a:p>
            <a:r>
              <a:rPr lang="en-US" dirty="0"/>
              <a:t>Agenda</a:t>
            </a:r>
          </a:p>
        </p:txBody>
      </p:sp>
    </p:spTree>
    <p:extLst>
      <p:ext uri="{BB962C8B-B14F-4D97-AF65-F5344CB8AC3E}">
        <p14:creationId xmlns:p14="http://schemas.microsoft.com/office/powerpoint/2010/main" val="14591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29841" y="238121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pPr algn="ctr"/>
            <a:r>
              <a:rPr lang="en-US" sz="3600" dirty="0"/>
              <a:t>Implications for Compliance </a:t>
            </a:r>
            <a:br>
              <a:rPr lang="en-US" sz="3600" dirty="0"/>
            </a:br>
            <a:r>
              <a:rPr lang="en-US" sz="3600" dirty="0"/>
              <a:t>&amp; Company Counsel</a:t>
            </a:r>
          </a:p>
        </p:txBody>
      </p:sp>
    </p:spTree>
    <p:extLst>
      <p:ext uri="{BB962C8B-B14F-4D97-AF65-F5344CB8AC3E}">
        <p14:creationId xmlns:p14="http://schemas.microsoft.com/office/powerpoint/2010/main" val="101314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Implications: Investigative Techniques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6974785" cy="4893487"/>
          </a:xfrm>
        </p:spPr>
        <p:txBody>
          <a:bodyPr>
            <a:normAutofit/>
          </a:bodyPr>
          <a:lstStyle/>
          <a:p>
            <a:pPr>
              <a:spcBef>
                <a:spcPts val="1800"/>
              </a:spcBef>
            </a:pPr>
            <a:r>
              <a:rPr lang="en-US" sz="2200" dirty="0"/>
              <a:t>Although recorded communications and witness testimony continue to be important avenues of investigation, in many matters they now are preceded by a review of relevant data.</a:t>
            </a:r>
          </a:p>
          <a:p>
            <a:pPr>
              <a:spcBef>
                <a:spcPts val="1800"/>
              </a:spcBef>
            </a:pPr>
            <a:r>
              <a:rPr lang="en-US" sz="2200" dirty="0"/>
              <a:t>Data should be understood as complementing, rather than replacing, the more traditional methods of investigation.</a:t>
            </a:r>
          </a:p>
          <a:p>
            <a:pPr>
              <a:spcBef>
                <a:spcPts val="1800"/>
              </a:spcBef>
            </a:pPr>
            <a:r>
              <a:rPr lang="en-US" sz="2200" dirty="0"/>
              <a:t>The expertise required to analyze the data at issue may prompt retention of external data experts. </a:t>
            </a:r>
          </a:p>
          <a:p>
            <a:pPr lvl="1">
              <a:spcBef>
                <a:spcPts val="1800"/>
              </a:spcBef>
            </a:pPr>
            <a:endParaRPr lang="en-US" sz="1900" dirty="0"/>
          </a:p>
          <a:p>
            <a:pPr>
              <a:spcBef>
                <a:spcPts val="1800"/>
              </a:spcBef>
            </a:pPr>
            <a:endParaRPr lang="en-US" sz="2200" dirty="0"/>
          </a:p>
        </p:txBody>
      </p:sp>
    </p:spTree>
    <p:extLst>
      <p:ext uri="{BB962C8B-B14F-4D97-AF65-F5344CB8AC3E}">
        <p14:creationId xmlns:p14="http://schemas.microsoft.com/office/powerpoint/2010/main" val="384754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dirty="0"/>
              <a:t>Implications: Outside Experts &amp; Privileges &amp; Protections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520687"/>
            <a:ext cx="7312715" cy="4656276"/>
          </a:xfrm>
        </p:spPr>
        <p:txBody>
          <a:bodyPr>
            <a:normAutofit fontScale="85000" lnSpcReduction="10000"/>
          </a:bodyPr>
          <a:lstStyle/>
          <a:p>
            <a:pPr>
              <a:spcBef>
                <a:spcPts val="2200"/>
              </a:spcBef>
            </a:pPr>
            <a:r>
              <a:rPr lang="en-US" sz="2600" dirty="0"/>
              <a:t>Generally, the work of non-testifying consultants or experts is not discoverable under U.S. law. </a:t>
            </a:r>
          </a:p>
          <a:p>
            <a:pPr lvl="1">
              <a:spcBef>
                <a:spcPts val="1800"/>
              </a:spcBef>
              <a:buClr>
                <a:srgbClr val="00B0F0"/>
              </a:buClr>
            </a:pPr>
            <a:r>
              <a:rPr lang="en-US" sz="2100" dirty="0"/>
              <a:t>“Ordinarily, a party may not, by interrogatories or deposition, discover facts known or opinions held by an expert who has been retained or specially employed by another party in anticipation of litigation or to prepare for trial and who is not expected to be called as a witness at trial.”  Fed. R. Civ. P. 26(b)(4)(D).   </a:t>
            </a:r>
          </a:p>
          <a:p>
            <a:pPr>
              <a:spcBef>
                <a:spcPts val="2200"/>
              </a:spcBef>
            </a:pPr>
            <a:r>
              <a:rPr lang="en-US" sz="2600" dirty="0"/>
              <a:t>But if a consultant or expert is selected to testify, his or her work generally becomes discoverable</a:t>
            </a:r>
          </a:p>
          <a:p>
            <a:pPr lvl="1">
              <a:spcBef>
                <a:spcPts val="1800"/>
              </a:spcBef>
              <a:buClr>
                <a:srgbClr val="00B0F0"/>
              </a:buClr>
            </a:pPr>
            <a:r>
              <a:rPr lang="en-US" sz="2100" dirty="0"/>
              <a:t>With the exception of draft reports or disclosures and communications between an expert and attorney required to make such reports.  Fed. R. Civ. P. 26(b)(4)(B) and (C).</a:t>
            </a:r>
          </a:p>
          <a:p>
            <a:pPr>
              <a:spcBef>
                <a:spcPts val="2200"/>
              </a:spcBef>
            </a:pPr>
            <a:r>
              <a:rPr lang="en-US" sz="2600" dirty="0"/>
              <a:t>However, counsel should be mindful of privilege issues that can arise, especially in non-U.S. jurisdictions. </a:t>
            </a:r>
          </a:p>
        </p:txBody>
      </p:sp>
    </p:spTree>
    <p:extLst>
      <p:ext uri="{BB962C8B-B14F-4D97-AF65-F5344CB8AC3E}">
        <p14:creationId xmlns:p14="http://schemas.microsoft.com/office/powerpoint/2010/main" val="137822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dirty="0"/>
              <a:t>Implications:  Outside Experts &amp; Privileges &amp; Protections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570383"/>
            <a:ext cx="7113933" cy="4606580"/>
          </a:xfrm>
        </p:spPr>
        <p:txBody>
          <a:bodyPr>
            <a:normAutofit/>
          </a:bodyPr>
          <a:lstStyle/>
          <a:p>
            <a:pPr>
              <a:spcBef>
                <a:spcPts val="1800"/>
              </a:spcBef>
            </a:pPr>
            <a:r>
              <a:rPr lang="en-US" sz="2200" dirty="0"/>
              <a:t>For the attorney-client privilege to apply, there must be:  (1) a communication; (2) between attorney and client; (3) made in confidence; and (4) for the purpose of securing or providing legal advice.</a:t>
            </a:r>
          </a:p>
          <a:p>
            <a:pPr>
              <a:spcBef>
                <a:spcPts val="1800"/>
              </a:spcBef>
            </a:pPr>
            <a:r>
              <a:rPr lang="en-US" sz="2200" dirty="0"/>
              <a:t>Presence of a third party may mean waiver of privilege </a:t>
            </a:r>
          </a:p>
          <a:p>
            <a:pPr lvl="1">
              <a:spcBef>
                <a:spcPts val="1800"/>
              </a:spcBef>
              <a:buClr>
                <a:srgbClr val="00B0F0"/>
              </a:buClr>
            </a:pPr>
            <a:r>
              <a:rPr lang="en-US" dirty="0"/>
              <a:t>Unless the third party is necessary to facilitate a lawyer’s advice to the client, </a:t>
            </a:r>
            <a:r>
              <a:rPr lang="en-US" i="1" dirty="0"/>
              <a:t>e.g.</a:t>
            </a:r>
            <a:r>
              <a:rPr lang="en-US" dirty="0"/>
              <a:t>, translator or secretary.  </a:t>
            </a:r>
            <a:r>
              <a:rPr lang="en-US" i="1" dirty="0"/>
              <a:t>See United States </a:t>
            </a:r>
            <a:r>
              <a:rPr lang="en-US" dirty="0"/>
              <a:t>v. </a:t>
            </a:r>
            <a:r>
              <a:rPr lang="en-US" i="1" dirty="0" err="1"/>
              <a:t>Kovel</a:t>
            </a:r>
            <a:r>
              <a:rPr lang="en-US" dirty="0"/>
              <a:t>, 296 F.2d 918, 922 (2d Cir. 1961). </a:t>
            </a:r>
            <a:r>
              <a:rPr lang="en-US" i="1" dirty="0"/>
              <a:t> </a:t>
            </a:r>
            <a:endParaRPr lang="en-US" dirty="0"/>
          </a:p>
          <a:p>
            <a:pPr lvl="1">
              <a:spcBef>
                <a:spcPts val="1800"/>
              </a:spcBef>
              <a:buClr>
                <a:srgbClr val="00B0F0"/>
              </a:buClr>
            </a:pPr>
            <a:r>
              <a:rPr lang="en-US" dirty="0"/>
              <a:t>Courts have construed this exception somewhat narrowly, so proceed with caution.  </a:t>
            </a:r>
            <a:r>
              <a:rPr lang="en-US" i="1" dirty="0"/>
              <a:t>See</a:t>
            </a:r>
            <a:r>
              <a:rPr lang="en-US" dirty="0"/>
              <a:t>, </a:t>
            </a:r>
            <a:r>
              <a:rPr lang="en-US" i="1" dirty="0"/>
              <a:t>e</a:t>
            </a:r>
            <a:r>
              <a:rPr lang="en-US" dirty="0"/>
              <a:t>.</a:t>
            </a:r>
            <a:r>
              <a:rPr lang="en-US" i="1" dirty="0"/>
              <a:t>g</a:t>
            </a:r>
            <a:r>
              <a:rPr lang="en-US" dirty="0"/>
              <a:t>. </a:t>
            </a:r>
            <a:r>
              <a:rPr lang="en-US" sz="2000" i="1" dirty="0"/>
              <a:t>United States </a:t>
            </a:r>
            <a:r>
              <a:rPr lang="en-US" sz="2000" dirty="0"/>
              <a:t>v.</a:t>
            </a:r>
            <a:r>
              <a:rPr lang="en-US" sz="2000" i="1" dirty="0"/>
              <a:t> </a:t>
            </a:r>
            <a:r>
              <a:rPr lang="en-US" sz="2000" i="1" dirty="0" err="1"/>
              <a:t>Ackert</a:t>
            </a:r>
            <a:r>
              <a:rPr lang="en-US" sz="2000" dirty="0"/>
              <a:t>, 169 F.3d 136 (2d Cir. 1999);</a:t>
            </a:r>
            <a:r>
              <a:rPr lang="en-US" dirty="0"/>
              <a:t> </a:t>
            </a:r>
            <a:r>
              <a:rPr lang="en-US" i="1" dirty="0"/>
              <a:t>Nat’l Educ. Training Grp., Inc. </a:t>
            </a:r>
            <a:r>
              <a:rPr lang="en-US" dirty="0"/>
              <a:t>v. </a:t>
            </a:r>
            <a:r>
              <a:rPr lang="en-US" i="1" dirty="0" err="1"/>
              <a:t>Skillsoft</a:t>
            </a:r>
            <a:r>
              <a:rPr lang="en-US" i="1" dirty="0"/>
              <a:t> Corp.</a:t>
            </a:r>
            <a:r>
              <a:rPr lang="en-US" dirty="0"/>
              <a:t>, 1999 WL 378337 (S.D.N.Y. June 10, 1999). </a:t>
            </a:r>
          </a:p>
        </p:txBody>
      </p:sp>
    </p:spTree>
    <p:extLst>
      <p:ext uri="{BB962C8B-B14F-4D97-AF65-F5344CB8AC3E}">
        <p14:creationId xmlns:p14="http://schemas.microsoft.com/office/powerpoint/2010/main" val="113935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fontScale="90000"/>
          </a:bodyPr>
          <a:lstStyle/>
          <a:p>
            <a:r>
              <a:rPr lang="en-US" dirty="0"/>
              <a:t>Implications:  Outside Experts &amp; Privileges &amp; Protections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461052"/>
            <a:ext cx="7886700" cy="4715911"/>
          </a:xfrm>
        </p:spPr>
        <p:txBody>
          <a:bodyPr>
            <a:normAutofit fontScale="92500" lnSpcReduction="10000"/>
          </a:bodyPr>
          <a:lstStyle/>
          <a:p>
            <a:pPr>
              <a:spcBef>
                <a:spcPts val="1800"/>
              </a:spcBef>
            </a:pPr>
            <a:r>
              <a:rPr lang="en-US" sz="2200" kern="0" spc="10" dirty="0"/>
              <a:t>For the work product doctrine to apply, there must be </a:t>
            </a:r>
            <a:br>
              <a:rPr lang="en-US" sz="2200" kern="0" spc="10" dirty="0"/>
            </a:br>
            <a:r>
              <a:rPr lang="en-US" sz="2200" kern="0" spc="10" dirty="0"/>
              <a:t>(1) materials prepared; (2) by or for a party or its representative (including the party’s attorney, consultant, surety, indemnitor, insurer or agent); (3) in anticipation of litigation or for trial.</a:t>
            </a:r>
          </a:p>
          <a:p>
            <a:pPr lvl="1">
              <a:spcBef>
                <a:spcPts val="800"/>
              </a:spcBef>
              <a:buClr>
                <a:srgbClr val="00B0F0"/>
              </a:buClr>
            </a:pPr>
            <a:r>
              <a:rPr lang="en-US" sz="1900" kern="0" spc="10" dirty="0"/>
              <a:t>Lawyer need not generate, or be involved in preparation of, work product.  </a:t>
            </a:r>
            <a:r>
              <a:rPr lang="en-US" sz="1900" i="1" kern="0" spc="10" dirty="0"/>
              <a:t>See </a:t>
            </a:r>
            <a:r>
              <a:rPr lang="en-US" sz="1900" kern="0" spc="10" dirty="0"/>
              <a:t>Fed. R. Civ. P. 26(b)(3)(A)</a:t>
            </a:r>
            <a:r>
              <a:rPr lang="en-US" sz="1900" i="1" kern="0" spc="10" dirty="0"/>
              <a:t>.</a:t>
            </a:r>
            <a:endParaRPr lang="en-US" sz="1300" i="1" spc="10" dirty="0"/>
          </a:p>
          <a:p>
            <a:pPr>
              <a:spcBef>
                <a:spcPts val="1200"/>
              </a:spcBef>
            </a:pPr>
            <a:r>
              <a:rPr lang="en-US" sz="2200" spc="10" dirty="0">
                <a:latin typeface="Lato" panose="020F0502020204030203"/>
              </a:rPr>
              <a:t>The protection is not absolute, and a party can waive protection by taking actions inconsistent with its purpose, such as disclosing work product to its adversary or placing privileged documents at issue in litigation.</a:t>
            </a:r>
            <a:endParaRPr lang="en-US" sz="400" spc="10" dirty="0"/>
          </a:p>
          <a:p>
            <a:pPr lvl="1">
              <a:spcBef>
                <a:spcPts val="800"/>
              </a:spcBef>
              <a:buClr>
                <a:srgbClr val="00B0F0"/>
              </a:buClr>
            </a:pPr>
            <a:r>
              <a:rPr lang="en-US" sz="1900" spc="10" dirty="0"/>
              <a:t>Voluntary disclosure to a regulator may constitute waiver of work </a:t>
            </a:r>
            <a:r>
              <a:rPr lang="en-US" sz="1900" kern="0" spc="10" dirty="0"/>
              <a:t>product protection </a:t>
            </a:r>
          </a:p>
          <a:p>
            <a:pPr lvl="1">
              <a:spcBef>
                <a:spcPts val="1200"/>
              </a:spcBef>
              <a:buClr>
                <a:srgbClr val="00B0F0"/>
              </a:buClr>
            </a:pPr>
            <a:r>
              <a:rPr lang="en-US" sz="1900" kern="0" spc="10" dirty="0"/>
              <a:t>Most courts give more protections for opinion work product (</a:t>
            </a:r>
            <a:r>
              <a:rPr lang="en-US" sz="1900" i="1" kern="0" spc="10" dirty="0"/>
              <a:t>i.e.</a:t>
            </a:r>
            <a:r>
              <a:rPr lang="en-US" sz="1900" kern="0" spc="10" dirty="0"/>
              <a:t>, materials containing mental impressions, opinions, or legal </a:t>
            </a:r>
            <a:br>
              <a:rPr lang="en-US" sz="1900" kern="0" spc="10" dirty="0"/>
            </a:br>
            <a:r>
              <a:rPr lang="en-US" sz="1900" kern="0" spc="10" dirty="0"/>
              <a:t>theories of an attorney) than ordinary or fact work product (</a:t>
            </a:r>
            <a:r>
              <a:rPr lang="en-US" sz="1900" i="1" kern="0" spc="10" dirty="0"/>
              <a:t>i.e.</a:t>
            </a:r>
            <a:r>
              <a:rPr lang="en-US" sz="1900" kern="0" spc="10" dirty="0"/>
              <a:t>, materials reflecting information received by the lawyer)</a:t>
            </a:r>
          </a:p>
        </p:txBody>
      </p:sp>
    </p:spTree>
    <p:extLst>
      <p:ext uri="{BB962C8B-B14F-4D97-AF65-F5344CB8AC3E}">
        <p14:creationId xmlns:p14="http://schemas.microsoft.com/office/powerpoint/2010/main" val="604406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Implications:  How to Move Forward?</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886700" cy="4893487"/>
          </a:xfrm>
        </p:spPr>
        <p:txBody>
          <a:bodyPr>
            <a:noAutofit/>
          </a:bodyPr>
          <a:lstStyle/>
          <a:p>
            <a:pPr>
              <a:spcBef>
                <a:spcPts val="1200"/>
              </a:spcBef>
            </a:pPr>
            <a:r>
              <a:rPr lang="en-US" sz="2200" dirty="0"/>
              <a:t>The CFTC’s market surveillance program provides guidance for firms, including pertinent surveillance questions for:</a:t>
            </a:r>
          </a:p>
          <a:p>
            <a:pPr lvl="1">
              <a:spcBef>
                <a:spcPts val="1200"/>
              </a:spcBef>
              <a:buClr>
                <a:srgbClr val="00B0F0"/>
              </a:buClr>
            </a:pPr>
            <a:r>
              <a:rPr lang="en-US" dirty="0"/>
              <a:t>Physical delivery commodities;</a:t>
            </a:r>
          </a:p>
          <a:p>
            <a:pPr lvl="1">
              <a:spcBef>
                <a:spcPts val="1200"/>
              </a:spcBef>
              <a:buClr>
                <a:srgbClr val="00B0F0"/>
              </a:buClr>
            </a:pPr>
            <a:r>
              <a:rPr lang="en-US" dirty="0"/>
              <a:t>Financial instruments; and</a:t>
            </a:r>
          </a:p>
          <a:p>
            <a:pPr lvl="1">
              <a:spcBef>
                <a:spcPts val="1200"/>
              </a:spcBef>
              <a:buClr>
                <a:srgbClr val="00B0F0"/>
              </a:buClr>
            </a:pPr>
            <a:r>
              <a:rPr lang="en-US" dirty="0"/>
              <a:t>Cash-settled markets.</a:t>
            </a:r>
          </a:p>
          <a:p>
            <a:pPr>
              <a:spcBef>
                <a:spcPts val="1200"/>
              </a:spcBef>
            </a:pPr>
            <a:r>
              <a:rPr lang="en-US" sz="2200" dirty="0"/>
              <a:t>Investment in data analytics might serve to reduce a firm’s ultimate liability in the event of wrongdoing, as it:</a:t>
            </a:r>
          </a:p>
          <a:p>
            <a:pPr lvl="1">
              <a:spcBef>
                <a:spcPts val="1200"/>
              </a:spcBef>
              <a:buClr>
                <a:srgbClr val="00B0F0"/>
              </a:buClr>
            </a:pPr>
            <a:r>
              <a:rPr lang="en-US" dirty="0"/>
              <a:t>(1) Allows for early detection, which can enable the firm to (a) minimize the scope of misconduct and (b) self-report to regulators;</a:t>
            </a:r>
          </a:p>
          <a:p>
            <a:pPr lvl="1">
              <a:spcBef>
                <a:spcPts val="1200"/>
              </a:spcBef>
              <a:buClr>
                <a:srgbClr val="00B0F0"/>
              </a:buClr>
            </a:pPr>
            <a:r>
              <a:rPr lang="en-US" dirty="0"/>
              <a:t>(2) Improves quality of compliance program; </a:t>
            </a:r>
          </a:p>
          <a:p>
            <a:pPr lvl="1">
              <a:spcBef>
                <a:spcPts val="1200"/>
              </a:spcBef>
              <a:buClr>
                <a:srgbClr val="00B0F0"/>
              </a:buClr>
            </a:pPr>
            <a:r>
              <a:rPr lang="en-US" dirty="0"/>
              <a:t>(3) Helps to avoid additional liability based on supervisory failures; and </a:t>
            </a:r>
          </a:p>
          <a:p>
            <a:pPr lvl="1">
              <a:spcBef>
                <a:spcPts val="1200"/>
              </a:spcBef>
              <a:buClr>
                <a:srgbClr val="00B0F0"/>
              </a:buClr>
            </a:pPr>
            <a:r>
              <a:rPr lang="en-US" dirty="0"/>
              <a:t>(4) Demonstrates a commitment to compliance.</a:t>
            </a:r>
          </a:p>
        </p:txBody>
      </p:sp>
    </p:spTree>
    <p:extLst>
      <p:ext uri="{BB962C8B-B14F-4D97-AF65-F5344CB8AC3E}">
        <p14:creationId xmlns:p14="http://schemas.microsoft.com/office/powerpoint/2010/main" val="3468939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Implications:  How to Move Forward? </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094054" cy="4893487"/>
          </a:xfrm>
        </p:spPr>
        <p:txBody>
          <a:bodyPr>
            <a:normAutofit/>
          </a:bodyPr>
          <a:lstStyle/>
          <a:p>
            <a:pPr>
              <a:spcBef>
                <a:spcPts val="1800"/>
              </a:spcBef>
            </a:pPr>
            <a:r>
              <a:rPr lang="en-US" sz="2000" dirty="0"/>
              <a:t>Companies should consider the clear expectation of enforcement authorities that firms increase their investment in both the technology and human expertise necessary to incorporate the use of data in compliance programs.</a:t>
            </a:r>
          </a:p>
          <a:p>
            <a:pPr>
              <a:spcBef>
                <a:spcPts val="1800"/>
              </a:spcBef>
            </a:pPr>
            <a:endParaRPr lang="en-US" sz="400" dirty="0"/>
          </a:p>
          <a:p>
            <a:pPr>
              <a:spcBef>
                <a:spcPts val="1800"/>
              </a:spcBef>
            </a:pPr>
            <a:r>
              <a:rPr lang="en-US" sz="2000" dirty="0"/>
              <a:t>Compliance programs would be well-served to use data to identify misconduct in parallel with the CFTC’s and other regulators’ efforts.</a:t>
            </a:r>
          </a:p>
          <a:p>
            <a:pPr>
              <a:spcBef>
                <a:spcPts val="1800"/>
              </a:spcBef>
            </a:pPr>
            <a:endParaRPr lang="en-US" sz="400" dirty="0"/>
          </a:p>
          <a:p>
            <a:pPr>
              <a:spcBef>
                <a:spcPts val="1800"/>
              </a:spcBef>
            </a:pPr>
            <a:r>
              <a:rPr lang="en-US" sz="2000" dirty="0"/>
              <a:t>Companies’ reliance on data should be based on risk-weighted judgments and informed by, among other things: </a:t>
            </a:r>
          </a:p>
          <a:p>
            <a:pPr lvl="1">
              <a:spcBef>
                <a:spcPts val="1800"/>
              </a:spcBef>
              <a:buClr>
                <a:srgbClr val="00B0F0"/>
              </a:buClr>
            </a:pPr>
            <a:r>
              <a:rPr lang="en-US" sz="1900" dirty="0"/>
              <a:t>The size of the firm and resource availability </a:t>
            </a:r>
          </a:p>
          <a:p>
            <a:pPr lvl="1">
              <a:spcBef>
                <a:spcPts val="1800"/>
              </a:spcBef>
              <a:buClr>
                <a:srgbClr val="00B0F0"/>
              </a:buClr>
            </a:pPr>
            <a:r>
              <a:rPr lang="en-US" sz="1900" dirty="0"/>
              <a:t>Individual risk profile </a:t>
            </a:r>
          </a:p>
        </p:txBody>
      </p:sp>
    </p:spTree>
    <p:extLst>
      <p:ext uri="{BB962C8B-B14F-4D97-AF65-F5344CB8AC3E}">
        <p14:creationId xmlns:p14="http://schemas.microsoft.com/office/powerpoint/2010/main" val="30437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Implications:  How to Move Forward? </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6905211" cy="4893487"/>
          </a:xfrm>
        </p:spPr>
        <p:txBody>
          <a:bodyPr>
            <a:normAutofit/>
          </a:bodyPr>
          <a:lstStyle/>
          <a:p>
            <a:pPr>
              <a:spcBef>
                <a:spcPts val="1800"/>
              </a:spcBef>
            </a:pPr>
            <a:r>
              <a:rPr lang="en-US" sz="2200" dirty="0"/>
              <a:t>External resources might be leveraged </a:t>
            </a:r>
          </a:p>
          <a:p>
            <a:pPr lvl="1">
              <a:spcBef>
                <a:spcPts val="1800"/>
              </a:spcBef>
              <a:buClr>
                <a:srgbClr val="00B0F0"/>
              </a:buClr>
            </a:pPr>
            <a:r>
              <a:rPr lang="en-US" sz="1900" dirty="0"/>
              <a:t>Nasdaq’s data discovery capability within Nasdaq Trade Surveillance allows compliance teams to have “deeper insight into trading and surveillance activity to extract additional insights and context for market abuse investigations” </a:t>
            </a:r>
          </a:p>
          <a:p>
            <a:pPr lvl="1">
              <a:spcBef>
                <a:spcPts val="1800"/>
              </a:spcBef>
              <a:buClr>
                <a:srgbClr val="00B0F0"/>
              </a:buClr>
            </a:pPr>
            <a:r>
              <a:rPr lang="en-US" sz="1900" dirty="0"/>
              <a:t>FINRA makes certain data available so that firms can address issues early on and answer to FINRA’s questions in a timely fashion</a:t>
            </a:r>
          </a:p>
        </p:txBody>
      </p:sp>
    </p:spTree>
    <p:extLst>
      <p:ext uri="{BB962C8B-B14F-4D97-AF65-F5344CB8AC3E}">
        <p14:creationId xmlns:p14="http://schemas.microsoft.com/office/powerpoint/2010/main" val="42160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29840" y="2232126"/>
            <a:ext cx="8083853"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pPr algn="ctr"/>
            <a:r>
              <a:rPr lang="en-US" sz="3600" dirty="0"/>
              <a:t>Conclusions</a:t>
            </a:r>
          </a:p>
        </p:txBody>
      </p:sp>
    </p:spTree>
    <p:extLst>
      <p:ext uri="{BB962C8B-B14F-4D97-AF65-F5344CB8AC3E}">
        <p14:creationId xmlns:p14="http://schemas.microsoft.com/office/powerpoint/2010/main" val="276989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Conclusions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83476"/>
            <a:ext cx="7352472" cy="4893487"/>
          </a:xfrm>
        </p:spPr>
        <p:txBody>
          <a:bodyPr>
            <a:normAutofit lnSpcReduction="10000"/>
          </a:bodyPr>
          <a:lstStyle/>
          <a:p>
            <a:pPr>
              <a:spcBef>
                <a:spcPts val="1800"/>
              </a:spcBef>
            </a:pPr>
            <a:r>
              <a:rPr lang="en-US" sz="2200" dirty="0"/>
              <a:t>Data matters.</a:t>
            </a:r>
          </a:p>
          <a:p>
            <a:pPr>
              <a:spcBef>
                <a:spcPts val="1800"/>
              </a:spcBef>
            </a:pPr>
            <a:r>
              <a:rPr lang="en-US" sz="2200" dirty="0"/>
              <a:t>The government and exchanges are investing more in their abilities to use data to monitor market activity, detect suspicious patterns, and prosecute misconduct. </a:t>
            </a:r>
          </a:p>
          <a:p>
            <a:pPr lvl="1">
              <a:spcBef>
                <a:spcPts val="1800"/>
              </a:spcBef>
              <a:buClr>
                <a:srgbClr val="00B0F0"/>
              </a:buClr>
            </a:pPr>
            <a:r>
              <a:rPr lang="en-US" sz="1900" dirty="0"/>
              <a:t>The CFTC has made clear its commitment to leveraging data in enforcing laws, as well as its willingness to work with the DOJ in bringing criminal charges.</a:t>
            </a:r>
          </a:p>
          <a:p>
            <a:pPr lvl="1">
              <a:spcBef>
                <a:spcPts val="1800"/>
              </a:spcBef>
              <a:buClr>
                <a:srgbClr val="00B0F0"/>
              </a:buClr>
            </a:pPr>
            <a:r>
              <a:rPr lang="en-US" sz="1900" dirty="0"/>
              <a:t>The CFTC has also made clear its expectations that firms make parallel investments in data as a means of improving their compliance programs.</a:t>
            </a:r>
            <a:endParaRPr lang="en-US" sz="2200" dirty="0"/>
          </a:p>
          <a:p>
            <a:pPr>
              <a:spcBef>
                <a:spcPts val="1800"/>
              </a:spcBef>
            </a:pPr>
            <a:r>
              <a:rPr lang="en-US" sz="2200" dirty="0"/>
              <a:t>While there’s no one-size-fits-all solution to account for these changes, the expectation is that firms will dedicate resources to obtain both the technology and expertise required to adequately detect and address possible wrongdoing. </a:t>
            </a:r>
          </a:p>
        </p:txBody>
      </p:sp>
    </p:spTree>
    <p:extLst>
      <p:ext uri="{BB962C8B-B14F-4D97-AF65-F5344CB8AC3E}">
        <p14:creationId xmlns:p14="http://schemas.microsoft.com/office/powerpoint/2010/main" val="403040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232126"/>
            <a:ext cx="7886700" cy="1325563"/>
          </a:xfrm>
        </p:spPr>
        <p:txBody>
          <a:bodyPr>
            <a:normAutofit/>
          </a:bodyPr>
          <a:lstStyle/>
          <a:p>
            <a:pPr algn="ctr"/>
            <a:r>
              <a:rPr lang="en-US" sz="3600" dirty="0"/>
              <a:t>Increasing Access to and </a:t>
            </a:r>
            <a:br>
              <a:rPr lang="en-US" sz="3600" dirty="0"/>
            </a:br>
            <a:r>
              <a:rPr lang="en-US" sz="3600" dirty="0"/>
              <a:t>Use of Data</a:t>
            </a:r>
          </a:p>
        </p:txBody>
      </p:sp>
    </p:spTree>
    <p:extLst>
      <p:ext uri="{BB962C8B-B14F-4D97-AF65-F5344CB8AC3E}">
        <p14:creationId xmlns:p14="http://schemas.microsoft.com/office/powerpoint/2010/main" val="1066765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C754072-7433-CD44-B817-C5EE52B3C633}"/>
              </a:ext>
            </a:extLst>
          </p:cNvPr>
          <p:cNvSpPr txBox="1">
            <a:spLocks/>
          </p:cNvSpPr>
          <p:nvPr/>
        </p:nvSpPr>
        <p:spPr>
          <a:xfrm>
            <a:off x="628650" y="57646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r>
              <a:rPr lang="en-US" dirty="0"/>
              <a:t>Thank you for joining us today!</a:t>
            </a:r>
          </a:p>
          <a:p>
            <a:endParaRPr lang="en-US" sz="2400" dirty="0"/>
          </a:p>
          <a:p>
            <a:r>
              <a:rPr lang="en-US" sz="2400" dirty="0"/>
              <a:t>Upcoming webinars:</a:t>
            </a:r>
          </a:p>
        </p:txBody>
      </p:sp>
      <p:pic>
        <p:nvPicPr>
          <p:cNvPr id="9" name="Content Placeholder 2" descr="Flip calendar">
            <a:extLst>
              <a:ext uri="{FF2B5EF4-FFF2-40B4-BE49-F238E27FC236}">
                <a16:creationId xmlns:a16="http://schemas.microsoft.com/office/drawing/2014/main" id="{AFFFD427-2A17-F74F-800F-B17BE2A9B7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28" y="1902026"/>
            <a:ext cx="914400" cy="914400"/>
          </a:xfrm>
          <a:prstGeom prst="rect">
            <a:avLst/>
          </a:prstGeom>
        </p:spPr>
      </p:pic>
      <p:sp>
        <p:nvSpPr>
          <p:cNvPr id="10" name="TextBox 9">
            <a:extLst>
              <a:ext uri="{FF2B5EF4-FFF2-40B4-BE49-F238E27FC236}">
                <a16:creationId xmlns:a16="http://schemas.microsoft.com/office/drawing/2014/main" id="{F1BD0966-5213-3D41-B36A-85F70CEA50F7}"/>
              </a:ext>
            </a:extLst>
          </p:cNvPr>
          <p:cNvSpPr txBox="1"/>
          <p:nvPr/>
        </p:nvSpPr>
        <p:spPr>
          <a:xfrm>
            <a:off x="776856" y="2194822"/>
            <a:ext cx="6543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4661"/>
                </a:solidFill>
                <a:effectLst/>
                <a:uLnTx/>
                <a:uFillTx/>
                <a:latin typeface="Lato" panose="020F0502020204030203" pitchFamily="34" charset="0"/>
              </a:rPr>
              <a:t>AUG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4661"/>
                </a:solidFill>
                <a:effectLst/>
                <a:uLnTx/>
                <a:uFillTx/>
                <a:latin typeface="Lato" panose="020F0502020204030203" pitchFamily="34" charset="0"/>
              </a:rPr>
              <a:t>5</a:t>
            </a:r>
          </a:p>
        </p:txBody>
      </p:sp>
      <p:sp>
        <p:nvSpPr>
          <p:cNvPr id="11" name="TextBox 10">
            <a:extLst>
              <a:ext uri="{FF2B5EF4-FFF2-40B4-BE49-F238E27FC236}">
                <a16:creationId xmlns:a16="http://schemas.microsoft.com/office/drawing/2014/main" id="{AF0A6818-6FC6-F443-B796-AEBFBE082351}"/>
              </a:ext>
            </a:extLst>
          </p:cNvPr>
          <p:cNvSpPr txBox="1"/>
          <p:nvPr/>
        </p:nvSpPr>
        <p:spPr>
          <a:xfrm>
            <a:off x="1671680" y="2051449"/>
            <a:ext cx="5794521" cy="369332"/>
          </a:xfrm>
          <a:prstGeom prst="rect">
            <a:avLst/>
          </a:prstGeom>
          <a:noFill/>
        </p:spPr>
        <p:txBody>
          <a:bodyPr wrap="square" rtlCol="0">
            <a:spAutoFit/>
          </a:bodyPr>
          <a:lstStyle/>
          <a:p>
            <a:r>
              <a:rPr lang="en-US" b="1" dirty="0">
                <a:latin typeface="Lato" panose="020F0502020204030203" pitchFamily="34" charset="0"/>
              </a:rPr>
              <a:t>Q2 2020 trends in futures and options trading</a:t>
            </a:r>
          </a:p>
        </p:txBody>
      </p:sp>
      <p:sp>
        <p:nvSpPr>
          <p:cNvPr id="12" name="TextBox 11">
            <a:extLst>
              <a:ext uri="{FF2B5EF4-FFF2-40B4-BE49-F238E27FC236}">
                <a16:creationId xmlns:a16="http://schemas.microsoft.com/office/drawing/2014/main" id="{07D8D7ED-48B2-2245-9F81-6BDF06849D34}"/>
              </a:ext>
            </a:extLst>
          </p:cNvPr>
          <p:cNvSpPr txBox="1"/>
          <p:nvPr/>
        </p:nvSpPr>
        <p:spPr>
          <a:xfrm>
            <a:off x="774060" y="5477577"/>
            <a:ext cx="53694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4661"/>
                </a:solidFill>
                <a:effectLst/>
                <a:uLnTx/>
                <a:uFillTx/>
                <a:latin typeface="Lato" panose="020F0502020204030203" pitchFamily="34" charset="0"/>
              </a:rPr>
              <a:t>Learn more and sign up at </a:t>
            </a:r>
            <a:r>
              <a:rPr kumimoji="0" lang="en-US" sz="1800" b="1" i="0" u="none" strike="noStrike" kern="1200" cap="none" spc="0" normalizeH="0" baseline="0" noProof="0" dirty="0">
                <a:ln>
                  <a:noFill/>
                </a:ln>
                <a:solidFill>
                  <a:srgbClr val="294661"/>
                </a:solidFill>
                <a:effectLst/>
                <a:uLnTx/>
                <a:uFillTx/>
                <a:latin typeface="Lato" panose="020F0502020204030203" pitchFamily="34" charset="0"/>
                <a:hlinkClick r:id="rId4"/>
              </a:rPr>
              <a:t>FIA.org/webinars</a:t>
            </a:r>
            <a:endParaRPr kumimoji="0" lang="en-US" sz="1800" b="1" i="0" u="none" strike="noStrike" kern="1200" cap="none" spc="0" normalizeH="0" baseline="0" noProof="0" dirty="0">
              <a:ln>
                <a:noFill/>
              </a:ln>
              <a:solidFill>
                <a:srgbClr val="294661"/>
              </a:solidFill>
              <a:effectLst/>
              <a:uLnTx/>
              <a:uFillTx/>
              <a:latin typeface="Lato" panose="020F0502020204030203" pitchFamily="34" charset="0"/>
            </a:endParaRPr>
          </a:p>
        </p:txBody>
      </p:sp>
      <p:pic>
        <p:nvPicPr>
          <p:cNvPr id="13" name="Content Placeholder 2" descr="Flip calendar">
            <a:extLst>
              <a:ext uri="{FF2B5EF4-FFF2-40B4-BE49-F238E27FC236}">
                <a16:creationId xmlns:a16="http://schemas.microsoft.com/office/drawing/2014/main" id="{DAB29CAC-CA0E-2C46-8367-5B079EDFDB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28" y="2925756"/>
            <a:ext cx="914400" cy="914400"/>
          </a:xfrm>
          <a:prstGeom prst="rect">
            <a:avLst/>
          </a:prstGeom>
        </p:spPr>
      </p:pic>
      <p:sp>
        <p:nvSpPr>
          <p:cNvPr id="14" name="TextBox 13">
            <a:extLst>
              <a:ext uri="{FF2B5EF4-FFF2-40B4-BE49-F238E27FC236}">
                <a16:creationId xmlns:a16="http://schemas.microsoft.com/office/drawing/2014/main" id="{8F1A0D75-2BB3-114E-A4BB-3D5D29532B79}"/>
              </a:ext>
            </a:extLst>
          </p:cNvPr>
          <p:cNvSpPr txBox="1"/>
          <p:nvPr/>
        </p:nvSpPr>
        <p:spPr>
          <a:xfrm>
            <a:off x="776856" y="3218552"/>
            <a:ext cx="6543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4661"/>
                </a:solidFill>
                <a:effectLst/>
                <a:uLnTx/>
                <a:uFillTx/>
                <a:latin typeface="Lato" panose="020F0502020204030203" pitchFamily="34" charset="0"/>
              </a:rPr>
              <a:t>AUG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4661"/>
                </a:solidFill>
                <a:effectLst/>
                <a:uLnTx/>
                <a:uFillTx/>
                <a:latin typeface="Lato" panose="020F0502020204030203" pitchFamily="34" charset="0"/>
              </a:rPr>
              <a:t>12</a:t>
            </a:r>
          </a:p>
        </p:txBody>
      </p:sp>
      <p:sp>
        <p:nvSpPr>
          <p:cNvPr id="15" name="TextBox 14">
            <a:extLst>
              <a:ext uri="{FF2B5EF4-FFF2-40B4-BE49-F238E27FC236}">
                <a16:creationId xmlns:a16="http://schemas.microsoft.com/office/drawing/2014/main" id="{2DD6B8DA-C7E2-DC4C-814B-6FDF1A908F73}"/>
              </a:ext>
            </a:extLst>
          </p:cNvPr>
          <p:cNvSpPr txBox="1"/>
          <p:nvPr/>
        </p:nvSpPr>
        <p:spPr>
          <a:xfrm>
            <a:off x="1671680" y="3075179"/>
            <a:ext cx="5794521" cy="646331"/>
          </a:xfrm>
          <a:prstGeom prst="rect">
            <a:avLst/>
          </a:prstGeom>
          <a:noFill/>
        </p:spPr>
        <p:txBody>
          <a:bodyPr wrap="square" rtlCol="0">
            <a:spAutoFit/>
          </a:bodyPr>
          <a:lstStyle/>
          <a:p>
            <a:r>
              <a:rPr lang="en-US" b="1" dirty="0">
                <a:latin typeface="Lato" panose="020F0502020204030203" pitchFamily="34" charset="0"/>
              </a:rPr>
              <a:t>Resilience and adaptability: The key to meeting the new challenges for ETD markets in Asia-Pacific </a:t>
            </a:r>
          </a:p>
        </p:txBody>
      </p:sp>
    </p:spTree>
    <p:extLst>
      <p:ext uri="{BB962C8B-B14F-4D97-AF65-F5344CB8AC3E}">
        <p14:creationId xmlns:p14="http://schemas.microsoft.com/office/powerpoint/2010/main" val="3177676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0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normAutofit/>
          </a:bodyPr>
          <a:lstStyle/>
          <a:p>
            <a:r>
              <a:rPr lang="en-US" dirty="0">
                <a:solidFill>
                  <a:srgbClr val="204663"/>
                </a:solidFill>
              </a:rPr>
              <a:t>Increased Focus on Data Analytics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825625"/>
            <a:ext cx="7561193" cy="4351338"/>
          </a:xfrm>
        </p:spPr>
        <p:txBody>
          <a:bodyPr>
            <a:noAutofit/>
          </a:bodyPr>
          <a:lstStyle/>
          <a:p>
            <a:pPr marL="228600" indent="-228600">
              <a:spcBef>
                <a:spcPts val="1800"/>
              </a:spcBef>
              <a:buNone/>
            </a:pPr>
            <a:r>
              <a:rPr lang="en-US" sz="2800" dirty="0"/>
              <a:t>“To put it simply… data is king… we must become a truly quantitative regulator.”  </a:t>
            </a:r>
          </a:p>
          <a:p>
            <a:pPr marL="2919413" lvl="8" indent="-176213">
              <a:spcBef>
                <a:spcPts val="1800"/>
              </a:spcBef>
              <a:buNone/>
            </a:pPr>
            <a:r>
              <a:rPr lang="en-US" sz="1800" dirty="0">
                <a:latin typeface="Lato" panose="020F0502020204030203" pitchFamily="34" charset="0"/>
              </a:rPr>
              <a:t>- 	</a:t>
            </a:r>
            <a:r>
              <a:rPr lang="en-US" sz="2000" dirty="0">
                <a:latin typeface="Lato" panose="020F0502020204030203" pitchFamily="34" charset="0"/>
              </a:rPr>
              <a:t>J. Christopher Giancarlo (Chairman, CFTC), November 2018</a:t>
            </a:r>
            <a:endParaRPr lang="en-US" sz="1800" dirty="0">
              <a:latin typeface="Lato" panose="020F0502020204030203" pitchFamily="34" charset="0"/>
            </a:endParaRPr>
          </a:p>
          <a:p>
            <a:pPr>
              <a:spcBef>
                <a:spcPts val="1800"/>
              </a:spcBef>
            </a:pPr>
            <a:endParaRPr lang="en-US" sz="2200" dirty="0"/>
          </a:p>
        </p:txBody>
      </p:sp>
    </p:spTree>
    <p:extLst>
      <p:ext uri="{BB962C8B-B14F-4D97-AF65-F5344CB8AC3E}">
        <p14:creationId xmlns:p14="http://schemas.microsoft.com/office/powerpoint/2010/main" val="208866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Data Analytics Across CFTC Divisions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4294967295"/>
          </p:nvPr>
        </p:nvSpPr>
        <p:spPr>
          <a:xfrm>
            <a:off x="1906588" y="1554163"/>
            <a:ext cx="7237412" cy="4019550"/>
          </a:xfrm>
        </p:spPr>
        <p:txBody>
          <a:bodyPr>
            <a:noAutofit/>
          </a:bodyPr>
          <a:lstStyle/>
          <a:p>
            <a:pPr>
              <a:spcBef>
                <a:spcPts val="1800"/>
              </a:spcBef>
            </a:pPr>
            <a:endParaRPr lang="en-US" sz="2200" dirty="0"/>
          </a:p>
          <a:p>
            <a:pPr>
              <a:spcBef>
                <a:spcPts val="1800"/>
              </a:spcBef>
            </a:pPr>
            <a:endParaRPr lang="en-US" sz="2200" dirty="0"/>
          </a:p>
          <a:p>
            <a:pPr>
              <a:spcBef>
                <a:spcPts val="1800"/>
              </a:spcBef>
            </a:pPr>
            <a:endParaRPr lang="en-US" sz="2200" dirty="0"/>
          </a:p>
          <a:p>
            <a:pPr>
              <a:spcBef>
                <a:spcPts val="1800"/>
              </a:spcBef>
            </a:pPr>
            <a:endParaRPr lang="en-US" sz="2200" dirty="0"/>
          </a:p>
          <a:p>
            <a:pPr>
              <a:spcBef>
                <a:spcPts val="1800"/>
              </a:spcBef>
            </a:pPr>
            <a:endParaRPr lang="en-US" sz="2200" dirty="0"/>
          </a:p>
          <a:p>
            <a:pPr>
              <a:spcBef>
                <a:spcPts val="1800"/>
              </a:spcBef>
            </a:pPr>
            <a:endParaRPr lang="en-US" sz="2200" dirty="0"/>
          </a:p>
          <a:p>
            <a:pPr marL="0" indent="0">
              <a:spcBef>
                <a:spcPts val="1800"/>
              </a:spcBef>
              <a:buNone/>
            </a:pPr>
            <a:endParaRPr lang="en-US" sz="2200" dirty="0"/>
          </a:p>
          <a:p>
            <a:pPr marL="0" indent="0">
              <a:spcBef>
                <a:spcPts val="1800"/>
              </a:spcBef>
              <a:buNone/>
            </a:pPr>
            <a:br>
              <a:rPr lang="en-US" sz="2200" dirty="0"/>
            </a:br>
            <a:br>
              <a:rPr lang="en-US" sz="1800" dirty="0"/>
            </a:br>
            <a:br>
              <a:rPr lang="en-US" sz="1400" dirty="0"/>
            </a:br>
            <a:endParaRPr lang="en-US" sz="2200" dirty="0"/>
          </a:p>
        </p:txBody>
      </p:sp>
      <p:sp>
        <p:nvSpPr>
          <p:cNvPr id="4" name="Rounded Rectangle 3"/>
          <p:cNvSpPr/>
          <p:nvPr/>
        </p:nvSpPr>
        <p:spPr>
          <a:xfrm>
            <a:off x="706990" y="1495570"/>
            <a:ext cx="3682129" cy="1382884"/>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r>
              <a:rPr lang="en-US" sz="1500" b="1" dirty="0">
                <a:solidFill>
                  <a:schemeClr val="bg1"/>
                </a:solidFill>
                <a:latin typeface="Lato" panose="020F0502020204030203"/>
              </a:rPr>
              <a:t>Division of Enforcement (DOE)</a:t>
            </a:r>
            <a:endParaRPr lang="en-US" sz="1500" dirty="0">
              <a:solidFill>
                <a:schemeClr val="bg1"/>
              </a:solidFill>
              <a:latin typeface="Lato" panose="020F0502020204030203"/>
            </a:endParaRPr>
          </a:p>
          <a:p>
            <a:pPr marL="285750" lvl="0" indent="-285750">
              <a:buFont typeface="Arial" panose="020B0604020202020204" pitchFamily="34" charset="0"/>
              <a:buChar char="•"/>
            </a:pPr>
            <a:r>
              <a:rPr lang="en-US" sz="1400" dirty="0">
                <a:solidFill>
                  <a:schemeClr val="bg1"/>
                </a:solidFill>
                <a:latin typeface="Lato" panose="020F0502020204030203"/>
              </a:rPr>
              <a:t>Investigates &amp; prosecutes alleged violations of the CEA and CFTC regulations, including fraud and manipulation</a:t>
            </a:r>
          </a:p>
          <a:p>
            <a:pPr marL="285750" lvl="0" indent="-285750">
              <a:buFont typeface="Arial" panose="020B0604020202020204" pitchFamily="34" charset="0"/>
              <a:buChar char="•"/>
            </a:pPr>
            <a:r>
              <a:rPr lang="en-US" sz="1400" dirty="0">
                <a:solidFill>
                  <a:schemeClr val="bg1"/>
                </a:solidFill>
                <a:latin typeface="Lato" panose="020F0502020204030203"/>
              </a:rPr>
              <a:t>Market surveillance branch</a:t>
            </a:r>
          </a:p>
          <a:p>
            <a:pPr marL="285750" lvl="0" indent="-285750">
              <a:buFont typeface="Arial" panose="020B0604020202020204" pitchFamily="34" charset="0"/>
              <a:buChar char="•"/>
            </a:pPr>
            <a:r>
              <a:rPr lang="en-US" sz="1400" dirty="0">
                <a:solidFill>
                  <a:schemeClr val="bg1"/>
                </a:solidFill>
                <a:latin typeface="Lato" panose="020F0502020204030203"/>
              </a:rPr>
              <a:t>Specialized task forces</a:t>
            </a:r>
          </a:p>
        </p:txBody>
      </p:sp>
      <p:sp>
        <p:nvSpPr>
          <p:cNvPr id="6" name="Rounded Rectangle 5"/>
          <p:cNvSpPr/>
          <p:nvPr/>
        </p:nvSpPr>
        <p:spPr>
          <a:xfrm>
            <a:off x="4734328" y="1497618"/>
            <a:ext cx="3682129" cy="1380991"/>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r>
              <a:rPr lang="en-US" sz="1500" b="1" dirty="0">
                <a:solidFill>
                  <a:schemeClr val="bg1"/>
                </a:solidFill>
                <a:latin typeface="Lato" panose="020F0502020204030203"/>
              </a:rPr>
              <a:t>Division of Market Oversight (DMO)</a:t>
            </a:r>
            <a:endParaRPr lang="en-US" sz="1500" dirty="0">
              <a:solidFill>
                <a:schemeClr val="bg1"/>
              </a:solidFill>
              <a:latin typeface="Lato" panose="020F0502020204030203"/>
            </a:endParaRPr>
          </a:p>
          <a:p>
            <a:pPr marL="285750" lvl="0" indent="-285750" defTabSz="457200">
              <a:buFont typeface="Arial" panose="020B0604020202020204" pitchFamily="34" charset="0"/>
              <a:buChar char="•"/>
              <a:defRPr/>
            </a:pPr>
            <a:r>
              <a:rPr lang="en-US" sz="1400" kern="0" dirty="0">
                <a:solidFill>
                  <a:schemeClr val="bg1"/>
                </a:solidFill>
                <a:latin typeface="Lato" panose="020F0502020204030203"/>
              </a:rPr>
              <a:t>Oversees derivatives platforms and swap data repositories</a:t>
            </a:r>
          </a:p>
          <a:p>
            <a:pPr marL="285750" lvl="0" indent="-285750" defTabSz="457200">
              <a:buFont typeface="Arial" panose="020B0604020202020204" pitchFamily="34" charset="0"/>
              <a:buChar char="•"/>
              <a:defRPr/>
            </a:pPr>
            <a:r>
              <a:rPr lang="en-US" sz="1400" kern="0" dirty="0">
                <a:solidFill>
                  <a:schemeClr val="bg1"/>
                </a:solidFill>
                <a:latin typeface="Lato" panose="020F0502020204030203"/>
              </a:rPr>
              <a:t>Market intelligence branch</a:t>
            </a:r>
          </a:p>
          <a:p>
            <a:pPr marL="285750" lvl="0" indent="-285750" defTabSz="457200">
              <a:buFont typeface="Arial" panose="020B0604020202020204" pitchFamily="34" charset="0"/>
              <a:buChar char="•"/>
              <a:defRPr/>
            </a:pPr>
            <a:r>
              <a:rPr lang="en-US" sz="1400" kern="0" dirty="0">
                <a:solidFill>
                  <a:schemeClr val="bg1"/>
                </a:solidFill>
                <a:latin typeface="Lato" panose="020F0502020204030203"/>
              </a:rPr>
              <a:t>Data &amp; reporting branch</a:t>
            </a:r>
          </a:p>
          <a:p>
            <a:pPr marL="285750" lvl="0" indent="-285750" defTabSz="457200">
              <a:spcBef>
                <a:spcPts val="1800"/>
              </a:spcBef>
              <a:buFont typeface="Arial" panose="020B0604020202020204" pitchFamily="34" charset="0"/>
              <a:buChar char="•"/>
              <a:defRPr/>
            </a:pPr>
            <a:endParaRPr lang="en-US" sz="1400" kern="0" dirty="0">
              <a:solidFill>
                <a:prstClr val="black"/>
              </a:solidFill>
              <a:latin typeface="Calibri" panose="020F0502020204030204"/>
            </a:endParaRPr>
          </a:p>
        </p:txBody>
      </p:sp>
      <p:sp>
        <p:nvSpPr>
          <p:cNvPr id="9" name="Rounded Rectangle 8"/>
          <p:cNvSpPr/>
          <p:nvPr/>
        </p:nvSpPr>
        <p:spPr>
          <a:xfrm>
            <a:off x="706990" y="3040797"/>
            <a:ext cx="3682129" cy="1382884"/>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r>
              <a:rPr lang="en-US" sz="1500" b="1" dirty="0">
                <a:solidFill>
                  <a:schemeClr val="bg1"/>
                </a:solidFill>
                <a:latin typeface="Lato" panose="020F0502020204030203"/>
              </a:rPr>
              <a:t>Division of Clearing &amp; Risk (DCR)</a:t>
            </a:r>
            <a:endParaRPr lang="en-US" sz="1500" dirty="0">
              <a:solidFill>
                <a:schemeClr val="bg1"/>
              </a:solidFill>
              <a:latin typeface="Lato" panose="020F0502020204030203"/>
            </a:endParaRPr>
          </a:p>
          <a:p>
            <a:pPr marL="285750" lvl="0" indent="-285750">
              <a:buFont typeface="Arial" panose="020B0604020202020204" pitchFamily="34" charset="0"/>
              <a:buChar char="•"/>
            </a:pPr>
            <a:r>
              <a:rPr lang="en-US" sz="1400" dirty="0">
                <a:solidFill>
                  <a:schemeClr val="bg1"/>
                </a:solidFill>
                <a:latin typeface="Lato" panose="020F0502020204030203"/>
              </a:rPr>
              <a:t>Oversees derivatives clearing organizations (DCOs) and other market participants in the clearing process</a:t>
            </a:r>
          </a:p>
          <a:p>
            <a:pPr marL="285750" lvl="0" indent="-285750">
              <a:buFont typeface="Arial" panose="020B0604020202020204" pitchFamily="34" charset="0"/>
              <a:buChar char="•"/>
            </a:pPr>
            <a:r>
              <a:rPr lang="en-US" sz="1400" dirty="0">
                <a:solidFill>
                  <a:schemeClr val="bg1"/>
                </a:solidFill>
                <a:latin typeface="Lato" panose="020F0502020204030203"/>
              </a:rPr>
              <a:t>Risk surveillance branch</a:t>
            </a:r>
          </a:p>
        </p:txBody>
      </p:sp>
      <p:sp>
        <p:nvSpPr>
          <p:cNvPr id="10" name="Rounded Rectangle 9"/>
          <p:cNvSpPr/>
          <p:nvPr/>
        </p:nvSpPr>
        <p:spPr>
          <a:xfrm>
            <a:off x="4734328" y="3040797"/>
            <a:ext cx="3682129" cy="1382884"/>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r>
              <a:rPr lang="en-US" sz="1500" b="1" dirty="0">
                <a:solidFill>
                  <a:schemeClr val="bg1"/>
                </a:solidFill>
                <a:latin typeface="Lato" panose="020F0502020204030203"/>
              </a:rPr>
              <a:t>Division of Swap Dealer &amp; Intermediary Oversight (DSIO)</a:t>
            </a:r>
            <a:endParaRPr lang="en-US" sz="1500" dirty="0">
              <a:solidFill>
                <a:schemeClr val="bg1"/>
              </a:solidFill>
              <a:latin typeface="Lato" panose="020F0502020204030203"/>
            </a:endParaRPr>
          </a:p>
          <a:p>
            <a:pPr marL="285750" lvl="0" indent="-285750">
              <a:buFont typeface="Arial" panose="020B0604020202020204" pitchFamily="34" charset="0"/>
              <a:buChar char="•"/>
            </a:pPr>
            <a:r>
              <a:rPr lang="en-US" sz="1400" dirty="0">
                <a:solidFill>
                  <a:schemeClr val="bg1"/>
                </a:solidFill>
                <a:latin typeface="Lato" panose="020F0502020204030203"/>
              </a:rPr>
              <a:t>Oversees derivatives market intermediaries, including swap dealers and designated self-regulatory organizations</a:t>
            </a:r>
          </a:p>
          <a:p>
            <a:pPr marL="285750" lvl="0" indent="-285750">
              <a:buFont typeface="Arial" panose="020B0604020202020204" pitchFamily="34" charset="0"/>
              <a:buChar char="•"/>
            </a:pPr>
            <a:r>
              <a:rPr lang="en-US" sz="1400" dirty="0">
                <a:solidFill>
                  <a:schemeClr val="bg1"/>
                </a:solidFill>
                <a:latin typeface="Lato" panose="020F0502020204030203"/>
              </a:rPr>
              <a:t>Examinations branch</a:t>
            </a:r>
          </a:p>
        </p:txBody>
      </p:sp>
      <p:sp>
        <p:nvSpPr>
          <p:cNvPr id="11" name="Rounded Rectangle 10"/>
          <p:cNvSpPr/>
          <p:nvPr/>
        </p:nvSpPr>
        <p:spPr>
          <a:xfrm>
            <a:off x="706990" y="4598549"/>
            <a:ext cx="3682129" cy="665382"/>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2" name="Rounded Rectangle 4"/>
          <p:cNvSpPr txBox="1"/>
          <p:nvPr/>
        </p:nvSpPr>
        <p:spPr>
          <a:xfrm>
            <a:off x="1401535" y="4768660"/>
            <a:ext cx="2156209" cy="333250"/>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26670" tIns="17780" rIns="26670" bIns="1778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Lato" panose="020F0502020204030203"/>
              </a:rPr>
              <a:t>Office of Data and Technology</a:t>
            </a:r>
          </a:p>
        </p:txBody>
      </p:sp>
      <p:sp>
        <p:nvSpPr>
          <p:cNvPr id="13" name="Rounded Rectangle 12"/>
          <p:cNvSpPr/>
          <p:nvPr/>
        </p:nvSpPr>
        <p:spPr>
          <a:xfrm>
            <a:off x="4734328" y="4598549"/>
            <a:ext cx="3682129" cy="665382"/>
          </a:xfrm>
          <a:prstGeom prst="roundRect">
            <a:avLst>
              <a:gd name="adj" fmla="val 1000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4" name="Rounded Rectangle 4"/>
          <p:cNvSpPr txBox="1"/>
          <p:nvPr/>
        </p:nvSpPr>
        <p:spPr>
          <a:xfrm>
            <a:off x="5428873" y="4778321"/>
            <a:ext cx="2156209" cy="333250"/>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26670" tIns="17780" rIns="26670" bIns="1778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Lato" panose="020F0502020204030203"/>
              </a:rPr>
              <a:t>Office of the Chief Economist</a:t>
            </a:r>
          </a:p>
        </p:txBody>
      </p:sp>
      <p:sp>
        <p:nvSpPr>
          <p:cNvPr id="2" name="Rectangle 1">
            <a:extLst>
              <a:ext uri="{FF2B5EF4-FFF2-40B4-BE49-F238E27FC236}">
                <a16:creationId xmlns:a16="http://schemas.microsoft.com/office/drawing/2014/main" id="{CE68AFE0-79B8-5B4D-AE55-7E6823EE0167}"/>
              </a:ext>
            </a:extLst>
          </p:cNvPr>
          <p:cNvSpPr/>
          <p:nvPr/>
        </p:nvSpPr>
        <p:spPr>
          <a:xfrm>
            <a:off x="628650" y="5381687"/>
            <a:ext cx="7886700" cy="646331"/>
          </a:xfrm>
          <a:prstGeom prst="rect">
            <a:avLst/>
          </a:prstGeom>
        </p:spPr>
        <p:txBody>
          <a:bodyPr wrap="square">
            <a:spAutoFit/>
          </a:bodyPr>
          <a:lstStyle/>
          <a:p>
            <a:pPr>
              <a:spcBef>
                <a:spcPts val="1800"/>
              </a:spcBef>
            </a:pPr>
            <a:r>
              <a:rPr lang="en-US" b="1" dirty="0">
                <a:latin typeface="Lato" panose="020F0502020204030203" pitchFamily="34" charset="0"/>
              </a:rPr>
              <a:t>The CFTC has also delegated responsibility to and cooperates with the </a:t>
            </a:r>
            <a:br>
              <a:rPr lang="en-US" b="1" dirty="0">
                <a:latin typeface="Lato" panose="020F0502020204030203" pitchFamily="34" charset="0"/>
              </a:rPr>
            </a:br>
            <a:r>
              <a:rPr lang="en-US" b="1" dirty="0">
                <a:latin typeface="Lato" panose="020F0502020204030203" pitchFamily="34" charset="0"/>
              </a:rPr>
              <a:t>NFA and other self-regulatory organizations, including exchanges.</a:t>
            </a:r>
          </a:p>
        </p:txBody>
      </p:sp>
    </p:spTree>
    <p:extLst>
      <p:ext uri="{BB962C8B-B14F-4D97-AF65-F5344CB8AC3E}">
        <p14:creationId xmlns:p14="http://schemas.microsoft.com/office/powerpoint/2010/main" val="180988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A Continuing Trend</a:t>
            </a:r>
          </a:p>
        </p:txBody>
      </p:sp>
      <p:graphicFrame>
        <p:nvGraphicFramePr>
          <p:cNvPr id="4" name="Chart 3"/>
          <p:cNvGraphicFramePr>
            <a:graphicFrameLocks/>
          </p:cNvGraphicFramePr>
          <p:nvPr>
            <p:extLst>
              <p:ext uri="{D42A27DB-BD31-4B8C-83A1-F6EECF244321}">
                <p14:modId xmlns:p14="http://schemas.microsoft.com/office/powerpoint/2010/main" val="3642647284"/>
              </p:ext>
            </p:extLst>
          </p:nvPr>
        </p:nvGraphicFramePr>
        <p:xfrm>
          <a:off x="503622" y="1502834"/>
          <a:ext cx="7298596" cy="3894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5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CFTC’s Key Data Sources</a:t>
            </a:r>
          </a:p>
        </p:txBody>
      </p:sp>
      <p:sp>
        <p:nvSpPr>
          <p:cNvPr id="4" name="Content Placeholder 7">
            <a:extLst>
              <a:ext uri="{FF2B5EF4-FFF2-40B4-BE49-F238E27FC236}">
                <a16:creationId xmlns:a16="http://schemas.microsoft.com/office/drawing/2014/main" id="{FBEC5485-436C-4CF7-BBD3-EE3E2123834E}"/>
              </a:ext>
            </a:extLst>
          </p:cNvPr>
          <p:cNvSpPr txBox="1">
            <a:spLocks/>
          </p:cNvSpPr>
          <p:nvPr/>
        </p:nvSpPr>
        <p:spPr>
          <a:xfrm>
            <a:off x="628650" y="1138984"/>
            <a:ext cx="7886700" cy="418126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1000"/>
              </a:spcAft>
            </a:pPr>
            <a:r>
              <a:rPr lang="en-US" b="1" dirty="0"/>
              <a:t>Futures</a:t>
            </a:r>
          </a:p>
          <a:p>
            <a:pPr lvl="1">
              <a:spcBef>
                <a:spcPts val="0"/>
              </a:spcBef>
              <a:spcAft>
                <a:spcPts val="1000"/>
              </a:spcAft>
              <a:buClr>
                <a:srgbClr val="00B0F0"/>
              </a:buClr>
            </a:pPr>
            <a:r>
              <a:rPr lang="en-US" sz="1600" dirty="0"/>
              <a:t>Exchange data (e.g., audit trail)</a:t>
            </a:r>
          </a:p>
          <a:p>
            <a:pPr lvl="1">
              <a:spcBef>
                <a:spcPts val="0"/>
              </a:spcBef>
              <a:spcAft>
                <a:spcPts val="1000"/>
              </a:spcAft>
              <a:buClr>
                <a:srgbClr val="00B0F0"/>
              </a:buClr>
            </a:pPr>
            <a:r>
              <a:rPr lang="en-US" sz="1600" dirty="0"/>
              <a:t>Clearinghouse data</a:t>
            </a:r>
          </a:p>
          <a:p>
            <a:pPr lvl="1">
              <a:spcBef>
                <a:spcPts val="0"/>
              </a:spcBef>
              <a:spcAft>
                <a:spcPts val="1000"/>
              </a:spcAft>
              <a:buClr>
                <a:srgbClr val="00B0F0"/>
              </a:buClr>
            </a:pPr>
            <a:r>
              <a:rPr lang="en-US" sz="1600" dirty="0"/>
              <a:t>Large trader reporting</a:t>
            </a:r>
          </a:p>
          <a:p>
            <a:pPr lvl="1">
              <a:spcBef>
                <a:spcPts val="0"/>
              </a:spcBef>
              <a:spcAft>
                <a:spcPts val="1000"/>
              </a:spcAft>
              <a:buClr>
                <a:srgbClr val="00B0F0"/>
              </a:buClr>
            </a:pPr>
            <a:r>
              <a:rPr lang="en-US" sz="1600" dirty="0"/>
              <a:t>Responses to special calls</a:t>
            </a:r>
          </a:p>
          <a:p>
            <a:pPr>
              <a:spcBef>
                <a:spcPts val="0"/>
              </a:spcBef>
              <a:spcAft>
                <a:spcPts val="1000"/>
              </a:spcAft>
            </a:pPr>
            <a:r>
              <a:rPr lang="en-US" b="1" dirty="0"/>
              <a:t>Swaps</a:t>
            </a:r>
            <a:endParaRPr lang="en-US" sz="2200" b="1" dirty="0"/>
          </a:p>
          <a:p>
            <a:pPr lvl="1">
              <a:spcBef>
                <a:spcPts val="0"/>
              </a:spcBef>
              <a:spcAft>
                <a:spcPts val="1000"/>
              </a:spcAft>
              <a:buClr>
                <a:srgbClr val="00B0F0"/>
              </a:buClr>
            </a:pPr>
            <a:r>
              <a:rPr lang="en-US" sz="1600" dirty="0"/>
              <a:t>Swap Execution Facility data </a:t>
            </a:r>
          </a:p>
          <a:p>
            <a:pPr lvl="1">
              <a:spcBef>
                <a:spcPts val="0"/>
              </a:spcBef>
              <a:spcAft>
                <a:spcPts val="1000"/>
              </a:spcAft>
              <a:buClr>
                <a:srgbClr val="00B0F0"/>
              </a:buClr>
            </a:pPr>
            <a:r>
              <a:rPr lang="en-US" sz="1600" dirty="0"/>
              <a:t>Swap data repositories</a:t>
            </a:r>
          </a:p>
          <a:p>
            <a:pPr lvl="1">
              <a:spcBef>
                <a:spcPts val="0"/>
              </a:spcBef>
              <a:spcAft>
                <a:spcPts val="1000"/>
              </a:spcAft>
              <a:buClr>
                <a:srgbClr val="00B0F0"/>
              </a:buClr>
            </a:pPr>
            <a:r>
              <a:rPr lang="en-US" sz="1600" dirty="0"/>
              <a:t>Responses to special calls</a:t>
            </a:r>
          </a:p>
          <a:p>
            <a:pPr>
              <a:spcBef>
                <a:spcPts val="0"/>
              </a:spcBef>
              <a:spcAft>
                <a:spcPts val="1000"/>
              </a:spcAft>
            </a:pPr>
            <a:r>
              <a:rPr lang="en-US" b="1" dirty="0"/>
              <a:t>Cash Commodities</a:t>
            </a:r>
          </a:p>
          <a:p>
            <a:pPr lvl="1">
              <a:spcBef>
                <a:spcPts val="0"/>
              </a:spcBef>
              <a:spcAft>
                <a:spcPts val="1000"/>
              </a:spcAft>
              <a:buClr>
                <a:srgbClr val="00B0F0"/>
              </a:buClr>
            </a:pPr>
            <a:r>
              <a:rPr lang="en-US" sz="1600" dirty="0"/>
              <a:t>Large trader recordkeeping obligations extend to certain cash market activity                 (17 C.F.R. § 18.5; 17 C.F.R. § 20.6)</a:t>
            </a:r>
          </a:p>
          <a:p>
            <a:pPr lvl="1">
              <a:spcBef>
                <a:spcPts val="0"/>
              </a:spcBef>
              <a:spcAft>
                <a:spcPts val="1000"/>
              </a:spcAft>
              <a:buClr>
                <a:srgbClr val="00B0F0"/>
              </a:buClr>
            </a:pPr>
            <a:r>
              <a:rPr lang="en-US" sz="1600" dirty="0"/>
              <a:t>Swap recordkeeping obligations extend to certain cash market activity                             (17 C.F.R. § 45.2; 17 C.F.R. § 23.202) </a:t>
            </a:r>
          </a:p>
          <a:p>
            <a:pPr>
              <a:spcBef>
                <a:spcPts val="1800"/>
              </a:spcBef>
            </a:pPr>
            <a:endParaRPr lang="en-US" sz="2200" dirty="0"/>
          </a:p>
          <a:p>
            <a:pPr marL="0" indent="0">
              <a:spcBef>
                <a:spcPts val="1800"/>
              </a:spcBef>
              <a:buFont typeface="Arial" panose="020B0604020202020204" pitchFamily="34" charset="0"/>
              <a:buNone/>
            </a:pPr>
            <a:endParaRPr lang="en-US" sz="2200" dirty="0"/>
          </a:p>
        </p:txBody>
      </p:sp>
    </p:spTree>
    <p:extLst>
      <p:ext uri="{BB962C8B-B14F-4D97-AF65-F5344CB8AC3E}">
        <p14:creationId xmlns:p14="http://schemas.microsoft.com/office/powerpoint/2010/main" val="125381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p:txBody>
          <a:bodyPr/>
          <a:lstStyle/>
          <a:p>
            <a:r>
              <a:rPr lang="en-US" dirty="0"/>
              <a:t>CFTC’s Key Data Sources (Cont.)</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4294967295"/>
          </p:nvPr>
        </p:nvSpPr>
        <p:spPr>
          <a:xfrm>
            <a:off x="628650" y="1449388"/>
            <a:ext cx="6196013" cy="4181475"/>
          </a:xfrm>
        </p:spPr>
        <p:txBody>
          <a:bodyPr>
            <a:noAutofit/>
          </a:bodyPr>
          <a:lstStyle/>
          <a:p>
            <a:pPr>
              <a:spcBef>
                <a:spcPts val="3000"/>
              </a:spcBef>
            </a:pPr>
            <a:r>
              <a:rPr lang="en-US" b="1" dirty="0"/>
              <a:t>Whistleblowers</a:t>
            </a:r>
          </a:p>
          <a:p>
            <a:pPr>
              <a:spcBef>
                <a:spcPts val="3000"/>
              </a:spcBef>
            </a:pPr>
            <a:r>
              <a:rPr lang="en-US" b="1" dirty="0"/>
              <a:t>Media / articles</a:t>
            </a:r>
            <a:endParaRPr lang="en-US" sz="2200" b="1" dirty="0"/>
          </a:p>
          <a:p>
            <a:pPr>
              <a:spcBef>
                <a:spcPts val="3000"/>
              </a:spcBef>
            </a:pPr>
            <a:r>
              <a:rPr lang="en-US" b="1" dirty="0"/>
              <a:t>Other private and public sector researchers and data analytics consultants</a:t>
            </a:r>
          </a:p>
          <a:p>
            <a:pPr>
              <a:spcBef>
                <a:spcPts val="1800"/>
              </a:spcBef>
            </a:pPr>
            <a:endParaRPr lang="en-US" sz="2200" dirty="0"/>
          </a:p>
          <a:p>
            <a:pPr marL="0" indent="0">
              <a:spcBef>
                <a:spcPts val="1800"/>
              </a:spcBef>
              <a:buNone/>
            </a:pPr>
            <a:endParaRPr lang="en-US" sz="2200" dirty="0"/>
          </a:p>
        </p:txBody>
      </p:sp>
    </p:spTree>
    <p:extLst>
      <p:ext uri="{BB962C8B-B14F-4D97-AF65-F5344CB8AC3E}">
        <p14:creationId xmlns:p14="http://schemas.microsoft.com/office/powerpoint/2010/main" val="2273294808"/>
      </p:ext>
    </p:extLst>
  </p:cSld>
  <p:clrMapOvr>
    <a:masterClrMapping/>
  </p:clrMapOvr>
</p:sld>
</file>

<file path=ppt/theme/theme1.xml><?xml version="1.0" encoding="utf-8"?>
<a:theme xmlns:a="http://schemas.openxmlformats.org/drawingml/2006/main" name="Title Slides">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22C702E8-ECDF-4284-8911-B37B66BCFB99}"/>
    </a:ext>
  </a:extLst>
</a:theme>
</file>

<file path=ppt/theme/theme2.xml><?xml version="1.0" encoding="utf-8"?>
<a:theme xmlns:a="http://schemas.openxmlformats.org/drawingml/2006/main" name="Interior slides_wWatermar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72C4FB0D-2789-45F1-98A7-2E543EAB47DE}"/>
    </a:ext>
  </a:extLst>
</a:theme>
</file>

<file path=ppt/theme/theme3.xml><?xml version="1.0" encoding="utf-8"?>
<a:theme xmlns:a="http://schemas.openxmlformats.org/drawingml/2006/main" name="Interior slides_wWatermark_wPgNu">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F13CB350-CCA6-454A-9641-74834AC13A6B}"/>
    </a:ext>
  </a:extLst>
</a:theme>
</file>

<file path=ppt/theme/theme4.xml><?xml version="1.0" encoding="utf-8"?>
<a:theme xmlns:a="http://schemas.openxmlformats.org/drawingml/2006/main" name="Interior slides_NoWatermar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60C32027-21C7-4013-B96C-175489C65121}"/>
    </a:ext>
  </a:extLst>
</a:theme>
</file>

<file path=ppt/theme/theme5.xml><?xml version="1.0" encoding="utf-8"?>
<a:theme xmlns:a="http://schemas.openxmlformats.org/drawingml/2006/main" name="Interior slides_NoWatermark_wPgNu">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FE1B97BE-8473-43BA-9AC5-88F6B20FD3B1}"/>
    </a:ext>
  </a:extLst>
</a:theme>
</file>

<file path=ppt/theme/theme6.xml><?xml version="1.0" encoding="utf-8"?>
<a:theme xmlns:a="http://schemas.openxmlformats.org/drawingml/2006/main" name="Conclud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  Read-Only" id="{39198EB8-77D3-4E2C-9FF1-228992EFFE41}" vid="{EECBF919-7DFB-4582-A66B-9B741B55EDE9}"/>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6BDB4E7014574781AAABA982FB713A" ma:contentTypeVersion="12" ma:contentTypeDescription="Create a new document." ma:contentTypeScope="" ma:versionID="e224c66402ba266da4a3d735ff5de52c">
  <xsd:schema xmlns:xsd="http://www.w3.org/2001/XMLSchema" xmlns:xs="http://www.w3.org/2001/XMLSchema" xmlns:p="http://schemas.microsoft.com/office/2006/metadata/properties" xmlns:ns3="62d1792a-3ce3-4cfd-8ff5-4a010bf98bd4" xmlns:ns4="ffce1178-8a97-46d4-9877-8a45be40f00e" targetNamespace="http://schemas.microsoft.com/office/2006/metadata/properties" ma:root="true" ma:fieldsID="a4e42481e492ec9d7894aa68aca13c50" ns3:_="" ns4:_="">
    <xsd:import namespace="62d1792a-3ce3-4cfd-8ff5-4a010bf98bd4"/>
    <xsd:import namespace="ffce1178-8a97-46d4-9877-8a45be40f0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1792a-3ce3-4cfd-8ff5-4a010bf98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e1178-8a97-46d4-9877-8a45be40f0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BB4EB-E615-4EC8-9188-07114EA818D4}">
  <ds:schemaRefs>
    <ds:schemaRef ds:uri="http://schemas.microsoft.com/sharepoint/v3/contenttype/forms"/>
  </ds:schemaRefs>
</ds:datastoreItem>
</file>

<file path=customXml/itemProps2.xml><?xml version="1.0" encoding="utf-8"?>
<ds:datastoreItem xmlns:ds="http://schemas.openxmlformats.org/officeDocument/2006/customXml" ds:itemID="{345178D3-992A-4AC0-8D89-3D90FF0F224E}">
  <ds:schemaRefs>
    <ds:schemaRef ds:uri="62d1792a-3ce3-4cfd-8ff5-4a010bf98bd4"/>
    <ds:schemaRef ds:uri="http://purl.org/dc/dcmitype/"/>
    <ds:schemaRef ds:uri="ffce1178-8a97-46d4-9877-8a45be40f00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4F9500A-67E1-4C37-B818-ADE964BA7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1792a-3ce3-4cfd-8ff5-4a010bf98bd4"/>
    <ds:schemaRef ds:uri="ffce1178-8a97-46d4-9877-8a45be40f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4468</TotalTime>
  <Words>3716</Words>
  <Application>Microsoft Office PowerPoint</Application>
  <PresentationFormat>On-screen Show (4:3)</PresentationFormat>
  <Paragraphs>256</Paragraphs>
  <Slides>41</Slides>
  <Notes>29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41</vt:i4>
      </vt:variant>
    </vt:vector>
  </HeadingPairs>
  <TitlesOfParts>
    <vt:vector size="52" baseType="lpstr">
      <vt:lpstr>Arial</vt:lpstr>
      <vt:lpstr>Calibri</vt:lpstr>
      <vt:lpstr>Lato</vt:lpstr>
      <vt:lpstr>Times New Roman</vt:lpstr>
      <vt:lpstr>Title Slides</vt:lpstr>
      <vt:lpstr>Interior slides_wWatermark</vt:lpstr>
      <vt:lpstr>Interior slides_wWatermark_wPgNu</vt:lpstr>
      <vt:lpstr>Interior slides_NoWatermark</vt:lpstr>
      <vt:lpstr>Interior slides_NoWatermark_wPgNu</vt:lpstr>
      <vt:lpstr>Concluding slide</vt:lpstr>
      <vt:lpstr>Custom Design</vt:lpstr>
      <vt:lpstr>CFTC Enforcement and the Push to Data-Driven Cases</vt:lpstr>
      <vt:lpstr>Presenters</vt:lpstr>
      <vt:lpstr>Agenda</vt:lpstr>
      <vt:lpstr>Increasing Access to and  Use of Data</vt:lpstr>
      <vt:lpstr>Increased Focus on Data Analytics</vt:lpstr>
      <vt:lpstr>Data Analytics Across CFTC Divisions</vt:lpstr>
      <vt:lpstr>A Continuing Trend</vt:lpstr>
      <vt:lpstr>CFTC’s Key Data Sources</vt:lpstr>
      <vt:lpstr>CFTC’s Key Data Sources (Cont.)</vt:lpstr>
      <vt:lpstr>PowerPoint Presentation</vt:lpstr>
      <vt:lpstr>Milestones for Data-Driven Enforcement</vt:lpstr>
      <vt:lpstr>Trends in CFTC Enforcement Actions</vt:lpstr>
      <vt:lpstr>Market Power Manipulation</vt:lpstr>
      <vt:lpstr>Market Power Manipulation</vt:lpstr>
      <vt:lpstr>Fraud-Based Manipulation</vt:lpstr>
      <vt:lpstr>Fraud-Based Manipulation</vt:lpstr>
      <vt:lpstr>Disruptive Trading</vt:lpstr>
      <vt:lpstr>Case Study:  Spoofing Enforcement Actions</vt:lpstr>
      <vt:lpstr>Case Study:  CFTC v. Wilson (13 Civ. 7884, S.D.N.Y. Nov. 30, 2018)</vt:lpstr>
      <vt:lpstr>Case Study:  CFTC v. Wilson (13 Civ. 7884, S.D.N.Y. Nov. 30, 2018)</vt:lpstr>
      <vt:lpstr>Case Study:  CFTC v. Kraft Foods Group Inc. (15 Civ. 2881) (N.D. Ill.)</vt:lpstr>
      <vt:lpstr>Data-Driven Enforcement  by Other Authorities</vt:lpstr>
      <vt:lpstr>Data-Driven Enforcement by Other Authorities</vt:lpstr>
      <vt:lpstr>DOJ Data Analytics </vt:lpstr>
      <vt:lpstr>CFTC Collaboration with DOJ </vt:lpstr>
      <vt:lpstr>SEC Data Analytics</vt:lpstr>
      <vt:lpstr>SEC Cherry-picking cases</vt:lpstr>
      <vt:lpstr>Self-Regulatory Organizations</vt:lpstr>
      <vt:lpstr>Non-U.S. Regulators &amp; Data Analytics</vt:lpstr>
      <vt:lpstr>PowerPoint Presentation</vt:lpstr>
      <vt:lpstr>Implications: Investigative Techniques</vt:lpstr>
      <vt:lpstr>Implications: Outside Experts &amp; Privileges &amp; Protections</vt:lpstr>
      <vt:lpstr>Implications:  Outside Experts &amp; Privileges &amp; Protections</vt:lpstr>
      <vt:lpstr>Implications:  Outside Experts &amp; Privileges &amp; Protections</vt:lpstr>
      <vt:lpstr>Implications:  How to Move Forward?</vt:lpstr>
      <vt:lpstr>Implications:  How to Move Forward? </vt:lpstr>
      <vt:lpstr>Implications:  How to Move Forward? </vt:lpstr>
      <vt:lpstr>PowerPoint Presentation</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Elena Ziebarth</dc:creator>
  <cp:lastModifiedBy>Beth Thompson</cp:lastModifiedBy>
  <cp:revision>300</cp:revision>
  <dcterms:created xsi:type="dcterms:W3CDTF">2020-03-03T15:32:29Z</dcterms:created>
  <dcterms:modified xsi:type="dcterms:W3CDTF">2020-07-30T13:45:20Z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0x010100F36BDB4E7014574781AAABA982FB713A</vt:lpwstr>
  </property>
</Properties>
</file>