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1" r:id="rId2"/>
    <p:sldMasterId id="2147483708" r:id="rId3"/>
  </p:sldMasterIdLst>
  <p:notesMasterIdLst>
    <p:notesMasterId r:id="rId32"/>
  </p:notesMasterIdLst>
  <p:sldIdLst>
    <p:sldId id="289" r:id="rId4"/>
    <p:sldId id="290" r:id="rId5"/>
    <p:sldId id="291" r:id="rId6"/>
    <p:sldId id="292" r:id="rId7"/>
    <p:sldId id="293" r:id="rId8"/>
    <p:sldId id="294" r:id="rId9"/>
    <p:sldId id="295" r:id="rId10"/>
    <p:sldId id="296"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959" autoAdjust="0"/>
  </p:normalViewPr>
  <p:slideViewPr>
    <p:cSldViewPr snapToGrid="0">
      <p:cViewPr varScale="1">
        <p:scale>
          <a:sx n="90" d="100"/>
          <a:sy n="90" d="100"/>
        </p:scale>
        <p:origin x="211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E950A5-9994-47B9-939B-5E5F5681DC4B}"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A774D9D1-9B3D-43F6-B8F4-89753DD0E606}">
      <dgm:prSet phldrT="[Text]"/>
      <dgm:spPr>
        <a:solidFill>
          <a:srgbClr val="862A3E"/>
        </a:solidFill>
      </dgm:spPr>
      <dgm:t>
        <a:bodyPr/>
        <a:lstStyle/>
        <a:p>
          <a:r>
            <a:rPr lang="en-US" dirty="0"/>
            <a:t>Money</a:t>
          </a:r>
        </a:p>
      </dgm:t>
    </dgm:pt>
    <dgm:pt modelId="{7BE40C28-4118-48F3-8705-95FC361BC68C}" type="parTrans" cxnId="{8EC8903E-287D-4085-BB78-DFC031743A6F}">
      <dgm:prSet/>
      <dgm:spPr/>
      <dgm:t>
        <a:bodyPr/>
        <a:lstStyle/>
        <a:p>
          <a:endParaRPr lang="en-US"/>
        </a:p>
      </dgm:t>
    </dgm:pt>
    <dgm:pt modelId="{FC5ED1AF-DCE2-47E3-844A-8AA528559499}" type="sibTrans" cxnId="{8EC8903E-287D-4085-BB78-DFC031743A6F}">
      <dgm:prSet/>
      <dgm:spPr/>
      <dgm:t>
        <a:bodyPr/>
        <a:lstStyle/>
        <a:p>
          <a:endParaRPr lang="en-US"/>
        </a:p>
      </dgm:t>
    </dgm:pt>
    <dgm:pt modelId="{C0144F9D-897D-479B-98AE-813FE44B615C}">
      <dgm:prSet phldrT="[Text]"/>
      <dgm:spPr>
        <a:solidFill>
          <a:srgbClr val="0070C0"/>
        </a:solidFill>
      </dgm:spPr>
      <dgm:t>
        <a:bodyPr/>
        <a:lstStyle/>
        <a:p>
          <a:r>
            <a:rPr lang="en-US" dirty="0"/>
            <a:t>Liberty</a:t>
          </a:r>
        </a:p>
      </dgm:t>
    </dgm:pt>
    <dgm:pt modelId="{1C2017B2-10BB-4B27-8357-71FA17ABBEE4}" type="parTrans" cxnId="{A311B20A-5FF0-4313-B782-E8B71EE34AD3}">
      <dgm:prSet/>
      <dgm:spPr/>
      <dgm:t>
        <a:bodyPr/>
        <a:lstStyle/>
        <a:p>
          <a:endParaRPr lang="en-US"/>
        </a:p>
      </dgm:t>
    </dgm:pt>
    <dgm:pt modelId="{A0D6B138-546C-45EE-A047-6AEE41F863F9}" type="sibTrans" cxnId="{A311B20A-5FF0-4313-B782-E8B71EE34AD3}">
      <dgm:prSet/>
      <dgm:spPr/>
      <dgm:t>
        <a:bodyPr/>
        <a:lstStyle/>
        <a:p>
          <a:endParaRPr lang="en-US"/>
        </a:p>
      </dgm:t>
    </dgm:pt>
    <dgm:pt modelId="{9A6C6E90-7704-4D12-86A7-EBC27CFF95D6}">
      <dgm:prSet phldrT="[Text]"/>
      <dgm:spPr>
        <a:solidFill>
          <a:srgbClr val="862A3E"/>
        </a:solidFill>
      </dgm:spPr>
      <dgm:t>
        <a:bodyPr/>
        <a:lstStyle/>
        <a:p>
          <a:r>
            <a:rPr lang="en-US" dirty="0"/>
            <a:t>Reputation</a:t>
          </a:r>
        </a:p>
      </dgm:t>
    </dgm:pt>
    <dgm:pt modelId="{1BB866FC-B9F5-477D-AE2D-1363569A6EA0}" type="parTrans" cxnId="{35F21E4B-39D6-4DDF-9C97-F782CD88BAEC}">
      <dgm:prSet/>
      <dgm:spPr/>
      <dgm:t>
        <a:bodyPr/>
        <a:lstStyle/>
        <a:p>
          <a:endParaRPr lang="en-US"/>
        </a:p>
      </dgm:t>
    </dgm:pt>
    <dgm:pt modelId="{8947A4BA-EEF0-4244-83E9-445664119714}" type="sibTrans" cxnId="{35F21E4B-39D6-4DDF-9C97-F782CD88BAEC}">
      <dgm:prSet/>
      <dgm:spPr/>
      <dgm:t>
        <a:bodyPr/>
        <a:lstStyle/>
        <a:p>
          <a:endParaRPr lang="en-US"/>
        </a:p>
      </dgm:t>
    </dgm:pt>
    <dgm:pt modelId="{D3871F2B-131B-4E70-9F4D-485F5879F265}">
      <dgm:prSet phldrT="[Text]"/>
      <dgm:spPr>
        <a:solidFill>
          <a:srgbClr val="862A3E"/>
        </a:solidFill>
      </dgm:spPr>
      <dgm:t>
        <a:bodyPr/>
        <a:lstStyle/>
        <a:p>
          <a:r>
            <a:rPr lang="en-US" dirty="0"/>
            <a:t>Other Exposure</a:t>
          </a:r>
        </a:p>
      </dgm:t>
    </dgm:pt>
    <dgm:pt modelId="{D5E2DA8B-D035-49CB-AE84-0F1875098153}" type="parTrans" cxnId="{391847AD-AB90-42B8-8B24-80E1121CF086}">
      <dgm:prSet/>
      <dgm:spPr/>
      <dgm:t>
        <a:bodyPr/>
        <a:lstStyle/>
        <a:p>
          <a:endParaRPr lang="en-US"/>
        </a:p>
      </dgm:t>
    </dgm:pt>
    <dgm:pt modelId="{E74B625E-0FBB-4D2F-8557-0174E3BBB890}" type="sibTrans" cxnId="{391847AD-AB90-42B8-8B24-80E1121CF086}">
      <dgm:prSet/>
      <dgm:spPr/>
      <dgm:t>
        <a:bodyPr/>
        <a:lstStyle/>
        <a:p>
          <a:endParaRPr lang="en-US"/>
        </a:p>
      </dgm:t>
    </dgm:pt>
    <dgm:pt modelId="{4EFAA3E3-2D31-41DC-8C48-401F42E84D17}">
      <dgm:prSet phldrT="[Text]"/>
      <dgm:spPr>
        <a:solidFill>
          <a:srgbClr val="862A3E"/>
        </a:solidFill>
      </dgm:spPr>
      <dgm:t>
        <a:bodyPr/>
        <a:lstStyle/>
        <a:p>
          <a:r>
            <a:rPr lang="en-US" dirty="0"/>
            <a:t>Confidential Information</a:t>
          </a:r>
        </a:p>
      </dgm:t>
    </dgm:pt>
    <dgm:pt modelId="{61B95BE5-9581-4FE7-A2D4-3CB0D79A20B6}" type="parTrans" cxnId="{D35B1956-6A61-4BC2-BED1-CA8418E1ABD4}">
      <dgm:prSet/>
      <dgm:spPr/>
      <dgm:t>
        <a:bodyPr/>
        <a:lstStyle/>
        <a:p>
          <a:endParaRPr lang="en-US"/>
        </a:p>
      </dgm:t>
    </dgm:pt>
    <dgm:pt modelId="{95FFCE76-BC4D-46BD-819C-972EE34FDD69}" type="sibTrans" cxnId="{D35B1956-6A61-4BC2-BED1-CA8418E1ABD4}">
      <dgm:prSet/>
      <dgm:spPr/>
      <dgm:t>
        <a:bodyPr/>
        <a:lstStyle/>
        <a:p>
          <a:endParaRPr lang="en-US"/>
        </a:p>
      </dgm:t>
    </dgm:pt>
    <dgm:pt modelId="{B2BA9945-04C7-44D9-9C2B-9E640E82D28C}" type="pres">
      <dgm:prSet presAssocID="{20E950A5-9994-47B9-939B-5E5F5681DC4B}" presName="compositeShape" presStyleCnt="0">
        <dgm:presLayoutVars>
          <dgm:chMax val="7"/>
          <dgm:dir/>
          <dgm:resizeHandles val="exact"/>
        </dgm:presLayoutVars>
      </dgm:prSet>
      <dgm:spPr/>
      <dgm:t>
        <a:bodyPr/>
        <a:lstStyle/>
        <a:p>
          <a:endParaRPr lang="en-US"/>
        </a:p>
      </dgm:t>
    </dgm:pt>
    <dgm:pt modelId="{AD47C584-50FB-4BE7-8B01-518FCA93E488}" type="pres">
      <dgm:prSet presAssocID="{20E950A5-9994-47B9-939B-5E5F5681DC4B}" presName="wedge1" presStyleLbl="node1" presStyleIdx="0" presStyleCnt="5"/>
      <dgm:spPr/>
      <dgm:t>
        <a:bodyPr/>
        <a:lstStyle/>
        <a:p>
          <a:endParaRPr lang="en-US"/>
        </a:p>
      </dgm:t>
    </dgm:pt>
    <dgm:pt modelId="{59528406-C655-4F35-B0D3-DC1A6A9DD942}" type="pres">
      <dgm:prSet presAssocID="{20E950A5-9994-47B9-939B-5E5F5681DC4B}" presName="dummy1a" presStyleCnt="0"/>
      <dgm:spPr/>
    </dgm:pt>
    <dgm:pt modelId="{A5FA8F5A-2CF1-4304-A2A4-1453BB82DD3F}" type="pres">
      <dgm:prSet presAssocID="{20E950A5-9994-47B9-939B-5E5F5681DC4B}" presName="dummy1b" presStyleCnt="0"/>
      <dgm:spPr/>
    </dgm:pt>
    <dgm:pt modelId="{C4980493-C811-434C-8505-38CD76907437}" type="pres">
      <dgm:prSet presAssocID="{20E950A5-9994-47B9-939B-5E5F5681DC4B}" presName="wedge1Tx" presStyleLbl="node1" presStyleIdx="0" presStyleCnt="5">
        <dgm:presLayoutVars>
          <dgm:chMax val="0"/>
          <dgm:chPref val="0"/>
          <dgm:bulletEnabled val="1"/>
        </dgm:presLayoutVars>
      </dgm:prSet>
      <dgm:spPr/>
      <dgm:t>
        <a:bodyPr/>
        <a:lstStyle/>
        <a:p>
          <a:endParaRPr lang="en-US"/>
        </a:p>
      </dgm:t>
    </dgm:pt>
    <dgm:pt modelId="{E19ED182-7541-4B94-BD13-D1A423CA4F96}" type="pres">
      <dgm:prSet presAssocID="{20E950A5-9994-47B9-939B-5E5F5681DC4B}" presName="wedge2" presStyleLbl="node1" presStyleIdx="1" presStyleCnt="5"/>
      <dgm:spPr/>
      <dgm:t>
        <a:bodyPr/>
        <a:lstStyle/>
        <a:p>
          <a:endParaRPr lang="en-US"/>
        </a:p>
      </dgm:t>
    </dgm:pt>
    <dgm:pt modelId="{4F675D74-A1E1-4B36-98A4-FEB56BD98A85}" type="pres">
      <dgm:prSet presAssocID="{20E950A5-9994-47B9-939B-5E5F5681DC4B}" presName="dummy2a" presStyleCnt="0"/>
      <dgm:spPr/>
    </dgm:pt>
    <dgm:pt modelId="{AFD4662B-A5B7-4434-AD02-EAD37D673729}" type="pres">
      <dgm:prSet presAssocID="{20E950A5-9994-47B9-939B-5E5F5681DC4B}" presName="dummy2b" presStyleCnt="0"/>
      <dgm:spPr/>
    </dgm:pt>
    <dgm:pt modelId="{2F66FA40-5D83-44D3-8258-89E267EB3C7A}" type="pres">
      <dgm:prSet presAssocID="{20E950A5-9994-47B9-939B-5E5F5681DC4B}" presName="wedge2Tx" presStyleLbl="node1" presStyleIdx="1" presStyleCnt="5">
        <dgm:presLayoutVars>
          <dgm:chMax val="0"/>
          <dgm:chPref val="0"/>
          <dgm:bulletEnabled val="1"/>
        </dgm:presLayoutVars>
      </dgm:prSet>
      <dgm:spPr/>
      <dgm:t>
        <a:bodyPr/>
        <a:lstStyle/>
        <a:p>
          <a:endParaRPr lang="en-US"/>
        </a:p>
      </dgm:t>
    </dgm:pt>
    <dgm:pt modelId="{DC94E225-E3E6-4A6D-A494-B87343F7E71E}" type="pres">
      <dgm:prSet presAssocID="{20E950A5-9994-47B9-939B-5E5F5681DC4B}" presName="wedge3" presStyleLbl="node1" presStyleIdx="2" presStyleCnt="5"/>
      <dgm:spPr/>
      <dgm:t>
        <a:bodyPr/>
        <a:lstStyle/>
        <a:p>
          <a:endParaRPr lang="en-US"/>
        </a:p>
      </dgm:t>
    </dgm:pt>
    <dgm:pt modelId="{CFAFED5D-3104-499E-B215-664CFEA2B273}" type="pres">
      <dgm:prSet presAssocID="{20E950A5-9994-47B9-939B-5E5F5681DC4B}" presName="dummy3a" presStyleCnt="0"/>
      <dgm:spPr/>
    </dgm:pt>
    <dgm:pt modelId="{EC922DF2-956D-48D8-BC6A-20CBF5A869E5}" type="pres">
      <dgm:prSet presAssocID="{20E950A5-9994-47B9-939B-5E5F5681DC4B}" presName="dummy3b" presStyleCnt="0"/>
      <dgm:spPr/>
    </dgm:pt>
    <dgm:pt modelId="{AF3C2940-1031-4B34-A3ED-18A63DA0810F}" type="pres">
      <dgm:prSet presAssocID="{20E950A5-9994-47B9-939B-5E5F5681DC4B}" presName="wedge3Tx" presStyleLbl="node1" presStyleIdx="2" presStyleCnt="5">
        <dgm:presLayoutVars>
          <dgm:chMax val="0"/>
          <dgm:chPref val="0"/>
          <dgm:bulletEnabled val="1"/>
        </dgm:presLayoutVars>
      </dgm:prSet>
      <dgm:spPr/>
      <dgm:t>
        <a:bodyPr/>
        <a:lstStyle/>
        <a:p>
          <a:endParaRPr lang="en-US"/>
        </a:p>
      </dgm:t>
    </dgm:pt>
    <dgm:pt modelId="{E8675424-BA87-400E-BA7B-4E7B496B2B00}" type="pres">
      <dgm:prSet presAssocID="{20E950A5-9994-47B9-939B-5E5F5681DC4B}" presName="wedge4" presStyleLbl="node1" presStyleIdx="3" presStyleCnt="5"/>
      <dgm:spPr/>
      <dgm:t>
        <a:bodyPr/>
        <a:lstStyle/>
        <a:p>
          <a:endParaRPr lang="en-US"/>
        </a:p>
      </dgm:t>
    </dgm:pt>
    <dgm:pt modelId="{CD0E71AF-037B-4BE5-BD06-ED5FD911490D}" type="pres">
      <dgm:prSet presAssocID="{20E950A5-9994-47B9-939B-5E5F5681DC4B}" presName="dummy4a" presStyleCnt="0"/>
      <dgm:spPr/>
    </dgm:pt>
    <dgm:pt modelId="{02F5447E-403A-4E2B-93CA-0D52B3B9279C}" type="pres">
      <dgm:prSet presAssocID="{20E950A5-9994-47B9-939B-5E5F5681DC4B}" presName="dummy4b" presStyleCnt="0"/>
      <dgm:spPr/>
    </dgm:pt>
    <dgm:pt modelId="{DFE04711-FA35-450C-8775-53B49AD1E473}" type="pres">
      <dgm:prSet presAssocID="{20E950A5-9994-47B9-939B-5E5F5681DC4B}" presName="wedge4Tx" presStyleLbl="node1" presStyleIdx="3" presStyleCnt="5">
        <dgm:presLayoutVars>
          <dgm:chMax val="0"/>
          <dgm:chPref val="0"/>
          <dgm:bulletEnabled val="1"/>
        </dgm:presLayoutVars>
      </dgm:prSet>
      <dgm:spPr/>
      <dgm:t>
        <a:bodyPr/>
        <a:lstStyle/>
        <a:p>
          <a:endParaRPr lang="en-US"/>
        </a:p>
      </dgm:t>
    </dgm:pt>
    <dgm:pt modelId="{159E4DEE-1267-4A68-9C50-544B22971194}" type="pres">
      <dgm:prSet presAssocID="{20E950A5-9994-47B9-939B-5E5F5681DC4B}" presName="wedge5" presStyleLbl="node1" presStyleIdx="4" presStyleCnt="5"/>
      <dgm:spPr/>
      <dgm:t>
        <a:bodyPr/>
        <a:lstStyle/>
        <a:p>
          <a:endParaRPr lang="en-US"/>
        </a:p>
      </dgm:t>
    </dgm:pt>
    <dgm:pt modelId="{C1F15EB7-8425-4A73-94A6-C7A6B8F99CEB}" type="pres">
      <dgm:prSet presAssocID="{20E950A5-9994-47B9-939B-5E5F5681DC4B}" presName="dummy5a" presStyleCnt="0"/>
      <dgm:spPr/>
    </dgm:pt>
    <dgm:pt modelId="{1C95CC92-1B2A-4FE0-A30E-AB969BA602DF}" type="pres">
      <dgm:prSet presAssocID="{20E950A5-9994-47B9-939B-5E5F5681DC4B}" presName="dummy5b" presStyleCnt="0"/>
      <dgm:spPr/>
    </dgm:pt>
    <dgm:pt modelId="{57D3763B-353F-4E79-A2AB-846498C5363A}" type="pres">
      <dgm:prSet presAssocID="{20E950A5-9994-47B9-939B-5E5F5681DC4B}" presName="wedge5Tx" presStyleLbl="node1" presStyleIdx="4" presStyleCnt="5">
        <dgm:presLayoutVars>
          <dgm:chMax val="0"/>
          <dgm:chPref val="0"/>
          <dgm:bulletEnabled val="1"/>
        </dgm:presLayoutVars>
      </dgm:prSet>
      <dgm:spPr/>
      <dgm:t>
        <a:bodyPr/>
        <a:lstStyle/>
        <a:p>
          <a:endParaRPr lang="en-US"/>
        </a:p>
      </dgm:t>
    </dgm:pt>
    <dgm:pt modelId="{B5A81F07-7F32-40B0-917E-39C2579BE526}" type="pres">
      <dgm:prSet presAssocID="{FC5ED1AF-DCE2-47E3-844A-8AA528559499}" presName="arrowWedge1" presStyleLbl="fgSibTrans2D1" presStyleIdx="0" presStyleCnt="5"/>
      <dgm:spPr>
        <a:solidFill>
          <a:schemeClr val="bg1">
            <a:lumMod val="50000"/>
          </a:schemeClr>
        </a:solidFill>
      </dgm:spPr>
    </dgm:pt>
    <dgm:pt modelId="{A058BB75-872F-406D-AD7C-03C1BCF6C8BC}" type="pres">
      <dgm:prSet presAssocID="{A0D6B138-546C-45EE-A047-6AEE41F863F9}" presName="arrowWedge2" presStyleLbl="fgSibTrans2D1" presStyleIdx="1" presStyleCnt="5"/>
      <dgm:spPr>
        <a:solidFill>
          <a:schemeClr val="bg1">
            <a:lumMod val="50000"/>
          </a:schemeClr>
        </a:solidFill>
      </dgm:spPr>
    </dgm:pt>
    <dgm:pt modelId="{9B68DDE6-B161-411C-943A-99639E7C6957}" type="pres">
      <dgm:prSet presAssocID="{8947A4BA-EEF0-4244-83E9-445664119714}" presName="arrowWedge3" presStyleLbl="fgSibTrans2D1" presStyleIdx="2" presStyleCnt="5"/>
      <dgm:spPr>
        <a:solidFill>
          <a:schemeClr val="bg1">
            <a:lumMod val="50000"/>
          </a:schemeClr>
        </a:solidFill>
      </dgm:spPr>
    </dgm:pt>
    <dgm:pt modelId="{3901E840-3182-46C4-84B1-42A3DE7B8345}" type="pres">
      <dgm:prSet presAssocID="{95FFCE76-BC4D-46BD-819C-972EE34FDD69}" presName="arrowWedge4" presStyleLbl="fgSibTrans2D1" presStyleIdx="3" presStyleCnt="5"/>
      <dgm:spPr>
        <a:solidFill>
          <a:schemeClr val="bg1">
            <a:lumMod val="50000"/>
          </a:schemeClr>
        </a:solidFill>
      </dgm:spPr>
    </dgm:pt>
    <dgm:pt modelId="{2271CF08-D10E-4FCC-B956-AA2180C4EBBE}" type="pres">
      <dgm:prSet presAssocID="{E74B625E-0FBB-4D2F-8557-0174E3BBB890}" presName="arrowWedge5" presStyleLbl="fgSibTrans2D1" presStyleIdx="4" presStyleCnt="5"/>
      <dgm:spPr>
        <a:solidFill>
          <a:schemeClr val="bg1">
            <a:lumMod val="50000"/>
          </a:schemeClr>
        </a:solidFill>
      </dgm:spPr>
    </dgm:pt>
  </dgm:ptLst>
  <dgm:cxnLst>
    <dgm:cxn modelId="{35F21E4B-39D6-4DDF-9C97-F782CD88BAEC}" srcId="{20E950A5-9994-47B9-939B-5E5F5681DC4B}" destId="{9A6C6E90-7704-4D12-86A7-EBC27CFF95D6}" srcOrd="2" destOrd="0" parTransId="{1BB866FC-B9F5-477D-AE2D-1363569A6EA0}" sibTransId="{8947A4BA-EEF0-4244-83E9-445664119714}"/>
    <dgm:cxn modelId="{D35B1956-6A61-4BC2-BED1-CA8418E1ABD4}" srcId="{20E950A5-9994-47B9-939B-5E5F5681DC4B}" destId="{4EFAA3E3-2D31-41DC-8C48-401F42E84D17}" srcOrd="3" destOrd="0" parTransId="{61B95BE5-9581-4FE7-A2D4-3CB0D79A20B6}" sibTransId="{95FFCE76-BC4D-46BD-819C-972EE34FDD69}"/>
    <dgm:cxn modelId="{E526D400-3534-44F9-A796-32923EFFCC33}" type="presOf" srcId="{4EFAA3E3-2D31-41DC-8C48-401F42E84D17}" destId="{DFE04711-FA35-450C-8775-53B49AD1E473}" srcOrd="1" destOrd="0" presId="urn:microsoft.com/office/officeart/2005/8/layout/cycle8"/>
    <dgm:cxn modelId="{BFCC696E-F9C4-45A0-A8F9-16C981BF53C9}" type="presOf" srcId="{C0144F9D-897D-479B-98AE-813FE44B615C}" destId="{E19ED182-7541-4B94-BD13-D1A423CA4F96}" srcOrd="0" destOrd="0" presId="urn:microsoft.com/office/officeart/2005/8/layout/cycle8"/>
    <dgm:cxn modelId="{25DFC641-1AC1-42AD-8A4E-664C89D39EAF}" type="presOf" srcId="{A774D9D1-9B3D-43F6-B8F4-89753DD0E606}" destId="{C4980493-C811-434C-8505-38CD76907437}" srcOrd="1" destOrd="0" presId="urn:microsoft.com/office/officeart/2005/8/layout/cycle8"/>
    <dgm:cxn modelId="{A311B20A-5FF0-4313-B782-E8B71EE34AD3}" srcId="{20E950A5-9994-47B9-939B-5E5F5681DC4B}" destId="{C0144F9D-897D-479B-98AE-813FE44B615C}" srcOrd="1" destOrd="0" parTransId="{1C2017B2-10BB-4B27-8357-71FA17ABBEE4}" sibTransId="{A0D6B138-546C-45EE-A047-6AEE41F863F9}"/>
    <dgm:cxn modelId="{B2CD37A6-3B3C-4D91-ADD6-61901AD3D2BB}" type="presOf" srcId="{A774D9D1-9B3D-43F6-B8F4-89753DD0E606}" destId="{AD47C584-50FB-4BE7-8B01-518FCA93E488}" srcOrd="0" destOrd="0" presId="urn:microsoft.com/office/officeart/2005/8/layout/cycle8"/>
    <dgm:cxn modelId="{391847AD-AB90-42B8-8B24-80E1121CF086}" srcId="{20E950A5-9994-47B9-939B-5E5F5681DC4B}" destId="{D3871F2B-131B-4E70-9F4D-485F5879F265}" srcOrd="4" destOrd="0" parTransId="{D5E2DA8B-D035-49CB-AE84-0F1875098153}" sibTransId="{E74B625E-0FBB-4D2F-8557-0174E3BBB890}"/>
    <dgm:cxn modelId="{E9520084-87F8-47FC-B6D6-111AD20CF1AD}" type="presOf" srcId="{9A6C6E90-7704-4D12-86A7-EBC27CFF95D6}" destId="{DC94E225-E3E6-4A6D-A494-B87343F7E71E}" srcOrd="0" destOrd="0" presId="urn:microsoft.com/office/officeart/2005/8/layout/cycle8"/>
    <dgm:cxn modelId="{80EEE218-B5CA-4FB3-BB89-CE1A858E1F14}" type="presOf" srcId="{4EFAA3E3-2D31-41DC-8C48-401F42E84D17}" destId="{E8675424-BA87-400E-BA7B-4E7B496B2B00}" srcOrd="0" destOrd="0" presId="urn:microsoft.com/office/officeart/2005/8/layout/cycle8"/>
    <dgm:cxn modelId="{6AC5266E-4B52-4F6F-B97E-E5A69F72BFCB}" type="presOf" srcId="{20E950A5-9994-47B9-939B-5E5F5681DC4B}" destId="{B2BA9945-04C7-44D9-9C2B-9E640E82D28C}" srcOrd="0" destOrd="0" presId="urn:microsoft.com/office/officeart/2005/8/layout/cycle8"/>
    <dgm:cxn modelId="{98A85659-F340-4830-8496-7B7BDD262C3A}" type="presOf" srcId="{D3871F2B-131B-4E70-9F4D-485F5879F265}" destId="{159E4DEE-1267-4A68-9C50-544B22971194}" srcOrd="0" destOrd="0" presId="urn:microsoft.com/office/officeart/2005/8/layout/cycle8"/>
    <dgm:cxn modelId="{7508E7B5-849D-4497-8DCE-18BDACC6E4F4}" type="presOf" srcId="{9A6C6E90-7704-4D12-86A7-EBC27CFF95D6}" destId="{AF3C2940-1031-4B34-A3ED-18A63DA0810F}" srcOrd="1" destOrd="0" presId="urn:microsoft.com/office/officeart/2005/8/layout/cycle8"/>
    <dgm:cxn modelId="{BA695F23-83EE-484E-A963-117CA5405C80}" type="presOf" srcId="{C0144F9D-897D-479B-98AE-813FE44B615C}" destId="{2F66FA40-5D83-44D3-8258-89E267EB3C7A}" srcOrd="1" destOrd="0" presId="urn:microsoft.com/office/officeart/2005/8/layout/cycle8"/>
    <dgm:cxn modelId="{C0131F2F-074E-41B3-9CE0-B3B63066C222}" type="presOf" srcId="{D3871F2B-131B-4E70-9F4D-485F5879F265}" destId="{57D3763B-353F-4E79-A2AB-846498C5363A}" srcOrd="1" destOrd="0" presId="urn:microsoft.com/office/officeart/2005/8/layout/cycle8"/>
    <dgm:cxn modelId="{8EC8903E-287D-4085-BB78-DFC031743A6F}" srcId="{20E950A5-9994-47B9-939B-5E5F5681DC4B}" destId="{A774D9D1-9B3D-43F6-B8F4-89753DD0E606}" srcOrd="0" destOrd="0" parTransId="{7BE40C28-4118-48F3-8705-95FC361BC68C}" sibTransId="{FC5ED1AF-DCE2-47E3-844A-8AA528559499}"/>
    <dgm:cxn modelId="{D7D94729-4E30-47FC-A72E-726913BC707D}" type="presParOf" srcId="{B2BA9945-04C7-44D9-9C2B-9E640E82D28C}" destId="{AD47C584-50FB-4BE7-8B01-518FCA93E488}" srcOrd="0" destOrd="0" presId="urn:microsoft.com/office/officeart/2005/8/layout/cycle8"/>
    <dgm:cxn modelId="{01ADB669-3B6A-43B1-B6F0-7C9DEB0C92B4}" type="presParOf" srcId="{B2BA9945-04C7-44D9-9C2B-9E640E82D28C}" destId="{59528406-C655-4F35-B0D3-DC1A6A9DD942}" srcOrd="1" destOrd="0" presId="urn:microsoft.com/office/officeart/2005/8/layout/cycle8"/>
    <dgm:cxn modelId="{77BFF312-A6AF-462A-8D38-1F9FA8124A4C}" type="presParOf" srcId="{B2BA9945-04C7-44D9-9C2B-9E640E82D28C}" destId="{A5FA8F5A-2CF1-4304-A2A4-1453BB82DD3F}" srcOrd="2" destOrd="0" presId="urn:microsoft.com/office/officeart/2005/8/layout/cycle8"/>
    <dgm:cxn modelId="{59AA1B4E-48B2-4C14-BE16-6B25DA765F74}" type="presParOf" srcId="{B2BA9945-04C7-44D9-9C2B-9E640E82D28C}" destId="{C4980493-C811-434C-8505-38CD76907437}" srcOrd="3" destOrd="0" presId="urn:microsoft.com/office/officeart/2005/8/layout/cycle8"/>
    <dgm:cxn modelId="{E19FBEDD-9482-42FC-93E4-396924E0EB77}" type="presParOf" srcId="{B2BA9945-04C7-44D9-9C2B-9E640E82D28C}" destId="{E19ED182-7541-4B94-BD13-D1A423CA4F96}" srcOrd="4" destOrd="0" presId="urn:microsoft.com/office/officeart/2005/8/layout/cycle8"/>
    <dgm:cxn modelId="{220AEB47-91AA-4B82-883C-FB3B40E5C17C}" type="presParOf" srcId="{B2BA9945-04C7-44D9-9C2B-9E640E82D28C}" destId="{4F675D74-A1E1-4B36-98A4-FEB56BD98A85}" srcOrd="5" destOrd="0" presId="urn:microsoft.com/office/officeart/2005/8/layout/cycle8"/>
    <dgm:cxn modelId="{610FA44F-CDE1-4151-A32E-F4EA51408FBF}" type="presParOf" srcId="{B2BA9945-04C7-44D9-9C2B-9E640E82D28C}" destId="{AFD4662B-A5B7-4434-AD02-EAD37D673729}" srcOrd="6" destOrd="0" presId="urn:microsoft.com/office/officeart/2005/8/layout/cycle8"/>
    <dgm:cxn modelId="{1D85658A-3AD4-493B-84D8-19EB8AD5330B}" type="presParOf" srcId="{B2BA9945-04C7-44D9-9C2B-9E640E82D28C}" destId="{2F66FA40-5D83-44D3-8258-89E267EB3C7A}" srcOrd="7" destOrd="0" presId="urn:microsoft.com/office/officeart/2005/8/layout/cycle8"/>
    <dgm:cxn modelId="{F131C88E-A9E9-4671-B414-CBC7C938C7E5}" type="presParOf" srcId="{B2BA9945-04C7-44D9-9C2B-9E640E82D28C}" destId="{DC94E225-E3E6-4A6D-A494-B87343F7E71E}" srcOrd="8" destOrd="0" presId="urn:microsoft.com/office/officeart/2005/8/layout/cycle8"/>
    <dgm:cxn modelId="{92F53EA1-3970-4E66-A656-4EFF170861BB}" type="presParOf" srcId="{B2BA9945-04C7-44D9-9C2B-9E640E82D28C}" destId="{CFAFED5D-3104-499E-B215-664CFEA2B273}" srcOrd="9" destOrd="0" presId="urn:microsoft.com/office/officeart/2005/8/layout/cycle8"/>
    <dgm:cxn modelId="{4F6BED61-2852-40CB-B9DB-8EDDB4AC0ADB}" type="presParOf" srcId="{B2BA9945-04C7-44D9-9C2B-9E640E82D28C}" destId="{EC922DF2-956D-48D8-BC6A-20CBF5A869E5}" srcOrd="10" destOrd="0" presId="urn:microsoft.com/office/officeart/2005/8/layout/cycle8"/>
    <dgm:cxn modelId="{5999B0FA-A9D6-4672-8C3D-CF47B6F39BFA}" type="presParOf" srcId="{B2BA9945-04C7-44D9-9C2B-9E640E82D28C}" destId="{AF3C2940-1031-4B34-A3ED-18A63DA0810F}" srcOrd="11" destOrd="0" presId="urn:microsoft.com/office/officeart/2005/8/layout/cycle8"/>
    <dgm:cxn modelId="{E66ADF70-9144-45EC-A362-EA702BFC9AAB}" type="presParOf" srcId="{B2BA9945-04C7-44D9-9C2B-9E640E82D28C}" destId="{E8675424-BA87-400E-BA7B-4E7B496B2B00}" srcOrd="12" destOrd="0" presId="urn:microsoft.com/office/officeart/2005/8/layout/cycle8"/>
    <dgm:cxn modelId="{B90E824B-11CA-46FA-BB1A-AD9DD7B2EF87}" type="presParOf" srcId="{B2BA9945-04C7-44D9-9C2B-9E640E82D28C}" destId="{CD0E71AF-037B-4BE5-BD06-ED5FD911490D}" srcOrd="13" destOrd="0" presId="urn:microsoft.com/office/officeart/2005/8/layout/cycle8"/>
    <dgm:cxn modelId="{688DBAAB-23E4-46C4-902E-F8C8DAD94FE5}" type="presParOf" srcId="{B2BA9945-04C7-44D9-9C2B-9E640E82D28C}" destId="{02F5447E-403A-4E2B-93CA-0D52B3B9279C}" srcOrd="14" destOrd="0" presId="urn:microsoft.com/office/officeart/2005/8/layout/cycle8"/>
    <dgm:cxn modelId="{E27C1574-CD73-44DB-87E0-B0B2217086B5}" type="presParOf" srcId="{B2BA9945-04C7-44D9-9C2B-9E640E82D28C}" destId="{DFE04711-FA35-450C-8775-53B49AD1E473}" srcOrd="15" destOrd="0" presId="urn:microsoft.com/office/officeart/2005/8/layout/cycle8"/>
    <dgm:cxn modelId="{55E90E45-5803-4FDF-9A0C-6EF90B4FEE1E}" type="presParOf" srcId="{B2BA9945-04C7-44D9-9C2B-9E640E82D28C}" destId="{159E4DEE-1267-4A68-9C50-544B22971194}" srcOrd="16" destOrd="0" presId="urn:microsoft.com/office/officeart/2005/8/layout/cycle8"/>
    <dgm:cxn modelId="{04ED8289-1C0F-40E6-B6A9-2449B919885C}" type="presParOf" srcId="{B2BA9945-04C7-44D9-9C2B-9E640E82D28C}" destId="{C1F15EB7-8425-4A73-94A6-C7A6B8F99CEB}" srcOrd="17" destOrd="0" presId="urn:microsoft.com/office/officeart/2005/8/layout/cycle8"/>
    <dgm:cxn modelId="{98392F0A-B21A-42AE-B47D-5E4DAE94AF38}" type="presParOf" srcId="{B2BA9945-04C7-44D9-9C2B-9E640E82D28C}" destId="{1C95CC92-1B2A-4FE0-A30E-AB969BA602DF}" srcOrd="18" destOrd="0" presId="urn:microsoft.com/office/officeart/2005/8/layout/cycle8"/>
    <dgm:cxn modelId="{D9C6EF48-DDA2-4B12-9382-501724DF7454}" type="presParOf" srcId="{B2BA9945-04C7-44D9-9C2B-9E640E82D28C}" destId="{57D3763B-353F-4E79-A2AB-846498C5363A}" srcOrd="19" destOrd="0" presId="urn:microsoft.com/office/officeart/2005/8/layout/cycle8"/>
    <dgm:cxn modelId="{0828A397-D7E8-440B-BD3F-1AB881286C88}" type="presParOf" srcId="{B2BA9945-04C7-44D9-9C2B-9E640E82D28C}" destId="{B5A81F07-7F32-40B0-917E-39C2579BE526}" srcOrd="20" destOrd="0" presId="urn:microsoft.com/office/officeart/2005/8/layout/cycle8"/>
    <dgm:cxn modelId="{EF9AAE6F-BE63-4439-8552-A8C4F1E2612F}" type="presParOf" srcId="{B2BA9945-04C7-44D9-9C2B-9E640E82D28C}" destId="{A058BB75-872F-406D-AD7C-03C1BCF6C8BC}" srcOrd="21" destOrd="0" presId="urn:microsoft.com/office/officeart/2005/8/layout/cycle8"/>
    <dgm:cxn modelId="{C31F2656-1DB3-424E-B3A7-039B624E4B14}" type="presParOf" srcId="{B2BA9945-04C7-44D9-9C2B-9E640E82D28C}" destId="{9B68DDE6-B161-411C-943A-99639E7C6957}" srcOrd="22" destOrd="0" presId="urn:microsoft.com/office/officeart/2005/8/layout/cycle8"/>
    <dgm:cxn modelId="{ED3148B5-0114-4BAF-B3F2-11A8AEAAD398}" type="presParOf" srcId="{B2BA9945-04C7-44D9-9C2B-9E640E82D28C}" destId="{3901E840-3182-46C4-84B1-42A3DE7B8345}" srcOrd="23" destOrd="0" presId="urn:microsoft.com/office/officeart/2005/8/layout/cycle8"/>
    <dgm:cxn modelId="{A1174B2C-C02C-45D2-87BE-707E0AF87597}" type="presParOf" srcId="{B2BA9945-04C7-44D9-9C2B-9E640E82D28C}" destId="{2271CF08-D10E-4FCC-B956-AA2180C4EBBE}"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7C584-50FB-4BE7-8B01-518FCA93E488}">
      <dsp:nvSpPr>
        <dsp:cNvPr id="0" name=""/>
        <dsp:cNvSpPr/>
      </dsp:nvSpPr>
      <dsp:spPr>
        <a:xfrm>
          <a:off x="2053456" y="312584"/>
          <a:ext cx="4241863" cy="4241863"/>
        </a:xfrm>
        <a:prstGeom prst="pie">
          <a:avLst>
            <a:gd name="adj1" fmla="val 16200000"/>
            <a:gd name="adj2" fmla="val 20520000"/>
          </a:avLst>
        </a:prstGeom>
        <a:solidFill>
          <a:srgbClr val="862A3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Money</a:t>
          </a:r>
        </a:p>
      </dsp:txBody>
      <dsp:txXfrm>
        <a:off x="4266295" y="1025622"/>
        <a:ext cx="1363456" cy="908970"/>
      </dsp:txXfrm>
    </dsp:sp>
    <dsp:sp modelId="{E19ED182-7541-4B94-BD13-D1A423CA4F96}">
      <dsp:nvSpPr>
        <dsp:cNvPr id="0" name=""/>
        <dsp:cNvSpPr/>
      </dsp:nvSpPr>
      <dsp:spPr>
        <a:xfrm>
          <a:off x="2089814" y="425701"/>
          <a:ext cx="4241863" cy="4241863"/>
        </a:xfrm>
        <a:prstGeom prst="pie">
          <a:avLst>
            <a:gd name="adj1" fmla="val 20520000"/>
            <a:gd name="adj2" fmla="val 324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Liberty</a:t>
          </a:r>
        </a:p>
      </dsp:txBody>
      <dsp:txXfrm>
        <a:off x="4821777" y="2363829"/>
        <a:ext cx="1262459" cy="1009967"/>
      </dsp:txXfrm>
    </dsp:sp>
    <dsp:sp modelId="{DC94E225-E3E6-4A6D-A494-B87343F7E71E}">
      <dsp:nvSpPr>
        <dsp:cNvPr id="0" name=""/>
        <dsp:cNvSpPr/>
      </dsp:nvSpPr>
      <dsp:spPr>
        <a:xfrm>
          <a:off x="1993868" y="495389"/>
          <a:ext cx="4241863" cy="4241863"/>
        </a:xfrm>
        <a:prstGeom prst="pie">
          <a:avLst>
            <a:gd name="adj1" fmla="val 3240000"/>
            <a:gd name="adj2" fmla="val 7560000"/>
          </a:avLst>
        </a:prstGeom>
        <a:solidFill>
          <a:srgbClr val="862A3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Reputation</a:t>
          </a:r>
        </a:p>
      </dsp:txBody>
      <dsp:txXfrm>
        <a:off x="3508819" y="3474793"/>
        <a:ext cx="1211961" cy="1110964"/>
      </dsp:txXfrm>
    </dsp:sp>
    <dsp:sp modelId="{E8675424-BA87-400E-BA7B-4E7B496B2B00}">
      <dsp:nvSpPr>
        <dsp:cNvPr id="0" name=""/>
        <dsp:cNvSpPr/>
      </dsp:nvSpPr>
      <dsp:spPr>
        <a:xfrm>
          <a:off x="1897921" y="425701"/>
          <a:ext cx="4241863" cy="4241863"/>
        </a:xfrm>
        <a:prstGeom prst="pie">
          <a:avLst>
            <a:gd name="adj1" fmla="val 7560000"/>
            <a:gd name="adj2" fmla="val 11880000"/>
          </a:avLst>
        </a:prstGeom>
        <a:solidFill>
          <a:srgbClr val="862A3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Confidential Information</a:t>
          </a:r>
        </a:p>
      </dsp:txBody>
      <dsp:txXfrm>
        <a:off x="2145363" y="2363829"/>
        <a:ext cx="1262459" cy="1009967"/>
      </dsp:txXfrm>
    </dsp:sp>
    <dsp:sp modelId="{159E4DEE-1267-4A68-9C50-544B22971194}">
      <dsp:nvSpPr>
        <dsp:cNvPr id="0" name=""/>
        <dsp:cNvSpPr/>
      </dsp:nvSpPr>
      <dsp:spPr>
        <a:xfrm>
          <a:off x="1934279" y="312584"/>
          <a:ext cx="4241863" cy="4241863"/>
        </a:xfrm>
        <a:prstGeom prst="pie">
          <a:avLst>
            <a:gd name="adj1" fmla="val 11880000"/>
            <a:gd name="adj2" fmla="val 16200000"/>
          </a:avLst>
        </a:prstGeom>
        <a:solidFill>
          <a:srgbClr val="862A3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Other Exposure</a:t>
          </a:r>
        </a:p>
      </dsp:txBody>
      <dsp:txXfrm>
        <a:off x="2599848" y="1025622"/>
        <a:ext cx="1363456" cy="908970"/>
      </dsp:txXfrm>
    </dsp:sp>
    <dsp:sp modelId="{B5A81F07-7F32-40B0-917E-39C2579BE526}">
      <dsp:nvSpPr>
        <dsp:cNvPr id="0" name=""/>
        <dsp:cNvSpPr/>
      </dsp:nvSpPr>
      <dsp:spPr>
        <a:xfrm>
          <a:off x="1790664" y="49993"/>
          <a:ext cx="4767047" cy="4767047"/>
        </a:xfrm>
        <a:prstGeom prst="circularArrow">
          <a:avLst>
            <a:gd name="adj1" fmla="val 5085"/>
            <a:gd name="adj2" fmla="val 327528"/>
            <a:gd name="adj3" fmla="val 20192361"/>
            <a:gd name="adj4" fmla="val 16200324"/>
            <a:gd name="adj5" fmla="val 5932"/>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A058BB75-872F-406D-AD7C-03C1BCF6C8BC}">
      <dsp:nvSpPr>
        <dsp:cNvPr id="0" name=""/>
        <dsp:cNvSpPr/>
      </dsp:nvSpPr>
      <dsp:spPr>
        <a:xfrm>
          <a:off x="1827516" y="163072"/>
          <a:ext cx="4767047" cy="4767047"/>
        </a:xfrm>
        <a:prstGeom prst="circularArrow">
          <a:avLst>
            <a:gd name="adj1" fmla="val 5085"/>
            <a:gd name="adj2" fmla="val 327528"/>
            <a:gd name="adj3" fmla="val 2912753"/>
            <a:gd name="adj4" fmla="val 20519953"/>
            <a:gd name="adj5" fmla="val 5932"/>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9B68DDE6-B161-411C-943A-99639E7C6957}">
      <dsp:nvSpPr>
        <dsp:cNvPr id="0" name=""/>
        <dsp:cNvSpPr/>
      </dsp:nvSpPr>
      <dsp:spPr>
        <a:xfrm>
          <a:off x="1731276" y="232973"/>
          <a:ext cx="4767047" cy="4767047"/>
        </a:xfrm>
        <a:prstGeom prst="circularArrow">
          <a:avLst>
            <a:gd name="adj1" fmla="val 5085"/>
            <a:gd name="adj2" fmla="val 327528"/>
            <a:gd name="adj3" fmla="val 7232777"/>
            <a:gd name="adj4" fmla="val 3239695"/>
            <a:gd name="adj5" fmla="val 5932"/>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3901E840-3182-46C4-84B1-42A3DE7B8345}">
      <dsp:nvSpPr>
        <dsp:cNvPr id="0" name=""/>
        <dsp:cNvSpPr/>
      </dsp:nvSpPr>
      <dsp:spPr>
        <a:xfrm>
          <a:off x="1635036" y="163072"/>
          <a:ext cx="4767047" cy="4767047"/>
        </a:xfrm>
        <a:prstGeom prst="circularArrow">
          <a:avLst>
            <a:gd name="adj1" fmla="val 5085"/>
            <a:gd name="adj2" fmla="val 327528"/>
            <a:gd name="adj3" fmla="val 11552519"/>
            <a:gd name="adj4" fmla="val 7559718"/>
            <a:gd name="adj5" fmla="val 5932"/>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2271CF08-D10E-4FCC-B956-AA2180C4EBBE}">
      <dsp:nvSpPr>
        <dsp:cNvPr id="0" name=""/>
        <dsp:cNvSpPr/>
      </dsp:nvSpPr>
      <dsp:spPr>
        <a:xfrm>
          <a:off x="1671888" y="49993"/>
          <a:ext cx="4767047" cy="4767047"/>
        </a:xfrm>
        <a:prstGeom prst="circularArrow">
          <a:avLst>
            <a:gd name="adj1" fmla="val 5085"/>
            <a:gd name="adj2" fmla="val 327528"/>
            <a:gd name="adj3" fmla="val 15872148"/>
            <a:gd name="adj4" fmla="val 11880111"/>
            <a:gd name="adj5" fmla="val 5932"/>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4508D1-CDE8-47FA-8455-2BC2A252779D}" type="datetimeFigureOut">
              <a:rPr lang="en-US" smtClean="0"/>
              <a:t>11/13/2018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4C1374-183F-4CDA-A044-FE4C391F7CA1}" type="slidenum">
              <a:rPr lang="en-US" smtClean="0"/>
              <a:t>‹#›</a:t>
            </a:fld>
            <a:endParaRPr lang="en-US"/>
          </a:p>
        </p:txBody>
      </p:sp>
    </p:spTree>
    <p:extLst>
      <p:ext uri="{BB962C8B-B14F-4D97-AF65-F5344CB8AC3E}">
        <p14:creationId xmlns:p14="http://schemas.microsoft.com/office/powerpoint/2010/main" val="1489623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A Cov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0540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835741"/>
            <a:ext cx="5486400" cy="38918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2F5B03-0200-42E0-B8BC-648DE83A26F6}" type="datetime1">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C5C49-BB69-4257-9CB5-A5D2CF33BF3F}" type="slidenum">
              <a:rPr lang="en-US" smtClean="0"/>
              <a:t>‹#›</a:t>
            </a:fld>
            <a:endParaRPr lang="en-US"/>
          </a:p>
        </p:txBody>
      </p:sp>
    </p:spTree>
    <p:extLst>
      <p:ext uri="{BB962C8B-B14F-4D97-AF65-F5344CB8AC3E}">
        <p14:creationId xmlns:p14="http://schemas.microsoft.com/office/powerpoint/2010/main" val="574559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st Page_FIA Americas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953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799" y="2130426"/>
            <a:ext cx="7433129" cy="867752"/>
          </a:xfrm>
          <a:prstGeom prst="rect">
            <a:avLst/>
          </a:prstGeom>
        </p:spPr>
        <p:txBody>
          <a:bodyPr/>
          <a:lstStyle>
            <a:lvl1pPr algn="l">
              <a:defRPr sz="4000" b="1" i="0">
                <a:solidFill>
                  <a:schemeClr val="accent3"/>
                </a:solidFill>
                <a:latin typeface="+mj-lt"/>
                <a:cs typeface="Arial"/>
              </a:defRPr>
            </a:lvl1pPr>
          </a:lstStyle>
          <a:p>
            <a:r>
              <a:rPr lang="en-US" dirty="0"/>
              <a:t>Click to edit Master title style</a:t>
            </a:r>
          </a:p>
        </p:txBody>
      </p:sp>
      <p:sp>
        <p:nvSpPr>
          <p:cNvPr id="8" name="Subtitle 2"/>
          <p:cNvSpPr>
            <a:spLocks noGrp="1"/>
          </p:cNvSpPr>
          <p:nvPr>
            <p:ph type="subTitle" idx="1"/>
          </p:nvPr>
        </p:nvSpPr>
        <p:spPr>
          <a:xfrm>
            <a:off x="685800" y="3024555"/>
            <a:ext cx="6400800" cy="720968"/>
          </a:xfrm>
          <a:prstGeom prst="rect">
            <a:avLst/>
          </a:prstGeom>
        </p:spPr>
        <p:txBody>
          <a:bodyPr/>
          <a:lstStyle>
            <a:lvl1pPr marL="0" indent="0" algn="l">
              <a:buNone/>
              <a:defRPr sz="2400" b="0" i="1">
                <a:solidFill>
                  <a:schemeClr val="accent3"/>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Date Placeholder 3"/>
          <p:cNvSpPr>
            <a:spLocks noGrp="1"/>
          </p:cNvSpPr>
          <p:nvPr userDrawn="1"/>
        </p:nvSpPr>
        <p:spPr>
          <a:xfrm>
            <a:off x="457200" y="6457351"/>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82233B0-11E4-4A0A-881E-AA1281D97E0A}" type="datetimeFigureOut">
              <a:rPr lang="en-US" smtClean="0"/>
              <a:pPr/>
              <a:t>11/13/2018</a:t>
            </a:fld>
            <a:endParaRPr lang="en-US" dirty="0"/>
          </a:p>
        </p:txBody>
      </p:sp>
      <p:sp>
        <p:nvSpPr>
          <p:cNvPr id="13" name="Footer Placeholder 4"/>
          <p:cNvSpPr>
            <a:spLocks noGrp="1"/>
          </p:cNvSpPr>
          <p:nvPr userDrawn="1"/>
        </p:nvSpPr>
        <p:spPr>
          <a:xfrm>
            <a:off x="3124200" y="6457351"/>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Slide Number Placeholder 5"/>
          <p:cNvSpPr>
            <a:spLocks noGrp="1"/>
          </p:cNvSpPr>
          <p:nvPr userDrawn="1"/>
        </p:nvSpPr>
        <p:spPr>
          <a:xfrm>
            <a:off x="6553200" y="645735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139180-C054-46D4-ABA1-5074A52DA0AF}" type="slidenum">
              <a:rPr lang="en-US" smtClean="0"/>
              <a:pPr/>
              <a:t>‹#›</a:t>
            </a:fld>
            <a:endParaRPr lang="en-US" dirty="0"/>
          </a:p>
        </p:txBody>
      </p:sp>
    </p:spTree>
    <p:extLst>
      <p:ext uri="{BB962C8B-B14F-4D97-AF65-F5344CB8AC3E}">
        <p14:creationId xmlns:p14="http://schemas.microsoft.com/office/powerpoint/2010/main" val="3589485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wGrid">
    <p:spTree>
      <p:nvGrpSpPr>
        <p:cNvPr id="1" name=""/>
        <p:cNvGrpSpPr/>
        <p:nvPr/>
      </p:nvGrpSpPr>
      <p:grpSpPr>
        <a:xfrm>
          <a:off x="0" y="0"/>
          <a:ext cx="0" cy="0"/>
          <a:chOff x="0" y="0"/>
          <a:chExt cx="0" cy="0"/>
        </a:xfrm>
      </p:grpSpPr>
      <p:sp>
        <p:nvSpPr>
          <p:cNvPr id="7" name="Title 1"/>
          <p:cNvSpPr>
            <a:spLocks noGrp="1"/>
          </p:cNvSpPr>
          <p:nvPr>
            <p:ph type="ctrTitle"/>
          </p:nvPr>
        </p:nvSpPr>
        <p:spPr>
          <a:xfrm>
            <a:off x="685799" y="2130426"/>
            <a:ext cx="7433129" cy="867752"/>
          </a:xfrm>
          <a:prstGeom prst="rect">
            <a:avLst/>
          </a:prstGeom>
        </p:spPr>
        <p:txBody>
          <a:bodyPr/>
          <a:lstStyle>
            <a:lvl1pPr algn="l">
              <a:defRPr sz="4000" b="1" i="0">
                <a:solidFill>
                  <a:schemeClr val="accent3"/>
                </a:solidFill>
                <a:latin typeface="+mj-lt"/>
                <a:cs typeface="Arial"/>
              </a:defRPr>
            </a:lvl1pPr>
          </a:lstStyle>
          <a:p>
            <a:r>
              <a:rPr lang="en-US" dirty="0"/>
              <a:t>Click to edit Master title style</a:t>
            </a:r>
          </a:p>
        </p:txBody>
      </p:sp>
      <p:sp>
        <p:nvSpPr>
          <p:cNvPr id="8" name="Subtitle 2"/>
          <p:cNvSpPr>
            <a:spLocks noGrp="1"/>
          </p:cNvSpPr>
          <p:nvPr>
            <p:ph type="subTitle" idx="1"/>
          </p:nvPr>
        </p:nvSpPr>
        <p:spPr>
          <a:xfrm>
            <a:off x="685800" y="3024555"/>
            <a:ext cx="6400800" cy="720968"/>
          </a:xfrm>
          <a:prstGeom prst="rect">
            <a:avLst/>
          </a:prstGeom>
        </p:spPr>
        <p:txBody>
          <a:bodyPr/>
          <a:lstStyle>
            <a:lvl1pPr marL="0" indent="0" algn="l">
              <a:buNone/>
              <a:defRPr sz="2400" b="0" i="1">
                <a:solidFill>
                  <a:schemeClr val="accent3"/>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Date Placeholder 3"/>
          <p:cNvSpPr>
            <a:spLocks noGrp="1"/>
          </p:cNvSpPr>
          <p:nvPr userDrawn="1"/>
        </p:nvSpPr>
        <p:spPr>
          <a:xfrm>
            <a:off x="457200" y="6457351"/>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82233B0-11E4-4A0A-881E-AA1281D97E0A}" type="datetimeFigureOut">
              <a:rPr lang="en-US" smtClean="0"/>
              <a:pPr/>
              <a:t>11/13/2018</a:t>
            </a:fld>
            <a:endParaRPr lang="en-US" dirty="0"/>
          </a:p>
        </p:txBody>
      </p:sp>
      <p:sp>
        <p:nvSpPr>
          <p:cNvPr id="13" name="Footer Placeholder 4"/>
          <p:cNvSpPr>
            <a:spLocks noGrp="1"/>
          </p:cNvSpPr>
          <p:nvPr userDrawn="1"/>
        </p:nvSpPr>
        <p:spPr>
          <a:xfrm>
            <a:off x="3124200" y="6457351"/>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Slide Number Placeholder 5"/>
          <p:cNvSpPr>
            <a:spLocks noGrp="1"/>
          </p:cNvSpPr>
          <p:nvPr userDrawn="1"/>
        </p:nvSpPr>
        <p:spPr>
          <a:xfrm>
            <a:off x="6553200" y="645735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139180-C054-46D4-ABA1-5074A52DA0AF}" type="slidenum">
              <a:rPr lang="en-US" smtClean="0"/>
              <a:pPr/>
              <a:t>‹#›</a:t>
            </a:fld>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500" t="9881" r="51117" b="43137"/>
          <a:stretch/>
        </p:blipFill>
        <p:spPr>
          <a:xfrm>
            <a:off x="3409188" y="1714500"/>
            <a:ext cx="5734811" cy="5143500"/>
          </a:xfrm>
          <a:prstGeom prst="rect">
            <a:avLst/>
          </a:prstGeom>
        </p:spPr>
      </p:pic>
    </p:spTree>
    <p:extLst>
      <p:ext uri="{BB962C8B-B14F-4D97-AF65-F5344CB8AC3E}">
        <p14:creationId xmlns:p14="http://schemas.microsoft.com/office/powerpoint/2010/main" val="256853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13784"/>
            <a:ext cx="7772400" cy="1362075"/>
          </a:xfrm>
          <a:prstGeom prst="rect">
            <a:avLst/>
          </a:prstGeom>
        </p:spPr>
        <p:txBody>
          <a:bodyPr anchor="t"/>
          <a:lstStyle>
            <a:lvl1pPr algn="l">
              <a:defRPr sz="4000" b="1" cap="all">
                <a:solidFill>
                  <a:schemeClr val="accent3"/>
                </a:solidFill>
              </a:defRPr>
            </a:lvl1pPr>
          </a:lstStyle>
          <a:p>
            <a:r>
              <a:rPr lang="en-US" dirty="0"/>
              <a:t>Click to edit Master title style</a:t>
            </a:r>
          </a:p>
        </p:txBody>
      </p:sp>
      <p:sp>
        <p:nvSpPr>
          <p:cNvPr id="3" name="Text Placeholder 2"/>
          <p:cNvSpPr>
            <a:spLocks noGrp="1"/>
          </p:cNvSpPr>
          <p:nvPr>
            <p:ph type="body" idx="1"/>
          </p:nvPr>
        </p:nvSpPr>
        <p:spPr>
          <a:xfrm>
            <a:off x="722313" y="2513597"/>
            <a:ext cx="7772400" cy="1500187"/>
          </a:xfrm>
          <a:prstGeom prst="rect">
            <a:avLst/>
          </a:prstGeo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65755DE-47D5-48A9-803E-6B58F7BC91BD}" type="datetime1">
              <a:rPr lang="en-US" smtClean="0"/>
              <a:t>11/13/2018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4139180-C054-46D4-ABA1-5074A52DA0AF}" type="slidenum">
              <a:rPr lang="en-US" smtClean="0"/>
              <a:t>‹#›</a:t>
            </a:fld>
            <a:endParaRPr lang="en-US"/>
          </a:p>
        </p:txBody>
      </p:sp>
    </p:spTree>
    <p:extLst>
      <p:ext uri="{BB962C8B-B14F-4D97-AF65-F5344CB8AC3E}">
        <p14:creationId xmlns:p14="http://schemas.microsoft.com/office/powerpoint/2010/main" val="2301610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0398C7-5E4E-4BDC-B8AB-B12C576E14D9}" type="datetime1">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C5C49-BB69-4257-9CB5-A5D2CF33BF3F}" type="slidenum">
              <a:rPr lang="en-US" smtClean="0"/>
              <a:t>‹#›</a:t>
            </a:fld>
            <a:endParaRPr lang="en-US"/>
          </a:p>
        </p:txBody>
      </p:sp>
    </p:spTree>
    <p:extLst>
      <p:ext uri="{BB962C8B-B14F-4D97-AF65-F5344CB8AC3E}">
        <p14:creationId xmlns:p14="http://schemas.microsoft.com/office/powerpoint/2010/main" val="92240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4958"/>
            <a:ext cx="4038600" cy="49212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4958"/>
            <a:ext cx="4038600" cy="49212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4179FA-DA47-4A29-8C82-B1892832CB0A}" type="datetime1">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C5C49-BB69-4257-9CB5-A5D2CF33BF3F}" type="slidenum">
              <a:rPr lang="en-US" smtClean="0"/>
              <a:t>‹#›</a:t>
            </a:fld>
            <a:endParaRPr lang="en-US"/>
          </a:p>
        </p:txBody>
      </p:sp>
    </p:spTree>
    <p:extLst>
      <p:ext uri="{BB962C8B-B14F-4D97-AF65-F5344CB8AC3E}">
        <p14:creationId xmlns:p14="http://schemas.microsoft.com/office/powerpoint/2010/main" val="1844847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top - Doubl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Picture Placeholder 2"/>
          <p:cNvSpPr>
            <a:spLocks noGrp="1"/>
          </p:cNvSpPr>
          <p:nvPr>
            <p:ph type="pic" idx="1"/>
          </p:nvPr>
        </p:nvSpPr>
        <p:spPr>
          <a:xfrm>
            <a:off x="386690" y="1199356"/>
            <a:ext cx="1828800" cy="2286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Picture Placeholder 2"/>
          <p:cNvSpPr>
            <a:spLocks noGrp="1"/>
          </p:cNvSpPr>
          <p:nvPr>
            <p:ph type="pic" idx="10"/>
          </p:nvPr>
        </p:nvSpPr>
        <p:spPr>
          <a:xfrm>
            <a:off x="383726" y="3930280"/>
            <a:ext cx="1828800" cy="2286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Content Placeholder 2"/>
          <p:cNvSpPr>
            <a:spLocks noGrp="1"/>
          </p:cNvSpPr>
          <p:nvPr>
            <p:ph idx="11"/>
          </p:nvPr>
        </p:nvSpPr>
        <p:spPr>
          <a:xfrm>
            <a:off x="2418454" y="1076633"/>
            <a:ext cx="6088879" cy="2504056"/>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2"/>
          </p:nvPr>
        </p:nvSpPr>
        <p:spPr>
          <a:xfrm>
            <a:off x="2418454" y="3821113"/>
            <a:ext cx="6088879" cy="2511321"/>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9664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1523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60410"/>
            <a:ext cx="4040188" cy="42657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22064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860410"/>
            <a:ext cx="4041775" cy="42657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2723F16-E409-4CE5-8BA2-4C70CF7B684C}" type="datetime1">
              <a:rPr lang="en-US" smtClean="0"/>
              <a:t>11/13/2018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5C5C49-BB69-4257-9CB5-A5D2CF33BF3F}" type="slidenum">
              <a:rPr lang="en-US" smtClean="0"/>
              <a:t>‹#›</a:t>
            </a:fld>
            <a:endParaRPr lang="en-US"/>
          </a:p>
        </p:txBody>
      </p:sp>
    </p:spTree>
    <p:extLst>
      <p:ext uri="{BB962C8B-B14F-4D97-AF65-F5344CB8AC3E}">
        <p14:creationId xmlns:p14="http://schemas.microsoft.com/office/powerpoint/2010/main" val="4228803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B7F6E-4D98-44BB-AB45-E610BE94C43D}" type="datetime1">
              <a:rPr lang="en-US" smtClean="0"/>
              <a:t>11/13/2018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5C5C49-BB69-4257-9CB5-A5D2CF33BF3F}" type="slidenum">
              <a:rPr lang="en-US" smtClean="0"/>
              <a:t>‹#›</a:t>
            </a:fld>
            <a:endParaRPr lang="en-US"/>
          </a:p>
        </p:txBody>
      </p:sp>
    </p:spTree>
    <p:extLst>
      <p:ext uri="{BB962C8B-B14F-4D97-AF65-F5344CB8AC3E}">
        <p14:creationId xmlns:p14="http://schemas.microsoft.com/office/powerpoint/2010/main" val="1769804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11.xml"/><Relationship Id="rId5" Type="http://schemas.openxmlformats.org/officeDocument/2006/relationships/image" Target="../media/image6.emf"/><Relationship Id="rId4"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t="48496"/>
          <a:stretch/>
        </p:blipFill>
        <p:spPr>
          <a:xfrm flipH="1">
            <a:off x="2620912" y="0"/>
            <a:ext cx="6537686" cy="3532188"/>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4626" t="61542"/>
          <a:stretch/>
        </p:blipFill>
        <p:spPr>
          <a:xfrm flipV="1">
            <a:off x="-3698" y="4229110"/>
            <a:ext cx="6235280" cy="2637435"/>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69204" y="5683038"/>
            <a:ext cx="1317692" cy="673312"/>
          </a:xfrm>
          <a:prstGeom prst="rect">
            <a:avLst/>
          </a:prstGeom>
        </p:spPr>
      </p:pic>
    </p:spTree>
    <p:extLst>
      <p:ext uri="{BB962C8B-B14F-4D97-AF65-F5344CB8AC3E}">
        <p14:creationId xmlns:p14="http://schemas.microsoft.com/office/powerpoint/2010/main" val="22824418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76632"/>
            <a:ext cx="8229600" cy="504953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6638B-EF1B-4F0F-88E7-1C5642620214}" type="datetime1">
              <a:rPr lang="en-US" smtClean="0"/>
              <a:t>11/13/2018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C5C49-BB69-4257-9CB5-A5D2CF33BF3F}" type="slidenum">
              <a:rPr lang="en-US" smtClean="0"/>
              <a:t>‹#›</a:t>
            </a:fld>
            <a:endParaRPr lang="en-US"/>
          </a:p>
        </p:txBody>
      </p:sp>
      <p:sp>
        <p:nvSpPr>
          <p:cNvPr id="7" name="Rectangle 6"/>
          <p:cNvSpPr/>
          <p:nvPr/>
        </p:nvSpPr>
        <p:spPr>
          <a:xfrm>
            <a:off x="0" y="0"/>
            <a:ext cx="9144000" cy="799560"/>
          </a:xfrm>
          <a:prstGeom prst="rect">
            <a:avLst/>
          </a:prstGeom>
          <a:solidFill>
            <a:srgbClr val="41B3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2" name="Title Placeholder 1"/>
          <p:cNvSpPr>
            <a:spLocks noGrp="1"/>
          </p:cNvSpPr>
          <p:nvPr>
            <p:ph type="title"/>
          </p:nvPr>
        </p:nvSpPr>
        <p:spPr>
          <a:xfrm>
            <a:off x="457200" y="0"/>
            <a:ext cx="8229600" cy="799561"/>
          </a:xfrm>
          <a:prstGeom prst="rect">
            <a:avLst/>
          </a:prstGeom>
        </p:spPr>
        <p:txBody>
          <a:bodyPr vert="horz" lIns="91440" tIns="45720" rIns="91440" bIns="45720" rtlCol="0" anchor="ctr">
            <a:normAutofit/>
          </a:bodyPr>
          <a:lstStyle/>
          <a:p>
            <a:r>
              <a:rPr lang="en-US" dirty="0"/>
              <a:t>Click to edit Master title style</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95398" y="5849764"/>
            <a:ext cx="991402" cy="506585"/>
          </a:xfrm>
          <a:prstGeom prst="rect">
            <a:avLst/>
          </a:prstGeom>
        </p:spPr>
      </p:pic>
    </p:spTree>
    <p:extLst>
      <p:ext uri="{BB962C8B-B14F-4D97-AF65-F5344CB8AC3E}">
        <p14:creationId xmlns:p14="http://schemas.microsoft.com/office/powerpoint/2010/main" val="164594027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Lst>
  <p:hf hdr="0" ftr="0" dt="0"/>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rgbClr val="595959"/>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595959"/>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595959"/>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595959"/>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rgbClr val="5959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578" b="1578"/>
          <a:stretch/>
        </p:blipFill>
        <p:spPr>
          <a:xfrm>
            <a:off x="-17631" y="0"/>
            <a:ext cx="9164322" cy="6858000"/>
          </a:xfrm>
          <a:prstGeom prst="rect">
            <a:avLst/>
          </a:prstGeom>
        </p:spPr>
      </p:pic>
      <p:pic>
        <p:nvPicPr>
          <p:cNvPr id="5" name="Picture 4"/>
          <p:cNvPicPr>
            <a:picLocks noChangeAspect="1"/>
          </p:cNvPicPr>
          <p:nvPr/>
        </p:nvPicPr>
        <p:blipFill>
          <a:blip r:embed="rId4"/>
          <a:stretch>
            <a:fillRect/>
          </a:stretch>
        </p:blipFill>
        <p:spPr>
          <a:xfrm rot="988733">
            <a:off x="5321017" y="1780199"/>
            <a:ext cx="9580099" cy="9230555"/>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17514"/>
          <a:stretch/>
        </p:blipFill>
        <p:spPr>
          <a:xfrm>
            <a:off x="2484283" y="2071739"/>
            <a:ext cx="4185265" cy="2238133"/>
          </a:xfrm>
          <a:prstGeom prst="rect">
            <a:avLst/>
          </a:prstGeom>
        </p:spPr>
      </p:pic>
    </p:spTree>
    <p:extLst>
      <p:ext uri="{BB962C8B-B14F-4D97-AF65-F5344CB8AC3E}">
        <p14:creationId xmlns:p14="http://schemas.microsoft.com/office/powerpoint/2010/main" val="2838752855"/>
      </p:ext>
    </p:extLst>
  </p:cSld>
  <p:clrMap bg1="lt1" tx1="dk1" bg2="lt2" tx2="dk2" accent1="accent1" accent2="accent2" accent3="accent3" accent4="accent4" accent5="accent5" accent6="accent6" hlink="hlink" folHlink="folHlink"/>
  <p:sldLayoutIdLst>
    <p:sldLayoutId id="2147483709"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www.nasaa.org/2801/cftcnasaa-investor-alert-foreign-exchange-currency-fraud/"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sra.org.uk/solicitors/code-of-conduct.page" TargetMode="Externa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799" y="2130426"/>
            <a:ext cx="7825155" cy="867752"/>
          </a:xfrm>
        </p:spPr>
        <p:txBody>
          <a:bodyPr/>
          <a:lstStyle/>
          <a:p>
            <a:r>
              <a:rPr lang="en-US" sz="3500" dirty="0"/>
              <a:t>Representing Parties in Multi-agency Enforcement Investigations</a:t>
            </a:r>
          </a:p>
        </p:txBody>
      </p:sp>
      <p:sp>
        <p:nvSpPr>
          <p:cNvPr id="5" name="Subtitle 4"/>
          <p:cNvSpPr>
            <a:spLocks noGrp="1"/>
          </p:cNvSpPr>
          <p:nvPr>
            <p:ph type="subTitle" idx="1"/>
          </p:nvPr>
        </p:nvSpPr>
        <p:spPr>
          <a:xfrm>
            <a:off x="685799" y="3368989"/>
            <a:ext cx="6400800" cy="720968"/>
          </a:xfrm>
        </p:spPr>
        <p:txBody>
          <a:bodyPr/>
          <a:lstStyle/>
          <a:p>
            <a:r>
              <a:rPr lang="en-US" dirty="0"/>
              <a:t>Thursday, November 15, 2018</a:t>
            </a:r>
          </a:p>
          <a:p>
            <a:pPr>
              <a:spcBef>
                <a:spcPts val="0"/>
              </a:spcBef>
            </a:pPr>
            <a:endParaRPr lang="en-US" i="0" dirty="0">
              <a:solidFill>
                <a:srgbClr val="595959"/>
              </a:solidFill>
            </a:endParaRPr>
          </a:p>
          <a:p>
            <a:pPr>
              <a:spcBef>
                <a:spcPts val="0"/>
              </a:spcBef>
            </a:pPr>
            <a:r>
              <a:rPr lang="en-US" i="0" dirty="0" err="1">
                <a:solidFill>
                  <a:srgbClr val="595959"/>
                </a:solidFill>
              </a:rPr>
              <a:t>WilmerHale</a:t>
            </a:r>
            <a:r>
              <a:rPr lang="en-US" i="0" dirty="0">
                <a:solidFill>
                  <a:srgbClr val="595959"/>
                </a:solidFill>
              </a:rPr>
              <a:t>:	Paul Architzel</a:t>
            </a:r>
          </a:p>
          <a:p>
            <a:pPr>
              <a:spcBef>
                <a:spcPts val="0"/>
              </a:spcBef>
            </a:pPr>
            <a:r>
              <a:rPr lang="en-US" i="0" dirty="0">
                <a:solidFill>
                  <a:srgbClr val="595959"/>
                </a:solidFill>
              </a:rPr>
              <a:t>				Jonathan Pressman</a:t>
            </a:r>
          </a:p>
          <a:p>
            <a:pPr>
              <a:spcBef>
                <a:spcPts val="0"/>
              </a:spcBef>
            </a:pPr>
            <a:r>
              <a:rPr lang="en-US" i="0" dirty="0">
                <a:solidFill>
                  <a:srgbClr val="595959"/>
                </a:solidFill>
              </a:rPr>
              <a:t>				Petal Walker</a:t>
            </a:r>
          </a:p>
          <a:p>
            <a:pPr>
              <a:spcBef>
                <a:spcPts val="0"/>
              </a:spcBef>
            </a:pPr>
            <a:endParaRPr lang="en-US" sz="1400" dirty="0">
              <a:solidFill>
                <a:srgbClr val="595959"/>
              </a:solidFill>
            </a:endParaRPr>
          </a:p>
        </p:txBody>
      </p:sp>
      <p:sp>
        <p:nvSpPr>
          <p:cNvPr id="2" name="TextBox 1">
            <a:extLst>
              <a:ext uri="{FF2B5EF4-FFF2-40B4-BE49-F238E27FC236}">
                <a16:creationId xmlns:a16="http://schemas.microsoft.com/office/drawing/2014/main" xmlns="" id="{CC44A5F8-85EE-45BA-B030-855E96FAD67A}"/>
              </a:ext>
            </a:extLst>
          </p:cNvPr>
          <p:cNvSpPr txBox="1"/>
          <p:nvPr/>
        </p:nvSpPr>
        <p:spPr>
          <a:xfrm>
            <a:off x="442128" y="6233553"/>
            <a:ext cx="257237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595959"/>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76617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5BD45B-80B5-449E-B08F-F310287EF443}"/>
              </a:ext>
            </a:extLst>
          </p:cNvPr>
          <p:cNvSpPr>
            <a:spLocks noGrp="1"/>
          </p:cNvSpPr>
          <p:nvPr>
            <p:ph type="title"/>
          </p:nvPr>
        </p:nvSpPr>
        <p:spPr/>
        <p:txBody>
          <a:bodyPr>
            <a:normAutofit/>
          </a:bodyPr>
          <a:lstStyle/>
          <a:p>
            <a:r>
              <a:rPr lang="en-US" sz="3000" dirty="0"/>
              <a:t>Notable Recent Examples</a:t>
            </a:r>
          </a:p>
        </p:txBody>
      </p:sp>
      <p:sp>
        <p:nvSpPr>
          <p:cNvPr id="3" name="Content Placeholder 2">
            <a:extLst>
              <a:ext uri="{FF2B5EF4-FFF2-40B4-BE49-F238E27FC236}">
                <a16:creationId xmlns:a16="http://schemas.microsoft.com/office/drawing/2014/main" xmlns="" id="{2B473FF7-670E-442E-912C-DB3D09F57AA4}"/>
              </a:ext>
            </a:extLst>
          </p:cNvPr>
          <p:cNvSpPr>
            <a:spLocks noGrp="1"/>
          </p:cNvSpPr>
          <p:nvPr>
            <p:ph idx="1"/>
          </p:nvPr>
        </p:nvSpPr>
        <p:spPr/>
        <p:txBody>
          <a:bodyPr/>
          <a:lstStyle/>
          <a:p>
            <a:pPr>
              <a:spcBef>
                <a:spcPts val="0"/>
              </a:spcBef>
              <a:spcAft>
                <a:spcPts val="1200"/>
              </a:spcAft>
            </a:pPr>
            <a:r>
              <a:rPr lang="en-US" sz="2200" dirty="0"/>
              <a:t>The firms involved in the foreign exchange benchmark antitrust cases each agreed to large CFTC settlements as well. </a:t>
            </a:r>
          </a:p>
          <a:p>
            <a:pPr>
              <a:spcBef>
                <a:spcPts val="0"/>
              </a:spcBef>
              <a:spcAft>
                <a:spcPts val="600"/>
              </a:spcAft>
            </a:pPr>
            <a:r>
              <a:rPr lang="en-US" sz="2200" dirty="0"/>
              <a:t>LIBOR:</a:t>
            </a:r>
          </a:p>
          <a:p>
            <a:pPr lvl="1">
              <a:spcBef>
                <a:spcPts val="0"/>
              </a:spcBef>
              <a:spcAft>
                <a:spcPts val="600"/>
              </a:spcAft>
            </a:pPr>
            <a:r>
              <a:rPr lang="en-US" dirty="0"/>
              <a:t>The CFTC has levied sanctions of over $3 billion.</a:t>
            </a:r>
          </a:p>
          <a:p>
            <a:pPr lvl="1">
              <a:spcBef>
                <a:spcPts val="0"/>
              </a:spcBef>
              <a:spcAft>
                <a:spcPts val="1200"/>
              </a:spcAft>
            </a:pPr>
            <a:r>
              <a:rPr lang="en-US" dirty="0"/>
              <a:t>The Department of Justice has brought criminal fraud actions against eight banks and numerous traders.</a:t>
            </a:r>
          </a:p>
          <a:p>
            <a:pPr>
              <a:spcBef>
                <a:spcPts val="0"/>
              </a:spcBef>
              <a:spcAft>
                <a:spcPts val="600"/>
              </a:spcAft>
            </a:pPr>
            <a:r>
              <a:rPr lang="en-US" sz="2200" dirty="0"/>
              <a:t>The CFTC continues to resolve matters involving </a:t>
            </a:r>
            <a:r>
              <a:rPr lang="en-US" sz="2200" dirty="0" err="1"/>
              <a:t>ISDAFIX</a:t>
            </a:r>
            <a:r>
              <a:rPr lang="en-US" sz="2200" dirty="0"/>
              <a:t> too. In 2018, the CFTC has settled charges against six firms, with total monetary penalties totaling $320 million on </a:t>
            </a:r>
            <a:r>
              <a:rPr lang="en-US" sz="2200" dirty="0" err="1"/>
              <a:t>ISDAFIX</a:t>
            </a:r>
            <a:r>
              <a:rPr lang="en-US" sz="2200" dirty="0"/>
              <a:t> alone.</a:t>
            </a:r>
          </a:p>
          <a:p>
            <a:endParaRPr lang="en-US" dirty="0"/>
          </a:p>
          <a:p>
            <a:endParaRPr lang="en-US" dirty="0"/>
          </a:p>
          <a:p>
            <a:pPr lvl="1"/>
            <a:endParaRPr lang="en-US" dirty="0"/>
          </a:p>
        </p:txBody>
      </p:sp>
      <p:sp>
        <p:nvSpPr>
          <p:cNvPr id="4" name="Slide Number Placeholder 3">
            <a:extLst>
              <a:ext uri="{FF2B5EF4-FFF2-40B4-BE49-F238E27FC236}">
                <a16:creationId xmlns:a16="http://schemas.microsoft.com/office/drawing/2014/main" xmlns="" id="{5A328247-1B39-4E15-9E95-83C47684ED4D}"/>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40BA69-75F6-4557-A344-404F12FB7E25}"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927281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0FBB2A-6625-4E7C-9FCA-7E3DC8290196}"/>
              </a:ext>
            </a:extLst>
          </p:cNvPr>
          <p:cNvSpPr>
            <a:spLocks noGrp="1"/>
          </p:cNvSpPr>
          <p:nvPr>
            <p:ph type="title"/>
          </p:nvPr>
        </p:nvSpPr>
        <p:spPr/>
        <p:txBody>
          <a:bodyPr>
            <a:normAutofit/>
          </a:bodyPr>
          <a:lstStyle/>
          <a:p>
            <a:r>
              <a:rPr lang="en-US" sz="3000" dirty="0"/>
              <a:t>Self-Regulatory Organizations</a:t>
            </a:r>
          </a:p>
        </p:txBody>
      </p:sp>
      <p:sp>
        <p:nvSpPr>
          <p:cNvPr id="3" name="Content Placeholder 2">
            <a:extLst>
              <a:ext uri="{FF2B5EF4-FFF2-40B4-BE49-F238E27FC236}">
                <a16:creationId xmlns:a16="http://schemas.microsoft.com/office/drawing/2014/main" xmlns="" id="{0A04895D-C490-4B89-8D5C-F4BEBC091336}"/>
              </a:ext>
            </a:extLst>
          </p:cNvPr>
          <p:cNvSpPr>
            <a:spLocks noGrp="1"/>
          </p:cNvSpPr>
          <p:nvPr>
            <p:ph idx="1"/>
          </p:nvPr>
        </p:nvSpPr>
        <p:spPr/>
        <p:txBody>
          <a:bodyPr/>
          <a:lstStyle/>
          <a:p>
            <a:pPr>
              <a:spcBef>
                <a:spcPts val="0"/>
              </a:spcBef>
              <a:spcAft>
                <a:spcPts val="1200"/>
              </a:spcAft>
            </a:pPr>
            <a:r>
              <a:rPr lang="en-US" sz="2200" dirty="0"/>
              <a:t>The CFTC also works cooperatively with the self-regulatory organizations such as the National Futures Association and CME Group in bringing enforcement actions.</a:t>
            </a:r>
          </a:p>
          <a:p>
            <a:pPr>
              <a:spcBef>
                <a:spcPts val="0"/>
              </a:spcBef>
              <a:spcAft>
                <a:spcPts val="1200"/>
              </a:spcAft>
            </a:pPr>
            <a:r>
              <a:rPr lang="en-US" sz="2200" dirty="0"/>
              <a:t>As SROs bring actions, the CFTC will often bring its own action.</a:t>
            </a:r>
          </a:p>
          <a:p>
            <a:pPr>
              <a:spcBef>
                <a:spcPts val="0"/>
              </a:spcBef>
              <a:spcAft>
                <a:spcPts val="1200"/>
              </a:spcAft>
            </a:pPr>
            <a:r>
              <a:rPr lang="en-US" sz="2200" dirty="0"/>
              <a:t>These actions take advantage of the CFTC’s oversight role and utilize information provided to the CFTC by the relevant SROs. </a:t>
            </a:r>
          </a:p>
          <a:p>
            <a:pPr>
              <a:spcBef>
                <a:spcPts val="0"/>
              </a:spcBef>
              <a:spcAft>
                <a:spcPts val="1200"/>
              </a:spcAft>
            </a:pPr>
            <a:r>
              <a:rPr lang="en-US" sz="2200" dirty="0"/>
              <a:t>This oversight creates the potential for SRO actions to easily grow in exposure if the CFTC gets involved.</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xmlns="" id="{D5BCAB5D-E075-4594-A322-1F264D3DBE39}"/>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40BA69-75F6-4557-A344-404F12FB7E25}"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4248670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0FBB2A-6625-4E7C-9FCA-7E3DC8290196}"/>
              </a:ext>
            </a:extLst>
          </p:cNvPr>
          <p:cNvSpPr>
            <a:spLocks noGrp="1"/>
          </p:cNvSpPr>
          <p:nvPr>
            <p:ph type="title"/>
          </p:nvPr>
        </p:nvSpPr>
        <p:spPr/>
        <p:txBody>
          <a:bodyPr>
            <a:normAutofit/>
          </a:bodyPr>
          <a:lstStyle/>
          <a:p>
            <a:r>
              <a:rPr lang="en-US" sz="3000" dirty="0"/>
              <a:t>Self-Regulatory Organizations</a:t>
            </a:r>
          </a:p>
        </p:txBody>
      </p:sp>
      <p:sp>
        <p:nvSpPr>
          <p:cNvPr id="3" name="Content Placeholder 2">
            <a:extLst>
              <a:ext uri="{FF2B5EF4-FFF2-40B4-BE49-F238E27FC236}">
                <a16:creationId xmlns:a16="http://schemas.microsoft.com/office/drawing/2014/main" xmlns="" id="{0A04895D-C490-4B89-8D5C-F4BEBC091336}"/>
              </a:ext>
            </a:extLst>
          </p:cNvPr>
          <p:cNvSpPr>
            <a:spLocks noGrp="1"/>
          </p:cNvSpPr>
          <p:nvPr>
            <p:ph idx="1"/>
          </p:nvPr>
        </p:nvSpPr>
        <p:spPr/>
        <p:txBody>
          <a:bodyPr/>
          <a:lstStyle/>
          <a:p>
            <a:pPr>
              <a:spcBef>
                <a:spcPts val="0"/>
              </a:spcBef>
              <a:spcAft>
                <a:spcPts val="1200"/>
              </a:spcAft>
            </a:pPr>
            <a:r>
              <a:rPr lang="en-US" sz="2200" dirty="0"/>
              <a:t>In fact, in September alone, the CFTC settled nine actions with industry participants that also had an SRO sanction; each with an aggregate fine over $500,000. Examples included:</a:t>
            </a:r>
          </a:p>
          <a:p>
            <a:pPr lvl="1">
              <a:spcBef>
                <a:spcPts val="0"/>
              </a:spcBef>
              <a:spcAft>
                <a:spcPts val="600"/>
              </a:spcAft>
            </a:pPr>
            <a:r>
              <a:rPr lang="en-US" dirty="0"/>
              <a:t>CME: </a:t>
            </a:r>
          </a:p>
          <a:p>
            <a:pPr lvl="2">
              <a:spcBef>
                <a:spcPts val="0"/>
              </a:spcBef>
              <a:spcAft>
                <a:spcPts val="600"/>
              </a:spcAft>
            </a:pPr>
            <a:r>
              <a:rPr lang="en-US" i="1" dirty="0" err="1"/>
              <a:t>Kooima</a:t>
            </a:r>
            <a:r>
              <a:rPr lang="en-US" i="1" dirty="0"/>
              <a:t> &amp; </a:t>
            </a:r>
            <a:r>
              <a:rPr lang="en-US" i="1" dirty="0" err="1"/>
              <a:t>Kaemingk</a:t>
            </a:r>
            <a:r>
              <a:rPr lang="en-US" i="1" dirty="0"/>
              <a:t> Commodities Inc.</a:t>
            </a:r>
          </a:p>
          <a:p>
            <a:pPr lvl="2">
              <a:spcBef>
                <a:spcPts val="0"/>
              </a:spcBef>
              <a:spcAft>
                <a:spcPts val="1200"/>
              </a:spcAft>
            </a:pPr>
            <a:r>
              <a:rPr lang="en-US" dirty="0"/>
              <a:t>The violations were fraud, unauthorized trading, failure to supervise, and false statements to a regulator (CFTC brought claims </a:t>
            </a:r>
            <a:r>
              <a:rPr lang="en-US" i="1" dirty="0"/>
              <a:t>re: false information provided to CME</a:t>
            </a:r>
            <a:r>
              <a:rPr lang="en-US" dirty="0"/>
              <a:t>).</a:t>
            </a:r>
          </a:p>
          <a:p>
            <a:pPr lvl="1">
              <a:spcBef>
                <a:spcPts val="0"/>
              </a:spcBef>
              <a:spcAft>
                <a:spcPts val="600"/>
              </a:spcAft>
            </a:pPr>
            <a:r>
              <a:rPr lang="en-US" dirty="0" err="1"/>
              <a:t>NFA</a:t>
            </a:r>
            <a:r>
              <a:rPr lang="en-US" dirty="0"/>
              <a:t>: </a:t>
            </a:r>
          </a:p>
          <a:p>
            <a:pPr lvl="2">
              <a:spcBef>
                <a:spcPts val="0"/>
              </a:spcBef>
              <a:spcAft>
                <a:spcPts val="600"/>
              </a:spcAft>
            </a:pPr>
            <a:r>
              <a:rPr lang="en-US" i="1" dirty="0"/>
              <a:t>Global Asset Advisors LLC</a:t>
            </a:r>
          </a:p>
          <a:p>
            <a:pPr lvl="2"/>
            <a:r>
              <a:rPr lang="en-US" dirty="0"/>
              <a:t>The violations were a failure to supervise a post-execution allocation and other recordkeeping violations.</a:t>
            </a:r>
          </a:p>
          <a:p>
            <a:pPr lvl="2"/>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xmlns="" id="{D5BCAB5D-E075-4594-A322-1F264D3DBE39}"/>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40BA69-75F6-4557-A344-404F12FB7E25}"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26347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1E733B-EB28-4E3B-9386-95F6F6707B72}"/>
              </a:ext>
            </a:extLst>
          </p:cNvPr>
          <p:cNvSpPr>
            <a:spLocks noGrp="1"/>
          </p:cNvSpPr>
          <p:nvPr>
            <p:ph type="title"/>
          </p:nvPr>
        </p:nvSpPr>
        <p:spPr/>
        <p:txBody>
          <a:bodyPr>
            <a:normAutofit/>
          </a:bodyPr>
          <a:lstStyle/>
          <a:p>
            <a:r>
              <a:rPr lang="en-US" sz="3000" dirty="0"/>
              <a:t>Self-Regulatory Organizations</a:t>
            </a:r>
          </a:p>
        </p:txBody>
      </p:sp>
      <p:sp>
        <p:nvSpPr>
          <p:cNvPr id="3" name="Content Placeholder 2">
            <a:extLst>
              <a:ext uri="{FF2B5EF4-FFF2-40B4-BE49-F238E27FC236}">
                <a16:creationId xmlns:a16="http://schemas.microsoft.com/office/drawing/2014/main" xmlns="" id="{ECEACBBA-1D86-4451-B827-2F49BC5BFAEB}"/>
              </a:ext>
            </a:extLst>
          </p:cNvPr>
          <p:cNvSpPr>
            <a:spLocks noGrp="1"/>
          </p:cNvSpPr>
          <p:nvPr>
            <p:ph idx="1"/>
          </p:nvPr>
        </p:nvSpPr>
        <p:spPr/>
        <p:txBody>
          <a:bodyPr>
            <a:normAutofit/>
          </a:bodyPr>
          <a:lstStyle/>
          <a:p>
            <a:pPr>
              <a:spcBef>
                <a:spcPts val="0"/>
              </a:spcBef>
              <a:spcAft>
                <a:spcPts val="1200"/>
              </a:spcAft>
            </a:pPr>
            <a:r>
              <a:rPr lang="en-US" sz="2200" dirty="0"/>
              <a:t>These actions often begin at the SRO level due to that organization’s being more closely involved with the trading activities.</a:t>
            </a:r>
          </a:p>
          <a:p>
            <a:pPr>
              <a:spcBef>
                <a:spcPts val="0"/>
              </a:spcBef>
              <a:spcAft>
                <a:spcPts val="600"/>
              </a:spcAft>
            </a:pPr>
            <a:r>
              <a:rPr lang="en-US" sz="2200" dirty="0"/>
              <a:t>The SRO can choose to forward matters to the CFTC:</a:t>
            </a:r>
          </a:p>
          <a:p>
            <a:pPr lvl="1">
              <a:spcBef>
                <a:spcPts val="0"/>
              </a:spcBef>
              <a:spcAft>
                <a:spcPts val="600"/>
              </a:spcAft>
            </a:pPr>
            <a:r>
              <a:rPr lang="en-US" sz="1800" dirty="0"/>
              <a:t>Given this referral process, it is important for firms to be aware of how and what information is being provided to SROs, including ordinary communications between exchanges and operations personnel. </a:t>
            </a:r>
          </a:p>
          <a:p>
            <a:pPr lvl="1">
              <a:spcBef>
                <a:spcPts val="0"/>
              </a:spcBef>
              <a:spcAft>
                <a:spcPts val="1200"/>
              </a:spcAft>
            </a:pPr>
            <a:r>
              <a:rPr lang="en-US" sz="1800" dirty="0"/>
              <a:t>This is highlighted by the </a:t>
            </a:r>
            <a:r>
              <a:rPr lang="en-US" sz="1800" i="1" dirty="0" err="1"/>
              <a:t>Kooima</a:t>
            </a:r>
            <a:r>
              <a:rPr lang="en-US" sz="1800" dirty="0"/>
              <a:t> matter where the CFTC included a claim for false information even though the information was provided to the CME. The false information was provided to the CME during CME’s investigation.</a:t>
            </a:r>
          </a:p>
          <a:p>
            <a:pPr>
              <a:spcBef>
                <a:spcPts val="0"/>
              </a:spcBef>
              <a:spcAft>
                <a:spcPts val="600"/>
              </a:spcAft>
            </a:pPr>
            <a:r>
              <a:rPr lang="en-US" sz="2200" dirty="0"/>
              <a:t>When facing an SRO disciplinary action, respondents should consider possible follow on effects from referrals to CFTC. </a:t>
            </a:r>
          </a:p>
        </p:txBody>
      </p:sp>
      <p:sp>
        <p:nvSpPr>
          <p:cNvPr id="4" name="Slide Number Placeholder 3">
            <a:extLst>
              <a:ext uri="{FF2B5EF4-FFF2-40B4-BE49-F238E27FC236}">
                <a16:creationId xmlns:a16="http://schemas.microsoft.com/office/drawing/2014/main" xmlns="" id="{C5759997-F214-4B24-9372-F4010D62A5CA}"/>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40BA69-75F6-4557-A344-404F12FB7E25}"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448592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1E733B-EB28-4E3B-9386-95F6F6707B72}"/>
              </a:ext>
            </a:extLst>
          </p:cNvPr>
          <p:cNvSpPr>
            <a:spLocks noGrp="1"/>
          </p:cNvSpPr>
          <p:nvPr>
            <p:ph type="title"/>
          </p:nvPr>
        </p:nvSpPr>
        <p:spPr/>
        <p:txBody>
          <a:bodyPr>
            <a:normAutofit/>
          </a:bodyPr>
          <a:lstStyle/>
          <a:p>
            <a:r>
              <a:rPr lang="en-US" sz="3000" dirty="0"/>
              <a:t>Self-Regulatory Organizations</a:t>
            </a:r>
          </a:p>
        </p:txBody>
      </p:sp>
      <p:sp>
        <p:nvSpPr>
          <p:cNvPr id="3" name="Content Placeholder 2">
            <a:extLst>
              <a:ext uri="{FF2B5EF4-FFF2-40B4-BE49-F238E27FC236}">
                <a16:creationId xmlns:a16="http://schemas.microsoft.com/office/drawing/2014/main" xmlns="" id="{ECEACBBA-1D86-4451-B827-2F49BC5BFAEB}"/>
              </a:ext>
            </a:extLst>
          </p:cNvPr>
          <p:cNvSpPr>
            <a:spLocks noGrp="1"/>
          </p:cNvSpPr>
          <p:nvPr>
            <p:ph idx="1"/>
          </p:nvPr>
        </p:nvSpPr>
        <p:spPr/>
        <p:txBody>
          <a:bodyPr>
            <a:normAutofit/>
          </a:bodyPr>
          <a:lstStyle/>
          <a:p>
            <a:pPr>
              <a:spcBef>
                <a:spcPts val="0"/>
              </a:spcBef>
              <a:spcAft>
                <a:spcPts val="1200"/>
              </a:spcAft>
            </a:pPr>
            <a:r>
              <a:rPr lang="en-US" sz="2200" dirty="0"/>
              <a:t>Also, when the matter begins at the SRO, it is important to take appropriate steps to protect information later, such as FOIA protections should information be forwarded to the CFTC.</a:t>
            </a:r>
          </a:p>
          <a:p>
            <a:pPr>
              <a:spcBef>
                <a:spcPts val="0"/>
              </a:spcBef>
              <a:spcAft>
                <a:spcPts val="1200"/>
              </a:spcAft>
            </a:pPr>
            <a:r>
              <a:rPr lang="en-US" sz="2200" dirty="0"/>
              <a:t>The </a:t>
            </a:r>
            <a:r>
              <a:rPr lang="en-US" sz="2200" dirty="0" err="1"/>
              <a:t>NFA</a:t>
            </a:r>
            <a:r>
              <a:rPr lang="en-US" sz="2200" dirty="0"/>
              <a:t> has certain rules regarding the limited application of FOIA to it when it has registration records and maintains other CFTC records.  </a:t>
            </a:r>
          </a:p>
        </p:txBody>
      </p:sp>
      <p:sp>
        <p:nvSpPr>
          <p:cNvPr id="4" name="Slide Number Placeholder 3">
            <a:extLst>
              <a:ext uri="{FF2B5EF4-FFF2-40B4-BE49-F238E27FC236}">
                <a16:creationId xmlns:a16="http://schemas.microsoft.com/office/drawing/2014/main" xmlns="" id="{C5759997-F214-4B24-9372-F4010D62A5CA}"/>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40BA69-75F6-4557-A344-404F12FB7E25}"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501826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5E1D73-911D-483B-9463-BA6E43D53F7E}"/>
              </a:ext>
            </a:extLst>
          </p:cNvPr>
          <p:cNvSpPr>
            <a:spLocks noGrp="1"/>
          </p:cNvSpPr>
          <p:nvPr>
            <p:ph type="title"/>
          </p:nvPr>
        </p:nvSpPr>
        <p:spPr/>
        <p:txBody>
          <a:bodyPr>
            <a:normAutofit/>
          </a:bodyPr>
          <a:lstStyle/>
          <a:p>
            <a:r>
              <a:rPr lang="en-US" sz="3000" dirty="0"/>
              <a:t>State Regulators</a:t>
            </a:r>
          </a:p>
        </p:txBody>
      </p:sp>
      <p:sp>
        <p:nvSpPr>
          <p:cNvPr id="3" name="Content Placeholder 2">
            <a:extLst>
              <a:ext uri="{FF2B5EF4-FFF2-40B4-BE49-F238E27FC236}">
                <a16:creationId xmlns:a16="http://schemas.microsoft.com/office/drawing/2014/main" xmlns="" id="{E99A248B-387E-456F-B0D0-BAA18D0A60FA}"/>
              </a:ext>
            </a:extLst>
          </p:cNvPr>
          <p:cNvSpPr>
            <a:spLocks noGrp="1"/>
          </p:cNvSpPr>
          <p:nvPr>
            <p:ph idx="1"/>
          </p:nvPr>
        </p:nvSpPr>
        <p:spPr/>
        <p:txBody>
          <a:bodyPr/>
          <a:lstStyle/>
          <a:p>
            <a:pPr>
              <a:spcBef>
                <a:spcPts val="0"/>
              </a:spcBef>
              <a:spcAft>
                <a:spcPts val="1200"/>
              </a:spcAft>
            </a:pPr>
            <a:r>
              <a:rPr lang="en-US" sz="2200" dirty="0"/>
              <a:t>CEA Section 2 vests the CFTC with exclusive jurisdiction over all transactions involving or related to commodity futures contracts. However, states are permitted to prosecute fraud under statutes of general application (i.e., state securities statutes cannot be applied to commodity transactions) or bring actions against unregistered actors.</a:t>
            </a:r>
          </a:p>
          <a:p>
            <a:pPr>
              <a:spcBef>
                <a:spcPts val="0"/>
              </a:spcBef>
              <a:spcAft>
                <a:spcPts val="1200"/>
              </a:spcAft>
            </a:pPr>
            <a:r>
              <a:rPr lang="en-US" sz="2200" dirty="0"/>
              <a:t>Important to consider any preemption issues for financial institutions.</a:t>
            </a:r>
          </a:p>
          <a:p>
            <a:pPr>
              <a:spcBef>
                <a:spcPts val="0"/>
              </a:spcBef>
              <a:spcAft>
                <a:spcPts val="1200"/>
              </a:spcAft>
            </a:pPr>
            <a:r>
              <a:rPr lang="en-US" sz="2200" dirty="0"/>
              <a:t>State regulators are also provided explicit authority under CEA Section 6b to bring certain actions on behalf of residents (</a:t>
            </a:r>
            <a:r>
              <a:rPr lang="en-US" sz="2200" dirty="0" err="1"/>
              <a:t>parens</a:t>
            </a:r>
            <a:r>
              <a:rPr lang="en-US" sz="2200" dirty="0"/>
              <a:t> patriae). </a:t>
            </a:r>
          </a:p>
          <a:p>
            <a:endParaRPr lang="en-US" dirty="0"/>
          </a:p>
          <a:p>
            <a:endParaRPr lang="en-US" dirty="0"/>
          </a:p>
        </p:txBody>
      </p:sp>
      <p:sp>
        <p:nvSpPr>
          <p:cNvPr id="4" name="Slide Number Placeholder 3">
            <a:extLst>
              <a:ext uri="{FF2B5EF4-FFF2-40B4-BE49-F238E27FC236}">
                <a16:creationId xmlns:a16="http://schemas.microsoft.com/office/drawing/2014/main" xmlns="" id="{BEE86B20-7A9F-41C9-9DF0-9BBFE1C37002}"/>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40BA69-75F6-4557-A344-404F12FB7E25}"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888137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1C66F8-9DC5-4880-9652-DED37A6FD981}"/>
              </a:ext>
            </a:extLst>
          </p:cNvPr>
          <p:cNvSpPr>
            <a:spLocks noGrp="1"/>
          </p:cNvSpPr>
          <p:nvPr>
            <p:ph type="title"/>
          </p:nvPr>
        </p:nvSpPr>
        <p:spPr/>
        <p:txBody>
          <a:bodyPr>
            <a:normAutofit/>
          </a:bodyPr>
          <a:lstStyle/>
          <a:p>
            <a:r>
              <a:rPr lang="en-US" sz="3000" dirty="0"/>
              <a:t>State Regulators</a:t>
            </a:r>
          </a:p>
        </p:txBody>
      </p:sp>
      <p:sp>
        <p:nvSpPr>
          <p:cNvPr id="3" name="Content Placeholder 2">
            <a:extLst>
              <a:ext uri="{FF2B5EF4-FFF2-40B4-BE49-F238E27FC236}">
                <a16:creationId xmlns:a16="http://schemas.microsoft.com/office/drawing/2014/main" xmlns="" id="{45190FCC-D545-40AD-9328-083E55F16463}"/>
              </a:ext>
            </a:extLst>
          </p:cNvPr>
          <p:cNvSpPr>
            <a:spLocks noGrp="1"/>
          </p:cNvSpPr>
          <p:nvPr>
            <p:ph idx="1"/>
          </p:nvPr>
        </p:nvSpPr>
        <p:spPr/>
        <p:txBody>
          <a:bodyPr>
            <a:normAutofit fontScale="92500"/>
          </a:bodyPr>
          <a:lstStyle/>
          <a:p>
            <a:pPr>
              <a:spcBef>
                <a:spcPts val="0"/>
              </a:spcBef>
              <a:spcAft>
                <a:spcPts val="1200"/>
              </a:spcAft>
            </a:pPr>
            <a:r>
              <a:rPr lang="en-US" dirty="0"/>
              <a:t>As noted, states may utilize statutes of general application.</a:t>
            </a:r>
          </a:p>
          <a:p>
            <a:pPr>
              <a:spcBef>
                <a:spcPts val="0"/>
              </a:spcBef>
              <a:spcAft>
                <a:spcPts val="600"/>
              </a:spcAft>
            </a:pPr>
            <a:r>
              <a:rPr lang="en-US" dirty="0"/>
              <a:t>For example, New York has broad antifraud jurisdiction under the Martin Act, including commodities:</a:t>
            </a:r>
          </a:p>
          <a:p>
            <a:pPr marL="457200" lvl="1" indent="0">
              <a:spcBef>
                <a:spcPts val="0"/>
              </a:spcBef>
              <a:spcAft>
                <a:spcPts val="1200"/>
              </a:spcAft>
              <a:buNone/>
            </a:pPr>
            <a:r>
              <a:rPr lang="en-US" dirty="0"/>
              <a:t>“Whenever it shall appear to the attorney-general, either upon complaint or otherwise, that in the advertisement, investment advice, purchase or sale within this state of any commodity dealt in on any exchange within the United States of America or the delivery of which is contemplated by transfer of negotiable documents of title all of which are hereinafter called commodities . . . , including oil and mineral deeds or leases and any interest therein, . . . or foreign currency orders, calls or options . . .” N.Y. Gen. Bus. Law § 352.</a:t>
            </a:r>
          </a:p>
          <a:p>
            <a:r>
              <a:rPr lang="en-US" dirty="0"/>
              <a:t>The New York Attorney General has used this extensive power to participate in many investigations in parallel to the SEC and CFTC.</a:t>
            </a:r>
          </a:p>
        </p:txBody>
      </p:sp>
      <p:sp>
        <p:nvSpPr>
          <p:cNvPr id="4" name="Slide Number Placeholder 3">
            <a:extLst>
              <a:ext uri="{FF2B5EF4-FFF2-40B4-BE49-F238E27FC236}">
                <a16:creationId xmlns:a16="http://schemas.microsoft.com/office/drawing/2014/main" xmlns="" id="{6974E296-340F-45FD-B834-61D829889393}"/>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40BA69-75F6-4557-A344-404F12FB7E25}"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495583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2688BF-B25E-4017-AE1B-4AE298210140}"/>
              </a:ext>
            </a:extLst>
          </p:cNvPr>
          <p:cNvSpPr>
            <a:spLocks noGrp="1"/>
          </p:cNvSpPr>
          <p:nvPr>
            <p:ph type="title"/>
          </p:nvPr>
        </p:nvSpPr>
        <p:spPr/>
        <p:txBody>
          <a:bodyPr>
            <a:normAutofit/>
          </a:bodyPr>
          <a:lstStyle/>
          <a:p>
            <a:r>
              <a:rPr lang="en-US" sz="3000" dirty="0"/>
              <a:t>State Regulators</a:t>
            </a:r>
          </a:p>
        </p:txBody>
      </p:sp>
      <p:sp>
        <p:nvSpPr>
          <p:cNvPr id="3" name="Content Placeholder 2">
            <a:extLst>
              <a:ext uri="{FF2B5EF4-FFF2-40B4-BE49-F238E27FC236}">
                <a16:creationId xmlns:a16="http://schemas.microsoft.com/office/drawing/2014/main" xmlns="" id="{DED4BAE1-E2A0-45CC-8447-6BAD57EAB2C9}"/>
              </a:ext>
            </a:extLst>
          </p:cNvPr>
          <p:cNvSpPr>
            <a:spLocks noGrp="1"/>
          </p:cNvSpPr>
          <p:nvPr>
            <p:ph idx="1"/>
          </p:nvPr>
        </p:nvSpPr>
        <p:spPr/>
        <p:txBody>
          <a:bodyPr>
            <a:normAutofit/>
          </a:bodyPr>
          <a:lstStyle/>
          <a:p>
            <a:pPr>
              <a:spcBef>
                <a:spcPts val="0"/>
              </a:spcBef>
              <a:spcAft>
                <a:spcPts val="1200"/>
              </a:spcAft>
            </a:pPr>
            <a:r>
              <a:rPr lang="en-US" sz="2200" dirty="0"/>
              <a:t>The enhanced information sharing may lead to the states bringing more actions as the CFTC continues to experience budget pressure.</a:t>
            </a:r>
          </a:p>
          <a:p>
            <a:pPr>
              <a:spcBef>
                <a:spcPts val="0"/>
              </a:spcBef>
              <a:spcAft>
                <a:spcPts val="1200"/>
              </a:spcAft>
            </a:pPr>
            <a:r>
              <a:rPr lang="en-US" sz="2200" dirty="0"/>
              <a:t>In announcing the partnership, it was noted that the particular focus is likely to be on “cryptocurrencies and other modern types of commodities.”</a:t>
            </a:r>
          </a:p>
        </p:txBody>
      </p:sp>
      <p:sp>
        <p:nvSpPr>
          <p:cNvPr id="4" name="Slide Number Placeholder 3">
            <a:extLst>
              <a:ext uri="{FF2B5EF4-FFF2-40B4-BE49-F238E27FC236}">
                <a16:creationId xmlns:a16="http://schemas.microsoft.com/office/drawing/2014/main" xmlns="" id="{00B88F97-CDB5-4D80-863B-FEC68EAD5355}"/>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40BA69-75F6-4557-A344-404F12FB7E25}"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300337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5712F6-212E-45D7-A49A-E2703F8D184C}"/>
              </a:ext>
            </a:extLst>
          </p:cNvPr>
          <p:cNvSpPr>
            <a:spLocks noGrp="1"/>
          </p:cNvSpPr>
          <p:nvPr>
            <p:ph type="title"/>
          </p:nvPr>
        </p:nvSpPr>
        <p:spPr/>
        <p:txBody>
          <a:bodyPr>
            <a:normAutofit/>
          </a:bodyPr>
          <a:lstStyle/>
          <a:p>
            <a:r>
              <a:rPr lang="en-US" sz="3000" dirty="0"/>
              <a:t>State Regulators</a:t>
            </a:r>
          </a:p>
        </p:txBody>
      </p:sp>
      <p:sp>
        <p:nvSpPr>
          <p:cNvPr id="3" name="Content Placeholder 2">
            <a:extLst>
              <a:ext uri="{FF2B5EF4-FFF2-40B4-BE49-F238E27FC236}">
                <a16:creationId xmlns:a16="http://schemas.microsoft.com/office/drawing/2014/main" xmlns="" id="{7E54D6D4-5681-4872-8755-6C0E3D360B7B}"/>
              </a:ext>
            </a:extLst>
          </p:cNvPr>
          <p:cNvSpPr>
            <a:spLocks noGrp="1"/>
          </p:cNvSpPr>
          <p:nvPr>
            <p:ph idx="1"/>
          </p:nvPr>
        </p:nvSpPr>
        <p:spPr/>
        <p:txBody>
          <a:bodyPr>
            <a:normAutofit/>
          </a:bodyPr>
          <a:lstStyle/>
          <a:p>
            <a:pPr>
              <a:spcBef>
                <a:spcPts val="0"/>
              </a:spcBef>
              <a:spcAft>
                <a:spcPts val="1200"/>
              </a:spcAft>
            </a:pPr>
            <a:r>
              <a:rPr lang="en-US" sz="2200" dirty="0"/>
              <a:t>The </a:t>
            </a:r>
            <a:r>
              <a:rPr lang="en-US" sz="2200" dirty="0" err="1"/>
              <a:t>NASAA</a:t>
            </a:r>
            <a:r>
              <a:rPr lang="en-US" sz="2200" dirty="0"/>
              <a:t> has issued investor alerts regarding the extent of the cooperation between the states and the CFTC. Many of the cases cited by the </a:t>
            </a:r>
            <a:r>
              <a:rPr lang="en-US" sz="2200" dirty="0" err="1"/>
              <a:t>NASAA</a:t>
            </a:r>
            <a:r>
              <a:rPr lang="en-US" sz="2200" dirty="0"/>
              <a:t> came shortly after the formation of the Office of Cooperative Enforcement. </a:t>
            </a:r>
            <a:r>
              <a:rPr lang="en-US" sz="2200" i="1" dirty="0"/>
              <a:t>See generally </a:t>
            </a:r>
            <a:r>
              <a:rPr lang="en-US" sz="2200" dirty="0">
                <a:hlinkClick r:id="rId2"/>
              </a:rPr>
              <a:t>http://www.nasaa.org/2801/cftcnasaa-investor-alert-foreign-exchange-currency-fraud/</a:t>
            </a:r>
            <a:r>
              <a:rPr lang="en-US" sz="2200" dirty="0"/>
              <a:t>. </a:t>
            </a:r>
          </a:p>
          <a:p>
            <a:pPr>
              <a:spcBef>
                <a:spcPts val="0"/>
              </a:spcBef>
              <a:spcAft>
                <a:spcPts val="1200"/>
              </a:spcAft>
            </a:pPr>
            <a:r>
              <a:rPr lang="en-US" sz="2200" dirty="0"/>
              <a:t>More recently, in May 2018, the CFTC and the </a:t>
            </a:r>
            <a:r>
              <a:rPr lang="en-US" sz="2200" dirty="0" err="1"/>
              <a:t>NASAA</a:t>
            </a:r>
            <a:r>
              <a:rPr lang="en-US" sz="2200" dirty="0"/>
              <a:t> signed an agreement for information sharing between the CFTC and state securities regulators.</a:t>
            </a:r>
          </a:p>
          <a:p>
            <a:pPr>
              <a:spcBef>
                <a:spcPts val="0"/>
              </a:spcBef>
              <a:spcAft>
                <a:spcPts val="1200"/>
              </a:spcAft>
            </a:pPr>
            <a:r>
              <a:rPr lang="en-US" sz="2200" dirty="0"/>
              <a:t>The Chairman noted that “[t]his agreement provides the CFTC and </a:t>
            </a:r>
            <a:r>
              <a:rPr lang="en-US" sz="2200" dirty="0" err="1"/>
              <a:t>NASAA</a:t>
            </a:r>
            <a:r>
              <a:rPr lang="en-US" sz="2200" dirty="0"/>
              <a:t> an opportunity to build on our long-standing cooperative relationship. . . Information-sharing is key to cooperative enforcement operations.”</a:t>
            </a:r>
          </a:p>
          <a:p>
            <a:endParaRPr lang="en-US" dirty="0"/>
          </a:p>
        </p:txBody>
      </p:sp>
      <p:sp>
        <p:nvSpPr>
          <p:cNvPr id="4" name="Slide Number Placeholder 3">
            <a:extLst>
              <a:ext uri="{FF2B5EF4-FFF2-40B4-BE49-F238E27FC236}">
                <a16:creationId xmlns:a16="http://schemas.microsoft.com/office/drawing/2014/main" xmlns="" id="{F9458028-7762-4A51-A11D-49452964CF8F}"/>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40BA69-75F6-4557-A344-404F12FB7E25}"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4275030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CA86F4-2EC3-4389-9E3E-348E7F95F5E3}"/>
              </a:ext>
            </a:extLst>
          </p:cNvPr>
          <p:cNvSpPr>
            <a:spLocks noGrp="1"/>
          </p:cNvSpPr>
          <p:nvPr>
            <p:ph type="title"/>
          </p:nvPr>
        </p:nvSpPr>
        <p:spPr/>
        <p:txBody>
          <a:bodyPr>
            <a:normAutofit/>
          </a:bodyPr>
          <a:lstStyle/>
          <a:p>
            <a:r>
              <a:rPr lang="en-US" sz="3000" dirty="0"/>
              <a:t>Double Jeopardy?</a:t>
            </a:r>
          </a:p>
        </p:txBody>
      </p:sp>
      <p:sp>
        <p:nvSpPr>
          <p:cNvPr id="3" name="Content Placeholder 2">
            <a:extLst>
              <a:ext uri="{FF2B5EF4-FFF2-40B4-BE49-F238E27FC236}">
                <a16:creationId xmlns:a16="http://schemas.microsoft.com/office/drawing/2014/main" xmlns="" id="{51EDF84E-84E1-475E-9840-547C6190763A}"/>
              </a:ext>
            </a:extLst>
          </p:cNvPr>
          <p:cNvSpPr>
            <a:spLocks noGrp="1"/>
          </p:cNvSpPr>
          <p:nvPr>
            <p:ph idx="1"/>
          </p:nvPr>
        </p:nvSpPr>
        <p:spPr/>
        <p:txBody>
          <a:bodyPr>
            <a:normAutofit fontScale="85000" lnSpcReduction="10000"/>
          </a:bodyPr>
          <a:lstStyle/>
          <a:p>
            <a:pPr>
              <a:lnSpc>
                <a:spcPct val="120000"/>
              </a:lnSpc>
              <a:spcBef>
                <a:spcPts val="0"/>
              </a:spcBef>
              <a:spcAft>
                <a:spcPts val="1200"/>
              </a:spcAft>
            </a:pPr>
            <a:r>
              <a:rPr lang="en-US" dirty="0"/>
              <a:t>Practitioners and their clients need to be aware that a referral from the CFTC to the DOJ does not mean the CFTC will not also bring an administrative proceeding. As noted earlier, </a:t>
            </a:r>
            <a:r>
              <a:rPr lang="en-US" dirty="0" err="1"/>
              <a:t>Flotron</a:t>
            </a:r>
            <a:r>
              <a:rPr lang="en-US" dirty="0"/>
              <a:t> was found not guilty criminally, but still has a pending civil enforcement action.</a:t>
            </a:r>
          </a:p>
          <a:p>
            <a:pPr>
              <a:lnSpc>
                <a:spcPct val="120000"/>
              </a:lnSpc>
              <a:spcBef>
                <a:spcPts val="0"/>
              </a:spcBef>
              <a:spcAft>
                <a:spcPts val="1200"/>
              </a:spcAft>
            </a:pPr>
            <a:r>
              <a:rPr lang="en-US" dirty="0"/>
              <a:t>Defendants have attempted to argue that CFTC sanctions after a felony conviction violated the double jeopardy clause of the Fifth Amendment. These attempts have failed.</a:t>
            </a:r>
          </a:p>
          <a:p>
            <a:pPr>
              <a:lnSpc>
                <a:spcPct val="110000"/>
              </a:lnSpc>
              <a:spcBef>
                <a:spcPts val="0"/>
              </a:spcBef>
              <a:spcAft>
                <a:spcPts val="600"/>
              </a:spcAft>
            </a:pPr>
            <a:r>
              <a:rPr lang="en-US" dirty="0"/>
              <a:t>CFTC orders will typically include a waiver of any claim regarding double jeopardy:</a:t>
            </a:r>
          </a:p>
          <a:p>
            <a:pPr lvl="1"/>
            <a:r>
              <a:rPr lang="en-US" dirty="0"/>
              <a:t>“To effect settlement of all charges alleged in the Complaint against Defendant without a trial on the merits or any further judicial proceedings, Defendant . . . Waives . . . Any claim of Double Jeopardy based upon the institution of this action or the entry in this action of any order imposing a civil monetary penalty or any other relief, including this Consent Order.”</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xmlns="" id="{567A3924-91C5-442F-AA7C-7A672C5C7E05}"/>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40BA69-75F6-4557-A344-404F12FB7E25}"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187587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200"/>
              </a:spcBef>
              <a:spcAft>
                <a:spcPts val="200"/>
              </a:spcAft>
            </a:pPr>
            <a:r>
              <a:rPr lang="en-US" sz="3000" dirty="0"/>
              <a:t>Multi-agency Enforcement Investigations and the CFTC</a:t>
            </a:r>
          </a:p>
        </p:txBody>
      </p:sp>
      <p:sp>
        <p:nvSpPr>
          <p:cNvPr id="3" name="Content Placeholder 2"/>
          <p:cNvSpPr>
            <a:spLocks noGrp="1"/>
          </p:cNvSpPr>
          <p:nvPr>
            <p:ph idx="1"/>
          </p:nvPr>
        </p:nvSpPr>
        <p:spPr/>
        <p:txBody>
          <a:bodyPr/>
          <a:lstStyle/>
          <a:p>
            <a:pPr marL="0" indent="0">
              <a:spcBef>
                <a:spcPts val="0"/>
              </a:spcBef>
              <a:spcAft>
                <a:spcPts val="1200"/>
              </a:spcAft>
              <a:buNone/>
            </a:pPr>
            <a:r>
              <a:rPr lang="en-US" sz="2200" dirty="0"/>
              <a:t>On October 17, 2018, Chairman Giancarlo reported that the fiscal year ending in September 2018 was “one of the most vigorous periods of enforcement activity” reporting:</a:t>
            </a:r>
          </a:p>
          <a:p>
            <a:pPr>
              <a:spcBef>
                <a:spcPts val="0"/>
              </a:spcBef>
              <a:spcAft>
                <a:spcPts val="1200"/>
              </a:spcAft>
            </a:pPr>
            <a:r>
              <a:rPr lang="en-US" sz="2200" dirty="0"/>
              <a:t>More enforcement actions than ever;</a:t>
            </a:r>
          </a:p>
          <a:p>
            <a:pPr>
              <a:spcBef>
                <a:spcPts val="0"/>
              </a:spcBef>
              <a:spcAft>
                <a:spcPts val="1200"/>
              </a:spcAft>
            </a:pPr>
            <a:r>
              <a:rPr lang="en-US" sz="2200" dirty="0"/>
              <a:t>More penalties than five out of eight prior years; </a:t>
            </a:r>
          </a:p>
          <a:p>
            <a:pPr>
              <a:spcBef>
                <a:spcPts val="0"/>
              </a:spcBef>
              <a:spcAft>
                <a:spcPts val="1200"/>
              </a:spcAft>
            </a:pPr>
            <a:r>
              <a:rPr lang="en-US" sz="2200" dirty="0"/>
              <a:t>More cases for manipulative conduct and spoofing; and</a:t>
            </a:r>
          </a:p>
          <a:p>
            <a:pPr>
              <a:spcBef>
                <a:spcPts val="0"/>
              </a:spcBef>
              <a:spcAft>
                <a:spcPts val="1200"/>
              </a:spcAft>
            </a:pPr>
            <a:r>
              <a:rPr lang="en-US" sz="2200" i="1" dirty="0"/>
              <a:t>More partnering, including with federal and state law enforcement, other market and prudential regulators and self-regulatory organizations.</a:t>
            </a:r>
            <a:endParaRPr lang="en-US" sz="2000" i="1" dirty="0"/>
          </a:p>
          <a:p>
            <a:endParaRPr lang="en-US" dirty="0"/>
          </a:p>
        </p:txBody>
      </p:sp>
      <p:sp>
        <p:nvSpPr>
          <p:cNvPr id="4" name="Slide Number Placeholder 3">
            <a:extLst>
              <a:ext uri="{FF2B5EF4-FFF2-40B4-BE49-F238E27FC236}">
                <a16:creationId xmlns:a16="http://schemas.microsoft.com/office/drawing/2014/main" xmlns="" id="{3E34DCE9-44BF-4B2B-8D27-8B0FCA4DB70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5C5C49-BB69-4257-9CB5-A5D2CF33BF3F}"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65722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3F7110-5828-4AB6-B4A6-B90FF421412F}"/>
              </a:ext>
            </a:extLst>
          </p:cNvPr>
          <p:cNvSpPr>
            <a:spLocks noGrp="1"/>
          </p:cNvSpPr>
          <p:nvPr>
            <p:ph type="title"/>
          </p:nvPr>
        </p:nvSpPr>
        <p:spPr/>
        <p:txBody>
          <a:bodyPr>
            <a:normAutofit/>
          </a:bodyPr>
          <a:lstStyle/>
          <a:p>
            <a:r>
              <a:rPr lang="en-US" sz="3000" dirty="0"/>
              <a:t>Other Parallel Actions</a:t>
            </a:r>
          </a:p>
        </p:txBody>
      </p:sp>
      <p:sp>
        <p:nvSpPr>
          <p:cNvPr id="3" name="Content Placeholder 2">
            <a:extLst>
              <a:ext uri="{FF2B5EF4-FFF2-40B4-BE49-F238E27FC236}">
                <a16:creationId xmlns:a16="http://schemas.microsoft.com/office/drawing/2014/main" xmlns="" id="{FF2D3552-3980-4B55-8BF1-CCDF2C1A4BD3}"/>
              </a:ext>
            </a:extLst>
          </p:cNvPr>
          <p:cNvSpPr>
            <a:spLocks noGrp="1"/>
          </p:cNvSpPr>
          <p:nvPr>
            <p:ph idx="1"/>
          </p:nvPr>
        </p:nvSpPr>
        <p:spPr/>
        <p:txBody>
          <a:bodyPr>
            <a:normAutofit fontScale="85000" lnSpcReduction="10000"/>
          </a:bodyPr>
          <a:lstStyle/>
          <a:p>
            <a:pPr>
              <a:lnSpc>
                <a:spcPct val="120000"/>
              </a:lnSpc>
              <a:spcBef>
                <a:spcPts val="0"/>
              </a:spcBef>
              <a:spcAft>
                <a:spcPts val="1200"/>
              </a:spcAft>
            </a:pPr>
            <a:r>
              <a:rPr lang="en-US" dirty="0"/>
              <a:t>Other regulators may get involved depending on the breadth of the allegedly violative conduct:</a:t>
            </a:r>
          </a:p>
          <a:p>
            <a:pPr>
              <a:lnSpc>
                <a:spcPct val="110000"/>
              </a:lnSpc>
              <a:spcBef>
                <a:spcPts val="0"/>
              </a:spcBef>
              <a:spcAft>
                <a:spcPts val="600"/>
              </a:spcAft>
            </a:pPr>
            <a:r>
              <a:rPr lang="en-US" dirty="0"/>
              <a:t>Across different products – Securities and Exchange Commission:</a:t>
            </a:r>
          </a:p>
          <a:p>
            <a:pPr lvl="1">
              <a:lnSpc>
                <a:spcPct val="110000"/>
              </a:lnSpc>
              <a:spcBef>
                <a:spcPts val="0"/>
              </a:spcBef>
              <a:spcAft>
                <a:spcPts val="600"/>
              </a:spcAft>
            </a:pPr>
            <a:r>
              <a:rPr lang="en-US" dirty="0"/>
              <a:t>Many firms are dually registered and conduct both commodities and securities businesses.</a:t>
            </a:r>
          </a:p>
          <a:p>
            <a:pPr lvl="1">
              <a:lnSpc>
                <a:spcPct val="110000"/>
              </a:lnSpc>
              <a:spcBef>
                <a:spcPts val="0"/>
              </a:spcBef>
              <a:spcAft>
                <a:spcPts val="1200"/>
              </a:spcAft>
            </a:pPr>
            <a:r>
              <a:rPr lang="en-US" dirty="0"/>
              <a:t>While the SEC and CFTC have different mandates, violative conduct may touch on both securities and commodities.</a:t>
            </a:r>
          </a:p>
          <a:p>
            <a:pPr>
              <a:lnSpc>
                <a:spcPct val="110000"/>
              </a:lnSpc>
              <a:spcBef>
                <a:spcPts val="0"/>
              </a:spcBef>
              <a:spcAft>
                <a:spcPts val="600"/>
              </a:spcAft>
            </a:pPr>
            <a:r>
              <a:rPr lang="en-US" dirty="0"/>
              <a:t>Across geographic borders – Financial Conduct Authority:</a:t>
            </a:r>
          </a:p>
          <a:p>
            <a:pPr lvl="1">
              <a:lnSpc>
                <a:spcPct val="110000"/>
              </a:lnSpc>
              <a:spcBef>
                <a:spcPts val="0"/>
              </a:spcBef>
              <a:spcAft>
                <a:spcPts val="600"/>
              </a:spcAft>
            </a:pPr>
            <a:r>
              <a:rPr lang="en-US" dirty="0"/>
              <a:t>Cross-border activities continue to expand.</a:t>
            </a:r>
          </a:p>
          <a:p>
            <a:pPr lvl="1">
              <a:lnSpc>
                <a:spcPct val="110000"/>
              </a:lnSpc>
              <a:spcBef>
                <a:spcPts val="0"/>
              </a:spcBef>
              <a:spcAft>
                <a:spcPts val="600"/>
              </a:spcAft>
            </a:pPr>
            <a:r>
              <a:rPr lang="en-US" dirty="0"/>
              <a:t>Thus, there is the potential for foreign regulators to be interested, such as the UK, should violative conduct effect such markets. In a recent release the Director of Enforcement thanked the </a:t>
            </a:r>
            <a:r>
              <a:rPr lang="en-US" dirty="0" err="1"/>
              <a:t>FCA</a:t>
            </a:r>
            <a:r>
              <a:rPr lang="en-US" dirty="0"/>
              <a:t> and the London Metal Exchange for their support in an action involving cross-market spoofing. CFTC Release No. 7796-18 (Sept. 19, 2018).</a:t>
            </a:r>
          </a:p>
        </p:txBody>
      </p:sp>
      <p:sp>
        <p:nvSpPr>
          <p:cNvPr id="4" name="Slide Number Placeholder 3">
            <a:extLst>
              <a:ext uri="{FF2B5EF4-FFF2-40B4-BE49-F238E27FC236}">
                <a16:creationId xmlns:a16="http://schemas.microsoft.com/office/drawing/2014/main" xmlns="" id="{D57EDC73-BF32-471C-8989-545C45059FD9}"/>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40BA69-75F6-4557-A344-404F12FB7E25}"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414747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424441-7D8F-464D-9474-64865B8DEEA3}"/>
              </a:ext>
            </a:extLst>
          </p:cNvPr>
          <p:cNvSpPr>
            <a:spLocks noGrp="1"/>
          </p:cNvSpPr>
          <p:nvPr>
            <p:ph type="title"/>
          </p:nvPr>
        </p:nvSpPr>
        <p:spPr/>
        <p:txBody>
          <a:bodyPr>
            <a:noAutofit/>
          </a:bodyPr>
          <a:lstStyle/>
          <a:p>
            <a:r>
              <a:rPr lang="en-US" sz="3000" dirty="0"/>
              <a:t>Practical Considerations When Facing Multiple Enforcement Agencies</a:t>
            </a:r>
          </a:p>
        </p:txBody>
      </p:sp>
      <p:sp>
        <p:nvSpPr>
          <p:cNvPr id="3" name="Content Placeholder 2">
            <a:extLst>
              <a:ext uri="{FF2B5EF4-FFF2-40B4-BE49-F238E27FC236}">
                <a16:creationId xmlns:a16="http://schemas.microsoft.com/office/drawing/2014/main" xmlns="" id="{93DD57C5-F31B-4465-88E9-FEC6F93CF936}"/>
              </a:ext>
            </a:extLst>
          </p:cNvPr>
          <p:cNvSpPr>
            <a:spLocks noGrp="1"/>
          </p:cNvSpPr>
          <p:nvPr>
            <p:ph idx="1"/>
          </p:nvPr>
        </p:nvSpPr>
        <p:spPr/>
        <p:txBody>
          <a:bodyPr>
            <a:normAutofit/>
          </a:bodyPr>
          <a:lstStyle/>
          <a:p>
            <a:pPr>
              <a:spcBef>
                <a:spcPts val="0"/>
              </a:spcBef>
              <a:spcAft>
                <a:spcPts val="1200"/>
              </a:spcAft>
            </a:pPr>
            <a:r>
              <a:rPr lang="en-US" sz="2200" dirty="0"/>
              <a:t>Identify the greatest risks</a:t>
            </a:r>
          </a:p>
          <a:p>
            <a:pPr>
              <a:spcBef>
                <a:spcPts val="0"/>
              </a:spcBef>
              <a:spcAft>
                <a:spcPts val="1200"/>
              </a:spcAft>
            </a:pPr>
            <a:r>
              <a:rPr lang="en-US" sz="2200" dirty="0"/>
              <a:t>Keep the long game in mind</a:t>
            </a:r>
          </a:p>
          <a:p>
            <a:pPr>
              <a:spcBef>
                <a:spcPts val="0"/>
              </a:spcBef>
              <a:spcAft>
                <a:spcPts val="1200"/>
              </a:spcAft>
            </a:pPr>
            <a:r>
              <a:rPr lang="en-US" sz="2200" dirty="0"/>
              <a:t>Relationships matter</a:t>
            </a:r>
          </a:p>
          <a:p>
            <a:pPr>
              <a:spcBef>
                <a:spcPts val="0"/>
              </a:spcBef>
              <a:spcAft>
                <a:spcPts val="1200"/>
              </a:spcAft>
            </a:pPr>
            <a:r>
              <a:rPr lang="en-US" sz="2200" dirty="0"/>
              <a:t>Tell your story, consistently</a:t>
            </a:r>
          </a:p>
        </p:txBody>
      </p:sp>
      <p:sp>
        <p:nvSpPr>
          <p:cNvPr id="4" name="Slide Number Placeholder 3">
            <a:extLst>
              <a:ext uri="{FF2B5EF4-FFF2-40B4-BE49-F238E27FC236}">
                <a16:creationId xmlns:a16="http://schemas.microsoft.com/office/drawing/2014/main" xmlns="" id="{26BE8291-F5B8-4B40-A96B-701B7D7B8BD9}"/>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40BA69-75F6-4557-A344-404F12FB7E25}"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485982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3A34BB-7B9F-4F4C-91A4-4530D99C40DB}"/>
              </a:ext>
            </a:extLst>
          </p:cNvPr>
          <p:cNvSpPr>
            <a:spLocks noGrp="1"/>
          </p:cNvSpPr>
          <p:nvPr>
            <p:ph type="title"/>
          </p:nvPr>
        </p:nvSpPr>
        <p:spPr/>
        <p:txBody>
          <a:bodyPr>
            <a:normAutofit/>
          </a:bodyPr>
          <a:lstStyle/>
          <a:p>
            <a:r>
              <a:rPr lang="en-US" sz="3000" dirty="0"/>
              <a:t>Identify the Greatest Risk</a:t>
            </a:r>
          </a:p>
        </p:txBody>
      </p:sp>
      <p:graphicFrame>
        <p:nvGraphicFramePr>
          <p:cNvPr id="7" name="Content Placeholder 3">
            <a:extLst>
              <a:ext uri="{FF2B5EF4-FFF2-40B4-BE49-F238E27FC236}">
                <a16:creationId xmlns:a16="http://schemas.microsoft.com/office/drawing/2014/main" xmlns="" id="{766DCACA-75D7-4C95-B8B8-20F3C31CE53D}"/>
              </a:ext>
            </a:extLst>
          </p:cNvPr>
          <p:cNvGraphicFramePr>
            <a:graphicFrameLocks noGrp="1"/>
          </p:cNvGraphicFramePr>
          <p:nvPr>
            <p:ph idx="1"/>
            <p:extLst/>
          </p:nvPr>
        </p:nvGraphicFramePr>
        <p:xfrm>
          <a:off x="457200" y="1076325"/>
          <a:ext cx="8229600" cy="5049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1D3791D1-E872-4106-8E69-DBCA9766E1B7}"/>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40BA69-75F6-4557-A344-404F12FB7E25}"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275196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69DA61-31E5-472C-ABE8-4EF86A424456}"/>
              </a:ext>
            </a:extLst>
          </p:cNvPr>
          <p:cNvSpPr>
            <a:spLocks noGrp="1"/>
          </p:cNvSpPr>
          <p:nvPr>
            <p:ph type="title"/>
          </p:nvPr>
        </p:nvSpPr>
        <p:spPr/>
        <p:txBody>
          <a:bodyPr>
            <a:normAutofit/>
          </a:bodyPr>
          <a:lstStyle/>
          <a:p>
            <a:r>
              <a:rPr lang="en-US" sz="3000" dirty="0"/>
              <a:t>Further considerations</a:t>
            </a:r>
          </a:p>
        </p:txBody>
      </p:sp>
      <p:sp>
        <p:nvSpPr>
          <p:cNvPr id="3" name="Content Placeholder 2">
            <a:extLst>
              <a:ext uri="{FF2B5EF4-FFF2-40B4-BE49-F238E27FC236}">
                <a16:creationId xmlns:a16="http://schemas.microsoft.com/office/drawing/2014/main" xmlns="" id="{203995CA-E3A7-4932-A2F2-20B611A36E6C}"/>
              </a:ext>
            </a:extLst>
          </p:cNvPr>
          <p:cNvSpPr>
            <a:spLocks noGrp="1"/>
          </p:cNvSpPr>
          <p:nvPr>
            <p:ph idx="1"/>
          </p:nvPr>
        </p:nvSpPr>
        <p:spPr/>
        <p:txBody>
          <a:bodyPr/>
          <a:lstStyle/>
          <a:p>
            <a:pPr>
              <a:spcBef>
                <a:spcPts val="0"/>
              </a:spcBef>
              <a:spcAft>
                <a:spcPts val="1200"/>
              </a:spcAft>
            </a:pPr>
            <a:r>
              <a:rPr lang="en-US" sz="2200" dirty="0"/>
              <a:t>As evidenced by the potential different outcomes for </a:t>
            </a:r>
            <a:r>
              <a:rPr lang="en-US" sz="2200" dirty="0" err="1"/>
              <a:t>Flotron</a:t>
            </a:r>
            <a:r>
              <a:rPr lang="en-US" sz="2200" dirty="0"/>
              <a:t>, consider the different standards between criminal, administrative, and SRO proceedings.</a:t>
            </a:r>
          </a:p>
          <a:p>
            <a:pPr>
              <a:spcBef>
                <a:spcPts val="0"/>
              </a:spcBef>
              <a:spcAft>
                <a:spcPts val="1200"/>
              </a:spcAft>
            </a:pPr>
            <a:r>
              <a:rPr lang="en-US" sz="2200" dirty="0"/>
              <a:t>As noted with the recent SRO actions, understand that the opponents can communicate amongst themselves (even before you know they are both involved with the matter).</a:t>
            </a:r>
          </a:p>
          <a:p>
            <a:pPr>
              <a:spcBef>
                <a:spcPts val="0"/>
              </a:spcBef>
              <a:spcAft>
                <a:spcPts val="1200"/>
              </a:spcAft>
            </a:pPr>
            <a:r>
              <a:rPr lang="en-US" sz="2200" dirty="0"/>
              <a:t>Production often will be requested by all involved agencies.</a:t>
            </a:r>
          </a:p>
          <a:p>
            <a:pPr>
              <a:spcBef>
                <a:spcPts val="0"/>
              </a:spcBef>
              <a:spcAft>
                <a:spcPts val="1200"/>
              </a:spcAft>
            </a:pPr>
            <a:r>
              <a:rPr lang="en-US" sz="2200" dirty="0"/>
              <a:t>Negotiations: Often all agencies will participate together.</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xmlns="" id="{E5107666-7132-4130-B2AA-0FED5E74E157}"/>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40BA69-75F6-4557-A344-404F12FB7E25}"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341910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891795-7D14-45B1-827C-43CE6E5DE4DC}"/>
              </a:ext>
            </a:extLst>
          </p:cNvPr>
          <p:cNvSpPr>
            <a:spLocks noGrp="1"/>
          </p:cNvSpPr>
          <p:nvPr>
            <p:ph type="title"/>
          </p:nvPr>
        </p:nvSpPr>
        <p:spPr/>
        <p:txBody>
          <a:bodyPr>
            <a:normAutofit/>
          </a:bodyPr>
          <a:lstStyle/>
          <a:p>
            <a:r>
              <a:rPr lang="en-US" sz="3000" dirty="0"/>
              <a:t>Practical Tools</a:t>
            </a:r>
          </a:p>
        </p:txBody>
      </p:sp>
      <p:sp>
        <p:nvSpPr>
          <p:cNvPr id="3" name="Content Placeholder 2">
            <a:extLst>
              <a:ext uri="{FF2B5EF4-FFF2-40B4-BE49-F238E27FC236}">
                <a16:creationId xmlns:a16="http://schemas.microsoft.com/office/drawing/2014/main" xmlns="" id="{DD5B7515-4AB8-49AB-B427-2F2F71DA5018}"/>
              </a:ext>
            </a:extLst>
          </p:cNvPr>
          <p:cNvSpPr>
            <a:spLocks noGrp="1"/>
          </p:cNvSpPr>
          <p:nvPr>
            <p:ph idx="1"/>
          </p:nvPr>
        </p:nvSpPr>
        <p:spPr/>
        <p:txBody>
          <a:bodyPr>
            <a:normAutofit fontScale="85000" lnSpcReduction="10000"/>
          </a:bodyPr>
          <a:lstStyle/>
          <a:p>
            <a:pPr>
              <a:lnSpc>
                <a:spcPct val="110000"/>
              </a:lnSpc>
              <a:spcBef>
                <a:spcPts val="0"/>
              </a:spcBef>
              <a:spcAft>
                <a:spcPts val="600"/>
              </a:spcAft>
            </a:pPr>
            <a:r>
              <a:rPr lang="en-US" dirty="0"/>
              <a:t>Team organizational plan</a:t>
            </a:r>
          </a:p>
          <a:p>
            <a:pPr lvl="1">
              <a:lnSpc>
                <a:spcPct val="110000"/>
              </a:lnSpc>
              <a:spcBef>
                <a:spcPts val="0"/>
              </a:spcBef>
              <a:spcAft>
                <a:spcPts val="600"/>
              </a:spcAft>
            </a:pPr>
            <a:r>
              <a:rPr lang="en-US" dirty="0"/>
              <a:t>How is the team organized internally?</a:t>
            </a:r>
          </a:p>
          <a:p>
            <a:pPr lvl="1">
              <a:lnSpc>
                <a:spcPct val="110000"/>
              </a:lnSpc>
              <a:spcBef>
                <a:spcPts val="0"/>
              </a:spcBef>
              <a:spcAft>
                <a:spcPts val="600"/>
              </a:spcAft>
            </a:pPr>
            <a:r>
              <a:rPr lang="en-US" dirty="0"/>
              <a:t>Sub-teams by opponent or by issue?</a:t>
            </a:r>
          </a:p>
          <a:p>
            <a:pPr lvl="1">
              <a:lnSpc>
                <a:spcPct val="110000"/>
              </a:lnSpc>
              <a:spcBef>
                <a:spcPts val="0"/>
              </a:spcBef>
              <a:spcAft>
                <a:spcPts val="600"/>
              </a:spcAft>
            </a:pPr>
            <a:r>
              <a:rPr lang="en-US" dirty="0"/>
              <a:t>Share a written copy of the plan early</a:t>
            </a:r>
          </a:p>
          <a:p>
            <a:pPr lvl="1">
              <a:lnSpc>
                <a:spcPct val="110000"/>
              </a:lnSpc>
              <a:spcBef>
                <a:spcPts val="0"/>
              </a:spcBef>
              <a:spcAft>
                <a:spcPts val="600"/>
              </a:spcAft>
            </a:pPr>
            <a:r>
              <a:rPr lang="en-US" dirty="0"/>
              <a:t>Ensure consistent external and internal communication with the plan</a:t>
            </a:r>
          </a:p>
          <a:p>
            <a:pPr>
              <a:lnSpc>
                <a:spcPct val="110000"/>
              </a:lnSpc>
              <a:spcBef>
                <a:spcPts val="0"/>
              </a:spcBef>
              <a:spcAft>
                <a:spcPts val="600"/>
              </a:spcAft>
            </a:pPr>
            <a:r>
              <a:rPr lang="en-US" dirty="0"/>
              <a:t>Communication plan</a:t>
            </a:r>
          </a:p>
          <a:p>
            <a:pPr lvl="1">
              <a:lnSpc>
                <a:spcPct val="110000"/>
              </a:lnSpc>
              <a:spcBef>
                <a:spcPts val="0"/>
              </a:spcBef>
              <a:spcAft>
                <a:spcPts val="600"/>
              </a:spcAft>
            </a:pPr>
            <a:r>
              <a:rPr lang="en-US" dirty="0"/>
              <a:t>Internal team communications</a:t>
            </a:r>
          </a:p>
          <a:p>
            <a:pPr lvl="1">
              <a:lnSpc>
                <a:spcPct val="110000"/>
              </a:lnSpc>
              <a:spcBef>
                <a:spcPts val="0"/>
              </a:spcBef>
              <a:spcAft>
                <a:spcPts val="600"/>
              </a:spcAft>
            </a:pPr>
            <a:r>
              <a:rPr lang="en-US" dirty="0"/>
              <a:t>Client communications (in-house counsel, boards, individuals)</a:t>
            </a:r>
          </a:p>
          <a:p>
            <a:pPr lvl="1">
              <a:lnSpc>
                <a:spcPct val="110000"/>
              </a:lnSpc>
              <a:spcBef>
                <a:spcPts val="0"/>
              </a:spcBef>
              <a:spcAft>
                <a:spcPts val="600"/>
              </a:spcAft>
            </a:pPr>
            <a:r>
              <a:rPr lang="en-US" dirty="0"/>
              <a:t>Regulators</a:t>
            </a:r>
          </a:p>
          <a:p>
            <a:pPr lvl="1">
              <a:lnSpc>
                <a:spcPct val="110000"/>
              </a:lnSpc>
              <a:spcBef>
                <a:spcPts val="0"/>
              </a:spcBef>
              <a:spcAft>
                <a:spcPts val="600"/>
              </a:spcAft>
            </a:pPr>
            <a:r>
              <a:rPr lang="en-US" dirty="0"/>
              <a:t>Media</a:t>
            </a:r>
          </a:p>
          <a:p>
            <a:pPr>
              <a:lnSpc>
                <a:spcPct val="110000"/>
              </a:lnSpc>
              <a:spcBef>
                <a:spcPts val="0"/>
              </a:spcBef>
              <a:spcAft>
                <a:spcPts val="600"/>
              </a:spcAft>
            </a:pPr>
            <a:r>
              <a:rPr lang="en-US" dirty="0"/>
              <a:t>Work plan</a:t>
            </a:r>
          </a:p>
          <a:p>
            <a:pPr lvl="1">
              <a:lnSpc>
                <a:spcPct val="110000"/>
              </a:lnSpc>
              <a:spcBef>
                <a:spcPts val="0"/>
              </a:spcBef>
              <a:spcAft>
                <a:spcPts val="600"/>
              </a:spcAft>
            </a:pPr>
            <a:r>
              <a:rPr lang="en-US" dirty="0"/>
              <a:t>Fact gathering plan</a:t>
            </a:r>
          </a:p>
          <a:p>
            <a:pPr lvl="1">
              <a:lnSpc>
                <a:spcPct val="110000"/>
              </a:lnSpc>
              <a:spcBef>
                <a:spcPts val="0"/>
              </a:spcBef>
              <a:spcAft>
                <a:spcPts val="600"/>
              </a:spcAft>
            </a:pPr>
            <a:r>
              <a:rPr lang="en-US" dirty="0"/>
              <a:t>Production plan</a:t>
            </a:r>
          </a:p>
          <a:p>
            <a:pPr lvl="1">
              <a:lnSpc>
                <a:spcPct val="110000"/>
              </a:lnSpc>
              <a:spcBef>
                <a:spcPts val="0"/>
              </a:spcBef>
              <a:spcAft>
                <a:spcPts val="600"/>
              </a:spcAft>
            </a:pPr>
            <a:r>
              <a:rPr lang="en-US" dirty="0"/>
              <a:t>Deadlines</a:t>
            </a:r>
          </a:p>
        </p:txBody>
      </p:sp>
      <p:sp>
        <p:nvSpPr>
          <p:cNvPr id="4" name="Slide Number Placeholder 3">
            <a:extLst>
              <a:ext uri="{FF2B5EF4-FFF2-40B4-BE49-F238E27FC236}">
                <a16:creationId xmlns:a16="http://schemas.microsoft.com/office/drawing/2014/main" xmlns="" id="{777B7223-BD4C-4A1E-AC2E-79DED58A41FE}"/>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40BA69-75F6-4557-A344-404F12FB7E25}"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080527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6D4E9A-A17B-42FC-9922-D4274D1082E8}"/>
              </a:ext>
            </a:extLst>
          </p:cNvPr>
          <p:cNvSpPr>
            <a:spLocks noGrp="1"/>
          </p:cNvSpPr>
          <p:nvPr>
            <p:ph type="title"/>
          </p:nvPr>
        </p:nvSpPr>
        <p:spPr/>
        <p:txBody>
          <a:bodyPr>
            <a:noAutofit/>
          </a:bodyPr>
          <a:lstStyle/>
          <a:p>
            <a:r>
              <a:rPr lang="en-US" sz="3000" dirty="0"/>
              <a:t>Cooperation and Multiple Enforcement Agencies</a:t>
            </a:r>
          </a:p>
        </p:txBody>
      </p:sp>
      <p:sp>
        <p:nvSpPr>
          <p:cNvPr id="3" name="Content Placeholder 2">
            <a:extLst>
              <a:ext uri="{FF2B5EF4-FFF2-40B4-BE49-F238E27FC236}">
                <a16:creationId xmlns:a16="http://schemas.microsoft.com/office/drawing/2014/main" xmlns="" id="{D20D6E97-D790-4203-B16E-8BB4E61FCBAD}"/>
              </a:ext>
            </a:extLst>
          </p:cNvPr>
          <p:cNvSpPr>
            <a:spLocks noGrp="1"/>
          </p:cNvSpPr>
          <p:nvPr>
            <p:ph idx="1"/>
          </p:nvPr>
        </p:nvSpPr>
        <p:spPr/>
        <p:txBody>
          <a:bodyPr>
            <a:normAutofit fontScale="85000" lnSpcReduction="20000"/>
          </a:bodyPr>
          <a:lstStyle/>
          <a:p>
            <a:pPr>
              <a:lnSpc>
                <a:spcPct val="120000"/>
              </a:lnSpc>
              <a:spcBef>
                <a:spcPts val="0"/>
              </a:spcBef>
              <a:spcAft>
                <a:spcPts val="1200"/>
              </a:spcAft>
            </a:pPr>
            <a:r>
              <a:rPr lang="en-US" dirty="0"/>
              <a:t>In 2017, the CFTC published an updated Advisory on self-reporting and cooperation, and Director McDonald made a number of public statements signaling that the Division was changing its approach to cooperation and self-reporting.</a:t>
            </a:r>
          </a:p>
          <a:p>
            <a:pPr>
              <a:lnSpc>
                <a:spcPct val="120000"/>
              </a:lnSpc>
              <a:spcBef>
                <a:spcPts val="0"/>
              </a:spcBef>
              <a:spcAft>
                <a:spcPts val="1200"/>
              </a:spcAft>
            </a:pPr>
            <a:r>
              <a:rPr lang="en-US" dirty="0"/>
              <a:t>In many respects, the CFTC’s self-reporting and cooperation guidelines are similar to the factors historically used by the SEC to evaluate cooperation by individuals and companies in its respective investigations and enforcement actions. </a:t>
            </a:r>
          </a:p>
          <a:p>
            <a:pPr>
              <a:lnSpc>
                <a:spcPct val="120000"/>
              </a:lnSpc>
              <a:spcBef>
                <a:spcPts val="0"/>
              </a:spcBef>
              <a:spcAft>
                <a:spcPts val="600"/>
              </a:spcAft>
            </a:pPr>
            <a:r>
              <a:rPr lang="en-US" dirty="0"/>
              <a:t>The updated Advisory sets forth three requirements for full self-reporting and cooperation credit: </a:t>
            </a:r>
          </a:p>
          <a:p>
            <a:pPr lvl="1">
              <a:lnSpc>
                <a:spcPct val="120000"/>
              </a:lnSpc>
              <a:spcBef>
                <a:spcPts val="0"/>
              </a:spcBef>
              <a:spcAft>
                <a:spcPts val="600"/>
              </a:spcAft>
            </a:pPr>
            <a:r>
              <a:rPr lang="en-US" dirty="0"/>
              <a:t>voluntary disclosure of misconduct to the Division of Enforcement; </a:t>
            </a:r>
          </a:p>
          <a:p>
            <a:pPr lvl="1">
              <a:lnSpc>
                <a:spcPct val="120000"/>
              </a:lnSpc>
              <a:spcBef>
                <a:spcPts val="0"/>
              </a:spcBef>
              <a:spcAft>
                <a:spcPts val="600"/>
              </a:spcAft>
            </a:pPr>
            <a:r>
              <a:rPr lang="en-US" dirty="0"/>
              <a:t>full cooperation during an investigation; and </a:t>
            </a:r>
          </a:p>
          <a:p>
            <a:pPr lvl="1">
              <a:spcBef>
                <a:spcPts val="0"/>
              </a:spcBef>
              <a:spcAft>
                <a:spcPts val="1200"/>
              </a:spcAft>
            </a:pPr>
            <a:r>
              <a:rPr lang="en-US" dirty="0"/>
              <a:t>timely and appropriate remediation of flaws in compliance and control programs.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xmlns="" id="{8CF218AA-1DC6-4C25-8B06-48BD354D9F4D}"/>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40BA69-75F6-4557-A344-404F12FB7E25}"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405109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6D4E9A-A17B-42FC-9922-D4274D1082E8}"/>
              </a:ext>
            </a:extLst>
          </p:cNvPr>
          <p:cNvSpPr>
            <a:spLocks noGrp="1"/>
          </p:cNvSpPr>
          <p:nvPr>
            <p:ph type="title"/>
          </p:nvPr>
        </p:nvSpPr>
        <p:spPr/>
        <p:txBody>
          <a:bodyPr>
            <a:normAutofit/>
          </a:bodyPr>
          <a:lstStyle/>
          <a:p>
            <a:r>
              <a:rPr lang="en-US" sz="3000" dirty="0"/>
              <a:t>Considerations to Cooperation</a:t>
            </a:r>
          </a:p>
        </p:txBody>
      </p:sp>
      <p:sp>
        <p:nvSpPr>
          <p:cNvPr id="3" name="Content Placeholder 2">
            <a:extLst>
              <a:ext uri="{FF2B5EF4-FFF2-40B4-BE49-F238E27FC236}">
                <a16:creationId xmlns:a16="http://schemas.microsoft.com/office/drawing/2014/main" xmlns="" id="{D20D6E97-D790-4203-B16E-8BB4E61FCBAD}"/>
              </a:ext>
            </a:extLst>
          </p:cNvPr>
          <p:cNvSpPr>
            <a:spLocks noGrp="1"/>
          </p:cNvSpPr>
          <p:nvPr>
            <p:ph idx="1"/>
          </p:nvPr>
        </p:nvSpPr>
        <p:spPr/>
        <p:txBody>
          <a:bodyPr/>
          <a:lstStyle/>
          <a:p>
            <a:pPr>
              <a:spcBef>
                <a:spcPts val="0"/>
              </a:spcBef>
              <a:spcAft>
                <a:spcPts val="1200"/>
              </a:spcAft>
            </a:pPr>
            <a:r>
              <a:rPr lang="en-US" sz="2200" dirty="0"/>
              <a:t>Overall, while it is apparent that the CFTC rewards cooperation in certain cases, it is not clear if and how cooperation is precisely quantified as a reduced monetary penalty, so the concept of a “substantial reduction” in penalties remains undefined.</a:t>
            </a:r>
          </a:p>
          <a:p>
            <a:pPr>
              <a:spcBef>
                <a:spcPts val="0"/>
              </a:spcBef>
              <a:spcAft>
                <a:spcPts val="1200"/>
              </a:spcAft>
            </a:pPr>
            <a:r>
              <a:rPr lang="en-US" sz="2200" dirty="0"/>
              <a:t>Thus, it is a difficult decision to determine whether to self-report and cooperate. This decision is complicated by the chance of multiple regulators having an interest in an action, if the conduct is to be discovered.</a:t>
            </a:r>
          </a:p>
          <a:p>
            <a:pPr>
              <a:spcBef>
                <a:spcPts val="0"/>
              </a:spcBef>
              <a:spcAft>
                <a:spcPts val="1200"/>
              </a:spcAft>
            </a:pPr>
            <a:r>
              <a:rPr lang="en-US" sz="2200" dirty="0"/>
              <a:t>Also, as noted, different regulators may have diverging standards and interests. Accordingly, a decision to cooperate needs to be determined with respect to each separately on the merits.</a:t>
            </a:r>
          </a:p>
          <a:p>
            <a:endParaRPr lang="en-US" dirty="0"/>
          </a:p>
        </p:txBody>
      </p:sp>
      <p:sp>
        <p:nvSpPr>
          <p:cNvPr id="4" name="Slide Number Placeholder 3">
            <a:extLst>
              <a:ext uri="{FF2B5EF4-FFF2-40B4-BE49-F238E27FC236}">
                <a16:creationId xmlns:a16="http://schemas.microsoft.com/office/drawing/2014/main" xmlns="" id="{8CF218AA-1DC6-4C25-8B06-48BD354D9F4D}"/>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40BA69-75F6-4557-A344-404F12FB7E25}"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960953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92D445-2498-4294-94FC-43D8DF81CBC1}"/>
              </a:ext>
            </a:extLst>
          </p:cNvPr>
          <p:cNvSpPr>
            <a:spLocks noGrp="1"/>
          </p:cNvSpPr>
          <p:nvPr>
            <p:ph type="title"/>
          </p:nvPr>
        </p:nvSpPr>
        <p:spPr/>
        <p:txBody>
          <a:bodyPr>
            <a:normAutofit/>
          </a:bodyPr>
          <a:lstStyle/>
          <a:p>
            <a:r>
              <a:rPr lang="en-US" sz="3000" dirty="0"/>
              <a:t>Questions?</a:t>
            </a:r>
          </a:p>
        </p:txBody>
      </p:sp>
      <p:sp>
        <p:nvSpPr>
          <p:cNvPr id="4" name="Slide Number Placeholder 3">
            <a:extLst>
              <a:ext uri="{FF2B5EF4-FFF2-40B4-BE49-F238E27FC236}">
                <a16:creationId xmlns:a16="http://schemas.microsoft.com/office/drawing/2014/main" xmlns="" id="{5C87ADB9-7C1C-482F-820E-BAFC98802A23}"/>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40BA69-75F6-4557-A344-404F12FB7E25}"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3" name="Rectangle 2">
            <a:extLst>
              <a:ext uri="{FF2B5EF4-FFF2-40B4-BE49-F238E27FC236}">
                <a16:creationId xmlns:a16="http://schemas.microsoft.com/office/drawing/2014/main" xmlns="" id="{B7E47A91-553F-41D0-ADF3-6AC719C27DA4}"/>
              </a:ext>
            </a:extLst>
          </p:cNvPr>
          <p:cNvSpPr/>
          <p:nvPr/>
        </p:nvSpPr>
        <p:spPr>
          <a:xfrm>
            <a:off x="192471" y="5778206"/>
            <a:ext cx="7361849"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95959"/>
                </a:solidFill>
                <a:effectLst/>
                <a:uLnTx/>
                <a:uFillTx/>
                <a:latin typeface="Arial Narrow" panose="020B0606020202030204" pitchFamily="34" charset="0"/>
                <a:ea typeface="Calibri" panose="020F0502020204030204" pitchFamily="34" charset="0"/>
                <a:cs typeface="+mn-cs"/>
              </a:rPr>
              <a:t>Wilmer Cutler Pickering Hale and Dorr </a:t>
            </a:r>
            <a:r>
              <a:rPr kumimoji="0" lang="en-US" sz="800" b="0" i="0" u="none" strike="noStrike" kern="1200" cap="small" spc="0" normalizeH="0" baseline="0" noProof="0" dirty="0" err="1">
                <a:ln>
                  <a:noFill/>
                </a:ln>
                <a:solidFill>
                  <a:srgbClr val="595959"/>
                </a:solidFill>
                <a:effectLst/>
                <a:uLnTx/>
                <a:uFillTx/>
                <a:latin typeface="Arial Narrow" panose="020B0606020202030204" pitchFamily="34" charset="0"/>
                <a:ea typeface="Calibri" panose="020F0502020204030204" pitchFamily="34" charset="0"/>
                <a:cs typeface="+mn-cs"/>
              </a:rPr>
              <a:t>llp</a:t>
            </a:r>
            <a:r>
              <a:rPr kumimoji="0" lang="en-US" sz="800" b="0" i="0" u="none" strike="noStrike" kern="1200" cap="none" spc="0" normalizeH="0" baseline="0" noProof="0" dirty="0">
                <a:ln>
                  <a:noFill/>
                </a:ln>
                <a:solidFill>
                  <a:srgbClr val="595959"/>
                </a:solidFill>
                <a:effectLst/>
                <a:uLnTx/>
                <a:uFillTx/>
                <a:latin typeface="Arial Narrow" panose="020B0606020202030204" pitchFamily="34" charset="0"/>
                <a:ea typeface="Calibri" panose="020F0502020204030204" pitchFamily="34" charset="0"/>
                <a:cs typeface="+mn-cs"/>
              </a:rPr>
              <a:t> is a Delaware limited liability partnership. </a:t>
            </a:r>
            <a:r>
              <a:rPr kumimoji="0" lang="en-US" sz="800" b="0" i="0" u="none" strike="noStrike" kern="1200" cap="none" spc="0" normalizeH="0" baseline="0" noProof="0" dirty="0" err="1">
                <a:ln>
                  <a:noFill/>
                </a:ln>
                <a:solidFill>
                  <a:srgbClr val="595959"/>
                </a:solidFill>
                <a:effectLst/>
                <a:uLnTx/>
                <a:uFillTx/>
                <a:latin typeface="Arial Narrow" panose="020B0606020202030204" pitchFamily="34" charset="0"/>
                <a:ea typeface="Calibri" panose="020F0502020204030204" pitchFamily="34" charset="0"/>
                <a:cs typeface="+mn-cs"/>
              </a:rPr>
              <a:t>WilmerHale</a:t>
            </a:r>
            <a:r>
              <a:rPr kumimoji="0" lang="en-US" sz="800" b="0" i="0" u="none" strike="noStrike" kern="1200" cap="none" spc="0" normalizeH="0" baseline="0" noProof="0" dirty="0">
                <a:ln>
                  <a:noFill/>
                </a:ln>
                <a:solidFill>
                  <a:srgbClr val="595959"/>
                </a:solidFill>
                <a:effectLst/>
                <a:uLnTx/>
                <a:uFillTx/>
                <a:latin typeface="Arial Narrow" panose="020B0606020202030204" pitchFamily="34" charset="0"/>
                <a:ea typeface="Calibri" panose="020F0502020204030204" pitchFamily="34" charset="0"/>
                <a:cs typeface="+mn-cs"/>
              </a:rPr>
              <a:t> principal law offices: 60 State Street, Boston, Massachusetts 02109, +1 617 526 6000; 1875 Pennsylvania Avenue, NW, Washington, DC 20006, +1 202 663 6000. Our United Kingdom office is operated under a separate Delaware limited liability partnership of solicitors and registered foreign lawyers authorized and regulated by the Solicitors Regulation Authority (</a:t>
            </a:r>
            <a:r>
              <a:rPr kumimoji="0" lang="en-US" sz="800" b="0" i="0" u="none" strike="noStrike" kern="1200" cap="none" spc="0" normalizeH="0" baseline="0" noProof="0" dirty="0" err="1">
                <a:ln>
                  <a:noFill/>
                </a:ln>
                <a:solidFill>
                  <a:srgbClr val="595959"/>
                </a:solidFill>
                <a:effectLst/>
                <a:uLnTx/>
                <a:uFillTx/>
                <a:latin typeface="Arial Narrow" panose="020B0606020202030204" pitchFamily="34" charset="0"/>
                <a:ea typeface="Calibri" panose="020F0502020204030204" pitchFamily="34" charset="0"/>
                <a:cs typeface="+mn-cs"/>
              </a:rPr>
              <a:t>SRA</a:t>
            </a:r>
            <a:r>
              <a:rPr kumimoji="0" lang="en-US" sz="800" b="0" i="0" u="none" strike="noStrike" kern="1200" cap="none" spc="0" normalizeH="0" baseline="0" noProof="0" dirty="0">
                <a:ln>
                  <a:noFill/>
                </a:ln>
                <a:solidFill>
                  <a:srgbClr val="595959"/>
                </a:solidFill>
                <a:effectLst/>
                <a:uLnTx/>
                <a:uFillTx/>
                <a:latin typeface="Arial Narrow" panose="020B0606020202030204" pitchFamily="34" charset="0"/>
                <a:ea typeface="Calibri" panose="020F0502020204030204" pitchFamily="34" charset="0"/>
                <a:cs typeface="+mn-cs"/>
              </a:rPr>
              <a:t> No. 287488). Our professional rules can be found at </a:t>
            </a:r>
            <a:r>
              <a:rPr kumimoji="0" lang="en-US" sz="800" b="0" i="0" u="sng" strike="noStrike" kern="1200" cap="none" spc="0" normalizeH="0" baseline="0" noProof="0" dirty="0">
                <a:ln>
                  <a:noFill/>
                </a:ln>
                <a:solidFill>
                  <a:srgbClr val="595959"/>
                </a:solidFill>
                <a:effectLst/>
                <a:uLnTx/>
                <a:uFillTx/>
                <a:latin typeface="Arial Narrow" panose="020B0606020202030204" pitchFamily="34" charset="0"/>
                <a:ea typeface="Calibri" panose="020F0502020204030204" pitchFamily="34" charset="0"/>
                <a:cs typeface="+mn-cs"/>
                <a:hlinkClick r:id="rId2">
                  <a:extLst>
                    <a:ext uri="{A12FA001-AC4F-418D-AE19-62706E023703}">
                      <ahyp:hlinkClr xmlns:ahyp="http://schemas.microsoft.com/office/drawing/2018/hyperlinkcolor" xmlns="" val="tx"/>
                    </a:ext>
                  </a:extLst>
                </a:hlinkClick>
              </a:rPr>
              <a:t>www.sra.org.uk/solicitors/code-of-conduct.page</a:t>
            </a:r>
            <a:r>
              <a:rPr kumimoji="0" lang="en-US" sz="800" b="0" i="0" u="none" strike="noStrike" kern="1200" cap="none" spc="0" normalizeH="0" baseline="0" noProof="0" dirty="0">
                <a:ln>
                  <a:noFill/>
                </a:ln>
                <a:solidFill>
                  <a:srgbClr val="595959"/>
                </a:solidFill>
                <a:effectLst/>
                <a:uLnTx/>
                <a:uFillTx/>
                <a:latin typeface="Arial Narrow" panose="020B0606020202030204" pitchFamily="34" charset="0"/>
                <a:ea typeface="Calibri" panose="020F0502020204030204" pitchFamily="34" charset="0"/>
                <a:cs typeface="+mn-cs"/>
              </a:rPr>
              <a:t>. A list of partners and their professional qualifications is available for inspection at our UK office. In Beijing, we are registered to operate as a Foreign Law Firm Representative Office. This material is for general informational purposes only and does not represent our advice as to any particular set of facts; nor does it represent any undertaking to keep recipients advised of all legal developments. Prior results do not guarantee a similar outcome. © 2004-2018 Wilmer Cutler Pickering Hale and Dorr </a:t>
            </a:r>
            <a:r>
              <a:rPr kumimoji="0" lang="en-US" sz="800" b="0" i="0" u="none" strike="noStrike" kern="1200" cap="small" spc="0" normalizeH="0" baseline="0" noProof="0" dirty="0" err="1">
                <a:ln>
                  <a:noFill/>
                </a:ln>
                <a:solidFill>
                  <a:srgbClr val="595959"/>
                </a:solidFill>
                <a:effectLst/>
                <a:uLnTx/>
                <a:uFillTx/>
                <a:latin typeface="Arial Narrow" panose="020B0606020202030204" pitchFamily="34" charset="0"/>
                <a:ea typeface="Calibri" panose="020F0502020204030204" pitchFamily="34" charset="0"/>
                <a:cs typeface="+mn-cs"/>
              </a:rPr>
              <a:t>llp</a:t>
            </a:r>
            <a:endParaRPr kumimoji="0" lang="en-US" sz="800" b="0" i="0" u="none" strike="noStrike" kern="1200" cap="none" spc="0" normalizeH="0" baseline="0" noProof="0" dirty="0">
              <a:ln>
                <a:noFill/>
              </a:ln>
              <a:solidFill>
                <a:srgbClr val="595959"/>
              </a:solidFill>
              <a:effectLst/>
              <a:uLnTx/>
              <a:uFillTx/>
              <a:latin typeface="Arial" panose="020B0604020202020204" pitchFamily="34" charset="0"/>
              <a:ea typeface="Calibri" panose="020F0502020204030204" pitchFamily="34" charset="0"/>
              <a:cs typeface="+mn-cs"/>
            </a:endParaRPr>
          </a:p>
        </p:txBody>
      </p:sp>
      <p:pic>
        <p:nvPicPr>
          <p:cNvPr id="7" name="Picture 6">
            <a:extLst>
              <a:ext uri="{FF2B5EF4-FFF2-40B4-BE49-F238E27FC236}">
                <a16:creationId xmlns:a16="http://schemas.microsoft.com/office/drawing/2014/main" xmlns="" id="{959A5C92-5950-4163-B36C-1E882AD65E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437" y="1555333"/>
            <a:ext cx="1163782" cy="1454727"/>
          </a:xfrm>
          <a:prstGeom prst="rect">
            <a:avLst/>
          </a:prstGeom>
        </p:spPr>
      </p:pic>
      <p:pic>
        <p:nvPicPr>
          <p:cNvPr id="9" name="Picture 8">
            <a:extLst>
              <a:ext uri="{FF2B5EF4-FFF2-40B4-BE49-F238E27FC236}">
                <a16:creationId xmlns:a16="http://schemas.microsoft.com/office/drawing/2014/main" xmlns="" id="{C957C6AE-8A88-4AF3-B580-23CA7DCDAB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1845" y="1469136"/>
            <a:ext cx="1163782" cy="1454727"/>
          </a:xfrm>
          <a:prstGeom prst="rect">
            <a:avLst/>
          </a:prstGeom>
        </p:spPr>
      </p:pic>
      <p:pic>
        <p:nvPicPr>
          <p:cNvPr id="13" name="Picture 12">
            <a:extLst>
              <a:ext uri="{FF2B5EF4-FFF2-40B4-BE49-F238E27FC236}">
                <a16:creationId xmlns:a16="http://schemas.microsoft.com/office/drawing/2014/main" xmlns="" id="{5944AD75-A838-4451-8B82-89899CD6FF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9562" y="3581656"/>
            <a:ext cx="1163782" cy="1454727"/>
          </a:xfrm>
          <a:prstGeom prst="rect">
            <a:avLst/>
          </a:prstGeom>
        </p:spPr>
      </p:pic>
      <p:sp>
        <p:nvSpPr>
          <p:cNvPr id="14" name="TextBox 13">
            <a:extLst>
              <a:ext uri="{FF2B5EF4-FFF2-40B4-BE49-F238E27FC236}">
                <a16:creationId xmlns:a16="http://schemas.microsoft.com/office/drawing/2014/main" xmlns="" id="{2CA54AAB-EEF8-4B9E-84A8-418D07CFDCC8}"/>
              </a:ext>
            </a:extLst>
          </p:cNvPr>
          <p:cNvSpPr txBox="1"/>
          <p:nvPr/>
        </p:nvSpPr>
        <p:spPr>
          <a:xfrm>
            <a:off x="2265219" y="1564490"/>
            <a:ext cx="2348345" cy="9387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95959"/>
                </a:solidFill>
                <a:effectLst/>
                <a:uLnTx/>
                <a:uFillTx/>
                <a:latin typeface="Arial"/>
                <a:ea typeface="+mn-ea"/>
                <a:cs typeface="+mn-cs"/>
              </a:rPr>
              <a:t>Paul Architzel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Arial"/>
                <a:ea typeface="+mn-ea"/>
                <a:cs typeface="+mn-cs"/>
              </a:rPr>
              <a:t>Partner, </a:t>
            </a:r>
            <a:r>
              <a:rPr kumimoji="0" lang="en-US" sz="1100" b="0" i="0" u="none" strike="noStrike" kern="1200" cap="none" spc="0" normalizeH="0" baseline="0" noProof="0" dirty="0" err="1">
                <a:ln>
                  <a:noFill/>
                </a:ln>
                <a:solidFill>
                  <a:srgbClr val="595959"/>
                </a:solidFill>
                <a:effectLst/>
                <a:uLnTx/>
                <a:uFillTx/>
                <a:latin typeface="Arial"/>
                <a:ea typeface="+mn-ea"/>
                <a:cs typeface="+mn-cs"/>
              </a:rPr>
              <a:t>WilmerHale</a:t>
            </a:r>
            <a:endParaRPr kumimoji="0" lang="en-US" sz="1100" b="0" i="0" u="none" strike="noStrike" kern="1200" cap="none" spc="0" normalizeH="0" baseline="0" noProof="0" dirty="0">
              <a:ln>
                <a:noFill/>
              </a:ln>
              <a:solidFill>
                <a:srgbClr val="595959"/>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Arial"/>
                <a:ea typeface="+mn-ea"/>
                <a:cs typeface="+mn-cs"/>
              </a:rPr>
              <a:t>+1 202 663 6240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TextBox 14">
            <a:extLst>
              <a:ext uri="{FF2B5EF4-FFF2-40B4-BE49-F238E27FC236}">
                <a16:creationId xmlns:a16="http://schemas.microsoft.com/office/drawing/2014/main" xmlns="" id="{95298C2C-9ADD-4484-AF02-D1EA3D622BF5}"/>
              </a:ext>
            </a:extLst>
          </p:cNvPr>
          <p:cNvSpPr txBox="1"/>
          <p:nvPr/>
        </p:nvSpPr>
        <p:spPr>
          <a:xfrm>
            <a:off x="6125627" y="1491928"/>
            <a:ext cx="2599112"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95959"/>
                </a:solidFill>
                <a:effectLst/>
                <a:uLnTx/>
                <a:uFillTx/>
                <a:latin typeface="Arial"/>
                <a:ea typeface="+mn-ea"/>
                <a:cs typeface="+mn-cs"/>
              </a:rPr>
              <a:t>Jonathan Pressman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Arial"/>
                <a:ea typeface="+mn-ea"/>
                <a:cs typeface="+mn-cs"/>
              </a:rPr>
              <a:t>Partner, </a:t>
            </a:r>
            <a:r>
              <a:rPr kumimoji="0" lang="en-US" sz="1100" b="0" i="0" u="none" strike="noStrike" kern="1200" cap="none" spc="0" normalizeH="0" baseline="0" noProof="0" dirty="0" err="1">
                <a:ln>
                  <a:noFill/>
                </a:ln>
                <a:solidFill>
                  <a:srgbClr val="595959"/>
                </a:solidFill>
                <a:effectLst/>
                <a:uLnTx/>
                <a:uFillTx/>
                <a:latin typeface="Arial"/>
                <a:ea typeface="+mn-ea"/>
                <a:cs typeface="+mn-cs"/>
              </a:rPr>
              <a:t>WilmerHale</a:t>
            </a:r>
            <a:endParaRPr kumimoji="0" lang="en-US" sz="1100" b="0" i="0" u="none" strike="noStrike" kern="1200" cap="none" spc="0" normalizeH="0" baseline="0" noProof="0" dirty="0">
              <a:ln>
                <a:noFill/>
              </a:ln>
              <a:solidFill>
                <a:srgbClr val="595959"/>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Arial"/>
                <a:ea typeface="+mn-ea"/>
                <a:cs typeface="+mn-cs"/>
              </a:rPr>
              <a:t>+1 212 230 8846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xmlns="" id="{97B24E55-E957-4BBC-8063-F50D343A9542}"/>
              </a:ext>
            </a:extLst>
          </p:cNvPr>
          <p:cNvSpPr txBox="1"/>
          <p:nvPr/>
        </p:nvSpPr>
        <p:spPr>
          <a:xfrm>
            <a:off x="2265219" y="3557085"/>
            <a:ext cx="2348345"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95959"/>
                </a:solidFill>
                <a:effectLst/>
                <a:uLnTx/>
                <a:uFillTx/>
                <a:latin typeface="Arial"/>
                <a:ea typeface="+mn-ea"/>
                <a:cs typeface="+mn-cs"/>
              </a:rPr>
              <a:t>Petal Walker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Arial"/>
                <a:ea typeface="+mn-ea"/>
                <a:cs typeface="+mn-cs"/>
              </a:rPr>
              <a:t>Special Counsel, </a:t>
            </a:r>
            <a:r>
              <a:rPr kumimoji="0" lang="en-US" sz="1100" b="0" i="0" u="none" strike="noStrike" kern="1200" cap="none" spc="0" normalizeH="0" baseline="0" noProof="0" dirty="0" err="1">
                <a:ln>
                  <a:noFill/>
                </a:ln>
                <a:solidFill>
                  <a:srgbClr val="595959"/>
                </a:solidFill>
                <a:effectLst/>
                <a:uLnTx/>
                <a:uFillTx/>
                <a:latin typeface="Arial"/>
                <a:ea typeface="+mn-ea"/>
                <a:cs typeface="+mn-cs"/>
              </a:rPr>
              <a:t>WilmerHale</a:t>
            </a:r>
            <a:endParaRPr kumimoji="0" lang="en-US" sz="1100" b="0" i="0" u="none" strike="noStrike" kern="1200" cap="none" spc="0" normalizeH="0" baseline="0" noProof="0" dirty="0">
              <a:ln>
                <a:noFill/>
              </a:ln>
              <a:solidFill>
                <a:srgbClr val="595959"/>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Arial"/>
                <a:ea typeface="+mn-ea"/>
                <a:cs typeface="+mn-cs"/>
              </a:rPr>
              <a:t>+1 202 663 6880</a:t>
            </a:r>
          </a:p>
        </p:txBody>
      </p:sp>
      <p:sp>
        <p:nvSpPr>
          <p:cNvPr id="18" name="TextBox 17">
            <a:extLst>
              <a:ext uri="{FF2B5EF4-FFF2-40B4-BE49-F238E27FC236}">
                <a16:creationId xmlns:a16="http://schemas.microsoft.com/office/drawing/2014/main" xmlns="" id="{A34D5A9F-7059-4098-BAC4-A0A59C338B3F}"/>
              </a:ext>
            </a:extLst>
          </p:cNvPr>
          <p:cNvSpPr txBox="1"/>
          <p:nvPr/>
        </p:nvSpPr>
        <p:spPr>
          <a:xfrm>
            <a:off x="2253344" y="2075110"/>
            <a:ext cx="2318656"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Arial"/>
                <a:ea typeface="+mn-ea"/>
                <a:cs typeface="+mn-cs"/>
              </a:rPr>
              <a:t>Paul.Architzel@wilmerhale.com</a:t>
            </a:r>
          </a:p>
        </p:txBody>
      </p:sp>
      <p:sp>
        <p:nvSpPr>
          <p:cNvPr id="19" name="TextBox 18">
            <a:extLst>
              <a:ext uri="{FF2B5EF4-FFF2-40B4-BE49-F238E27FC236}">
                <a16:creationId xmlns:a16="http://schemas.microsoft.com/office/drawing/2014/main" xmlns="" id="{C27E587C-DCD8-4D07-8FF5-1BABA719B3A6}"/>
              </a:ext>
            </a:extLst>
          </p:cNvPr>
          <p:cNvSpPr txBox="1"/>
          <p:nvPr/>
        </p:nvSpPr>
        <p:spPr>
          <a:xfrm>
            <a:off x="6125627" y="1997584"/>
            <a:ext cx="3387436"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Arial"/>
                <a:ea typeface="+mn-ea"/>
                <a:cs typeface="+mn-cs"/>
              </a:rPr>
              <a:t>Jonathan.Pressman@wilmerhale.com</a:t>
            </a:r>
          </a:p>
        </p:txBody>
      </p:sp>
      <p:sp>
        <p:nvSpPr>
          <p:cNvPr id="21" name="TextBox 20">
            <a:extLst>
              <a:ext uri="{FF2B5EF4-FFF2-40B4-BE49-F238E27FC236}">
                <a16:creationId xmlns:a16="http://schemas.microsoft.com/office/drawing/2014/main" xmlns="" id="{630E9F5F-CDB6-46FD-950E-40A4048B2118}"/>
              </a:ext>
            </a:extLst>
          </p:cNvPr>
          <p:cNvSpPr txBox="1"/>
          <p:nvPr/>
        </p:nvSpPr>
        <p:spPr>
          <a:xfrm>
            <a:off x="2265219" y="4082580"/>
            <a:ext cx="215507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Arial"/>
                <a:ea typeface="+mn-ea"/>
                <a:cs typeface="+mn-cs"/>
              </a:rPr>
              <a:t>Petal.Walker@wilmerhale.com</a:t>
            </a:r>
          </a:p>
        </p:txBody>
      </p:sp>
    </p:spTree>
    <p:extLst>
      <p:ext uri="{BB962C8B-B14F-4D97-AF65-F5344CB8AC3E}">
        <p14:creationId xmlns:p14="http://schemas.microsoft.com/office/powerpoint/2010/main" val="2803924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4504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Multi-agency Enforcement Investigations and the CFTC</a:t>
            </a:r>
          </a:p>
        </p:txBody>
      </p:sp>
      <p:sp>
        <p:nvSpPr>
          <p:cNvPr id="3" name="Content Placeholder 2"/>
          <p:cNvSpPr>
            <a:spLocks noGrp="1"/>
          </p:cNvSpPr>
          <p:nvPr>
            <p:ph idx="1"/>
          </p:nvPr>
        </p:nvSpPr>
        <p:spPr>
          <a:xfrm>
            <a:off x="457200" y="1076632"/>
            <a:ext cx="8229600" cy="5198333"/>
          </a:xfrm>
        </p:spPr>
        <p:txBody>
          <a:bodyPr>
            <a:normAutofit fontScale="92500" lnSpcReduction="20000"/>
          </a:bodyPr>
          <a:lstStyle/>
          <a:p>
            <a:pPr>
              <a:lnSpc>
                <a:spcPct val="110000"/>
              </a:lnSpc>
              <a:spcBef>
                <a:spcPts val="0"/>
              </a:spcBef>
              <a:spcAft>
                <a:spcPts val="1200"/>
              </a:spcAft>
            </a:pPr>
            <a:r>
              <a:rPr lang="en-US" dirty="0"/>
              <a:t>The CFTC explicitly states in its budget request that it “engages in cooperative enforcement work with domestic, state and Federal, and international regulatory and criminal authorities.”</a:t>
            </a:r>
          </a:p>
          <a:p>
            <a:pPr>
              <a:lnSpc>
                <a:spcPct val="110000"/>
              </a:lnSpc>
              <a:spcBef>
                <a:spcPts val="0"/>
              </a:spcBef>
              <a:spcAft>
                <a:spcPts val="1200"/>
              </a:spcAft>
            </a:pPr>
            <a:r>
              <a:rPr lang="en-US" dirty="0"/>
              <a:t>Towards this goal, the CFTC created an Office of Cooperative Enforcement in 2002 to coordinate with other financial regulators on the federal and state level “to ensure that they are coordinating investigations and prosecutions of commodities violators.”</a:t>
            </a:r>
          </a:p>
          <a:p>
            <a:pPr>
              <a:lnSpc>
                <a:spcPct val="110000"/>
              </a:lnSpc>
              <a:spcBef>
                <a:spcPts val="0"/>
              </a:spcBef>
              <a:spcAft>
                <a:spcPts val="600"/>
              </a:spcAft>
            </a:pPr>
            <a:r>
              <a:rPr lang="en-US" dirty="0"/>
              <a:t>These other enforcement authorities include:</a:t>
            </a:r>
          </a:p>
          <a:p>
            <a:pPr lvl="1">
              <a:lnSpc>
                <a:spcPct val="110000"/>
              </a:lnSpc>
              <a:spcBef>
                <a:spcPts val="0"/>
              </a:spcBef>
              <a:spcAft>
                <a:spcPts val="600"/>
              </a:spcAft>
            </a:pPr>
            <a:r>
              <a:rPr lang="en-US" sz="2100" dirty="0"/>
              <a:t>Department of Justice</a:t>
            </a:r>
          </a:p>
          <a:p>
            <a:pPr lvl="1">
              <a:lnSpc>
                <a:spcPct val="110000"/>
              </a:lnSpc>
              <a:spcBef>
                <a:spcPts val="0"/>
              </a:spcBef>
              <a:spcAft>
                <a:spcPts val="600"/>
              </a:spcAft>
            </a:pPr>
            <a:r>
              <a:rPr lang="en-US" sz="2100" dirty="0"/>
              <a:t>Other Federal Regulators: Securities and Exchange Commission</a:t>
            </a:r>
          </a:p>
          <a:p>
            <a:pPr lvl="1">
              <a:lnSpc>
                <a:spcPct val="110000"/>
              </a:lnSpc>
              <a:spcBef>
                <a:spcPts val="0"/>
              </a:spcBef>
              <a:spcAft>
                <a:spcPts val="600"/>
              </a:spcAft>
            </a:pPr>
            <a:r>
              <a:rPr lang="en-US" sz="2100" dirty="0"/>
              <a:t>International Authorities: U.K. </a:t>
            </a:r>
            <a:r>
              <a:rPr lang="en-US" sz="2100" dirty="0" err="1"/>
              <a:t>F.C.A</a:t>
            </a:r>
            <a:r>
              <a:rPr lang="en-US" sz="2100" dirty="0"/>
              <a:t>.; Japan FSA</a:t>
            </a:r>
          </a:p>
          <a:p>
            <a:pPr lvl="1">
              <a:lnSpc>
                <a:spcPct val="110000"/>
              </a:lnSpc>
              <a:spcBef>
                <a:spcPts val="0"/>
              </a:spcBef>
              <a:spcAft>
                <a:spcPts val="600"/>
              </a:spcAft>
            </a:pPr>
            <a:r>
              <a:rPr lang="en-US" sz="2100" dirty="0"/>
              <a:t>State Regulators</a:t>
            </a:r>
          </a:p>
          <a:p>
            <a:pPr lvl="1">
              <a:lnSpc>
                <a:spcPct val="110000"/>
              </a:lnSpc>
              <a:spcBef>
                <a:spcPts val="0"/>
              </a:spcBef>
              <a:spcAft>
                <a:spcPts val="600"/>
              </a:spcAft>
            </a:pPr>
            <a:r>
              <a:rPr lang="en-US" sz="2100" dirty="0"/>
              <a:t>Self-Regulatory Organizations: Exchanges, </a:t>
            </a:r>
            <a:r>
              <a:rPr lang="en-US" sz="2100" dirty="0" err="1"/>
              <a:t>NFA</a:t>
            </a:r>
            <a:r>
              <a:rPr lang="en-US" sz="2100" dirty="0"/>
              <a:t>, FINRA</a:t>
            </a:r>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xmlns="" id="{CAC9B6C6-B953-43AC-915A-9A398AD0903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5C5C49-BB69-4257-9CB5-A5D2CF33BF3F}"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230345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Department of Justice</a:t>
            </a:r>
          </a:p>
        </p:txBody>
      </p:sp>
      <p:sp>
        <p:nvSpPr>
          <p:cNvPr id="3" name="Content Placeholder 2"/>
          <p:cNvSpPr>
            <a:spLocks noGrp="1"/>
          </p:cNvSpPr>
          <p:nvPr>
            <p:ph idx="1"/>
          </p:nvPr>
        </p:nvSpPr>
        <p:spPr/>
        <p:txBody>
          <a:bodyPr>
            <a:normAutofit/>
          </a:bodyPr>
          <a:lstStyle/>
          <a:p>
            <a:pPr>
              <a:spcBef>
                <a:spcPts val="0"/>
              </a:spcBef>
              <a:spcAft>
                <a:spcPts val="1200"/>
              </a:spcAft>
            </a:pPr>
            <a:r>
              <a:rPr lang="en-US" sz="2200" dirty="0"/>
              <a:t>The CFTC works with the Department of Justice to bring criminal actions. In its 2018 budget request, the CFTC noted that “the [CFTC] supports criminal prosecution of provable, willful violations of the CEA.” </a:t>
            </a:r>
          </a:p>
          <a:p>
            <a:pPr>
              <a:spcBef>
                <a:spcPts val="0"/>
              </a:spcBef>
              <a:spcAft>
                <a:spcPts val="1200"/>
              </a:spcAft>
            </a:pPr>
            <a:r>
              <a:rPr lang="en-US" sz="2200" dirty="0"/>
              <a:t>“When the [CFTC Division of Enforcement] obtains evidence that criminal violations of the CEA have occurred, it may refer the matter to the Department of Justice for prosecution. Criminal activity involving commodity-related instruments can result in prosecution for criminal violations of the CEA and for violations of other federal criminal statutes, including commodities fraud, mail fraud, wire fraud and conspiracy.”</a:t>
            </a:r>
          </a:p>
          <a:p>
            <a:pPr>
              <a:spcBef>
                <a:spcPts val="0"/>
              </a:spcBef>
              <a:spcAft>
                <a:spcPts val="1200"/>
              </a:spcAft>
            </a:pPr>
            <a:r>
              <a:rPr lang="en-US" sz="2200" dirty="0"/>
              <a:t>CEA Section 9 generally includes the felony violations.</a:t>
            </a:r>
          </a:p>
          <a:p>
            <a:pPr marL="457200" lvl="1" indent="0">
              <a:spcBef>
                <a:spcPts val="0"/>
              </a:spcBef>
              <a:spcAft>
                <a:spcPts val="1200"/>
              </a:spcAft>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xmlns="" id="{BFFEA121-F04B-414D-8141-51AD9E1CC46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5C5C49-BB69-4257-9CB5-A5D2CF33BF3F}"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816445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Department of Justice</a:t>
            </a:r>
          </a:p>
        </p:txBody>
      </p:sp>
      <p:sp>
        <p:nvSpPr>
          <p:cNvPr id="3" name="Content Placeholder 2"/>
          <p:cNvSpPr>
            <a:spLocks noGrp="1"/>
          </p:cNvSpPr>
          <p:nvPr>
            <p:ph idx="1"/>
          </p:nvPr>
        </p:nvSpPr>
        <p:spPr/>
        <p:txBody>
          <a:bodyPr>
            <a:normAutofit/>
          </a:bodyPr>
          <a:lstStyle/>
          <a:p>
            <a:pPr>
              <a:spcBef>
                <a:spcPts val="0"/>
              </a:spcBef>
              <a:spcAft>
                <a:spcPts val="1200"/>
              </a:spcAft>
            </a:pPr>
            <a:r>
              <a:rPr lang="en-US" sz="2200" dirty="0"/>
              <a:t>The CFTC will typically detail a subject-matter expert to work with the prosecution team. </a:t>
            </a:r>
          </a:p>
          <a:p>
            <a:pPr>
              <a:spcBef>
                <a:spcPts val="0"/>
              </a:spcBef>
              <a:spcAft>
                <a:spcPts val="1200"/>
              </a:spcAft>
            </a:pPr>
            <a:r>
              <a:rPr lang="en-US" sz="2200" dirty="0"/>
              <a:t>Certain U.S. Attorney’s offices like the Southern District of New York and Northern District of Illinois have created a specialized “Securities and Commodities Fraud Task Force.” These units also work in close coordination with the CFTC to investigate and prosecute financial frauds.</a:t>
            </a:r>
          </a:p>
          <a:p>
            <a:pPr>
              <a:spcBef>
                <a:spcPts val="0"/>
              </a:spcBef>
              <a:spcAft>
                <a:spcPts val="1200"/>
              </a:spcAft>
            </a:pPr>
            <a:r>
              <a:rPr lang="en-US" sz="2200" dirty="0"/>
              <a:t>The offices without a specialized task force rely more heavily on the Fraud Section’s cooperation with the CFTC; examples include the </a:t>
            </a:r>
            <a:r>
              <a:rPr lang="en-US" sz="2200" i="1" dirty="0" err="1"/>
              <a:t>Flotron</a:t>
            </a:r>
            <a:r>
              <a:rPr lang="en-US" sz="2200" i="1" dirty="0"/>
              <a:t> </a:t>
            </a:r>
            <a:r>
              <a:rPr lang="en-US" sz="2200" dirty="0"/>
              <a:t>case discussed later.</a:t>
            </a:r>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xmlns="" id="{D8AE2D09-1F71-485B-B39E-A922053697A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5C5C49-BB69-4257-9CB5-A5D2CF33BF3F}"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4105162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Department of Justice</a:t>
            </a:r>
          </a:p>
        </p:txBody>
      </p:sp>
      <p:sp>
        <p:nvSpPr>
          <p:cNvPr id="3" name="Content Placeholder 2"/>
          <p:cNvSpPr>
            <a:spLocks noGrp="1"/>
          </p:cNvSpPr>
          <p:nvPr>
            <p:ph idx="1"/>
          </p:nvPr>
        </p:nvSpPr>
        <p:spPr/>
        <p:txBody>
          <a:bodyPr>
            <a:normAutofit/>
          </a:bodyPr>
          <a:lstStyle/>
          <a:p>
            <a:pPr>
              <a:spcBef>
                <a:spcPts val="0"/>
              </a:spcBef>
              <a:spcAft>
                <a:spcPts val="1200"/>
              </a:spcAft>
            </a:pPr>
            <a:r>
              <a:rPr lang="en-US" sz="2200" dirty="0"/>
              <a:t>One particular area of interest is “spoofing.”</a:t>
            </a:r>
          </a:p>
          <a:p>
            <a:pPr>
              <a:spcBef>
                <a:spcPts val="0"/>
              </a:spcBef>
              <a:spcAft>
                <a:spcPts val="1200"/>
              </a:spcAft>
            </a:pPr>
            <a:r>
              <a:rPr lang="en-US" sz="2200" dirty="0"/>
              <a:t>CEA Section 4c(a)(5) makes it unlawful for any person to engage in “spoofing”—broadly defined as “bidding or offering with the intent to cancel the bid or offer before execution.” </a:t>
            </a:r>
          </a:p>
          <a:p>
            <a:pPr>
              <a:spcBef>
                <a:spcPts val="0"/>
              </a:spcBef>
              <a:spcAft>
                <a:spcPts val="1200"/>
              </a:spcAft>
            </a:pPr>
            <a:r>
              <a:rPr lang="en-US" sz="2200" dirty="0"/>
              <a:t>The CFTC announced a new Spoofing Task Force in January to make a coordinated effort across the Division to bring actions using new, sophisticated data analysis. That same month, the CFTC filed eight anti-spoofing enforcement actions against three banks and six individuals. CFTC Release No. 7681-18 (Jan. 29, 2018).</a:t>
            </a:r>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xmlns="" id="{36AD855C-0979-49D4-A7FA-27D50C16040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5C5C49-BB69-4257-9CB5-A5D2CF33BF3F}"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899409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Department of Justice</a:t>
            </a:r>
          </a:p>
        </p:txBody>
      </p:sp>
      <p:sp>
        <p:nvSpPr>
          <p:cNvPr id="3" name="Content Placeholder 2"/>
          <p:cNvSpPr>
            <a:spLocks noGrp="1"/>
          </p:cNvSpPr>
          <p:nvPr>
            <p:ph idx="1"/>
          </p:nvPr>
        </p:nvSpPr>
        <p:spPr/>
        <p:txBody>
          <a:bodyPr>
            <a:normAutofit fontScale="85000" lnSpcReduction="10000"/>
          </a:bodyPr>
          <a:lstStyle/>
          <a:p>
            <a:pPr>
              <a:lnSpc>
                <a:spcPct val="110000"/>
              </a:lnSpc>
              <a:spcBef>
                <a:spcPts val="0"/>
              </a:spcBef>
              <a:spcAft>
                <a:spcPts val="1200"/>
              </a:spcAft>
            </a:pPr>
            <a:r>
              <a:rPr lang="en-US" dirty="0"/>
              <a:t>“Spoofing” cases have created an interesting divergence in outcomes. </a:t>
            </a:r>
          </a:p>
          <a:p>
            <a:pPr>
              <a:lnSpc>
                <a:spcPct val="110000"/>
              </a:lnSpc>
              <a:spcBef>
                <a:spcPts val="0"/>
              </a:spcBef>
              <a:spcAft>
                <a:spcPts val="600"/>
              </a:spcAft>
            </a:pPr>
            <a:r>
              <a:rPr lang="en-US" dirty="0"/>
              <a:t>Compare two litigated criminal proceedings:</a:t>
            </a:r>
          </a:p>
          <a:p>
            <a:pPr lvl="1">
              <a:lnSpc>
                <a:spcPct val="110000"/>
              </a:lnSpc>
              <a:spcBef>
                <a:spcPts val="0"/>
              </a:spcBef>
              <a:spcAft>
                <a:spcPts val="600"/>
              </a:spcAft>
            </a:pPr>
            <a:r>
              <a:rPr lang="en-US" dirty="0"/>
              <a:t>The first spoofing conviction – </a:t>
            </a:r>
            <a:r>
              <a:rPr lang="en-US" i="1" dirty="0"/>
              <a:t>United States v. </a:t>
            </a:r>
            <a:r>
              <a:rPr lang="en-US" i="1" dirty="0" err="1"/>
              <a:t>Coscia</a:t>
            </a:r>
            <a:endParaRPr lang="en-US" i="1" dirty="0"/>
          </a:p>
          <a:p>
            <a:pPr lvl="2">
              <a:lnSpc>
                <a:spcPct val="110000"/>
              </a:lnSpc>
              <a:spcBef>
                <a:spcPts val="0"/>
              </a:spcBef>
              <a:spcAft>
                <a:spcPts val="600"/>
              </a:spcAft>
            </a:pPr>
            <a:r>
              <a:rPr lang="en-US" dirty="0"/>
              <a:t>A cooperator explained that he was hired to write code for a spoofing strategy.</a:t>
            </a:r>
          </a:p>
          <a:p>
            <a:pPr lvl="2">
              <a:lnSpc>
                <a:spcPct val="110000"/>
              </a:lnSpc>
              <a:spcBef>
                <a:spcPts val="0"/>
              </a:spcBef>
              <a:spcAft>
                <a:spcPts val="1200"/>
              </a:spcAft>
            </a:pPr>
            <a:r>
              <a:rPr lang="en-US" dirty="0"/>
              <a:t>The program was to act “[l]</a:t>
            </a:r>
            <a:r>
              <a:rPr lang="en-US" dirty="0" err="1"/>
              <a:t>ike</a:t>
            </a:r>
            <a:r>
              <a:rPr lang="en-US" dirty="0"/>
              <a:t> a decoy” and would “pump the market.”</a:t>
            </a:r>
          </a:p>
          <a:p>
            <a:pPr lvl="1">
              <a:lnSpc>
                <a:spcPct val="110000"/>
              </a:lnSpc>
              <a:spcBef>
                <a:spcPts val="0"/>
              </a:spcBef>
              <a:spcAft>
                <a:spcPts val="600"/>
              </a:spcAft>
            </a:pPr>
            <a:r>
              <a:rPr lang="en-US" dirty="0"/>
              <a:t>A successful defense – </a:t>
            </a:r>
            <a:r>
              <a:rPr lang="en-US" i="1" dirty="0"/>
              <a:t>United States v. </a:t>
            </a:r>
            <a:r>
              <a:rPr lang="en-US" i="1" dirty="0" err="1"/>
              <a:t>Flotron</a:t>
            </a:r>
            <a:endParaRPr lang="en-US" i="1" dirty="0"/>
          </a:p>
          <a:p>
            <a:pPr lvl="2">
              <a:lnSpc>
                <a:spcPct val="110000"/>
              </a:lnSpc>
              <a:spcBef>
                <a:spcPts val="0"/>
              </a:spcBef>
              <a:spcAft>
                <a:spcPts val="600"/>
              </a:spcAft>
            </a:pPr>
            <a:r>
              <a:rPr lang="en-US" dirty="0"/>
              <a:t>While there were cooperators that explained the plan to create a program to fool the algorithms, the prosecution was unsuccessful.</a:t>
            </a:r>
          </a:p>
          <a:p>
            <a:pPr lvl="2">
              <a:lnSpc>
                <a:spcPct val="110000"/>
              </a:lnSpc>
              <a:spcBef>
                <a:spcPts val="0"/>
              </a:spcBef>
              <a:spcAft>
                <a:spcPts val="600"/>
              </a:spcAft>
            </a:pPr>
            <a:r>
              <a:rPr lang="en-US" dirty="0"/>
              <a:t>Due to issues regarding jurisdiction of certain claims, the only count in the case was conspiracy.</a:t>
            </a:r>
          </a:p>
          <a:p>
            <a:pPr lvl="2">
              <a:lnSpc>
                <a:spcPct val="110000"/>
              </a:lnSpc>
              <a:spcBef>
                <a:spcPts val="0"/>
              </a:spcBef>
              <a:spcAft>
                <a:spcPts val="600"/>
              </a:spcAft>
            </a:pPr>
            <a:r>
              <a:rPr lang="en-US" dirty="0"/>
              <a:t>There was insufficient evidence to prove an agreement between conspirators. </a:t>
            </a:r>
          </a:p>
          <a:p>
            <a:pPr lvl="2">
              <a:lnSpc>
                <a:spcPct val="110000"/>
              </a:lnSpc>
              <a:spcBef>
                <a:spcPts val="0"/>
              </a:spcBef>
              <a:spcAft>
                <a:spcPts val="1200"/>
              </a:spcAft>
            </a:pPr>
            <a:r>
              <a:rPr lang="en-US" dirty="0"/>
              <a:t>There is an ongoing civil enforcement action, that as of the end of September appears to be nearing a settlement.</a:t>
            </a:r>
          </a:p>
          <a:p>
            <a:pPr>
              <a:lnSpc>
                <a:spcPct val="110000"/>
              </a:lnSpc>
              <a:spcBef>
                <a:spcPts val="0"/>
              </a:spcBef>
              <a:spcAft>
                <a:spcPts val="600"/>
              </a:spcAft>
            </a:pPr>
            <a:r>
              <a:rPr lang="en-US" dirty="0"/>
              <a:t>Other defendants have elected to settle in recent weeks.</a:t>
            </a:r>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xmlns="" id="{C09B4FEA-D174-47B1-AAE0-AD08DEEB1C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5C5C49-BB69-4257-9CB5-A5D2CF33BF3F}"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224148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Department of Justice</a:t>
            </a:r>
          </a:p>
        </p:txBody>
      </p:sp>
      <p:sp>
        <p:nvSpPr>
          <p:cNvPr id="3" name="Content Placeholder 2"/>
          <p:cNvSpPr>
            <a:spLocks noGrp="1"/>
          </p:cNvSpPr>
          <p:nvPr>
            <p:ph idx="1"/>
          </p:nvPr>
        </p:nvSpPr>
        <p:spPr>
          <a:xfrm>
            <a:off x="457200" y="1076632"/>
            <a:ext cx="8229600" cy="5535183"/>
          </a:xfrm>
        </p:spPr>
        <p:txBody>
          <a:bodyPr>
            <a:normAutofit fontScale="62500" lnSpcReduction="20000"/>
          </a:bodyPr>
          <a:lstStyle/>
          <a:p>
            <a:pPr>
              <a:lnSpc>
                <a:spcPct val="120000"/>
              </a:lnSpc>
              <a:spcBef>
                <a:spcPts val="0"/>
              </a:spcBef>
              <a:spcAft>
                <a:spcPts val="600"/>
              </a:spcAft>
            </a:pPr>
            <a:r>
              <a:rPr lang="en-US" sz="2700" dirty="0"/>
              <a:t>Another recent criminal proceeding of note is </a:t>
            </a:r>
            <a:r>
              <a:rPr lang="en-US" sz="2700" i="1" dirty="0"/>
              <a:t>United States v. Connolly et al.</a:t>
            </a:r>
          </a:p>
          <a:p>
            <a:pPr lvl="1">
              <a:lnSpc>
                <a:spcPct val="120000"/>
              </a:lnSpc>
              <a:spcBef>
                <a:spcPts val="0"/>
              </a:spcBef>
              <a:spcAft>
                <a:spcPts val="600"/>
              </a:spcAft>
            </a:pPr>
            <a:r>
              <a:rPr lang="en-US" sz="2400" dirty="0"/>
              <a:t>On October 17, 2018, a federal jury convicted two former Deutsche Bank traders of rigging LIBOR.</a:t>
            </a:r>
          </a:p>
          <a:p>
            <a:pPr lvl="1">
              <a:lnSpc>
                <a:spcPct val="120000"/>
              </a:lnSpc>
              <a:spcBef>
                <a:spcPts val="0"/>
              </a:spcBef>
              <a:spcAft>
                <a:spcPts val="1200"/>
              </a:spcAft>
            </a:pPr>
            <a:r>
              <a:rPr lang="en-US" sz="2400" dirty="0"/>
              <a:t>There are still post-trial motions that are not due to be briefed until February, so still ongoing.</a:t>
            </a:r>
          </a:p>
          <a:p>
            <a:pPr>
              <a:lnSpc>
                <a:spcPct val="120000"/>
              </a:lnSpc>
              <a:spcBef>
                <a:spcPts val="0"/>
              </a:spcBef>
              <a:spcAft>
                <a:spcPts val="1200"/>
              </a:spcAft>
            </a:pPr>
            <a:r>
              <a:rPr lang="en-US" sz="2700" dirty="0"/>
              <a:t>One particular item at issue was whether the defendant’s testimony provided as part of the relevant firm’s internal investigation was admissible. The defense attempted to argue that the outside law firm’s threat of termination compelled the defendants to participate in the investigation. The court heard motions on the matter; however, the government decided not to call the outside counsel as a witness before the matter was decided by the court.</a:t>
            </a:r>
          </a:p>
          <a:p>
            <a:pPr>
              <a:lnSpc>
                <a:spcPct val="120000"/>
              </a:lnSpc>
              <a:spcBef>
                <a:spcPts val="0"/>
              </a:spcBef>
              <a:spcAft>
                <a:spcPts val="600"/>
              </a:spcAft>
            </a:pPr>
            <a:r>
              <a:rPr lang="en-US" sz="2700" dirty="0"/>
              <a:t>The defense’s argument was that at the time of the threat the outside law firm was taking significant guidance from the CFTC in conducting the investigation and that the outside law firm was acting as an arm of the state. Deutsche Bank cooperated extensively in the investigation – another example of the disparate interests of multiple parties.</a:t>
            </a:r>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xmlns="" id="{83B1A892-B60C-403B-BDB6-AD0BD46C8DF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5C5C49-BB69-4257-9CB5-A5D2CF33BF3F}"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535220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FD2A93-F6A1-43DB-B9DE-439F59DD7A86}"/>
              </a:ext>
            </a:extLst>
          </p:cNvPr>
          <p:cNvSpPr>
            <a:spLocks noGrp="1"/>
          </p:cNvSpPr>
          <p:nvPr>
            <p:ph type="title"/>
          </p:nvPr>
        </p:nvSpPr>
        <p:spPr/>
        <p:txBody>
          <a:bodyPr>
            <a:normAutofit/>
          </a:bodyPr>
          <a:lstStyle/>
          <a:p>
            <a:r>
              <a:rPr lang="en-US" sz="3000" dirty="0"/>
              <a:t>Department of Justice</a:t>
            </a:r>
          </a:p>
        </p:txBody>
      </p:sp>
      <p:sp>
        <p:nvSpPr>
          <p:cNvPr id="3" name="Content Placeholder 2">
            <a:extLst>
              <a:ext uri="{FF2B5EF4-FFF2-40B4-BE49-F238E27FC236}">
                <a16:creationId xmlns:a16="http://schemas.microsoft.com/office/drawing/2014/main" xmlns="" id="{D148B81F-78D0-469E-933A-BDED7791AAE9}"/>
              </a:ext>
            </a:extLst>
          </p:cNvPr>
          <p:cNvSpPr>
            <a:spLocks noGrp="1"/>
          </p:cNvSpPr>
          <p:nvPr>
            <p:ph idx="1"/>
          </p:nvPr>
        </p:nvSpPr>
        <p:spPr/>
        <p:txBody>
          <a:bodyPr>
            <a:normAutofit/>
          </a:bodyPr>
          <a:lstStyle/>
          <a:p>
            <a:pPr>
              <a:spcBef>
                <a:spcPts val="0"/>
              </a:spcBef>
              <a:spcAft>
                <a:spcPts val="1200"/>
              </a:spcAft>
            </a:pPr>
            <a:r>
              <a:rPr lang="en-US" sz="2200" i="1" dirty="0"/>
              <a:t>Connolly</a:t>
            </a:r>
            <a:r>
              <a:rPr lang="en-US" sz="2200" dirty="0"/>
              <a:t> is also interesting because it illustrates the possible antitrust implications of the rate-rigging cases.</a:t>
            </a:r>
          </a:p>
          <a:p>
            <a:pPr>
              <a:spcBef>
                <a:spcPts val="0"/>
              </a:spcBef>
              <a:spcAft>
                <a:spcPts val="1200"/>
              </a:spcAft>
            </a:pPr>
            <a:r>
              <a:rPr lang="en-US" sz="2200" dirty="0"/>
              <a:t>The DOJ’s Antitrust Division was intimately involved with the case arguing that the rate-rigging undermined free-market competition. The plea agreements detail that traders used exclusive electronic chats to manipulate exchange rates by agreeing to withhold bids or offers to avoid moving the exchange rate in an adverse direction to other members of the chats.</a:t>
            </a:r>
          </a:p>
          <a:p>
            <a:pPr>
              <a:spcBef>
                <a:spcPts val="0"/>
              </a:spcBef>
              <a:spcAft>
                <a:spcPts val="1200"/>
              </a:spcAft>
            </a:pPr>
            <a:r>
              <a:rPr lang="en-US" sz="2200" dirty="0"/>
              <a:t>There has also been significant antitrust litigation stemming from benchmark rigging against the major banks involved. </a:t>
            </a:r>
          </a:p>
        </p:txBody>
      </p:sp>
      <p:sp>
        <p:nvSpPr>
          <p:cNvPr id="8" name="Slide Number Placeholder 7">
            <a:extLst>
              <a:ext uri="{FF2B5EF4-FFF2-40B4-BE49-F238E27FC236}">
                <a16:creationId xmlns:a16="http://schemas.microsoft.com/office/drawing/2014/main" xmlns="" id="{B2F320A2-2413-43A7-B1DA-E96443CC27E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5C5C49-BB69-4257-9CB5-A5D2CF33BF3F}"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4235859720"/>
      </p:ext>
    </p:extLst>
  </p:cSld>
  <p:clrMapOvr>
    <a:masterClrMapping/>
  </p:clrMapOvr>
</p:sld>
</file>

<file path=ppt/theme/theme1.xml><?xml version="1.0" encoding="utf-8"?>
<a:theme xmlns:a="http://schemas.openxmlformats.org/drawingml/2006/main" name="1_2016_FIA_PPTMasterFile-Template-v2-1">
  <a:themeElements>
    <a:clrScheme name="FIA standard palette">
      <a:dk1>
        <a:sysClr val="windowText" lastClr="000000"/>
      </a:dk1>
      <a:lt1>
        <a:sysClr val="window" lastClr="FFFFFF"/>
      </a:lt1>
      <a:dk2>
        <a:srgbClr val="4B4F54"/>
      </a:dk2>
      <a:lt2>
        <a:srgbClr val="77777A"/>
      </a:lt2>
      <a:accent1>
        <a:srgbClr val="85C441"/>
      </a:accent1>
      <a:accent2>
        <a:srgbClr val="C3DB65"/>
      </a:accent2>
      <a:accent3>
        <a:srgbClr val="00A4E7"/>
      </a:accent3>
      <a:accent4>
        <a:srgbClr val="44C8F5"/>
      </a:accent4>
      <a:accent5>
        <a:srgbClr val="FFCD00"/>
      </a:accent5>
      <a:accent6>
        <a:srgbClr val="F68928"/>
      </a:accent6>
      <a:hlink>
        <a:srgbClr val="156491"/>
      </a:hlink>
      <a:folHlink>
        <a:srgbClr val="4B4F54"/>
      </a:folHlink>
    </a:clrScheme>
    <a:fontScheme name="FIA Brand 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IA PPT.potx" id="{5A2480E6-4D98-4457-B2FC-8E85C1399E77}" vid="{DAA0E0A9-9CF2-459D-9E02-0F468C584A5E}"/>
    </a:ext>
  </a:extLst>
</a:theme>
</file>

<file path=ppt/theme/theme2.xml><?xml version="1.0" encoding="utf-8"?>
<a:theme xmlns:a="http://schemas.openxmlformats.org/drawingml/2006/main" name="FIA Content Base - ALT layouts">
  <a:themeElements>
    <a:clrScheme name="FIA standard palette">
      <a:dk1>
        <a:sysClr val="windowText" lastClr="000000"/>
      </a:dk1>
      <a:lt1>
        <a:sysClr val="window" lastClr="FFFFFF"/>
      </a:lt1>
      <a:dk2>
        <a:srgbClr val="7A7C82"/>
      </a:dk2>
      <a:lt2>
        <a:srgbClr val="D6D6D8"/>
      </a:lt2>
      <a:accent1>
        <a:srgbClr val="85C441"/>
      </a:accent1>
      <a:accent2>
        <a:srgbClr val="C3DB65"/>
      </a:accent2>
      <a:accent3>
        <a:srgbClr val="00A4E7"/>
      </a:accent3>
      <a:accent4>
        <a:srgbClr val="44C8F5"/>
      </a:accent4>
      <a:accent5>
        <a:srgbClr val="4BACC6"/>
      </a:accent5>
      <a:accent6>
        <a:srgbClr val="F68928"/>
      </a:accent6>
      <a:hlink>
        <a:srgbClr val="156491"/>
      </a:hlink>
      <a:folHlink>
        <a:srgbClr val="51545D"/>
      </a:folHlink>
    </a:clrScheme>
    <a:fontScheme name="FIA Brand 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IA PPT.potx" id="{5A2480E6-4D98-4457-B2FC-8E85C1399E77}" vid="{3CE6F08C-B4AB-495E-BB91-873076003E20}"/>
    </a:ext>
  </a:extLst>
</a:theme>
</file>

<file path=ppt/theme/theme3.xml><?xml version="1.0" encoding="utf-8"?>
<a:theme xmlns:a="http://schemas.openxmlformats.org/drawingml/2006/main" name="1_FIA Last Page Base">
  <a:themeElements>
    <a:clrScheme name="FIA standard palette">
      <a:dk1>
        <a:sysClr val="windowText" lastClr="000000"/>
      </a:dk1>
      <a:lt1>
        <a:sysClr val="window" lastClr="FFFFFF"/>
      </a:lt1>
      <a:dk2>
        <a:srgbClr val="7A7C82"/>
      </a:dk2>
      <a:lt2>
        <a:srgbClr val="D6D6D8"/>
      </a:lt2>
      <a:accent1>
        <a:srgbClr val="85C441"/>
      </a:accent1>
      <a:accent2>
        <a:srgbClr val="C3DB65"/>
      </a:accent2>
      <a:accent3>
        <a:srgbClr val="00A4E7"/>
      </a:accent3>
      <a:accent4>
        <a:srgbClr val="44C8F5"/>
      </a:accent4>
      <a:accent5>
        <a:srgbClr val="4BACC6"/>
      </a:accent5>
      <a:accent6>
        <a:srgbClr val="F68928"/>
      </a:accent6>
      <a:hlink>
        <a:srgbClr val="156491"/>
      </a:hlink>
      <a:folHlink>
        <a:srgbClr val="51545D"/>
      </a:folHlink>
    </a:clrScheme>
    <a:fontScheme name="FIA Brand 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IA PPT.potx" id="{5A2480E6-4D98-4457-B2FC-8E85C1399E77}" vid="{3DD71D11-B0F6-4B68-BB0E-5F4649C2B6F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2758</Words>
  <Application>Microsoft Office PowerPoint</Application>
  <PresentationFormat>On-screen Show (4:3)</PresentationFormat>
  <Paragraphs>209</Paragraphs>
  <Slides>28</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28</vt:i4>
      </vt:variant>
    </vt:vector>
  </HeadingPairs>
  <TitlesOfParts>
    <vt:vector size="34" baseType="lpstr">
      <vt:lpstr>Arial</vt:lpstr>
      <vt:lpstr>Arial Narrow</vt:lpstr>
      <vt:lpstr>Calibri</vt:lpstr>
      <vt:lpstr>1_2016_FIA_PPTMasterFile-Template-v2-1</vt:lpstr>
      <vt:lpstr>FIA Content Base - ALT layouts</vt:lpstr>
      <vt:lpstr>1_FIA Last Page Base</vt:lpstr>
      <vt:lpstr>Representing Parties in Multi-agency Enforcement Investigations</vt:lpstr>
      <vt:lpstr>Multi-agency Enforcement Investigations and the CFTC</vt:lpstr>
      <vt:lpstr>Multi-agency Enforcement Investigations and the CFTC</vt:lpstr>
      <vt:lpstr>Department of Justice</vt:lpstr>
      <vt:lpstr>Department of Justice</vt:lpstr>
      <vt:lpstr>Department of Justice</vt:lpstr>
      <vt:lpstr>Department of Justice</vt:lpstr>
      <vt:lpstr>Department of Justice</vt:lpstr>
      <vt:lpstr>Department of Justice</vt:lpstr>
      <vt:lpstr>Notable Recent Examples</vt:lpstr>
      <vt:lpstr>Self-Regulatory Organizations</vt:lpstr>
      <vt:lpstr>Self-Regulatory Organizations</vt:lpstr>
      <vt:lpstr>Self-Regulatory Organizations</vt:lpstr>
      <vt:lpstr>Self-Regulatory Organizations</vt:lpstr>
      <vt:lpstr>State Regulators</vt:lpstr>
      <vt:lpstr>State Regulators</vt:lpstr>
      <vt:lpstr>State Regulators</vt:lpstr>
      <vt:lpstr>State Regulators</vt:lpstr>
      <vt:lpstr>Double Jeopardy?</vt:lpstr>
      <vt:lpstr>Other Parallel Actions</vt:lpstr>
      <vt:lpstr>Practical Considerations When Facing Multiple Enforcement Agencies</vt:lpstr>
      <vt:lpstr>Identify the Greatest Risk</vt:lpstr>
      <vt:lpstr>Further considerations</vt:lpstr>
      <vt:lpstr>Practical Tools</vt:lpstr>
      <vt:lpstr>Cooperation and Multiple Enforcement Agencies</vt:lpstr>
      <vt:lpstr>Considerations to Cooperation</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Representing Parties in Multi-agency Enforcement Investigations</dc:title>
  <dc:creator>Beth Thompson</dc:creator>
  <cp:lastModifiedBy>Beth Thompson</cp:lastModifiedBy>
  <cp:revision>1</cp:revision>
  <dcterms:modified xsi:type="dcterms:W3CDTF">2018-11-13T16:25:33Z</dcterms:modified>
</cp:coreProperties>
</file>