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9" r:id="rId1"/>
  </p:sldMasterIdLst>
  <p:notesMasterIdLst>
    <p:notesMasterId r:id="rId47"/>
  </p:notesMasterIdLst>
  <p:handoutMasterIdLst>
    <p:handoutMasterId r:id="rId48"/>
  </p:handoutMasterIdLst>
  <p:sldIdLst>
    <p:sldId id="340" r:id="rId2"/>
    <p:sldId id="341" r:id="rId3"/>
    <p:sldId id="320" r:id="rId4"/>
    <p:sldId id="336" r:id="rId5"/>
    <p:sldId id="279" r:id="rId6"/>
    <p:sldId id="331" r:id="rId7"/>
    <p:sldId id="280" r:id="rId8"/>
    <p:sldId id="312" r:id="rId9"/>
    <p:sldId id="304" r:id="rId10"/>
    <p:sldId id="287" r:id="rId11"/>
    <p:sldId id="332" r:id="rId12"/>
    <p:sldId id="288" r:id="rId13"/>
    <p:sldId id="305" r:id="rId14"/>
    <p:sldId id="342" r:id="rId15"/>
    <p:sldId id="317" r:id="rId16"/>
    <p:sldId id="283" r:id="rId17"/>
    <p:sldId id="284" r:id="rId18"/>
    <p:sldId id="337" r:id="rId19"/>
    <p:sldId id="306" r:id="rId20"/>
    <p:sldId id="307" r:id="rId21"/>
    <p:sldId id="308" r:id="rId22"/>
    <p:sldId id="309" r:id="rId23"/>
    <p:sldId id="291" r:id="rId24"/>
    <p:sldId id="334" r:id="rId25"/>
    <p:sldId id="344" r:id="rId26"/>
    <p:sldId id="292" r:id="rId27"/>
    <p:sldId id="343" r:id="rId28"/>
    <p:sldId id="294" r:id="rId29"/>
    <p:sldId id="326" r:id="rId30"/>
    <p:sldId id="293" r:id="rId31"/>
    <p:sldId id="295" r:id="rId32"/>
    <p:sldId id="338" r:id="rId33"/>
    <p:sldId id="300" r:id="rId34"/>
    <p:sldId id="333" r:id="rId35"/>
    <p:sldId id="299" r:id="rId36"/>
    <p:sldId id="318" r:id="rId37"/>
    <p:sldId id="314" r:id="rId38"/>
    <p:sldId id="339" r:id="rId39"/>
    <p:sldId id="297" r:id="rId40"/>
    <p:sldId id="329" r:id="rId41"/>
    <p:sldId id="316" r:id="rId42"/>
    <p:sldId id="345" r:id="rId43"/>
    <p:sldId id="298" r:id="rId44"/>
    <p:sldId id="346" r:id="rId45"/>
    <p:sldId id="266"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83">
          <p15:clr>
            <a:srgbClr val="A4A3A4"/>
          </p15:clr>
        </p15:guide>
        <p15:guide id="2" pos="5594">
          <p15:clr>
            <a:srgbClr val="A4A3A4"/>
          </p15:clr>
        </p15:guide>
        <p15:guide id="3" pos="2880">
          <p15:clr>
            <a:srgbClr val="A4A3A4"/>
          </p15:clr>
        </p15:guide>
        <p15:guide id="4" pos="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41B3DC"/>
    <a:srgbClr val="608E32"/>
    <a:srgbClr val="73B632"/>
    <a:srgbClr val="0083C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77" autoAdjust="0"/>
    <p:restoredTop sz="50067" autoAdjust="0"/>
  </p:normalViewPr>
  <p:slideViewPr>
    <p:cSldViewPr snapToGrid="0" snapToObjects="1">
      <p:cViewPr varScale="1">
        <p:scale>
          <a:sx n="118" d="100"/>
          <a:sy n="118" d="100"/>
        </p:scale>
        <p:origin x="1272" y="91"/>
      </p:cViewPr>
      <p:guideLst>
        <p:guide orient="horz" pos="4183"/>
        <p:guide pos="5594"/>
        <p:guide pos="2880"/>
        <p:guide pos="168"/>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9A64924-50FB-C14F-849F-83FE3AC4976B}" type="datetimeFigureOut">
              <a:rPr lang="en-US" smtClean="0"/>
              <a:t>11/22/2019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B3F5AD5-BC76-6C40-BBBF-4771427AD055}" type="slidenum">
              <a:rPr lang="en-US" smtClean="0"/>
              <a:t>‹#›</a:t>
            </a:fld>
            <a:endParaRPr lang="en-US" dirty="0"/>
          </a:p>
        </p:txBody>
      </p:sp>
    </p:spTree>
    <p:extLst>
      <p:ext uri="{BB962C8B-B14F-4D97-AF65-F5344CB8AC3E}">
        <p14:creationId xmlns:p14="http://schemas.microsoft.com/office/powerpoint/2010/main" val="170923352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30461E-C342-48B0-98D4-23134A6D6AED}" type="datetimeFigureOut">
              <a:rPr lang="en-US" smtClean="0"/>
              <a:t>11/22/2019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A24E8F-DEF0-4685-A36F-DC993C330B1C}" type="slidenum">
              <a:rPr lang="en-US" smtClean="0"/>
              <a:t>‹#›</a:t>
            </a:fld>
            <a:endParaRPr lang="en-US" dirty="0"/>
          </a:p>
        </p:txBody>
      </p:sp>
    </p:spTree>
    <p:extLst>
      <p:ext uri="{BB962C8B-B14F-4D97-AF65-F5344CB8AC3E}">
        <p14:creationId xmlns:p14="http://schemas.microsoft.com/office/powerpoint/2010/main" val="414521644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27687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45692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IA Cover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2141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685799" y="2130426"/>
            <a:ext cx="7433129" cy="867752"/>
          </a:xfrm>
          <a:prstGeom prst="rect">
            <a:avLst/>
          </a:prstGeom>
        </p:spPr>
        <p:txBody>
          <a:bodyPr/>
          <a:lstStyle>
            <a:lvl1pPr algn="l">
              <a:defRPr sz="4000" b="1" i="0">
                <a:solidFill>
                  <a:schemeClr val="accent3"/>
                </a:solidFill>
                <a:latin typeface="+mj-lt"/>
                <a:cs typeface="Arial"/>
              </a:defRPr>
            </a:lvl1pPr>
          </a:lstStyle>
          <a:p>
            <a:r>
              <a:rPr lang="en-US"/>
              <a:t>Click to edit Master title style</a:t>
            </a:r>
            <a:endParaRPr lang="en-US" dirty="0"/>
          </a:p>
        </p:txBody>
      </p:sp>
      <p:sp>
        <p:nvSpPr>
          <p:cNvPr id="8" name="Subtitle 2"/>
          <p:cNvSpPr>
            <a:spLocks noGrp="1"/>
          </p:cNvSpPr>
          <p:nvPr>
            <p:ph type="subTitle" idx="1"/>
          </p:nvPr>
        </p:nvSpPr>
        <p:spPr>
          <a:xfrm>
            <a:off x="685800" y="3024555"/>
            <a:ext cx="6400800" cy="720968"/>
          </a:xfrm>
          <a:prstGeom prst="rect">
            <a:avLst/>
          </a:prstGeom>
        </p:spPr>
        <p:txBody>
          <a:bodyPr/>
          <a:lstStyle>
            <a:lvl1pPr marL="0" indent="0" algn="l">
              <a:buNone/>
              <a:defRPr sz="2400" b="0" i="1">
                <a:solidFill>
                  <a:schemeClr val="accent3"/>
                </a:solidFill>
                <a:latin typeface="+mj-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Date Placeholder 3"/>
          <p:cNvSpPr>
            <a:spLocks noGrp="1"/>
          </p:cNvSpPr>
          <p:nvPr userDrawn="1"/>
        </p:nvSpPr>
        <p:spPr>
          <a:xfrm>
            <a:off x="457200" y="6457351"/>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82233B0-11E4-4A0A-881E-AA1281D97E0A}" type="datetimeFigureOut">
              <a:rPr lang="en-US" smtClean="0"/>
              <a:pPr/>
              <a:t>11/22/2019</a:t>
            </a:fld>
            <a:endParaRPr lang="en-US" dirty="0"/>
          </a:p>
        </p:txBody>
      </p:sp>
      <p:sp>
        <p:nvSpPr>
          <p:cNvPr id="13" name="Footer Placeholder 4"/>
          <p:cNvSpPr>
            <a:spLocks noGrp="1"/>
          </p:cNvSpPr>
          <p:nvPr userDrawn="1"/>
        </p:nvSpPr>
        <p:spPr>
          <a:xfrm>
            <a:off x="3124200" y="6457351"/>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Slide Number Placeholder 5"/>
          <p:cNvSpPr>
            <a:spLocks noGrp="1"/>
          </p:cNvSpPr>
          <p:nvPr userDrawn="1"/>
        </p:nvSpPr>
        <p:spPr>
          <a:xfrm>
            <a:off x="6553200" y="6457351"/>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4139180-C054-46D4-ABA1-5074A52DA0AF}" type="slidenum">
              <a:rPr lang="en-US" smtClean="0"/>
              <a:pPr/>
              <a:t>‹#›</a:t>
            </a:fld>
            <a:endParaRPr lang="en-US" dirty="0"/>
          </a:p>
        </p:txBody>
      </p:sp>
    </p:spTree>
    <p:extLst>
      <p:ext uri="{BB962C8B-B14F-4D97-AF65-F5344CB8AC3E}">
        <p14:creationId xmlns:p14="http://schemas.microsoft.com/office/powerpoint/2010/main" val="2807759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wGrid">
    <p:spTree>
      <p:nvGrpSpPr>
        <p:cNvPr id="1" name=""/>
        <p:cNvGrpSpPr/>
        <p:nvPr/>
      </p:nvGrpSpPr>
      <p:grpSpPr>
        <a:xfrm>
          <a:off x="0" y="0"/>
          <a:ext cx="0" cy="0"/>
          <a:chOff x="0" y="0"/>
          <a:chExt cx="0" cy="0"/>
        </a:xfrm>
      </p:grpSpPr>
      <p:sp>
        <p:nvSpPr>
          <p:cNvPr id="7" name="Title 1"/>
          <p:cNvSpPr>
            <a:spLocks noGrp="1"/>
          </p:cNvSpPr>
          <p:nvPr>
            <p:ph type="ctrTitle"/>
          </p:nvPr>
        </p:nvSpPr>
        <p:spPr>
          <a:xfrm>
            <a:off x="685799" y="2130426"/>
            <a:ext cx="7433129" cy="867752"/>
          </a:xfrm>
          <a:prstGeom prst="rect">
            <a:avLst/>
          </a:prstGeom>
        </p:spPr>
        <p:txBody>
          <a:bodyPr/>
          <a:lstStyle>
            <a:lvl1pPr algn="l">
              <a:defRPr sz="4000" b="1" i="0">
                <a:solidFill>
                  <a:schemeClr val="accent3"/>
                </a:solidFill>
                <a:latin typeface="+mj-lt"/>
                <a:cs typeface="Arial"/>
              </a:defRPr>
            </a:lvl1pPr>
          </a:lstStyle>
          <a:p>
            <a:r>
              <a:rPr lang="en-US"/>
              <a:t>Click to edit Master title style</a:t>
            </a:r>
            <a:endParaRPr lang="en-US" dirty="0"/>
          </a:p>
        </p:txBody>
      </p:sp>
      <p:sp>
        <p:nvSpPr>
          <p:cNvPr id="8" name="Subtitle 2"/>
          <p:cNvSpPr>
            <a:spLocks noGrp="1"/>
          </p:cNvSpPr>
          <p:nvPr>
            <p:ph type="subTitle" idx="1"/>
          </p:nvPr>
        </p:nvSpPr>
        <p:spPr>
          <a:xfrm>
            <a:off x="685800" y="3024555"/>
            <a:ext cx="6400800" cy="720968"/>
          </a:xfrm>
          <a:prstGeom prst="rect">
            <a:avLst/>
          </a:prstGeom>
        </p:spPr>
        <p:txBody>
          <a:bodyPr/>
          <a:lstStyle>
            <a:lvl1pPr marL="0" indent="0" algn="l">
              <a:buNone/>
              <a:defRPr sz="2400" b="0" i="1">
                <a:solidFill>
                  <a:schemeClr val="accent3"/>
                </a:solidFill>
                <a:latin typeface="+mj-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Date Placeholder 3"/>
          <p:cNvSpPr>
            <a:spLocks noGrp="1"/>
          </p:cNvSpPr>
          <p:nvPr userDrawn="1"/>
        </p:nvSpPr>
        <p:spPr>
          <a:xfrm>
            <a:off x="457200" y="6457351"/>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82233B0-11E4-4A0A-881E-AA1281D97E0A}" type="datetimeFigureOut">
              <a:rPr lang="en-US" smtClean="0"/>
              <a:pPr/>
              <a:t>11/22/2019</a:t>
            </a:fld>
            <a:endParaRPr lang="en-US" dirty="0"/>
          </a:p>
        </p:txBody>
      </p:sp>
      <p:sp>
        <p:nvSpPr>
          <p:cNvPr id="13" name="Footer Placeholder 4"/>
          <p:cNvSpPr>
            <a:spLocks noGrp="1"/>
          </p:cNvSpPr>
          <p:nvPr userDrawn="1"/>
        </p:nvSpPr>
        <p:spPr>
          <a:xfrm>
            <a:off x="3124200" y="6457351"/>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Slide Number Placeholder 5"/>
          <p:cNvSpPr>
            <a:spLocks noGrp="1"/>
          </p:cNvSpPr>
          <p:nvPr userDrawn="1"/>
        </p:nvSpPr>
        <p:spPr>
          <a:xfrm>
            <a:off x="6553200" y="6457351"/>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4139180-C054-46D4-ABA1-5074A52DA0AF}" type="slidenum">
              <a:rPr lang="en-US" smtClean="0"/>
              <a:pPr/>
              <a:t>‹#›</a:t>
            </a:fld>
            <a:endParaRPr lang="en-US"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3500" t="9881" r="51117" b="43137"/>
          <a:stretch/>
        </p:blipFill>
        <p:spPr>
          <a:xfrm>
            <a:off x="3409188" y="1714500"/>
            <a:ext cx="5734811" cy="5143500"/>
          </a:xfrm>
          <a:prstGeom prst="rect">
            <a:avLst/>
          </a:prstGeom>
        </p:spPr>
      </p:pic>
    </p:spTree>
    <p:extLst>
      <p:ext uri="{BB962C8B-B14F-4D97-AF65-F5344CB8AC3E}">
        <p14:creationId xmlns:p14="http://schemas.microsoft.com/office/powerpoint/2010/main" val="2973711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013784"/>
            <a:ext cx="7772400" cy="1362075"/>
          </a:xfrm>
          <a:prstGeom prst="rect">
            <a:avLst/>
          </a:prstGeom>
        </p:spPr>
        <p:txBody>
          <a:bodyPr anchor="t"/>
          <a:lstStyle>
            <a:lvl1pPr algn="l">
              <a:defRPr sz="4000" b="1" cap="all">
                <a:solidFill>
                  <a:schemeClr val="accent3"/>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513597"/>
            <a:ext cx="7772400" cy="1500187"/>
          </a:xfrm>
          <a:prstGeom prst="rect">
            <a:avLst/>
          </a:prstGeo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82233B0-11E4-4A0A-881E-AA1281D97E0A}" type="datetimeFigureOut">
              <a:rPr lang="en-US" smtClean="0"/>
              <a:t>11/22/2019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4139180-C054-46D4-ABA1-5074A52DA0AF}" type="slidenum">
              <a:rPr lang="en-US" smtClean="0"/>
              <a:t>‹#›</a:t>
            </a:fld>
            <a:endParaRPr lang="en-US"/>
          </a:p>
        </p:txBody>
      </p:sp>
    </p:spTree>
    <p:extLst>
      <p:ext uri="{BB962C8B-B14F-4D97-AF65-F5344CB8AC3E}">
        <p14:creationId xmlns:p14="http://schemas.microsoft.com/office/powerpoint/2010/main" val="4178628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1449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532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5090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mple - Double Pictu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0414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0795" y="737451"/>
            <a:ext cx="7800630" cy="463643"/>
          </a:xfrm>
          <a:prstGeom prst="rect">
            <a:avLst/>
          </a:prstGeom>
        </p:spPr>
        <p:txBody>
          <a:bodyPr>
            <a:noAutofit/>
          </a:bodyPr>
          <a:lstStyle>
            <a:lvl1pPr algn="l">
              <a:defRPr sz="2800" b="1" i="0">
                <a:solidFill>
                  <a:srgbClr val="FFFFFF"/>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755703" y="1813215"/>
            <a:ext cx="7715722" cy="3988579"/>
          </a:xfrm>
          <a:prstGeom prst="rect">
            <a:avLst/>
          </a:prstGeom>
        </p:spPr>
        <p:txBody>
          <a:bodyPr/>
          <a:lstStyle>
            <a:lvl1pPr marL="301175" indent="-301175">
              <a:spcBef>
                <a:spcPts val="600"/>
              </a:spcBef>
              <a:spcAft>
                <a:spcPts val="600"/>
              </a:spcAft>
              <a:buClr>
                <a:srgbClr val="A3B5A0"/>
              </a:buClr>
              <a:buSzPct val="80000"/>
              <a:buFont typeface="Wingdings" charset="2"/>
              <a:buChar char="§"/>
              <a:defRPr sz="1600" b="0" i="0">
                <a:latin typeface="Arial"/>
                <a:cs typeface="Arial"/>
              </a:defRPr>
            </a:lvl1pPr>
            <a:lvl2pPr marL="704608" indent="-299773">
              <a:spcBef>
                <a:spcPts val="600"/>
              </a:spcBef>
              <a:spcAft>
                <a:spcPts val="600"/>
              </a:spcAft>
              <a:buClr>
                <a:srgbClr val="A3B5A0"/>
              </a:buClr>
              <a:buSzPct val="50000"/>
              <a:buFont typeface="Wingdings" panose="05000000000000000000" pitchFamily="2" charset="2"/>
              <a:buChar char="q"/>
              <a:defRPr sz="1600" b="0" i="0">
                <a:latin typeface="Arial"/>
                <a:cs typeface="Arial"/>
              </a:defRPr>
            </a:lvl2pPr>
            <a:lvl3pPr marL="1108041" indent="-299773">
              <a:spcBef>
                <a:spcPts val="600"/>
              </a:spcBef>
              <a:spcAft>
                <a:spcPts val="600"/>
              </a:spcAft>
              <a:buClr>
                <a:srgbClr val="A3B5A0"/>
              </a:buClr>
              <a:buSzPct val="80000"/>
              <a:buFont typeface="Wingdings" panose="05000000000000000000" pitchFamily="2" charset="2"/>
              <a:buChar char="Ø"/>
              <a:defRPr sz="1600" b="0" i="0">
                <a:latin typeface="Arial"/>
                <a:cs typeface="Arial"/>
              </a:defRPr>
            </a:lvl3pPr>
            <a:lvl4pPr marL="1511474" indent="-301175">
              <a:spcBef>
                <a:spcPts val="600"/>
              </a:spcBef>
              <a:spcAft>
                <a:spcPts val="600"/>
              </a:spcAft>
              <a:buClr>
                <a:srgbClr val="A3B5A0"/>
              </a:buClr>
              <a:buSzPct val="80000"/>
              <a:buFont typeface="Wingdings" panose="05000000000000000000" pitchFamily="2" charset="2"/>
              <a:buChar char="ü"/>
              <a:defRPr sz="1600" b="0" i="0">
                <a:latin typeface="Arial"/>
                <a:cs typeface="Arial"/>
              </a:defRPr>
            </a:lvl4pPr>
            <a:lvl5pPr marL="1914908" indent="-301175">
              <a:spcBef>
                <a:spcPts val="600"/>
              </a:spcBef>
              <a:spcAft>
                <a:spcPts val="600"/>
              </a:spcAft>
              <a:buClr>
                <a:srgbClr val="A3B5A0"/>
              </a:buClr>
              <a:buSzPct val="80000"/>
              <a:buFont typeface="Wingdings" charset="2"/>
              <a:buChar char="§"/>
              <a:defRPr sz="1600" b="0" i="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457489" y="6356537"/>
            <a:ext cx="2133023" cy="365592"/>
          </a:xfrm>
          <a:prstGeom prst="rect">
            <a:avLst/>
          </a:prstGeom>
        </p:spPr>
        <p:txBody>
          <a:bodyPr/>
          <a:lstStyle>
            <a:lvl1pPr>
              <a:defRPr>
                <a:cs typeface="Arial" charset="0"/>
              </a:defRPr>
            </a:lvl1pPr>
          </a:lstStyle>
          <a:p>
            <a:pPr>
              <a:defRPr/>
            </a:pPr>
            <a:fld id="{FBD24514-6C2A-41AB-8B9C-AC518063A550}" type="datetime1">
              <a:rPr lang="en-US" smtClean="0"/>
              <a:t>11/22/2019</a:t>
            </a:fld>
            <a:endParaRPr lang="en-US" dirty="0"/>
          </a:p>
        </p:txBody>
      </p:sp>
      <p:sp>
        <p:nvSpPr>
          <p:cNvPr id="8" name="Footer Placeholder 4"/>
          <p:cNvSpPr>
            <a:spLocks noGrp="1"/>
          </p:cNvSpPr>
          <p:nvPr>
            <p:ph type="ftr" sz="quarter" idx="11"/>
          </p:nvPr>
        </p:nvSpPr>
        <p:spPr>
          <a:xfrm>
            <a:off x="3124489" y="6356537"/>
            <a:ext cx="2895023" cy="365592"/>
          </a:xfrm>
          <a:prstGeom prst="rect">
            <a:avLst/>
          </a:prstGeom>
        </p:spPr>
        <p:txBody>
          <a:bodyPr/>
          <a:lstStyle>
            <a:lvl1pPr>
              <a:defRPr sz="882" b="0" i="0">
                <a:latin typeface="Arial"/>
                <a:cs typeface="Arial"/>
              </a:defRPr>
            </a:lvl1pPr>
          </a:lstStyle>
          <a:p>
            <a:pPr>
              <a:defRPr/>
            </a:pPr>
            <a:endParaRPr lang="en-US" dirty="0"/>
          </a:p>
        </p:txBody>
      </p:sp>
      <p:sp>
        <p:nvSpPr>
          <p:cNvPr id="9" name="Slide Number Placeholder 5"/>
          <p:cNvSpPr>
            <a:spLocks noGrp="1"/>
          </p:cNvSpPr>
          <p:nvPr>
            <p:ph type="sldNum" sz="quarter" idx="12"/>
          </p:nvPr>
        </p:nvSpPr>
        <p:spPr>
          <a:xfrm>
            <a:off x="6553489" y="6356537"/>
            <a:ext cx="2133023" cy="365592"/>
          </a:xfrm>
          <a:prstGeom prst="rect">
            <a:avLst/>
          </a:prstGeom>
        </p:spPr>
        <p:txBody>
          <a:bodyPr/>
          <a:lstStyle>
            <a:lvl1pPr>
              <a:defRPr sz="882">
                <a:latin typeface="Arial" charset="0"/>
                <a:cs typeface="Arial" charset="0"/>
              </a:defRPr>
            </a:lvl1pPr>
          </a:lstStyle>
          <a:p>
            <a:pPr>
              <a:defRPr/>
            </a:pPr>
            <a:fld id="{EDB7A17B-C5B4-4CE6-96B4-4DD6A91B314C}" type="slidenum">
              <a:rPr lang="en-US"/>
              <a:pPr>
                <a:defRPr/>
              </a:pPr>
              <a:t>‹#›</a:t>
            </a:fld>
            <a:endParaRPr lang="en-US" dirty="0"/>
          </a:p>
        </p:txBody>
      </p:sp>
    </p:spTree>
    <p:extLst>
      <p:ext uri="{BB962C8B-B14F-4D97-AF65-F5344CB8AC3E}">
        <p14:creationId xmlns:p14="http://schemas.microsoft.com/office/powerpoint/2010/main" val="1181287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ThinkstockPhotos-159305374.png"/>
          <p:cNvPicPr>
            <a:picLocks noChangeAspect="1"/>
          </p:cNvPicPr>
          <p:nvPr/>
        </p:nvPicPr>
        <p:blipFill rotWithShape="1">
          <a:blip r:embed="rId11">
            <a:extLst>
              <a:ext uri="{28A0092B-C50C-407E-A947-70E740481C1C}">
                <a14:useLocalDpi xmlns:a14="http://schemas.microsoft.com/office/drawing/2010/main" val="0"/>
              </a:ext>
            </a:extLst>
          </a:blip>
          <a:srcRect t="48496"/>
          <a:stretch/>
        </p:blipFill>
        <p:spPr>
          <a:xfrm flipH="1">
            <a:off x="2620912" y="0"/>
            <a:ext cx="6537686" cy="3532188"/>
          </a:xfrm>
          <a:prstGeom prst="rect">
            <a:avLst/>
          </a:prstGeom>
        </p:spPr>
      </p:pic>
      <p:pic>
        <p:nvPicPr>
          <p:cNvPr id="8" name="Picture 7" descr="ThinkstockPhotos-159305374.png"/>
          <p:cNvPicPr>
            <a:picLocks noChangeAspect="1"/>
          </p:cNvPicPr>
          <p:nvPr/>
        </p:nvPicPr>
        <p:blipFill rotWithShape="1">
          <a:blip r:embed="rId11">
            <a:extLst>
              <a:ext uri="{28A0092B-C50C-407E-A947-70E740481C1C}">
                <a14:useLocalDpi xmlns:a14="http://schemas.microsoft.com/office/drawing/2010/main" val="0"/>
              </a:ext>
            </a:extLst>
          </a:blip>
          <a:srcRect l="4626" t="61542"/>
          <a:stretch/>
        </p:blipFill>
        <p:spPr>
          <a:xfrm flipV="1">
            <a:off x="-3698" y="4229110"/>
            <a:ext cx="6235280" cy="2637435"/>
          </a:xfrm>
          <a:prstGeom prst="rect">
            <a:avLst/>
          </a:prstGeom>
        </p:spPr>
      </p:pic>
      <p:pic>
        <p:nvPicPr>
          <p:cNvPr id="5" name="Picture 4" descr="FIA Logo.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469204" y="5683038"/>
            <a:ext cx="1317692" cy="673312"/>
          </a:xfrm>
          <a:prstGeom prst="rect">
            <a:avLst/>
          </a:prstGeom>
        </p:spPr>
      </p:pic>
    </p:spTree>
    <p:extLst>
      <p:ext uri="{BB962C8B-B14F-4D97-AF65-F5344CB8AC3E}">
        <p14:creationId xmlns:p14="http://schemas.microsoft.com/office/powerpoint/2010/main" val="3446946135"/>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9"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hyperlink" Target="mailto:aeastwood@willkie.com" TargetMode="External"/><Relationship Id="rId2" Type="http://schemas.openxmlformats.org/officeDocument/2006/relationships/hyperlink" Target="mailto:ppantano@willkie.com" TargetMode="External"/><Relationship Id="rId1" Type="http://schemas.openxmlformats.org/officeDocument/2006/relationships/slideLayout" Target="../slideLayouts/slideLayout9.xml"/><Relationship Id="rId4" Type="http://schemas.openxmlformats.org/officeDocument/2006/relationships/hyperlink" Target="mailto:nkumar@willkie.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74758" y="4775864"/>
            <a:ext cx="4073310" cy="612530"/>
          </a:xfrm>
        </p:spPr>
        <p:txBody>
          <a:bodyPr/>
          <a:lstStyle/>
          <a:p>
            <a:pPr algn="r"/>
            <a:r>
              <a:rPr lang="en-US" sz="900" b="1" dirty="0"/>
              <a:t/>
            </a:r>
            <a:br>
              <a:rPr lang="en-US" sz="900" b="1" dirty="0"/>
            </a:br>
            <a:r>
              <a:rPr lang="en-US" b="1" dirty="0"/>
              <a:t>December 13, 2018</a:t>
            </a:r>
          </a:p>
        </p:txBody>
      </p:sp>
      <p:sp>
        <p:nvSpPr>
          <p:cNvPr id="4" name="Title 1"/>
          <p:cNvSpPr>
            <a:spLocks noGrp="1"/>
          </p:cNvSpPr>
          <p:nvPr>
            <p:ph type="ctrTitle"/>
          </p:nvPr>
        </p:nvSpPr>
        <p:spPr>
          <a:xfrm>
            <a:off x="611829" y="1662391"/>
            <a:ext cx="6522897" cy="2804160"/>
          </a:xfrm>
        </p:spPr>
        <p:txBody>
          <a:bodyPr/>
          <a:lstStyle/>
          <a:p>
            <a:pPr algn="ctr"/>
            <a:r>
              <a:rPr lang="en-US" sz="3600" dirty="0">
                <a:solidFill>
                  <a:srgbClr val="00B0F0"/>
                </a:solidFill>
              </a:rPr>
              <a:t>Misappropriation of Material Non-Public Information in the Commodities and Derivatives Markets</a:t>
            </a:r>
          </a:p>
        </p:txBody>
      </p:sp>
    </p:spTree>
    <p:extLst>
      <p:ext uri="{BB962C8B-B14F-4D97-AF65-F5344CB8AC3E}">
        <p14:creationId xmlns:p14="http://schemas.microsoft.com/office/powerpoint/2010/main" val="624357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976" y="1331698"/>
            <a:ext cx="7800630" cy="746760"/>
          </a:xfrm>
        </p:spPr>
        <p:txBody>
          <a:bodyPr>
            <a:normAutofit fontScale="90000"/>
          </a:bodyPr>
          <a:lstStyle/>
          <a:p>
            <a:r>
              <a:rPr lang="en-US" sz="2400" b="1" dirty="0">
                <a:solidFill>
                  <a:srgbClr val="00B0F0"/>
                </a:solidFill>
              </a:rPr>
              <a:t>What Creates a Duty to Keep the Information Confidential? </a:t>
            </a:r>
          </a:p>
        </p:txBody>
      </p:sp>
      <p:sp>
        <p:nvSpPr>
          <p:cNvPr id="3" name="Content Placeholder 2"/>
          <p:cNvSpPr>
            <a:spLocks noGrp="1"/>
          </p:cNvSpPr>
          <p:nvPr>
            <p:ph idx="1"/>
          </p:nvPr>
        </p:nvSpPr>
        <p:spPr>
          <a:xfrm>
            <a:off x="837508" y="2316135"/>
            <a:ext cx="7715722" cy="3223605"/>
          </a:xfrm>
        </p:spPr>
        <p:txBody>
          <a:bodyPr>
            <a:noAutofit/>
          </a:bodyPr>
          <a:lstStyle/>
          <a:p>
            <a:pPr>
              <a:spcBef>
                <a:spcPts val="600"/>
              </a:spcBef>
              <a:spcAft>
                <a:spcPts val="600"/>
              </a:spcAft>
              <a:buClr>
                <a:srgbClr val="00B0F0"/>
              </a:buClr>
            </a:pPr>
            <a:r>
              <a:rPr lang="en-US" sz="1600" dirty="0"/>
              <a:t>A contractual obligation to maintain information in confidence </a:t>
            </a:r>
          </a:p>
          <a:p>
            <a:pPr lvl="1">
              <a:spcBef>
                <a:spcPts val="600"/>
              </a:spcBef>
              <a:spcAft>
                <a:spcPts val="600"/>
              </a:spcAft>
              <a:buClr>
                <a:srgbClr val="00B0F0"/>
              </a:buClr>
            </a:pPr>
            <a:r>
              <a:rPr lang="en-US" sz="1600" dirty="0"/>
              <a:t>A non-disclosure agreement </a:t>
            </a:r>
          </a:p>
          <a:p>
            <a:pPr lvl="1">
              <a:spcBef>
                <a:spcPts val="600"/>
              </a:spcBef>
              <a:spcAft>
                <a:spcPts val="600"/>
              </a:spcAft>
              <a:buClr>
                <a:srgbClr val="00B0F0"/>
              </a:buClr>
            </a:pPr>
            <a:r>
              <a:rPr lang="en-US" sz="1600" dirty="0"/>
              <a:t>A confidentiality provision in an M&amp;A agreement, or a commodity or derivatives purchase and sale agreement </a:t>
            </a:r>
          </a:p>
          <a:p>
            <a:pPr>
              <a:spcBef>
                <a:spcPts val="600"/>
              </a:spcBef>
              <a:spcAft>
                <a:spcPts val="600"/>
              </a:spcAft>
              <a:buClr>
                <a:srgbClr val="00B0F0"/>
              </a:buClr>
            </a:pPr>
            <a:r>
              <a:rPr lang="en-US" sz="1600" dirty="0"/>
              <a:t>A legal duty to maintain information in confidence </a:t>
            </a:r>
          </a:p>
          <a:p>
            <a:pPr lvl="1">
              <a:spcBef>
                <a:spcPts val="600"/>
              </a:spcBef>
              <a:spcAft>
                <a:spcPts val="600"/>
              </a:spcAft>
              <a:buClr>
                <a:srgbClr val="00B0F0"/>
              </a:buClr>
            </a:pPr>
            <a:r>
              <a:rPr lang="en-US" sz="1600" dirty="0"/>
              <a:t>Swap dealer duty to maintain customer confidential information in confidence (CFTC Rule 23.410(c)) </a:t>
            </a:r>
          </a:p>
          <a:p>
            <a:pPr lvl="1">
              <a:spcBef>
                <a:spcPts val="600"/>
              </a:spcBef>
              <a:spcAft>
                <a:spcPts val="600"/>
              </a:spcAft>
              <a:buClr>
                <a:srgbClr val="00B0F0"/>
              </a:buClr>
            </a:pPr>
            <a:r>
              <a:rPr lang="en-US" sz="1600" dirty="0"/>
              <a:t>An FCM, CTA or CPO obligation to keep customer information confidential</a:t>
            </a:r>
          </a:p>
        </p:txBody>
      </p:sp>
      <p:sp>
        <p:nvSpPr>
          <p:cNvPr id="5" name="Slide Number Placeholder 4"/>
          <p:cNvSpPr>
            <a:spLocks noGrp="1"/>
          </p:cNvSpPr>
          <p:nvPr>
            <p:ph type="sldNum" sz="quarter" idx="12"/>
          </p:nvPr>
        </p:nvSpPr>
        <p:spPr/>
        <p:txBody>
          <a:bodyPr/>
          <a:lstStyle/>
          <a:p>
            <a:pPr>
              <a:defRPr/>
            </a:pPr>
            <a:fld id="{EDB7A17B-C5B4-4CE6-96B4-4DD6A91B314C}" type="slidenum">
              <a:rPr lang="en-US" smtClean="0"/>
              <a:pPr>
                <a:defRPr/>
              </a:pPr>
              <a:t>10</a:t>
            </a:fld>
            <a:endParaRPr lang="en-US" dirty="0"/>
          </a:p>
        </p:txBody>
      </p:sp>
    </p:spTree>
    <p:extLst>
      <p:ext uri="{BB962C8B-B14F-4D97-AF65-F5344CB8AC3E}">
        <p14:creationId xmlns:p14="http://schemas.microsoft.com/office/powerpoint/2010/main" val="1334633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580" y="1243592"/>
            <a:ext cx="7800630" cy="834866"/>
          </a:xfrm>
        </p:spPr>
        <p:txBody>
          <a:bodyPr>
            <a:normAutofit fontScale="90000"/>
          </a:bodyPr>
          <a:lstStyle/>
          <a:p>
            <a:r>
              <a:rPr lang="en-US" sz="2400" b="1" dirty="0">
                <a:solidFill>
                  <a:srgbClr val="00B0F0"/>
                </a:solidFill>
              </a:rPr>
              <a:t>What Creates a Duty to Keep the Information Confidential</a:t>
            </a:r>
            <a:r>
              <a:rPr lang="en-US" sz="2800" b="1" dirty="0">
                <a:solidFill>
                  <a:srgbClr val="00B0F0"/>
                </a:solidFill>
              </a:rPr>
              <a:t>?, </a:t>
            </a:r>
            <a:r>
              <a:rPr lang="en-US" sz="2400" i="1" dirty="0">
                <a:solidFill>
                  <a:srgbClr val="00B0F0"/>
                </a:solidFill>
              </a:rPr>
              <a:t>cont’d</a:t>
            </a:r>
            <a:endParaRPr lang="en-US" dirty="0">
              <a:solidFill>
                <a:srgbClr val="00B0F0"/>
              </a:solidFill>
            </a:endParaRPr>
          </a:p>
        </p:txBody>
      </p:sp>
      <p:sp>
        <p:nvSpPr>
          <p:cNvPr id="3" name="Content Placeholder 2"/>
          <p:cNvSpPr>
            <a:spLocks noGrp="1"/>
          </p:cNvSpPr>
          <p:nvPr>
            <p:ph idx="1"/>
          </p:nvPr>
        </p:nvSpPr>
        <p:spPr>
          <a:xfrm>
            <a:off x="755703" y="2445675"/>
            <a:ext cx="6970977" cy="2781645"/>
          </a:xfrm>
        </p:spPr>
        <p:txBody>
          <a:bodyPr/>
          <a:lstStyle/>
          <a:p>
            <a:pPr>
              <a:buClr>
                <a:srgbClr val="00B0F0"/>
              </a:buClr>
            </a:pPr>
            <a:r>
              <a:rPr lang="en-US" dirty="0"/>
              <a:t>A company policy requiring employees to keep confidential the company’s proprietary information</a:t>
            </a:r>
          </a:p>
          <a:p>
            <a:pPr>
              <a:buClr>
                <a:srgbClr val="00B0F0"/>
              </a:buClr>
            </a:pPr>
            <a:r>
              <a:rPr lang="en-US" dirty="0"/>
              <a:t>A relationship of “trust and confidence” </a:t>
            </a:r>
          </a:p>
          <a:p>
            <a:pPr lvl="1">
              <a:buClr>
                <a:srgbClr val="00B0F0"/>
              </a:buClr>
            </a:pPr>
            <a:r>
              <a:rPr lang="en-US" dirty="0"/>
              <a:t>Expectation, implied or explicit – “Keep this </a:t>
            </a:r>
            <a:r>
              <a:rPr lang="en-US" dirty="0" err="1"/>
              <a:t>pnc</a:t>
            </a:r>
            <a:r>
              <a:rPr lang="en-US" dirty="0"/>
              <a:t>”</a:t>
            </a:r>
          </a:p>
          <a:p>
            <a:pPr lvl="1">
              <a:buClr>
                <a:srgbClr val="00B0F0"/>
              </a:buClr>
            </a:pPr>
            <a:r>
              <a:rPr lang="en-US" dirty="0"/>
              <a:t>Written or oral agreement</a:t>
            </a:r>
            <a:endParaRPr lang="en-US" dirty="0">
              <a:solidFill>
                <a:srgbClr val="FF0000"/>
              </a:solidFill>
            </a:endParaRPr>
          </a:p>
          <a:p>
            <a:pPr lvl="1">
              <a:buClr>
                <a:srgbClr val="00B0F0"/>
              </a:buClr>
            </a:pPr>
            <a:r>
              <a:rPr lang="en-US" dirty="0"/>
              <a:t>Need not be a fiduciary</a:t>
            </a:r>
          </a:p>
          <a:p>
            <a:endParaRPr lang="en-US" dirty="0"/>
          </a:p>
        </p:txBody>
      </p:sp>
      <p:sp>
        <p:nvSpPr>
          <p:cNvPr id="4" name="Slide Number Placeholder 3"/>
          <p:cNvSpPr>
            <a:spLocks noGrp="1"/>
          </p:cNvSpPr>
          <p:nvPr>
            <p:ph type="sldNum" sz="quarter" idx="12"/>
          </p:nvPr>
        </p:nvSpPr>
        <p:spPr/>
        <p:txBody>
          <a:bodyPr/>
          <a:lstStyle/>
          <a:p>
            <a:pPr>
              <a:defRPr/>
            </a:pPr>
            <a:fld id="{EDB7A17B-C5B4-4CE6-96B4-4DD6A91B314C}" type="slidenum">
              <a:rPr lang="en-US" smtClean="0"/>
              <a:pPr>
                <a:defRPr/>
              </a:pPr>
              <a:t>11</a:t>
            </a:fld>
            <a:endParaRPr lang="en-US" dirty="0"/>
          </a:p>
        </p:txBody>
      </p:sp>
    </p:spTree>
    <p:extLst>
      <p:ext uri="{BB962C8B-B14F-4D97-AF65-F5344CB8AC3E}">
        <p14:creationId xmlns:p14="http://schemas.microsoft.com/office/powerpoint/2010/main" val="1529216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355" y="1486103"/>
            <a:ext cx="7596905" cy="588429"/>
          </a:xfrm>
        </p:spPr>
        <p:txBody>
          <a:bodyPr/>
          <a:lstStyle/>
          <a:p>
            <a:r>
              <a:rPr lang="en-US" sz="2700" b="1" dirty="0">
                <a:solidFill>
                  <a:srgbClr val="00B0F0"/>
                </a:solidFill>
              </a:rPr>
              <a:t>Relationship of “Trust and Confidence” </a:t>
            </a:r>
          </a:p>
        </p:txBody>
      </p:sp>
      <p:sp>
        <p:nvSpPr>
          <p:cNvPr id="3" name="Content Placeholder 2"/>
          <p:cNvSpPr>
            <a:spLocks noGrp="1"/>
          </p:cNvSpPr>
          <p:nvPr>
            <p:ph idx="1"/>
          </p:nvPr>
        </p:nvSpPr>
        <p:spPr>
          <a:xfrm>
            <a:off x="755703" y="2537115"/>
            <a:ext cx="7511997" cy="3482685"/>
          </a:xfrm>
        </p:spPr>
        <p:txBody>
          <a:bodyPr/>
          <a:lstStyle/>
          <a:p>
            <a:pPr>
              <a:spcBef>
                <a:spcPts val="1200"/>
              </a:spcBef>
              <a:spcAft>
                <a:spcPts val="600"/>
              </a:spcAft>
              <a:buClr>
                <a:srgbClr val="00B0F0"/>
              </a:buClr>
            </a:pPr>
            <a:r>
              <a:rPr lang="en-US" sz="1600" dirty="0"/>
              <a:t>When is there an expectation of “trust and confidence”?</a:t>
            </a:r>
          </a:p>
          <a:p>
            <a:pPr lvl="1">
              <a:spcBef>
                <a:spcPts val="1200"/>
              </a:spcBef>
              <a:spcAft>
                <a:spcPts val="600"/>
              </a:spcAft>
              <a:buClr>
                <a:srgbClr val="00B0F0"/>
              </a:buClr>
            </a:pPr>
            <a:r>
              <a:rPr lang="en-US" sz="1600" dirty="0"/>
              <a:t>Did the recipient agree to keep the information confidential? </a:t>
            </a:r>
          </a:p>
          <a:p>
            <a:pPr lvl="1">
              <a:spcBef>
                <a:spcPts val="1200"/>
              </a:spcBef>
              <a:spcAft>
                <a:spcPts val="600"/>
              </a:spcAft>
              <a:buClr>
                <a:srgbClr val="00B0F0"/>
              </a:buClr>
            </a:pPr>
            <a:r>
              <a:rPr lang="en-US" sz="1600" dirty="0"/>
              <a:t>Do the source and the recipient have a history, pattern, or practice of sharing confidences? </a:t>
            </a:r>
          </a:p>
          <a:p>
            <a:pPr>
              <a:spcBef>
                <a:spcPts val="1200"/>
              </a:spcBef>
              <a:spcAft>
                <a:spcPts val="600"/>
              </a:spcAft>
              <a:buClr>
                <a:srgbClr val="00B0F0"/>
              </a:buClr>
            </a:pPr>
            <a:r>
              <a:rPr lang="en-US" sz="1600" dirty="0"/>
              <a:t>CFTC enforcement actions provide examples of situations in which the CFTC claims that a breach of an expectation of trust and confidence has occurred</a:t>
            </a:r>
          </a:p>
        </p:txBody>
      </p:sp>
      <p:sp>
        <p:nvSpPr>
          <p:cNvPr id="5" name="Slide Number Placeholder 4"/>
          <p:cNvSpPr>
            <a:spLocks noGrp="1"/>
          </p:cNvSpPr>
          <p:nvPr>
            <p:ph type="sldNum" sz="quarter" idx="12"/>
          </p:nvPr>
        </p:nvSpPr>
        <p:spPr/>
        <p:txBody>
          <a:bodyPr/>
          <a:lstStyle/>
          <a:p>
            <a:pPr>
              <a:defRPr/>
            </a:pPr>
            <a:fld id="{EDB7A17B-C5B4-4CE6-96B4-4DD6A91B314C}" type="slidenum">
              <a:rPr lang="en-US" smtClean="0"/>
              <a:pPr>
                <a:defRPr/>
              </a:pPr>
              <a:t>12</a:t>
            </a:fld>
            <a:endParaRPr lang="en-US" dirty="0"/>
          </a:p>
        </p:txBody>
      </p:sp>
    </p:spTree>
    <p:extLst>
      <p:ext uri="{BB962C8B-B14F-4D97-AF65-F5344CB8AC3E}">
        <p14:creationId xmlns:p14="http://schemas.microsoft.com/office/powerpoint/2010/main" val="3670849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735" y="1061714"/>
            <a:ext cx="7665485" cy="474129"/>
          </a:xfrm>
        </p:spPr>
        <p:txBody>
          <a:bodyPr>
            <a:normAutofit fontScale="90000"/>
          </a:bodyPr>
          <a:lstStyle/>
          <a:p>
            <a:r>
              <a:rPr lang="en-US" dirty="0">
                <a:solidFill>
                  <a:srgbClr val="00B0F0"/>
                </a:solidFill>
              </a:rPr>
              <a:t>Examples of Relationship of </a:t>
            </a:r>
            <a:br>
              <a:rPr lang="en-US" dirty="0">
                <a:solidFill>
                  <a:srgbClr val="00B0F0"/>
                </a:solidFill>
              </a:rPr>
            </a:br>
            <a:r>
              <a:rPr lang="en-US" dirty="0">
                <a:solidFill>
                  <a:srgbClr val="00B0F0"/>
                </a:solidFill>
              </a:rPr>
              <a:t>“Trust and Confidence”</a:t>
            </a:r>
            <a:endParaRPr lang="en-US" b="1" dirty="0">
              <a:solidFill>
                <a:srgbClr val="00B0F0"/>
              </a:solidFill>
            </a:endParaRPr>
          </a:p>
        </p:txBody>
      </p:sp>
      <p:sp>
        <p:nvSpPr>
          <p:cNvPr id="3" name="Content Placeholder 2"/>
          <p:cNvSpPr>
            <a:spLocks noGrp="1"/>
          </p:cNvSpPr>
          <p:nvPr>
            <p:ph idx="1"/>
          </p:nvPr>
        </p:nvSpPr>
        <p:spPr>
          <a:xfrm>
            <a:off x="759714" y="2093495"/>
            <a:ext cx="7321497" cy="3633537"/>
          </a:xfrm>
        </p:spPr>
        <p:txBody>
          <a:bodyPr>
            <a:normAutofit lnSpcReduction="10000"/>
          </a:bodyPr>
          <a:lstStyle/>
          <a:p>
            <a:pPr>
              <a:spcBef>
                <a:spcPts val="600"/>
              </a:spcBef>
              <a:spcAft>
                <a:spcPts val="600"/>
              </a:spcAft>
              <a:buClr>
                <a:srgbClr val="00B0F0"/>
              </a:buClr>
            </a:pPr>
            <a:r>
              <a:rPr lang="en-US" sz="1700" b="1" i="1" dirty="0" smtClean="0">
                <a:solidFill>
                  <a:srgbClr val="00B0F0"/>
                </a:solidFill>
              </a:rPr>
              <a:t>Employer-Employee</a:t>
            </a:r>
            <a:endParaRPr lang="en-US" sz="1700" b="1" i="1" dirty="0">
              <a:solidFill>
                <a:srgbClr val="00B0F0"/>
              </a:solidFill>
            </a:endParaRPr>
          </a:p>
          <a:p>
            <a:pPr lvl="1">
              <a:buClr>
                <a:srgbClr val="00B0F0"/>
              </a:buClr>
            </a:pPr>
            <a:r>
              <a:rPr lang="en-US" sz="1700" b="1" i="1" dirty="0"/>
              <a:t>In Re </a:t>
            </a:r>
            <a:r>
              <a:rPr lang="en-US" sz="1700" b="1" i="1" dirty="0" err="1"/>
              <a:t>Motazedi</a:t>
            </a:r>
            <a:r>
              <a:rPr lang="en-US" sz="1700" dirty="0"/>
              <a:t>, CFTC Docket No. 16-01 (Dec. 2, 2015) (Speaking Order) --employee executed trades in his personal account to the detriment of employer’s account – company policies prohibited misuse of propriety / confidential information </a:t>
            </a:r>
          </a:p>
          <a:p>
            <a:pPr lvl="2">
              <a:buClr>
                <a:srgbClr val="00B0F0"/>
              </a:buClr>
            </a:pPr>
            <a:r>
              <a:rPr lang="en-US" sz="1700" dirty="0"/>
              <a:t>$100k fine, restitution, trading ban</a:t>
            </a:r>
          </a:p>
          <a:p>
            <a:pPr lvl="1">
              <a:buClr>
                <a:srgbClr val="00B0F0"/>
              </a:buClr>
            </a:pPr>
            <a:r>
              <a:rPr lang="en-US" sz="1700" b="1" i="1" dirty="0"/>
              <a:t>In Re Ruggles</a:t>
            </a:r>
            <a:r>
              <a:rPr lang="en-US" sz="1700" dirty="0"/>
              <a:t>, CFTC Docket No. 16-34 (Sept. 29, 2016) (Speaking Order) -- employee executed trades in his personal account opposite the employer’s account that he also controlled – company policies required employee to protect employer’s confidential / proprietary information </a:t>
            </a:r>
          </a:p>
          <a:p>
            <a:pPr lvl="2">
              <a:buClr>
                <a:srgbClr val="00B0F0"/>
              </a:buClr>
            </a:pPr>
            <a:r>
              <a:rPr lang="en-US" sz="1700" dirty="0"/>
              <a:t>$1.75 million fine, restitution, and trading ban</a:t>
            </a:r>
          </a:p>
        </p:txBody>
      </p:sp>
      <p:sp>
        <p:nvSpPr>
          <p:cNvPr id="5" name="Slide Number Placeholder 4"/>
          <p:cNvSpPr>
            <a:spLocks noGrp="1"/>
          </p:cNvSpPr>
          <p:nvPr>
            <p:ph type="sldNum" sz="quarter" idx="12"/>
          </p:nvPr>
        </p:nvSpPr>
        <p:spPr/>
        <p:txBody>
          <a:bodyPr/>
          <a:lstStyle/>
          <a:p>
            <a:pPr>
              <a:defRPr/>
            </a:pPr>
            <a:fld id="{EDB7A17B-C5B4-4CE6-96B4-4DD6A91B314C}" type="slidenum">
              <a:rPr lang="en-US" smtClean="0"/>
              <a:pPr>
                <a:defRPr/>
              </a:pPr>
              <a:t>13</a:t>
            </a:fld>
            <a:endParaRPr lang="en-US" dirty="0"/>
          </a:p>
        </p:txBody>
      </p:sp>
    </p:spTree>
    <p:extLst>
      <p:ext uri="{BB962C8B-B14F-4D97-AF65-F5344CB8AC3E}">
        <p14:creationId xmlns:p14="http://schemas.microsoft.com/office/powerpoint/2010/main" val="3147226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735" y="1061714"/>
            <a:ext cx="7665485" cy="474129"/>
          </a:xfrm>
        </p:spPr>
        <p:txBody>
          <a:bodyPr>
            <a:normAutofit fontScale="90000"/>
          </a:bodyPr>
          <a:lstStyle/>
          <a:p>
            <a:r>
              <a:rPr lang="en-US" b="1" dirty="0">
                <a:solidFill>
                  <a:srgbClr val="00B0F0"/>
                </a:solidFill>
              </a:rPr>
              <a:t>“Trust and Confidence” </a:t>
            </a:r>
            <a:r>
              <a:rPr lang="en-US" b="1" dirty="0" smtClean="0">
                <a:solidFill>
                  <a:srgbClr val="00B0F0"/>
                </a:solidFill>
              </a:rPr>
              <a:t>(</a:t>
            </a:r>
            <a:r>
              <a:rPr lang="en-US" i="1" dirty="0" smtClean="0">
                <a:solidFill>
                  <a:srgbClr val="00B0F0"/>
                </a:solidFill>
              </a:rPr>
              <a:t>cont’d</a:t>
            </a:r>
            <a:r>
              <a:rPr lang="en-US" i="1" dirty="0">
                <a:solidFill>
                  <a:srgbClr val="00B0F0"/>
                </a:solidFill>
              </a:rPr>
              <a:t>)</a:t>
            </a:r>
            <a:endParaRPr lang="en-US" b="1" dirty="0">
              <a:solidFill>
                <a:srgbClr val="00B0F0"/>
              </a:solidFill>
            </a:endParaRPr>
          </a:p>
        </p:txBody>
      </p:sp>
      <p:sp>
        <p:nvSpPr>
          <p:cNvPr id="3" name="Content Placeholder 2"/>
          <p:cNvSpPr>
            <a:spLocks noGrp="1"/>
          </p:cNvSpPr>
          <p:nvPr>
            <p:ph idx="1"/>
          </p:nvPr>
        </p:nvSpPr>
        <p:spPr>
          <a:xfrm>
            <a:off x="755703" y="1813215"/>
            <a:ext cx="7750623" cy="4286796"/>
          </a:xfrm>
        </p:spPr>
        <p:txBody>
          <a:bodyPr>
            <a:noAutofit/>
          </a:bodyPr>
          <a:lstStyle/>
          <a:p>
            <a:pPr>
              <a:spcBef>
                <a:spcPts val="600"/>
              </a:spcBef>
              <a:spcAft>
                <a:spcPts val="600"/>
              </a:spcAft>
              <a:buClr>
                <a:srgbClr val="00B0F0"/>
              </a:buClr>
            </a:pPr>
            <a:r>
              <a:rPr lang="en-US" sz="1700" b="1" i="1" dirty="0">
                <a:solidFill>
                  <a:srgbClr val="00B0F0"/>
                </a:solidFill>
              </a:rPr>
              <a:t>Broker-Customer</a:t>
            </a:r>
          </a:p>
          <a:p>
            <a:pPr lvl="1">
              <a:buClr>
                <a:srgbClr val="00B0F0"/>
              </a:buClr>
            </a:pPr>
            <a:r>
              <a:rPr lang="en-US" sz="1700" b="1" i="1" dirty="0"/>
              <a:t>EOX Holdings and Andrew </a:t>
            </a:r>
            <a:r>
              <a:rPr lang="en-US" sz="1700" b="1" i="1" dirty="0" err="1"/>
              <a:t>Gizienski</a:t>
            </a:r>
            <a:r>
              <a:rPr lang="en-US" sz="1700" dirty="0"/>
              <a:t>, Case No. 18-cv-8890 (U.S. DC. SDNY Sept. 2018) (Complaint):  An AP of an IB had discretion over a customer account (Customer A), and used confidential information of other customers as the basis for trading the discretionary account – AP also communicated trading activity of other customers to Customer A</a:t>
            </a:r>
          </a:p>
          <a:p>
            <a:pPr lvl="1">
              <a:buClr>
                <a:srgbClr val="00B0F0"/>
              </a:buClr>
            </a:pPr>
            <a:r>
              <a:rPr lang="en-US" sz="1700" dirty="0"/>
              <a:t>CFTC’s alleged violations: </a:t>
            </a:r>
          </a:p>
          <a:p>
            <a:pPr lvl="2">
              <a:buClr>
                <a:srgbClr val="00B0F0"/>
              </a:buClr>
            </a:pPr>
            <a:r>
              <a:rPr lang="en-US" sz="1700" dirty="0"/>
              <a:t>Fraud-based manipulation against </a:t>
            </a:r>
            <a:r>
              <a:rPr lang="en-US" sz="1700" dirty="0" err="1"/>
              <a:t>Gizienski</a:t>
            </a:r>
            <a:r>
              <a:rPr lang="en-US" sz="1700" dirty="0"/>
              <a:t>, </a:t>
            </a:r>
            <a:r>
              <a:rPr lang="en-US" sz="1700" i="1" u="sng" dirty="0"/>
              <a:t>and</a:t>
            </a:r>
            <a:r>
              <a:rPr lang="en-US" sz="1700" dirty="0"/>
              <a:t> against EOX for the actions of </a:t>
            </a:r>
            <a:r>
              <a:rPr lang="en-US" sz="1700" dirty="0" err="1"/>
              <a:t>Gizienski</a:t>
            </a:r>
            <a:r>
              <a:rPr lang="en-US" sz="1700" dirty="0"/>
              <a:t> (CFTC Rules 180.1 and 155.4(b) )</a:t>
            </a:r>
          </a:p>
          <a:p>
            <a:pPr lvl="2">
              <a:buClr>
                <a:srgbClr val="00B0F0"/>
              </a:buClr>
            </a:pPr>
            <a:r>
              <a:rPr lang="en-US" sz="1700" dirty="0"/>
              <a:t>Alleged supervision failures against EOX (CFTC Rule 166.3)</a:t>
            </a:r>
          </a:p>
          <a:p>
            <a:pPr lvl="2">
              <a:buClr>
                <a:srgbClr val="00B0F0"/>
              </a:buClr>
            </a:pPr>
            <a:r>
              <a:rPr lang="en-US" sz="1700" dirty="0"/>
              <a:t>Alleged recordkeeping violations against EOX (CFTC Rules 1.31 and 1.35) </a:t>
            </a:r>
          </a:p>
        </p:txBody>
      </p:sp>
      <p:sp>
        <p:nvSpPr>
          <p:cNvPr id="5" name="Slide Number Placeholder 4"/>
          <p:cNvSpPr>
            <a:spLocks noGrp="1"/>
          </p:cNvSpPr>
          <p:nvPr>
            <p:ph type="sldNum" sz="quarter" idx="12"/>
          </p:nvPr>
        </p:nvSpPr>
        <p:spPr/>
        <p:txBody>
          <a:bodyPr/>
          <a:lstStyle/>
          <a:p>
            <a:pPr>
              <a:defRPr/>
            </a:pPr>
            <a:fld id="{EDB7A17B-C5B4-4CE6-96B4-4DD6A91B314C}" type="slidenum">
              <a:rPr lang="en-US" smtClean="0"/>
              <a:pPr>
                <a:defRPr/>
              </a:pPr>
              <a:t>14</a:t>
            </a:fld>
            <a:endParaRPr lang="en-US" dirty="0"/>
          </a:p>
        </p:txBody>
      </p:sp>
    </p:spTree>
    <p:extLst>
      <p:ext uri="{BB962C8B-B14F-4D97-AF65-F5344CB8AC3E}">
        <p14:creationId xmlns:p14="http://schemas.microsoft.com/office/powerpoint/2010/main" val="3318687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795" y="1264920"/>
            <a:ext cx="7688345" cy="527469"/>
          </a:xfrm>
        </p:spPr>
        <p:txBody>
          <a:bodyPr/>
          <a:lstStyle/>
          <a:p>
            <a:r>
              <a:rPr lang="en-US" sz="2700" b="1" dirty="0">
                <a:solidFill>
                  <a:srgbClr val="00B0F0"/>
                </a:solidFill>
              </a:rPr>
              <a:t>Tipper-Tippee Liability </a:t>
            </a:r>
          </a:p>
        </p:txBody>
      </p:sp>
      <p:sp>
        <p:nvSpPr>
          <p:cNvPr id="3" name="Content Placeholder 2"/>
          <p:cNvSpPr>
            <a:spLocks noGrp="1"/>
          </p:cNvSpPr>
          <p:nvPr>
            <p:ph idx="1"/>
          </p:nvPr>
        </p:nvSpPr>
        <p:spPr>
          <a:xfrm>
            <a:off x="832160" y="2009275"/>
            <a:ext cx="7365613" cy="3614286"/>
          </a:xfrm>
        </p:spPr>
        <p:txBody>
          <a:bodyPr/>
          <a:lstStyle/>
          <a:p>
            <a:pPr>
              <a:spcBef>
                <a:spcPts val="600"/>
              </a:spcBef>
              <a:spcAft>
                <a:spcPts val="600"/>
              </a:spcAft>
              <a:buClr>
                <a:srgbClr val="00B0F0"/>
              </a:buClr>
            </a:pPr>
            <a:r>
              <a:rPr lang="en-US" sz="1700" dirty="0"/>
              <a:t>The CFTC has emphasized that it will consider precedent from the securities markets when enforcing its misappropriation theory </a:t>
            </a:r>
          </a:p>
          <a:p>
            <a:pPr>
              <a:spcBef>
                <a:spcPts val="600"/>
              </a:spcBef>
              <a:spcAft>
                <a:spcPts val="600"/>
              </a:spcAft>
              <a:buClr>
                <a:srgbClr val="00B0F0"/>
              </a:buClr>
            </a:pPr>
            <a:r>
              <a:rPr lang="en-US" sz="1700" dirty="0"/>
              <a:t>If a person has a duty not to trade, he/she cannot “tip” or cause another person to trade</a:t>
            </a:r>
            <a:endParaRPr lang="en-US" sz="1700" i="1" dirty="0"/>
          </a:p>
          <a:p>
            <a:pPr>
              <a:spcBef>
                <a:spcPts val="600"/>
              </a:spcBef>
              <a:spcAft>
                <a:spcPts val="600"/>
              </a:spcAft>
              <a:buClr>
                <a:srgbClr val="00B0F0"/>
              </a:buClr>
            </a:pPr>
            <a:r>
              <a:rPr lang="en-US" sz="1700" i="1" dirty="0"/>
              <a:t>Salman v. United States</a:t>
            </a:r>
            <a:r>
              <a:rPr lang="en-US" sz="1700" dirty="0"/>
              <a:t>, 137 S.Ct. 420 (2016)</a:t>
            </a:r>
          </a:p>
          <a:p>
            <a:pPr lvl="1">
              <a:spcBef>
                <a:spcPts val="600"/>
              </a:spcBef>
              <a:spcAft>
                <a:spcPts val="600"/>
              </a:spcAft>
              <a:buClr>
                <a:srgbClr val="00B0F0"/>
              </a:buClr>
            </a:pPr>
            <a:r>
              <a:rPr lang="en-US" sz="1700" dirty="0"/>
              <a:t>Tipper liability:  if the tipper receives a personal benefit (pecuniary gain, reputational benefit, feeling of satisfaction from gift) </a:t>
            </a:r>
          </a:p>
          <a:p>
            <a:pPr lvl="1">
              <a:spcBef>
                <a:spcPts val="600"/>
              </a:spcBef>
              <a:spcAft>
                <a:spcPts val="600"/>
              </a:spcAft>
              <a:buClr>
                <a:srgbClr val="00B0F0"/>
              </a:buClr>
            </a:pPr>
            <a:r>
              <a:rPr lang="en-US" sz="1700" dirty="0"/>
              <a:t>Tippee liability:  he/she knows or has reason to know of the tipper’s breach of duty to keep material information confidential</a:t>
            </a:r>
          </a:p>
        </p:txBody>
      </p:sp>
      <p:sp>
        <p:nvSpPr>
          <p:cNvPr id="5" name="Slide Number Placeholder 4"/>
          <p:cNvSpPr>
            <a:spLocks noGrp="1"/>
          </p:cNvSpPr>
          <p:nvPr>
            <p:ph type="sldNum" sz="quarter" idx="12"/>
          </p:nvPr>
        </p:nvSpPr>
        <p:spPr/>
        <p:txBody>
          <a:bodyPr/>
          <a:lstStyle/>
          <a:p>
            <a:pPr>
              <a:defRPr/>
            </a:pPr>
            <a:fld id="{EDB7A17B-C5B4-4CE6-96B4-4DD6A91B314C}" type="slidenum">
              <a:rPr lang="en-US" smtClean="0"/>
              <a:pPr>
                <a:defRPr/>
              </a:pPr>
              <a:t>15</a:t>
            </a:fld>
            <a:endParaRPr lang="en-US" dirty="0"/>
          </a:p>
        </p:txBody>
      </p:sp>
    </p:spTree>
    <p:extLst>
      <p:ext uri="{BB962C8B-B14F-4D97-AF65-F5344CB8AC3E}">
        <p14:creationId xmlns:p14="http://schemas.microsoft.com/office/powerpoint/2010/main" val="949535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455" y="1065111"/>
            <a:ext cx="7215905" cy="496989"/>
          </a:xfrm>
        </p:spPr>
        <p:txBody>
          <a:bodyPr>
            <a:normAutofit fontScale="90000"/>
          </a:bodyPr>
          <a:lstStyle/>
          <a:p>
            <a:r>
              <a:rPr lang="en-US" b="1" dirty="0">
                <a:solidFill>
                  <a:srgbClr val="00B0F0"/>
                </a:solidFill>
              </a:rPr>
              <a:t>What is “Material” Information?</a:t>
            </a:r>
          </a:p>
        </p:txBody>
      </p:sp>
      <p:sp>
        <p:nvSpPr>
          <p:cNvPr id="3" name="Content Placeholder 2"/>
          <p:cNvSpPr>
            <a:spLocks noGrp="1"/>
          </p:cNvSpPr>
          <p:nvPr>
            <p:ph idx="1"/>
          </p:nvPr>
        </p:nvSpPr>
        <p:spPr>
          <a:xfrm>
            <a:off x="755703" y="1776719"/>
            <a:ext cx="7237677" cy="3988579"/>
          </a:xfrm>
        </p:spPr>
        <p:txBody>
          <a:bodyPr/>
          <a:lstStyle/>
          <a:p>
            <a:pPr>
              <a:spcBef>
                <a:spcPts val="600"/>
              </a:spcBef>
              <a:spcAft>
                <a:spcPts val="600"/>
              </a:spcAft>
              <a:buClr>
                <a:srgbClr val="00B0F0"/>
              </a:buClr>
            </a:pPr>
            <a:r>
              <a:rPr lang="en-US" sz="1700" dirty="0"/>
              <a:t>Securities law test:</a:t>
            </a:r>
          </a:p>
          <a:p>
            <a:pPr lvl="1">
              <a:spcBef>
                <a:spcPts val="600"/>
              </a:spcBef>
              <a:spcAft>
                <a:spcPts val="600"/>
              </a:spcAft>
              <a:buClr>
                <a:srgbClr val="00B0F0"/>
              </a:buClr>
            </a:pPr>
            <a:r>
              <a:rPr lang="en-US" sz="1700" dirty="0"/>
              <a:t>Information is material if it would be important to a reasonable investor in deciding whether to purchase or sell a stock </a:t>
            </a:r>
          </a:p>
          <a:p>
            <a:pPr>
              <a:spcBef>
                <a:spcPts val="600"/>
              </a:spcBef>
              <a:spcAft>
                <a:spcPts val="600"/>
              </a:spcAft>
              <a:buClr>
                <a:srgbClr val="00B0F0"/>
              </a:buClr>
            </a:pPr>
            <a:r>
              <a:rPr lang="en-US" sz="1700" dirty="0"/>
              <a:t>Commodity and derivatives markets are different – they do not involve the value of a stock</a:t>
            </a:r>
            <a:endParaRPr lang="en-US" sz="1700" dirty="0">
              <a:solidFill>
                <a:srgbClr val="FF0000"/>
              </a:solidFill>
            </a:endParaRPr>
          </a:p>
          <a:p>
            <a:pPr>
              <a:spcBef>
                <a:spcPts val="600"/>
              </a:spcBef>
              <a:spcAft>
                <a:spcPts val="600"/>
              </a:spcAft>
              <a:buClr>
                <a:srgbClr val="00B0F0"/>
              </a:buClr>
            </a:pPr>
            <a:r>
              <a:rPr lang="en-US" sz="1700" dirty="0"/>
              <a:t>Information is material if it would have a significant impact on: </a:t>
            </a:r>
          </a:p>
          <a:p>
            <a:pPr lvl="1">
              <a:buClr>
                <a:srgbClr val="00B0F0"/>
              </a:buClr>
            </a:pPr>
            <a:r>
              <a:rPr lang="en-US" sz="1700" dirty="0"/>
              <a:t>The market price, rate, or level of a futures contract, swap or commodity transaction.  Examples:</a:t>
            </a:r>
          </a:p>
          <a:p>
            <a:pPr lvl="2">
              <a:buClr>
                <a:srgbClr val="00B0F0"/>
              </a:buClr>
            </a:pPr>
            <a:r>
              <a:rPr lang="en-US" sz="1700" dirty="0"/>
              <a:t>The price of a commodity at a particular delivery point or in a geographic region  </a:t>
            </a:r>
          </a:p>
          <a:p>
            <a:pPr lvl="2">
              <a:buClr>
                <a:srgbClr val="00B0F0"/>
              </a:buClr>
            </a:pPr>
            <a:r>
              <a:rPr lang="en-US" sz="1700" dirty="0"/>
              <a:t>The price of a listed or OTC derivatives contract  </a:t>
            </a:r>
          </a:p>
        </p:txBody>
      </p:sp>
      <p:sp>
        <p:nvSpPr>
          <p:cNvPr id="5" name="Slide Number Placeholder 4"/>
          <p:cNvSpPr>
            <a:spLocks noGrp="1"/>
          </p:cNvSpPr>
          <p:nvPr>
            <p:ph type="sldNum" sz="quarter" idx="12"/>
          </p:nvPr>
        </p:nvSpPr>
        <p:spPr/>
        <p:txBody>
          <a:bodyPr/>
          <a:lstStyle/>
          <a:p>
            <a:pPr>
              <a:defRPr/>
            </a:pPr>
            <a:fld id="{EDB7A17B-C5B4-4CE6-96B4-4DD6A91B314C}" type="slidenum">
              <a:rPr lang="en-US" smtClean="0"/>
              <a:pPr>
                <a:defRPr/>
              </a:pPr>
              <a:t>16</a:t>
            </a:fld>
            <a:endParaRPr lang="en-US" dirty="0"/>
          </a:p>
        </p:txBody>
      </p:sp>
    </p:spTree>
    <p:extLst>
      <p:ext uri="{BB962C8B-B14F-4D97-AF65-F5344CB8AC3E}">
        <p14:creationId xmlns:p14="http://schemas.microsoft.com/office/powerpoint/2010/main" val="505569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318" y="1357407"/>
            <a:ext cx="7635005" cy="466509"/>
          </a:xfrm>
        </p:spPr>
        <p:txBody>
          <a:bodyPr>
            <a:normAutofit fontScale="90000"/>
          </a:bodyPr>
          <a:lstStyle/>
          <a:p>
            <a:r>
              <a:rPr lang="en-US" b="1" dirty="0">
                <a:solidFill>
                  <a:srgbClr val="00B0F0"/>
                </a:solidFill>
              </a:rPr>
              <a:t>What is “Nonpublic” Information? </a:t>
            </a:r>
          </a:p>
        </p:txBody>
      </p:sp>
      <p:sp>
        <p:nvSpPr>
          <p:cNvPr id="3" name="Content Placeholder 2"/>
          <p:cNvSpPr>
            <a:spLocks noGrp="1"/>
          </p:cNvSpPr>
          <p:nvPr>
            <p:ph idx="1"/>
          </p:nvPr>
        </p:nvSpPr>
        <p:spPr>
          <a:xfrm>
            <a:off x="778563" y="2189747"/>
            <a:ext cx="7085277" cy="2938513"/>
          </a:xfrm>
        </p:spPr>
        <p:txBody>
          <a:bodyPr/>
          <a:lstStyle/>
          <a:p>
            <a:pPr>
              <a:spcBef>
                <a:spcPts val="1200"/>
              </a:spcBef>
              <a:spcAft>
                <a:spcPts val="600"/>
              </a:spcAft>
              <a:buClr>
                <a:srgbClr val="00B0F0"/>
              </a:buClr>
            </a:pPr>
            <a:r>
              <a:rPr lang="en-US" sz="1800" dirty="0"/>
              <a:t>Misappropriation requires the taking and use of confidential / non-public information </a:t>
            </a:r>
          </a:p>
          <a:p>
            <a:pPr>
              <a:spcBef>
                <a:spcPts val="1200"/>
              </a:spcBef>
              <a:spcAft>
                <a:spcPts val="600"/>
              </a:spcAft>
              <a:buClr>
                <a:srgbClr val="00B0F0"/>
              </a:buClr>
            </a:pPr>
            <a:r>
              <a:rPr lang="en-US" sz="1800" dirty="0"/>
              <a:t>Nonpublic information is considered the “property” of the person who lawfully possesses it </a:t>
            </a:r>
          </a:p>
          <a:p>
            <a:pPr>
              <a:spcBef>
                <a:spcPts val="1200"/>
              </a:spcBef>
              <a:spcAft>
                <a:spcPts val="600"/>
              </a:spcAft>
              <a:buClr>
                <a:srgbClr val="00B0F0"/>
              </a:buClr>
            </a:pPr>
            <a:r>
              <a:rPr lang="en-US" sz="1800" dirty="0"/>
              <a:t>Information that is available to others or that can be derived independently is not confidential  </a:t>
            </a:r>
          </a:p>
        </p:txBody>
      </p:sp>
      <p:sp>
        <p:nvSpPr>
          <p:cNvPr id="5" name="Slide Number Placeholder 4"/>
          <p:cNvSpPr>
            <a:spLocks noGrp="1"/>
          </p:cNvSpPr>
          <p:nvPr>
            <p:ph type="sldNum" sz="quarter" idx="12"/>
          </p:nvPr>
        </p:nvSpPr>
        <p:spPr/>
        <p:txBody>
          <a:bodyPr/>
          <a:lstStyle/>
          <a:p>
            <a:pPr>
              <a:defRPr/>
            </a:pPr>
            <a:fld id="{EDB7A17B-C5B4-4CE6-96B4-4DD6A91B314C}" type="slidenum">
              <a:rPr lang="en-US" smtClean="0"/>
              <a:pPr>
                <a:defRPr/>
              </a:pPr>
              <a:t>17</a:t>
            </a:fld>
            <a:endParaRPr lang="en-US" dirty="0"/>
          </a:p>
        </p:txBody>
      </p:sp>
    </p:spTree>
    <p:extLst>
      <p:ext uri="{BB962C8B-B14F-4D97-AF65-F5344CB8AC3E}">
        <p14:creationId xmlns:p14="http://schemas.microsoft.com/office/powerpoint/2010/main" val="2719985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17" y="3677302"/>
            <a:ext cx="7772400" cy="1259256"/>
          </a:xfrm>
        </p:spPr>
        <p:txBody>
          <a:bodyPr/>
          <a:lstStyle/>
          <a:p>
            <a:pPr algn="ctr"/>
            <a:r>
              <a:rPr lang="en-US" sz="3000" dirty="0">
                <a:solidFill>
                  <a:srgbClr val="00B0F0"/>
                </a:solidFill>
                <a:latin typeface="+mn-lt"/>
              </a:rPr>
              <a:t>FX and Precious Metals Global Codes; FICC Good Practice</a:t>
            </a:r>
            <a:endParaRPr lang="en-US" sz="3000" dirty="0">
              <a:latin typeface="+mn-lt"/>
            </a:endParaRPr>
          </a:p>
        </p:txBody>
      </p:sp>
      <p:sp>
        <p:nvSpPr>
          <p:cNvPr id="3" name="Text Placeholder 2"/>
          <p:cNvSpPr>
            <a:spLocks noGrp="1"/>
          </p:cNvSpPr>
          <p:nvPr>
            <p:ph type="body" idx="1"/>
          </p:nvPr>
        </p:nvSpPr>
        <p:spPr>
          <a:xfrm>
            <a:off x="495317" y="1407695"/>
            <a:ext cx="7024420" cy="2138863"/>
          </a:xfrm>
        </p:spPr>
        <p:txBody>
          <a:bodyPr/>
          <a:lstStyle/>
          <a:p>
            <a:pPr algn="ctr"/>
            <a:r>
              <a:rPr lang="en-US" sz="3000" b="1" dirty="0" smtClean="0">
                <a:solidFill>
                  <a:srgbClr val="00B0F0"/>
                </a:solidFill>
              </a:rPr>
              <a:t>Examples of Industry Standards for Handling Confidential Customer Information</a:t>
            </a:r>
            <a:endParaRPr lang="en-US" sz="3000" b="1" dirty="0">
              <a:solidFill>
                <a:srgbClr val="00B0F0"/>
              </a:solidFill>
            </a:endParaRPr>
          </a:p>
          <a:p>
            <a:endParaRPr lang="en-US" dirty="0"/>
          </a:p>
        </p:txBody>
      </p:sp>
    </p:spTree>
    <p:extLst>
      <p:ext uri="{BB962C8B-B14F-4D97-AF65-F5344CB8AC3E}">
        <p14:creationId xmlns:p14="http://schemas.microsoft.com/office/powerpoint/2010/main" val="1826939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655" y="1110831"/>
            <a:ext cx="7490225" cy="527469"/>
          </a:xfrm>
        </p:spPr>
        <p:txBody>
          <a:bodyPr>
            <a:normAutofit/>
          </a:bodyPr>
          <a:lstStyle/>
          <a:p>
            <a:r>
              <a:rPr lang="en-US" b="1" dirty="0">
                <a:solidFill>
                  <a:srgbClr val="00B0F0"/>
                </a:solidFill>
              </a:rPr>
              <a:t>Developing Industry Standards </a:t>
            </a:r>
          </a:p>
        </p:txBody>
      </p:sp>
      <p:sp>
        <p:nvSpPr>
          <p:cNvPr id="3" name="Content Placeholder 2"/>
          <p:cNvSpPr>
            <a:spLocks noGrp="1"/>
          </p:cNvSpPr>
          <p:nvPr>
            <p:ph idx="1"/>
          </p:nvPr>
        </p:nvSpPr>
        <p:spPr>
          <a:xfrm>
            <a:off x="860378" y="2011792"/>
            <a:ext cx="6856677" cy="3528405"/>
          </a:xfrm>
        </p:spPr>
        <p:txBody>
          <a:bodyPr/>
          <a:lstStyle/>
          <a:p>
            <a:pPr>
              <a:spcBef>
                <a:spcPts val="1200"/>
              </a:spcBef>
              <a:spcAft>
                <a:spcPts val="600"/>
              </a:spcAft>
              <a:buClr>
                <a:srgbClr val="00B0F0"/>
              </a:buClr>
            </a:pPr>
            <a:r>
              <a:rPr lang="en-US" sz="1700" dirty="0"/>
              <a:t>Recently, markets outside of the securities markets have grappled with the topic of misappropriation </a:t>
            </a:r>
          </a:p>
          <a:p>
            <a:pPr>
              <a:spcBef>
                <a:spcPts val="1200"/>
              </a:spcBef>
              <a:spcAft>
                <a:spcPts val="600"/>
              </a:spcAft>
              <a:buClr>
                <a:srgbClr val="00B0F0"/>
              </a:buClr>
            </a:pPr>
            <a:r>
              <a:rPr lang="en-US" sz="1700" dirty="0"/>
              <a:t>Numerous prudential regulator settlements in the FX markets related to protection of customer information </a:t>
            </a:r>
          </a:p>
          <a:p>
            <a:pPr>
              <a:spcBef>
                <a:spcPts val="1200"/>
              </a:spcBef>
              <a:spcAft>
                <a:spcPts val="600"/>
              </a:spcAft>
              <a:buClr>
                <a:srgbClr val="00B0F0"/>
              </a:buClr>
            </a:pPr>
            <a:r>
              <a:rPr lang="en-US" sz="1700" dirty="0"/>
              <a:t>Criminal prosecution of front-running in the FX markets </a:t>
            </a:r>
          </a:p>
          <a:p>
            <a:pPr>
              <a:spcBef>
                <a:spcPts val="1200"/>
              </a:spcBef>
              <a:spcAft>
                <a:spcPts val="600"/>
              </a:spcAft>
              <a:buClr>
                <a:srgbClr val="00B0F0"/>
              </a:buClr>
            </a:pPr>
            <a:r>
              <a:rPr lang="en-US" sz="1700" dirty="0"/>
              <a:t>Private litigation based upon misappropriation in the commodities markets </a:t>
            </a:r>
          </a:p>
          <a:p>
            <a:pPr>
              <a:spcBef>
                <a:spcPts val="1200"/>
              </a:spcBef>
              <a:spcAft>
                <a:spcPts val="600"/>
              </a:spcAft>
              <a:buClr>
                <a:srgbClr val="00B0F0"/>
              </a:buClr>
            </a:pPr>
            <a:r>
              <a:rPr lang="en-US" sz="1700" dirty="0"/>
              <a:t>These and other recent actions have triggered efforts to develop global standards </a:t>
            </a:r>
          </a:p>
        </p:txBody>
      </p:sp>
      <p:sp>
        <p:nvSpPr>
          <p:cNvPr id="5" name="Slide Number Placeholder 4"/>
          <p:cNvSpPr>
            <a:spLocks noGrp="1"/>
          </p:cNvSpPr>
          <p:nvPr>
            <p:ph type="sldNum" sz="quarter" idx="12"/>
          </p:nvPr>
        </p:nvSpPr>
        <p:spPr/>
        <p:txBody>
          <a:bodyPr/>
          <a:lstStyle/>
          <a:p>
            <a:pPr>
              <a:defRPr/>
            </a:pPr>
            <a:fld id="{EDB7A17B-C5B4-4CE6-96B4-4DD6A91B314C}" type="slidenum">
              <a:rPr lang="en-US" smtClean="0"/>
              <a:pPr>
                <a:defRPr/>
              </a:pPr>
              <a:t>19</a:t>
            </a:fld>
            <a:endParaRPr lang="en-US" dirty="0"/>
          </a:p>
        </p:txBody>
      </p:sp>
    </p:spTree>
    <p:extLst>
      <p:ext uri="{BB962C8B-B14F-4D97-AF65-F5344CB8AC3E}">
        <p14:creationId xmlns:p14="http://schemas.microsoft.com/office/powerpoint/2010/main" val="3823923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633" y="3773555"/>
            <a:ext cx="7505683" cy="1259256"/>
          </a:xfrm>
        </p:spPr>
        <p:txBody>
          <a:bodyPr/>
          <a:lstStyle/>
          <a:p>
            <a:pPr algn="ctr"/>
            <a:r>
              <a:rPr lang="en-US" sz="2800" dirty="0"/>
              <a:t>The Commodity Exchange Act </a:t>
            </a:r>
            <a:br>
              <a:rPr lang="en-US" sz="2800" dirty="0"/>
            </a:br>
            <a:r>
              <a:rPr lang="en-US" sz="2800" dirty="0"/>
              <a:t>and CFTC Rules</a:t>
            </a:r>
          </a:p>
        </p:txBody>
      </p:sp>
      <p:sp>
        <p:nvSpPr>
          <p:cNvPr id="3" name="Text Placeholder 2"/>
          <p:cNvSpPr>
            <a:spLocks noGrp="1"/>
          </p:cNvSpPr>
          <p:nvPr>
            <p:ph type="body" idx="1"/>
          </p:nvPr>
        </p:nvSpPr>
        <p:spPr>
          <a:xfrm>
            <a:off x="615633" y="1201828"/>
            <a:ext cx="7194884" cy="2155972"/>
          </a:xfrm>
        </p:spPr>
        <p:txBody>
          <a:bodyPr/>
          <a:lstStyle/>
          <a:p>
            <a:pPr algn="ctr"/>
            <a:endParaRPr lang="en-US" sz="3200" b="1" dirty="0">
              <a:solidFill>
                <a:srgbClr val="00B0F0"/>
              </a:solidFill>
            </a:endParaRPr>
          </a:p>
          <a:p>
            <a:pPr algn="ctr"/>
            <a:endParaRPr lang="en-US" sz="3200" b="1" dirty="0">
              <a:solidFill>
                <a:srgbClr val="00B0F0"/>
              </a:solidFill>
            </a:endParaRPr>
          </a:p>
          <a:p>
            <a:pPr algn="ctr"/>
            <a:endParaRPr lang="en-US" sz="3200" b="1" dirty="0">
              <a:solidFill>
                <a:srgbClr val="00B0F0"/>
              </a:solidFill>
            </a:endParaRPr>
          </a:p>
          <a:p>
            <a:pPr algn="ctr"/>
            <a:endParaRPr lang="en-US" sz="3200" b="1" dirty="0">
              <a:solidFill>
                <a:srgbClr val="00B0F0"/>
              </a:solidFill>
            </a:endParaRPr>
          </a:p>
          <a:p>
            <a:pPr algn="ctr"/>
            <a:endParaRPr lang="en-US" sz="3200" b="1" dirty="0">
              <a:solidFill>
                <a:srgbClr val="00B0F0"/>
              </a:solidFill>
            </a:endParaRPr>
          </a:p>
          <a:p>
            <a:pPr algn="ctr"/>
            <a:endParaRPr lang="en-US" sz="3200" b="1" dirty="0">
              <a:solidFill>
                <a:srgbClr val="00B0F0"/>
              </a:solidFill>
            </a:endParaRPr>
          </a:p>
          <a:p>
            <a:pPr algn="ctr"/>
            <a:r>
              <a:rPr lang="en-US" sz="3200" b="1" dirty="0">
                <a:solidFill>
                  <a:srgbClr val="00B0F0"/>
                </a:solidFill>
              </a:rPr>
              <a:t>The CFTC’s Authority To </a:t>
            </a:r>
            <a:br>
              <a:rPr lang="en-US" sz="3200" b="1" dirty="0">
                <a:solidFill>
                  <a:srgbClr val="00B0F0"/>
                </a:solidFill>
              </a:rPr>
            </a:br>
            <a:r>
              <a:rPr lang="en-US" sz="3200" b="1" dirty="0">
                <a:solidFill>
                  <a:srgbClr val="00B0F0"/>
                </a:solidFill>
              </a:rPr>
              <a:t>Pursue Trading Based Upon Misappropriated MNPI </a:t>
            </a:r>
          </a:p>
          <a:p>
            <a:pPr algn="ctr"/>
            <a:endParaRPr lang="en-US" dirty="0"/>
          </a:p>
        </p:txBody>
      </p:sp>
    </p:spTree>
    <p:extLst>
      <p:ext uri="{BB962C8B-B14F-4D97-AF65-F5344CB8AC3E}">
        <p14:creationId xmlns:p14="http://schemas.microsoft.com/office/powerpoint/2010/main" val="771082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795" y="1337629"/>
            <a:ext cx="7619765" cy="496989"/>
          </a:xfrm>
        </p:spPr>
        <p:txBody>
          <a:bodyPr>
            <a:normAutofit fontScale="90000"/>
          </a:bodyPr>
          <a:lstStyle/>
          <a:p>
            <a:r>
              <a:rPr lang="en-US" b="1" dirty="0">
                <a:solidFill>
                  <a:srgbClr val="00B0F0"/>
                </a:solidFill>
              </a:rPr>
              <a:t>Criminal Prosecution – FX Front Running</a:t>
            </a:r>
          </a:p>
        </p:txBody>
      </p:sp>
      <p:sp>
        <p:nvSpPr>
          <p:cNvPr id="3" name="Content Placeholder 2"/>
          <p:cNvSpPr>
            <a:spLocks noGrp="1"/>
          </p:cNvSpPr>
          <p:nvPr>
            <p:ph idx="1"/>
          </p:nvPr>
        </p:nvSpPr>
        <p:spPr>
          <a:xfrm>
            <a:off x="847143" y="2033794"/>
            <a:ext cx="7230057" cy="3645111"/>
          </a:xfrm>
        </p:spPr>
        <p:txBody>
          <a:bodyPr>
            <a:noAutofit/>
          </a:bodyPr>
          <a:lstStyle/>
          <a:p>
            <a:pPr>
              <a:spcBef>
                <a:spcPts val="600"/>
              </a:spcBef>
              <a:spcAft>
                <a:spcPts val="600"/>
              </a:spcAft>
              <a:buClr>
                <a:srgbClr val="00B0F0"/>
              </a:buClr>
            </a:pPr>
            <a:r>
              <a:rPr lang="en-US" sz="1700" dirty="0" smtClean="0"/>
              <a:t>In July </a:t>
            </a:r>
            <a:r>
              <a:rPr lang="en-US" sz="1700" dirty="0"/>
              <a:t>2016, FBI agents arrested two HSBC executives </a:t>
            </a:r>
            <a:r>
              <a:rPr lang="en-US" sz="1700" dirty="0" smtClean="0"/>
              <a:t>for </a:t>
            </a:r>
            <a:r>
              <a:rPr lang="en-US" sz="1700" dirty="0"/>
              <a:t>alleged fraud and front running of client orders in the FX markets </a:t>
            </a:r>
          </a:p>
          <a:p>
            <a:pPr>
              <a:spcBef>
                <a:spcPts val="600"/>
              </a:spcBef>
              <a:spcAft>
                <a:spcPts val="600"/>
              </a:spcAft>
              <a:buClr>
                <a:srgbClr val="00B0F0"/>
              </a:buClr>
            </a:pPr>
            <a:r>
              <a:rPr lang="en-US" sz="1700" dirty="0" smtClean="0"/>
              <a:t>Bank </a:t>
            </a:r>
            <a:r>
              <a:rPr lang="en-US" sz="1700" dirty="0"/>
              <a:t>traders allegedly misused the MNPI of a large client order (£3.5bn), paired with trading that was “executed in a manner designed to cause the price of sterling to spike… to the benefit of HSBC and the defendants, and at the expense of the Victim Company”</a:t>
            </a:r>
          </a:p>
          <a:p>
            <a:pPr>
              <a:spcBef>
                <a:spcPts val="600"/>
              </a:spcBef>
              <a:spcAft>
                <a:spcPts val="600"/>
              </a:spcAft>
              <a:buClr>
                <a:srgbClr val="00B0F0"/>
              </a:buClr>
            </a:pPr>
            <a:r>
              <a:rPr lang="en-US" sz="1700" dirty="0"/>
              <a:t>Oct. 2017: jury convicted one trader of criminal fraud for front-running the customer’s order </a:t>
            </a:r>
          </a:p>
          <a:p>
            <a:pPr>
              <a:spcBef>
                <a:spcPts val="600"/>
              </a:spcBef>
              <a:spcAft>
                <a:spcPts val="600"/>
              </a:spcAft>
              <a:buClr>
                <a:srgbClr val="00B0F0"/>
              </a:buClr>
            </a:pPr>
            <a:r>
              <a:rPr lang="en-US" sz="1700" dirty="0"/>
              <a:t>A U.K Court recently blocked extradition of a second </a:t>
            </a:r>
            <a:r>
              <a:rPr lang="en-US" sz="1700" dirty="0" smtClean="0"/>
              <a:t>trader</a:t>
            </a:r>
          </a:p>
          <a:p>
            <a:pPr>
              <a:buClr>
                <a:srgbClr val="00B0F0"/>
              </a:buClr>
            </a:pPr>
            <a:r>
              <a:rPr lang="en-US" sz="1700" dirty="0" smtClean="0"/>
              <a:t>In January 2018, HSBC entered </a:t>
            </a:r>
            <a:r>
              <a:rPr lang="en-US" sz="1700" dirty="0"/>
              <a:t>into a deferred prosecution agreement with the DOJ, and </a:t>
            </a:r>
            <a:r>
              <a:rPr lang="en-US" sz="1700" dirty="0" smtClean="0"/>
              <a:t>agreed to pay a </a:t>
            </a:r>
            <a:r>
              <a:rPr lang="en-US" sz="1700" dirty="0"/>
              <a:t>$63.1 million fine and $38.4 million in disgorgement </a:t>
            </a:r>
          </a:p>
          <a:p>
            <a:pPr>
              <a:spcBef>
                <a:spcPts val="600"/>
              </a:spcBef>
              <a:spcAft>
                <a:spcPts val="600"/>
              </a:spcAft>
              <a:buClr>
                <a:srgbClr val="00B0F0"/>
              </a:buClr>
            </a:pPr>
            <a:endParaRPr lang="en-US" sz="1700" dirty="0"/>
          </a:p>
        </p:txBody>
      </p:sp>
      <p:sp>
        <p:nvSpPr>
          <p:cNvPr id="5" name="Slide Number Placeholder 4"/>
          <p:cNvSpPr>
            <a:spLocks noGrp="1"/>
          </p:cNvSpPr>
          <p:nvPr>
            <p:ph type="sldNum" sz="quarter" idx="12"/>
          </p:nvPr>
        </p:nvSpPr>
        <p:spPr/>
        <p:txBody>
          <a:bodyPr/>
          <a:lstStyle/>
          <a:p>
            <a:pPr>
              <a:defRPr/>
            </a:pPr>
            <a:fld id="{EDB7A17B-C5B4-4CE6-96B4-4DD6A91B314C}" type="slidenum">
              <a:rPr lang="en-US" smtClean="0"/>
              <a:pPr>
                <a:defRPr/>
              </a:pPr>
              <a:t>20</a:t>
            </a:fld>
            <a:endParaRPr lang="en-US" dirty="0"/>
          </a:p>
        </p:txBody>
      </p:sp>
    </p:spTree>
    <p:extLst>
      <p:ext uri="{BB962C8B-B14F-4D97-AF65-F5344CB8AC3E}">
        <p14:creationId xmlns:p14="http://schemas.microsoft.com/office/powerpoint/2010/main" val="3357685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795" y="1185229"/>
            <a:ext cx="7596905" cy="527469"/>
          </a:xfrm>
        </p:spPr>
        <p:txBody>
          <a:bodyPr/>
          <a:lstStyle/>
          <a:p>
            <a:r>
              <a:rPr lang="en-US" b="1" dirty="0">
                <a:solidFill>
                  <a:srgbClr val="00B0F0"/>
                </a:solidFill>
              </a:rPr>
              <a:t>Private Litigation – Red Kite</a:t>
            </a:r>
          </a:p>
        </p:txBody>
      </p:sp>
      <p:sp>
        <p:nvSpPr>
          <p:cNvPr id="3" name="Content Placeholder 2"/>
          <p:cNvSpPr>
            <a:spLocks noGrp="1"/>
          </p:cNvSpPr>
          <p:nvPr>
            <p:ph idx="1"/>
          </p:nvPr>
        </p:nvSpPr>
        <p:spPr>
          <a:xfrm>
            <a:off x="713994" y="2049836"/>
            <a:ext cx="7275777" cy="3680805"/>
          </a:xfrm>
        </p:spPr>
        <p:txBody>
          <a:bodyPr>
            <a:normAutofit/>
          </a:bodyPr>
          <a:lstStyle/>
          <a:p>
            <a:pPr>
              <a:spcBef>
                <a:spcPts val="1200"/>
              </a:spcBef>
              <a:spcAft>
                <a:spcPts val="600"/>
              </a:spcAft>
              <a:buClr>
                <a:srgbClr val="00B0F0"/>
              </a:buClr>
            </a:pPr>
            <a:r>
              <a:rPr lang="en-US" sz="1700" dirty="0"/>
              <a:t>In October 2016, a Red Kite (hedge fund) sued Barclays Bank PLC in London seeking $850 million in damages for alleged copper trading losses – potential trial, but not before June 2019</a:t>
            </a:r>
          </a:p>
          <a:p>
            <a:pPr>
              <a:spcBef>
                <a:spcPts val="1200"/>
              </a:spcBef>
              <a:spcAft>
                <a:spcPts val="600"/>
              </a:spcAft>
              <a:buClr>
                <a:srgbClr val="00B0F0"/>
              </a:buClr>
            </a:pPr>
            <a:r>
              <a:rPr lang="en-US" sz="1700" dirty="0"/>
              <a:t>Barclays provided LME futures clearing services to Red Kite</a:t>
            </a:r>
          </a:p>
          <a:p>
            <a:pPr>
              <a:spcBef>
                <a:spcPts val="1200"/>
              </a:spcBef>
              <a:spcAft>
                <a:spcPts val="600"/>
              </a:spcAft>
              <a:buClr>
                <a:srgbClr val="00B0F0"/>
              </a:buClr>
            </a:pPr>
            <a:r>
              <a:rPr lang="en-US" sz="1700" dirty="0"/>
              <a:t>The complaint alleges that Barclays’ proprietary traders used confidential information about Red Kite’s copper futures positions to manipulate copper futures prices to the advantage of Barclays and disadvantage of the hedge fund</a:t>
            </a:r>
          </a:p>
          <a:p>
            <a:pPr>
              <a:spcBef>
                <a:spcPts val="1200"/>
              </a:spcBef>
              <a:spcAft>
                <a:spcPts val="600"/>
              </a:spcAft>
              <a:buClr>
                <a:srgbClr val="00B0F0"/>
              </a:buClr>
            </a:pPr>
            <a:r>
              <a:rPr lang="en-US" sz="1700" dirty="0"/>
              <a:t>Red Kite claims that knowledge of its positions enabled Barclays’ traders to “anticipate the Red Kite Funds future market behaviour”</a:t>
            </a:r>
          </a:p>
        </p:txBody>
      </p:sp>
      <p:sp>
        <p:nvSpPr>
          <p:cNvPr id="5" name="Slide Number Placeholder 4"/>
          <p:cNvSpPr>
            <a:spLocks noGrp="1"/>
          </p:cNvSpPr>
          <p:nvPr>
            <p:ph type="sldNum" sz="quarter" idx="12"/>
          </p:nvPr>
        </p:nvSpPr>
        <p:spPr/>
        <p:txBody>
          <a:bodyPr/>
          <a:lstStyle/>
          <a:p>
            <a:pPr>
              <a:defRPr/>
            </a:pPr>
            <a:fld id="{EDB7A17B-C5B4-4CE6-96B4-4DD6A91B314C}" type="slidenum">
              <a:rPr lang="en-US" smtClean="0"/>
              <a:pPr>
                <a:defRPr/>
              </a:pPr>
              <a:t>21</a:t>
            </a:fld>
            <a:endParaRPr lang="en-US" dirty="0"/>
          </a:p>
        </p:txBody>
      </p:sp>
    </p:spTree>
    <p:extLst>
      <p:ext uri="{BB962C8B-B14F-4D97-AF65-F5344CB8AC3E}">
        <p14:creationId xmlns:p14="http://schemas.microsoft.com/office/powerpoint/2010/main" val="3822047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795" y="1537438"/>
            <a:ext cx="7680725" cy="474129"/>
          </a:xfrm>
        </p:spPr>
        <p:txBody>
          <a:bodyPr>
            <a:normAutofit fontScale="90000"/>
          </a:bodyPr>
          <a:lstStyle/>
          <a:p>
            <a:r>
              <a:rPr lang="en-US" b="1" dirty="0">
                <a:solidFill>
                  <a:srgbClr val="00B0F0"/>
                </a:solidFill>
              </a:rPr>
              <a:t>Private Litigation – Red Kite, </a:t>
            </a:r>
            <a:r>
              <a:rPr lang="en-US" i="1" dirty="0">
                <a:solidFill>
                  <a:srgbClr val="00B0F0"/>
                </a:solidFill>
              </a:rPr>
              <a:t>cont’d</a:t>
            </a:r>
            <a:endParaRPr lang="en-US" b="1" dirty="0">
              <a:solidFill>
                <a:srgbClr val="00B0F0"/>
              </a:solidFill>
            </a:endParaRPr>
          </a:p>
        </p:txBody>
      </p:sp>
      <p:sp>
        <p:nvSpPr>
          <p:cNvPr id="3" name="Content Placeholder 2"/>
          <p:cNvSpPr>
            <a:spLocks noGrp="1"/>
          </p:cNvSpPr>
          <p:nvPr>
            <p:ph idx="1"/>
          </p:nvPr>
        </p:nvSpPr>
        <p:spPr>
          <a:xfrm>
            <a:off x="786183" y="2354235"/>
            <a:ext cx="7062417" cy="3185505"/>
          </a:xfrm>
        </p:spPr>
        <p:txBody>
          <a:bodyPr/>
          <a:lstStyle/>
          <a:p>
            <a:pPr>
              <a:spcBef>
                <a:spcPts val="1200"/>
              </a:spcBef>
              <a:spcAft>
                <a:spcPts val="600"/>
              </a:spcAft>
              <a:buClr>
                <a:srgbClr val="00B0F0"/>
              </a:buClr>
            </a:pPr>
            <a:r>
              <a:rPr lang="en-US" sz="1700" dirty="0"/>
              <a:t>In its answer, Barclays pointed to information barriers between the futures clearing unit and the commodities division</a:t>
            </a:r>
          </a:p>
          <a:p>
            <a:pPr>
              <a:spcBef>
                <a:spcPts val="1200"/>
              </a:spcBef>
              <a:spcAft>
                <a:spcPts val="600"/>
              </a:spcAft>
              <a:buClr>
                <a:srgbClr val="00B0F0"/>
              </a:buClr>
            </a:pPr>
            <a:r>
              <a:rPr lang="en-US" sz="1700" dirty="0"/>
              <a:t>Barclays noted that Red Kite agreed in Barclays’ terms of business that “Barclays would remain free to have interests and duties adverse to the interests of the (Red Kite) funds”</a:t>
            </a:r>
          </a:p>
          <a:p>
            <a:pPr>
              <a:spcBef>
                <a:spcPts val="1200"/>
              </a:spcBef>
              <a:spcAft>
                <a:spcPts val="600"/>
              </a:spcAft>
              <a:buClr>
                <a:srgbClr val="00B0F0"/>
              </a:buClr>
            </a:pPr>
            <a:r>
              <a:rPr lang="en-US" sz="1700" dirty="0"/>
              <a:t>Note that this language does not authorize Barclays to trade based upon Red Kite’s confidential position information</a:t>
            </a:r>
          </a:p>
          <a:p>
            <a:pPr marL="0" indent="0">
              <a:buNone/>
            </a:pPr>
            <a:endParaRPr lang="en-US" dirty="0"/>
          </a:p>
        </p:txBody>
      </p:sp>
      <p:sp>
        <p:nvSpPr>
          <p:cNvPr id="5" name="Slide Number Placeholder 4"/>
          <p:cNvSpPr>
            <a:spLocks noGrp="1"/>
          </p:cNvSpPr>
          <p:nvPr>
            <p:ph type="sldNum" sz="quarter" idx="12"/>
          </p:nvPr>
        </p:nvSpPr>
        <p:spPr/>
        <p:txBody>
          <a:bodyPr/>
          <a:lstStyle/>
          <a:p>
            <a:pPr>
              <a:defRPr/>
            </a:pPr>
            <a:fld id="{EDB7A17B-C5B4-4CE6-96B4-4DD6A91B314C}" type="slidenum">
              <a:rPr lang="en-US" smtClean="0"/>
              <a:pPr>
                <a:defRPr/>
              </a:pPr>
              <a:t>22</a:t>
            </a:fld>
            <a:endParaRPr lang="en-US" dirty="0"/>
          </a:p>
        </p:txBody>
      </p:sp>
    </p:spTree>
    <p:extLst>
      <p:ext uri="{BB962C8B-B14F-4D97-AF65-F5344CB8AC3E}">
        <p14:creationId xmlns:p14="http://schemas.microsoft.com/office/powerpoint/2010/main" val="221928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115" y="1214114"/>
            <a:ext cx="7734065" cy="527469"/>
          </a:xfrm>
        </p:spPr>
        <p:txBody>
          <a:bodyPr>
            <a:normAutofit/>
          </a:bodyPr>
          <a:lstStyle/>
          <a:p>
            <a:r>
              <a:rPr lang="en-US" b="1" dirty="0">
                <a:solidFill>
                  <a:srgbClr val="00B0F0"/>
                </a:solidFill>
              </a:rPr>
              <a:t>BIS </a:t>
            </a:r>
            <a:r>
              <a:rPr lang="en-US" sz="2800" b="1" dirty="0">
                <a:solidFill>
                  <a:srgbClr val="00B0F0"/>
                </a:solidFill>
              </a:rPr>
              <a:t>and</a:t>
            </a:r>
            <a:r>
              <a:rPr lang="en-US" b="1" dirty="0">
                <a:solidFill>
                  <a:srgbClr val="00B0F0"/>
                </a:solidFill>
              </a:rPr>
              <a:t> LBMA Global Codes</a:t>
            </a:r>
          </a:p>
        </p:txBody>
      </p:sp>
      <p:sp>
        <p:nvSpPr>
          <p:cNvPr id="3" name="Content Placeholder 2"/>
          <p:cNvSpPr>
            <a:spLocks noGrp="1"/>
          </p:cNvSpPr>
          <p:nvPr>
            <p:ph idx="1"/>
          </p:nvPr>
        </p:nvSpPr>
        <p:spPr>
          <a:xfrm>
            <a:off x="670795" y="1950375"/>
            <a:ext cx="7176717" cy="3988579"/>
          </a:xfrm>
        </p:spPr>
        <p:txBody>
          <a:bodyPr>
            <a:noAutofit/>
          </a:bodyPr>
          <a:lstStyle/>
          <a:p>
            <a:pPr>
              <a:spcBef>
                <a:spcPts val="1200"/>
              </a:spcBef>
              <a:spcAft>
                <a:spcPts val="600"/>
              </a:spcAft>
              <a:buClr>
                <a:srgbClr val="00B0F0"/>
              </a:buClr>
            </a:pPr>
            <a:r>
              <a:rPr lang="en-US" sz="1650" dirty="0"/>
              <a:t>In May 2016 and May 2017, the Bank of International Settlements (BIS) published non-binding guidelines for the wholesale FX markets (FX Global Code)</a:t>
            </a:r>
          </a:p>
          <a:p>
            <a:pPr lvl="1">
              <a:spcBef>
                <a:spcPts val="1200"/>
              </a:spcBef>
              <a:spcAft>
                <a:spcPts val="600"/>
              </a:spcAft>
              <a:buClr>
                <a:srgbClr val="00B0F0"/>
              </a:buClr>
            </a:pPr>
            <a:r>
              <a:rPr lang="en-US" sz="1650" dirty="0"/>
              <a:t>Designed to apply to all FX market participants, including sell / buy-side firms, liquidity providers, trading platforms, and other entities providing brokerage, execution, and settlement services </a:t>
            </a:r>
          </a:p>
          <a:p>
            <a:pPr>
              <a:spcBef>
                <a:spcPts val="1200"/>
              </a:spcBef>
              <a:spcAft>
                <a:spcPts val="600"/>
              </a:spcAft>
              <a:buClr>
                <a:srgbClr val="00B0F0"/>
              </a:buClr>
            </a:pPr>
            <a:r>
              <a:rPr lang="en-US" sz="1650" dirty="0"/>
              <a:t>In May 2017, the London Bullion Market Association (LBMA) published the Global Precious Metals Code </a:t>
            </a:r>
          </a:p>
          <a:p>
            <a:pPr lvl="1">
              <a:spcBef>
                <a:spcPts val="1200"/>
              </a:spcBef>
              <a:spcAft>
                <a:spcPts val="600"/>
              </a:spcAft>
              <a:buClr>
                <a:srgbClr val="00B0F0"/>
              </a:buClr>
            </a:pPr>
            <a:r>
              <a:rPr lang="en-US" sz="1650" dirty="0"/>
              <a:t>Designed to apply to all market participants involved in the global wholesale precious metals market</a:t>
            </a:r>
          </a:p>
          <a:p>
            <a:pPr lvl="1">
              <a:spcBef>
                <a:spcPts val="1200"/>
              </a:spcBef>
              <a:spcAft>
                <a:spcPts val="600"/>
              </a:spcAft>
              <a:buClr>
                <a:srgbClr val="00B0F0"/>
              </a:buClr>
            </a:pPr>
            <a:r>
              <a:rPr lang="en-US" sz="1650" dirty="0"/>
              <a:t>LBMA Members were required to attest to conformance by June 1, 2018</a:t>
            </a:r>
          </a:p>
        </p:txBody>
      </p:sp>
      <p:sp>
        <p:nvSpPr>
          <p:cNvPr id="5" name="Slide Number Placeholder 4"/>
          <p:cNvSpPr>
            <a:spLocks noGrp="1"/>
          </p:cNvSpPr>
          <p:nvPr>
            <p:ph type="sldNum" sz="quarter" idx="12"/>
          </p:nvPr>
        </p:nvSpPr>
        <p:spPr/>
        <p:txBody>
          <a:bodyPr/>
          <a:lstStyle/>
          <a:p>
            <a:pPr>
              <a:defRPr/>
            </a:pPr>
            <a:fld id="{EDB7A17B-C5B4-4CE6-96B4-4DD6A91B314C}" type="slidenum">
              <a:rPr lang="en-US" smtClean="0"/>
              <a:pPr>
                <a:defRPr/>
              </a:pPr>
              <a:t>23</a:t>
            </a:fld>
            <a:endParaRPr lang="en-US" dirty="0"/>
          </a:p>
        </p:txBody>
      </p:sp>
    </p:spTree>
    <p:extLst>
      <p:ext uri="{BB962C8B-B14F-4D97-AF65-F5344CB8AC3E}">
        <p14:creationId xmlns:p14="http://schemas.microsoft.com/office/powerpoint/2010/main" val="635426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635" y="1211580"/>
            <a:ext cx="6469145" cy="1066800"/>
          </a:xfrm>
        </p:spPr>
        <p:txBody>
          <a:bodyPr>
            <a:noAutofit/>
          </a:bodyPr>
          <a:lstStyle/>
          <a:p>
            <a:r>
              <a:rPr lang="en-US" sz="2300" dirty="0">
                <a:solidFill>
                  <a:srgbClr val="00B0F0"/>
                </a:solidFill>
              </a:rPr>
              <a:t>FICC Markets Standards Board:  Information &amp; Confidentiality ― Statement of Good Practice (SGP), June 2018 Draft</a:t>
            </a:r>
          </a:p>
        </p:txBody>
      </p:sp>
      <p:sp>
        <p:nvSpPr>
          <p:cNvPr id="3" name="Content Placeholder 2"/>
          <p:cNvSpPr>
            <a:spLocks noGrp="1"/>
          </p:cNvSpPr>
          <p:nvPr>
            <p:ph idx="1"/>
          </p:nvPr>
        </p:nvSpPr>
        <p:spPr>
          <a:xfrm>
            <a:off x="911311" y="2598822"/>
            <a:ext cx="6833817" cy="2803358"/>
          </a:xfrm>
        </p:spPr>
        <p:txBody>
          <a:bodyPr/>
          <a:lstStyle/>
          <a:p>
            <a:pPr>
              <a:buClr>
                <a:srgbClr val="00B0F0"/>
              </a:buClr>
            </a:pPr>
            <a:r>
              <a:rPr lang="en-US" sz="1700" dirty="0"/>
              <a:t>Information that is confidential to clients should not be shared, except to the extent necessary in order to carry out a client order or instruction or in the other circumstances discussed in the SGP. </a:t>
            </a:r>
          </a:p>
          <a:p>
            <a:pPr>
              <a:buClr>
                <a:srgbClr val="00B0F0"/>
              </a:buClr>
            </a:pPr>
            <a:r>
              <a:rPr lang="en-US" sz="1700" dirty="0"/>
              <a:t>Some sharing of information is necessary for markets to operate at all and sharing of market color can be helpful for clients and make markets operate more efficiently. </a:t>
            </a:r>
          </a:p>
        </p:txBody>
      </p:sp>
      <p:sp>
        <p:nvSpPr>
          <p:cNvPr id="4" name="Slide Number Placeholder 3"/>
          <p:cNvSpPr>
            <a:spLocks noGrp="1"/>
          </p:cNvSpPr>
          <p:nvPr>
            <p:ph type="sldNum" sz="quarter" idx="12"/>
          </p:nvPr>
        </p:nvSpPr>
        <p:spPr/>
        <p:txBody>
          <a:bodyPr/>
          <a:lstStyle/>
          <a:p>
            <a:pPr>
              <a:defRPr/>
            </a:pPr>
            <a:fld id="{EDB7A17B-C5B4-4CE6-96B4-4DD6A91B314C}" type="slidenum">
              <a:rPr lang="en-US" smtClean="0"/>
              <a:pPr>
                <a:defRPr/>
              </a:pPr>
              <a:t>24</a:t>
            </a:fld>
            <a:endParaRPr lang="en-US" dirty="0"/>
          </a:p>
        </p:txBody>
      </p:sp>
    </p:spTree>
    <p:extLst>
      <p:ext uri="{BB962C8B-B14F-4D97-AF65-F5344CB8AC3E}">
        <p14:creationId xmlns:p14="http://schemas.microsoft.com/office/powerpoint/2010/main" val="26381999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635" y="1211580"/>
            <a:ext cx="6469145" cy="1182704"/>
          </a:xfrm>
        </p:spPr>
        <p:txBody>
          <a:bodyPr>
            <a:noAutofit/>
          </a:bodyPr>
          <a:lstStyle/>
          <a:p>
            <a:r>
              <a:rPr lang="en-US" sz="2300" dirty="0">
                <a:solidFill>
                  <a:srgbClr val="00B0F0"/>
                </a:solidFill>
              </a:rPr>
              <a:t>FICC Markets Standards Board:  Information &amp; Confidentiality ― Statement of Good Practice (SGP), June 2018 </a:t>
            </a:r>
            <a:r>
              <a:rPr lang="en-US" sz="2300" dirty="0" smtClean="0">
                <a:solidFill>
                  <a:srgbClr val="00B0F0"/>
                </a:solidFill>
              </a:rPr>
              <a:t>Draft, </a:t>
            </a:r>
            <a:r>
              <a:rPr lang="en-US" sz="2300" i="1" dirty="0" smtClean="0">
                <a:solidFill>
                  <a:srgbClr val="00B0F0"/>
                </a:solidFill>
              </a:rPr>
              <a:t>cont’d</a:t>
            </a:r>
            <a:endParaRPr lang="en-US" sz="2300" dirty="0">
              <a:solidFill>
                <a:srgbClr val="00B0F0"/>
              </a:solidFill>
            </a:endParaRPr>
          </a:p>
        </p:txBody>
      </p:sp>
      <p:sp>
        <p:nvSpPr>
          <p:cNvPr id="3" name="Content Placeholder 2"/>
          <p:cNvSpPr>
            <a:spLocks noGrp="1"/>
          </p:cNvSpPr>
          <p:nvPr>
            <p:ph idx="1"/>
          </p:nvPr>
        </p:nvSpPr>
        <p:spPr>
          <a:xfrm>
            <a:off x="786183" y="2755232"/>
            <a:ext cx="6833817" cy="2574757"/>
          </a:xfrm>
        </p:spPr>
        <p:txBody>
          <a:bodyPr/>
          <a:lstStyle/>
          <a:p>
            <a:pPr>
              <a:spcBef>
                <a:spcPts val="1200"/>
              </a:spcBef>
              <a:spcAft>
                <a:spcPts val="1200"/>
              </a:spcAft>
              <a:buClr>
                <a:srgbClr val="00B0F0"/>
              </a:buClr>
            </a:pPr>
            <a:r>
              <a:rPr lang="en-US" sz="1700" dirty="0" smtClean="0"/>
              <a:t>The </a:t>
            </a:r>
            <a:r>
              <a:rPr lang="en-US" sz="1700" dirty="0"/>
              <a:t>SGP does not address conduct relating to the handling of inside information or the production or distribution of research – Focus is on appropriate use of confidential information of clients.</a:t>
            </a:r>
          </a:p>
          <a:p>
            <a:pPr>
              <a:spcBef>
                <a:spcPts val="1200"/>
              </a:spcBef>
              <a:spcAft>
                <a:spcPts val="1200"/>
              </a:spcAft>
              <a:buClr>
                <a:srgbClr val="00B0F0"/>
              </a:buClr>
            </a:pPr>
            <a:r>
              <a:rPr lang="en-US" sz="1700" dirty="0"/>
              <a:t>Market participants should communicate market color appropriately and without compromising confidential information</a:t>
            </a:r>
            <a:r>
              <a:rPr lang="en-US" sz="1700" dirty="0" smtClean="0"/>
              <a:t>.</a:t>
            </a:r>
            <a:endParaRPr lang="en-US" sz="1700" dirty="0"/>
          </a:p>
        </p:txBody>
      </p:sp>
      <p:sp>
        <p:nvSpPr>
          <p:cNvPr id="4" name="Slide Number Placeholder 3"/>
          <p:cNvSpPr>
            <a:spLocks noGrp="1"/>
          </p:cNvSpPr>
          <p:nvPr>
            <p:ph type="sldNum" sz="quarter" idx="12"/>
          </p:nvPr>
        </p:nvSpPr>
        <p:spPr/>
        <p:txBody>
          <a:bodyPr/>
          <a:lstStyle/>
          <a:p>
            <a:pPr>
              <a:defRPr/>
            </a:pPr>
            <a:fld id="{EDB7A17B-C5B4-4CE6-96B4-4DD6A91B314C}" type="slidenum">
              <a:rPr lang="en-US" smtClean="0"/>
              <a:pPr>
                <a:defRPr/>
              </a:pPr>
              <a:t>25</a:t>
            </a:fld>
            <a:endParaRPr lang="en-US" dirty="0"/>
          </a:p>
        </p:txBody>
      </p:sp>
    </p:spTree>
    <p:extLst>
      <p:ext uri="{BB962C8B-B14F-4D97-AF65-F5344CB8AC3E}">
        <p14:creationId xmlns:p14="http://schemas.microsoft.com/office/powerpoint/2010/main" val="3233634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091" y="1099503"/>
            <a:ext cx="6151398" cy="703724"/>
          </a:xfrm>
        </p:spPr>
        <p:txBody>
          <a:bodyPr>
            <a:normAutofit fontScale="90000"/>
          </a:bodyPr>
          <a:lstStyle/>
          <a:p>
            <a:r>
              <a:rPr lang="en-US" sz="2500" b="1" dirty="0">
                <a:solidFill>
                  <a:srgbClr val="00B0F0"/>
                </a:solidFill>
              </a:rPr>
              <a:t>Key Principles from </a:t>
            </a:r>
            <a:r>
              <a:rPr lang="en-US" sz="2500" b="1" dirty="0" smtClean="0">
                <a:solidFill>
                  <a:srgbClr val="00B0F0"/>
                </a:solidFill>
              </a:rPr>
              <a:t>Global Codes and FICC Statement of Good </a:t>
            </a:r>
            <a:r>
              <a:rPr lang="en-US" sz="2500" b="1" dirty="0" err="1" smtClean="0">
                <a:solidFill>
                  <a:srgbClr val="00B0F0"/>
                </a:solidFill>
              </a:rPr>
              <a:t>Practice</a:t>
            </a:r>
            <a:r>
              <a:rPr lang="en-US" sz="2400" dirty="0" err="1" smtClean="0"/>
              <a:t>e</a:t>
            </a:r>
            <a:endParaRPr lang="en-US" sz="2500" b="1" dirty="0">
              <a:solidFill>
                <a:srgbClr val="00B0F0"/>
              </a:solidFill>
            </a:endParaRPr>
          </a:p>
        </p:txBody>
      </p:sp>
      <p:sp>
        <p:nvSpPr>
          <p:cNvPr id="3" name="Content Placeholder 2"/>
          <p:cNvSpPr>
            <a:spLocks noGrp="1"/>
          </p:cNvSpPr>
          <p:nvPr>
            <p:ph idx="1"/>
          </p:nvPr>
        </p:nvSpPr>
        <p:spPr>
          <a:xfrm>
            <a:off x="745278" y="2011635"/>
            <a:ext cx="7243692" cy="3667270"/>
          </a:xfrm>
        </p:spPr>
        <p:txBody>
          <a:bodyPr>
            <a:normAutofit/>
          </a:bodyPr>
          <a:lstStyle/>
          <a:p>
            <a:pPr>
              <a:lnSpc>
                <a:spcPct val="120000"/>
              </a:lnSpc>
              <a:spcBef>
                <a:spcPts val="400"/>
              </a:spcBef>
              <a:spcAft>
                <a:spcPts val="400"/>
              </a:spcAft>
              <a:buClr>
                <a:srgbClr val="00B0F0"/>
              </a:buClr>
            </a:pPr>
            <a:r>
              <a:rPr lang="en-US" sz="1700" dirty="0"/>
              <a:t>Market Participants should clearly and effectively identify and appropriately limit access to Confidential Information</a:t>
            </a:r>
          </a:p>
          <a:p>
            <a:pPr lvl="1">
              <a:lnSpc>
                <a:spcPct val="120000"/>
              </a:lnSpc>
              <a:spcBef>
                <a:spcPts val="400"/>
              </a:spcBef>
              <a:spcAft>
                <a:spcPts val="400"/>
              </a:spcAft>
              <a:buClr>
                <a:srgbClr val="00B0F0"/>
              </a:buClr>
            </a:pPr>
            <a:r>
              <a:rPr lang="en-US" sz="1700" dirty="0"/>
              <a:t>Global FX Code Principle 19 </a:t>
            </a:r>
          </a:p>
          <a:p>
            <a:pPr lvl="1">
              <a:lnSpc>
                <a:spcPct val="120000"/>
              </a:lnSpc>
              <a:spcBef>
                <a:spcPts val="400"/>
              </a:spcBef>
              <a:spcAft>
                <a:spcPts val="400"/>
              </a:spcAft>
              <a:buClr>
                <a:srgbClr val="00B0F0"/>
              </a:buClr>
            </a:pPr>
            <a:r>
              <a:rPr lang="en-US" sz="1700" dirty="0"/>
              <a:t>Global Precious Metals Code Section 4.1</a:t>
            </a:r>
            <a:endParaRPr lang="en-US" sz="1700" dirty="0">
              <a:solidFill>
                <a:srgbClr val="FF0000"/>
              </a:solidFill>
            </a:endParaRPr>
          </a:p>
          <a:p>
            <a:pPr>
              <a:lnSpc>
                <a:spcPct val="120000"/>
              </a:lnSpc>
              <a:spcBef>
                <a:spcPts val="400"/>
              </a:spcBef>
              <a:spcAft>
                <a:spcPts val="400"/>
              </a:spcAft>
              <a:buClr>
                <a:srgbClr val="00B0F0"/>
              </a:buClr>
            </a:pPr>
            <a:r>
              <a:rPr lang="en-US" sz="1700" dirty="0"/>
              <a:t>Market Participants should not disclose Confidential Information to external parties, except under specific circumstances</a:t>
            </a:r>
          </a:p>
          <a:p>
            <a:pPr lvl="1">
              <a:lnSpc>
                <a:spcPct val="120000"/>
              </a:lnSpc>
              <a:spcBef>
                <a:spcPts val="400"/>
              </a:spcBef>
              <a:spcAft>
                <a:spcPts val="400"/>
              </a:spcAft>
              <a:buClr>
                <a:srgbClr val="00B0F0"/>
              </a:buClr>
            </a:pPr>
            <a:r>
              <a:rPr lang="en-US" sz="1700" dirty="0"/>
              <a:t>Global FX Code Principle 20 </a:t>
            </a:r>
          </a:p>
          <a:p>
            <a:pPr lvl="1">
              <a:lnSpc>
                <a:spcPct val="120000"/>
              </a:lnSpc>
              <a:spcBef>
                <a:spcPts val="400"/>
              </a:spcBef>
              <a:spcAft>
                <a:spcPts val="400"/>
              </a:spcAft>
              <a:buClr>
                <a:srgbClr val="00B0F0"/>
              </a:buClr>
            </a:pPr>
            <a:r>
              <a:rPr lang="en-US" sz="1700" dirty="0"/>
              <a:t>Global Precious Metals Code Section 4.2 </a:t>
            </a:r>
          </a:p>
        </p:txBody>
      </p:sp>
      <p:sp>
        <p:nvSpPr>
          <p:cNvPr id="5" name="Slide Number Placeholder 4"/>
          <p:cNvSpPr>
            <a:spLocks noGrp="1"/>
          </p:cNvSpPr>
          <p:nvPr>
            <p:ph type="sldNum" sz="quarter" idx="12"/>
          </p:nvPr>
        </p:nvSpPr>
        <p:spPr/>
        <p:txBody>
          <a:bodyPr/>
          <a:lstStyle/>
          <a:p>
            <a:pPr>
              <a:defRPr/>
            </a:pPr>
            <a:fld id="{EDB7A17B-C5B4-4CE6-96B4-4DD6A91B314C}" type="slidenum">
              <a:rPr lang="en-US" smtClean="0"/>
              <a:pPr>
                <a:defRPr/>
              </a:pPr>
              <a:t>26</a:t>
            </a:fld>
            <a:endParaRPr lang="en-US" dirty="0"/>
          </a:p>
        </p:txBody>
      </p:sp>
    </p:spTree>
    <p:extLst>
      <p:ext uri="{BB962C8B-B14F-4D97-AF65-F5344CB8AC3E}">
        <p14:creationId xmlns:p14="http://schemas.microsoft.com/office/powerpoint/2010/main" val="28094453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091" y="1099502"/>
            <a:ext cx="6151398" cy="789455"/>
          </a:xfrm>
        </p:spPr>
        <p:txBody>
          <a:bodyPr>
            <a:normAutofit fontScale="90000"/>
          </a:bodyPr>
          <a:lstStyle/>
          <a:p>
            <a:r>
              <a:rPr lang="en-US" sz="2500" b="1" dirty="0">
                <a:solidFill>
                  <a:srgbClr val="00B0F0"/>
                </a:solidFill>
              </a:rPr>
              <a:t>Key Principles from </a:t>
            </a:r>
            <a:r>
              <a:rPr lang="en-US" sz="2500" b="1" dirty="0" smtClean="0">
                <a:solidFill>
                  <a:srgbClr val="00B0F0"/>
                </a:solidFill>
              </a:rPr>
              <a:t>Global Codes and FICC Statement of Good Practice, </a:t>
            </a:r>
            <a:r>
              <a:rPr lang="en-US" sz="2500" b="1" i="1" dirty="0" smtClean="0">
                <a:solidFill>
                  <a:schemeClr val="accent3"/>
                </a:solidFill>
              </a:rPr>
              <a:t>cont’d</a:t>
            </a:r>
            <a:endParaRPr lang="en-US" sz="2500" b="1" i="1" dirty="0">
              <a:solidFill>
                <a:srgbClr val="00B0F0"/>
              </a:solidFill>
            </a:endParaRPr>
          </a:p>
        </p:txBody>
      </p:sp>
      <p:sp>
        <p:nvSpPr>
          <p:cNvPr id="3" name="Content Placeholder 2"/>
          <p:cNvSpPr>
            <a:spLocks noGrp="1"/>
          </p:cNvSpPr>
          <p:nvPr>
            <p:ph idx="1"/>
          </p:nvPr>
        </p:nvSpPr>
        <p:spPr>
          <a:xfrm>
            <a:off x="781371" y="2288361"/>
            <a:ext cx="6870713" cy="2415986"/>
          </a:xfrm>
        </p:spPr>
        <p:txBody>
          <a:bodyPr>
            <a:normAutofit/>
          </a:bodyPr>
          <a:lstStyle/>
          <a:p>
            <a:pPr>
              <a:lnSpc>
                <a:spcPct val="120000"/>
              </a:lnSpc>
              <a:spcBef>
                <a:spcPts val="400"/>
              </a:spcBef>
              <a:spcAft>
                <a:spcPts val="400"/>
              </a:spcAft>
              <a:buClr>
                <a:srgbClr val="00B0F0"/>
              </a:buClr>
            </a:pPr>
            <a:r>
              <a:rPr lang="en-US" sz="1700" dirty="0" smtClean="0"/>
              <a:t>Market </a:t>
            </a:r>
            <a:r>
              <a:rPr lang="en-US" sz="1700" dirty="0"/>
              <a:t>participants should have clear guidance on approved modes and channels of communication </a:t>
            </a:r>
          </a:p>
          <a:p>
            <a:pPr lvl="1">
              <a:lnSpc>
                <a:spcPct val="120000"/>
              </a:lnSpc>
              <a:spcBef>
                <a:spcPts val="400"/>
              </a:spcBef>
              <a:spcAft>
                <a:spcPts val="400"/>
              </a:spcAft>
              <a:buClr>
                <a:srgbClr val="00B0F0"/>
              </a:buClr>
            </a:pPr>
            <a:r>
              <a:rPr lang="en-US" sz="1700" dirty="0"/>
              <a:t>Global FX Code Principle 23 </a:t>
            </a:r>
          </a:p>
          <a:p>
            <a:pPr lvl="1">
              <a:lnSpc>
                <a:spcPct val="120000"/>
              </a:lnSpc>
              <a:spcBef>
                <a:spcPts val="400"/>
              </a:spcBef>
              <a:spcAft>
                <a:spcPts val="400"/>
              </a:spcAft>
              <a:buClr>
                <a:srgbClr val="00B0F0"/>
              </a:buClr>
            </a:pPr>
            <a:r>
              <a:rPr lang="en-US" sz="1700" dirty="0"/>
              <a:t>Global Precious Metals Code Section 4.4</a:t>
            </a:r>
          </a:p>
          <a:p>
            <a:endParaRPr lang="en-US" dirty="0"/>
          </a:p>
          <a:p>
            <a:endParaRPr lang="en-US" dirty="0"/>
          </a:p>
        </p:txBody>
      </p:sp>
      <p:sp>
        <p:nvSpPr>
          <p:cNvPr id="5" name="Slide Number Placeholder 4"/>
          <p:cNvSpPr>
            <a:spLocks noGrp="1"/>
          </p:cNvSpPr>
          <p:nvPr>
            <p:ph type="sldNum" sz="quarter" idx="12"/>
          </p:nvPr>
        </p:nvSpPr>
        <p:spPr/>
        <p:txBody>
          <a:bodyPr/>
          <a:lstStyle/>
          <a:p>
            <a:pPr>
              <a:defRPr/>
            </a:pPr>
            <a:fld id="{EDB7A17B-C5B4-4CE6-96B4-4DD6A91B314C}" type="slidenum">
              <a:rPr lang="en-US" smtClean="0"/>
              <a:pPr>
                <a:defRPr/>
              </a:pPr>
              <a:t>27</a:t>
            </a:fld>
            <a:endParaRPr lang="en-US" dirty="0"/>
          </a:p>
        </p:txBody>
      </p:sp>
    </p:spTree>
    <p:extLst>
      <p:ext uri="{BB962C8B-B14F-4D97-AF65-F5344CB8AC3E}">
        <p14:creationId xmlns:p14="http://schemas.microsoft.com/office/powerpoint/2010/main" val="2779264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795" y="1156551"/>
            <a:ext cx="7650245" cy="466509"/>
          </a:xfrm>
        </p:spPr>
        <p:txBody>
          <a:bodyPr>
            <a:normAutofit fontScale="90000"/>
          </a:bodyPr>
          <a:lstStyle/>
          <a:p>
            <a:r>
              <a:rPr lang="en-US" dirty="0">
                <a:solidFill>
                  <a:srgbClr val="00B0F0"/>
                </a:solidFill>
              </a:rPr>
              <a:t>Information Sharing Guidance </a:t>
            </a:r>
          </a:p>
        </p:txBody>
      </p:sp>
      <p:sp>
        <p:nvSpPr>
          <p:cNvPr id="3" name="Content Placeholder 2"/>
          <p:cNvSpPr>
            <a:spLocks noGrp="1"/>
          </p:cNvSpPr>
          <p:nvPr>
            <p:ph idx="1"/>
          </p:nvPr>
        </p:nvSpPr>
        <p:spPr>
          <a:xfrm>
            <a:off x="755703" y="1889760"/>
            <a:ext cx="7715722" cy="3840481"/>
          </a:xfrm>
        </p:spPr>
        <p:txBody>
          <a:bodyPr>
            <a:noAutofit/>
          </a:bodyPr>
          <a:lstStyle/>
          <a:p>
            <a:pPr>
              <a:spcBef>
                <a:spcPts val="600"/>
              </a:spcBef>
              <a:spcAft>
                <a:spcPts val="600"/>
              </a:spcAft>
              <a:buClr>
                <a:srgbClr val="00B0F0"/>
              </a:buClr>
            </a:pPr>
            <a:r>
              <a:rPr lang="en-US" sz="1700" dirty="0"/>
              <a:t>Examples of confidential information</a:t>
            </a:r>
          </a:p>
          <a:p>
            <a:pPr lvl="1">
              <a:spcBef>
                <a:spcPts val="600"/>
              </a:spcBef>
              <a:spcAft>
                <a:spcPts val="600"/>
              </a:spcAft>
              <a:buClr>
                <a:srgbClr val="00B0F0"/>
              </a:buClr>
            </a:pPr>
            <a:r>
              <a:rPr lang="en-US" sz="1700" dirty="0"/>
              <a:t>A market participant’s order book </a:t>
            </a:r>
          </a:p>
          <a:p>
            <a:pPr lvl="1">
              <a:spcBef>
                <a:spcPts val="600"/>
              </a:spcBef>
              <a:spcAft>
                <a:spcPts val="600"/>
              </a:spcAft>
              <a:buClr>
                <a:srgbClr val="00B0F0"/>
              </a:buClr>
            </a:pPr>
            <a:r>
              <a:rPr lang="en-US" sz="1700" dirty="0"/>
              <a:t>Other market participants’ Axes </a:t>
            </a:r>
          </a:p>
          <a:p>
            <a:pPr>
              <a:spcBef>
                <a:spcPts val="600"/>
              </a:spcBef>
              <a:spcAft>
                <a:spcPts val="600"/>
              </a:spcAft>
              <a:buClr>
                <a:srgbClr val="00B0F0"/>
              </a:buClr>
            </a:pPr>
            <a:r>
              <a:rPr lang="en-US" sz="1700" dirty="0"/>
              <a:t>Global FX Code Guidance: </a:t>
            </a:r>
          </a:p>
          <a:p>
            <a:pPr lvl="1">
              <a:spcBef>
                <a:spcPts val="600"/>
              </a:spcBef>
              <a:spcAft>
                <a:spcPts val="600"/>
              </a:spcAft>
              <a:buClr>
                <a:srgbClr val="00B0F0"/>
              </a:buClr>
            </a:pPr>
            <a:r>
              <a:rPr lang="en-US" sz="1700" dirty="0"/>
              <a:t>Traders and other firm personnel “should not disclose Confidential Information to any individual under any circumstances where it appears likely that such individual will misuse the information” </a:t>
            </a:r>
          </a:p>
          <a:p>
            <a:pPr lvl="1">
              <a:spcBef>
                <a:spcPts val="600"/>
              </a:spcBef>
              <a:spcAft>
                <a:spcPts val="600"/>
              </a:spcAft>
              <a:buClr>
                <a:srgbClr val="00B0F0"/>
              </a:buClr>
            </a:pPr>
            <a:r>
              <a:rPr lang="en-US" sz="1700" dirty="0"/>
              <a:t>Confidential Information obtained from a Client, prospective Client, or other 3rd party is to be used only for the specific purpose for which it was given, except as provided in the Code or otherwise agreed with a Client</a:t>
            </a:r>
          </a:p>
        </p:txBody>
      </p:sp>
      <p:sp>
        <p:nvSpPr>
          <p:cNvPr id="5" name="Slide Number Placeholder 4"/>
          <p:cNvSpPr>
            <a:spLocks noGrp="1"/>
          </p:cNvSpPr>
          <p:nvPr>
            <p:ph type="sldNum" sz="quarter" idx="12"/>
          </p:nvPr>
        </p:nvSpPr>
        <p:spPr/>
        <p:txBody>
          <a:bodyPr/>
          <a:lstStyle/>
          <a:p>
            <a:pPr>
              <a:defRPr/>
            </a:pPr>
            <a:fld id="{EDB7A17B-C5B4-4CE6-96B4-4DD6A91B314C}" type="slidenum">
              <a:rPr lang="en-US" smtClean="0"/>
              <a:pPr>
                <a:defRPr/>
              </a:pPr>
              <a:t>28</a:t>
            </a:fld>
            <a:endParaRPr lang="en-US" dirty="0"/>
          </a:p>
        </p:txBody>
      </p:sp>
    </p:spTree>
    <p:extLst>
      <p:ext uri="{BB962C8B-B14F-4D97-AF65-F5344CB8AC3E}">
        <p14:creationId xmlns:p14="http://schemas.microsoft.com/office/powerpoint/2010/main" val="4175548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515" y="1362525"/>
            <a:ext cx="7650245" cy="466509"/>
          </a:xfrm>
        </p:spPr>
        <p:txBody>
          <a:bodyPr>
            <a:normAutofit fontScale="90000"/>
          </a:bodyPr>
          <a:lstStyle/>
          <a:p>
            <a:r>
              <a:rPr lang="en-US" b="1" dirty="0">
                <a:solidFill>
                  <a:srgbClr val="00B0F0"/>
                </a:solidFill>
              </a:rPr>
              <a:t>Information Sharing Guidance, </a:t>
            </a:r>
            <a:r>
              <a:rPr lang="en-US" i="1" dirty="0">
                <a:solidFill>
                  <a:srgbClr val="00B0F0"/>
                </a:solidFill>
              </a:rPr>
              <a:t>cont’d</a:t>
            </a:r>
            <a:r>
              <a:rPr lang="en-US" b="1" dirty="0">
                <a:solidFill>
                  <a:srgbClr val="00B0F0"/>
                </a:solidFill>
              </a:rPr>
              <a:t> </a:t>
            </a:r>
          </a:p>
        </p:txBody>
      </p:sp>
      <p:sp>
        <p:nvSpPr>
          <p:cNvPr id="3" name="Content Placeholder 2"/>
          <p:cNvSpPr>
            <a:spLocks noGrp="1"/>
          </p:cNvSpPr>
          <p:nvPr>
            <p:ph idx="1"/>
          </p:nvPr>
        </p:nvSpPr>
        <p:spPr>
          <a:xfrm>
            <a:off x="870003" y="2133601"/>
            <a:ext cx="6879537" cy="3451860"/>
          </a:xfrm>
        </p:spPr>
        <p:txBody>
          <a:bodyPr>
            <a:noAutofit/>
          </a:bodyPr>
          <a:lstStyle/>
          <a:p>
            <a:pPr>
              <a:spcBef>
                <a:spcPts val="600"/>
              </a:spcBef>
              <a:spcAft>
                <a:spcPts val="600"/>
              </a:spcAft>
              <a:buClr>
                <a:srgbClr val="00B0F0"/>
              </a:buClr>
            </a:pPr>
            <a:r>
              <a:rPr lang="en-US" sz="1800" dirty="0"/>
              <a:t>Global Precious Metals Code </a:t>
            </a:r>
          </a:p>
          <a:p>
            <a:pPr lvl="1">
              <a:spcBef>
                <a:spcPts val="600"/>
              </a:spcBef>
              <a:spcAft>
                <a:spcPts val="600"/>
              </a:spcAft>
              <a:buClr>
                <a:srgbClr val="00B0F0"/>
              </a:buClr>
            </a:pPr>
            <a:r>
              <a:rPr lang="en-US" sz="1800" dirty="0"/>
              <a:t>Market participants may actively choose to share their own trading activity so long as that information does not reveal another party’s</a:t>
            </a:r>
            <a:r>
              <a:rPr lang="en-US" sz="1800" b="1" dirty="0">
                <a:solidFill>
                  <a:srgbClr val="FF0000"/>
                </a:solidFill>
              </a:rPr>
              <a:t> </a:t>
            </a:r>
            <a:r>
              <a:rPr lang="en-US" sz="1800" dirty="0"/>
              <a:t>Confidential Information and the information is not shared in order to disrupt market functions</a:t>
            </a:r>
          </a:p>
        </p:txBody>
      </p:sp>
      <p:sp>
        <p:nvSpPr>
          <p:cNvPr id="5" name="Slide Number Placeholder 4"/>
          <p:cNvSpPr>
            <a:spLocks noGrp="1"/>
          </p:cNvSpPr>
          <p:nvPr>
            <p:ph type="sldNum" sz="quarter" idx="12"/>
          </p:nvPr>
        </p:nvSpPr>
        <p:spPr/>
        <p:txBody>
          <a:bodyPr/>
          <a:lstStyle/>
          <a:p>
            <a:pPr>
              <a:defRPr/>
            </a:pPr>
            <a:fld id="{EDB7A17B-C5B4-4CE6-96B4-4DD6A91B314C}" type="slidenum">
              <a:rPr lang="en-US" smtClean="0"/>
              <a:pPr>
                <a:defRPr/>
              </a:pPr>
              <a:t>29</a:t>
            </a:fld>
            <a:endParaRPr lang="en-US" dirty="0"/>
          </a:p>
        </p:txBody>
      </p:sp>
    </p:spTree>
    <p:extLst>
      <p:ext uri="{BB962C8B-B14F-4D97-AF65-F5344CB8AC3E}">
        <p14:creationId xmlns:p14="http://schemas.microsoft.com/office/powerpoint/2010/main" val="3997117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155" y="1225363"/>
            <a:ext cx="7734065" cy="542709"/>
          </a:xfrm>
        </p:spPr>
        <p:txBody>
          <a:bodyPr/>
          <a:lstStyle/>
          <a:p>
            <a:r>
              <a:rPr lang="en-US" b="1" dirty="0">
                <a:solidFill>
                  <a:srgbClr val="00B0F0"/>
                </a:solidFill>
              </a:rPr>
              <a:t>Insider Trading:  Pre-DFA</a:t>
            </a:r>
          </a:p>
        </p:txBody>
      </p:sp>
      <p:sp>
        <p:nvSpPr>
          <p:cNvPr id="3" name="Content Placeholder 2"/>
          <p:cNvSpPr>
            <a:spLocks noGrp="1"/>
          </p:cNvSpPr>
          <p:nvPr>
            <p:ph idx="1"/>
          </p:nvPr>
        </p:nvSpPr>
        <p:spPr>
          <a:xfrm>
            <a:off x="715076" y="2007668"/>
            <a:ext cx="7505701" cy="3772702"/>
          </a:xfrm>
        </p:spPr>
        <p:txBody>
          <a:bodyPr/>
          <a:lstStyle/>
          <a:p>
            <a:pPr>
              <a:spcBef>
                <a:spcPts val="600"/>
              </a:spcBef>
              <a:spcAft>
                <a:spcPts val="600"/>
              </a:spcAft>
              <a:buClr>
                <a:schemeClr val="accent3">
                  <a:lumMod val="60000"/>
                  <a:lumOff val="40000"/>
                </a:schemeClr>
              </a:buClr>
            </a:pPr>
            <a:r>
              <a:rPr lang="en-US" sz="1700" dirty="0"/>
              <a:t>Historically, commodity and derivatives market participants were encouraged to bring their own inside information to the futures markets to aid in price discovery</a:t>
            </a:r>
          </a:p>
          <a:p>
            <a:pPr lvl="1">
              <a:buClr>
                <a:schemeClr val="accent3">
                  <a:lumMod val="60000"/>
                  <a:lumOff val="40000"/>
                </a:schemeClr>
              </a:buClr>
            </a:pPr>
            <a:r>
              <a:rPr lang="en-US" sz="1700" dirty="0"/>
              <a:t>Still true today</a:t>
            </a:r>
          </a:p>
          <a:p>
            <a:pPr>
              <a:spcBef>
                <a:spcPts val="600"/>
              </a:spcBef>
              <a:spcAft>
                <a:spcPts val="600"/>
              </a:spcAft>
              <a:buClr>
                <a:schemeClr val="accent3">
                  <a:lumMod val="60000"/>
                  <a:lumOff val="40000"/>
                </a:schemeClr>
              </a:buClr>
            </a:pPr>
            <a:r>
              <a:rPr lang="en-US" sz="1700" dirty="0"/>
              <a:t>Prior to the Dodd-Frank Act, the CEA included very limited insider trading prohibitions:  </a:t>
            </a:r>
            <a:endParaRPr lang="en-US" sz="1700" b="1" dirty="0">
              <a:solidFill>
                <a:srgbClr val="FF0000"/>
              </a:solidFill>
            </a:endParaRPr>
          </a:p>
          <a:p>
            <a:pPr lvl="1">
              <a:spcBef>
                <a:spcPts val="600"/>
              </a:spcBef>
              <a:spcAft>
                <a:spcPts val="600"/>
              </a:spcAft>
              <a:buClr>
                <a:schemeClr val="accent4">
                  <a:lumMod val="75000"/>
                </a:schemeClr>
              </a:buClr>
            </a:pPr>
            <a:r>
              <a:rPr lang="en-US" sz="1700" dirty="0"/>
              <a:t>CEA Sections 9(c) and 9(d) prohibits CFTC Commissioners and CFTC employees from trading based upon “nonpublic information” </a:t>
            </a:r>
          </a:p>
          <a:p>
            <a:pPr lvl="1">
              <a:spcBef>
                <a:spcPts val="600"/>
              </a:spcBef>
              <a:spcAft>
                <a:spcPts val="600"/>
              </a:spcAft>
              <a:buClr>
                <a:schemeClr val="accent4">
                  <a:lumMod val="75000"/>
                </a:schemeClr>
              </a:buClr>
            </a:pPr>
            <a:r>
              <a:rPr lang="en-US" sz="1700" dirty="0"/>
              <a:t>CEA Section 9(e) prohibits “insider trading” by employees and members of the governing board or a committee of a registered entity or NF</a:t>
            </a:r>
            <a:r>
              <a:rPr lang="en-US" sz="1600" dirty="0"/>
              <a:t>A</a:t>
            </a:r>
          </a:p>
        </p:txBody>
      </p:sp>
      <p:sp>
        <p:nvSpPr>
          <p:cNvPr id="5" name="Slide Number Placeholder 4"/>
          <p:cNvSpPr>
            <a:spLocks noGrp="1"/>
          </p:cNvSpPr>
          <p:nvPr>
            <p:ph type="sldNum" sz="quarter" idx="12"/>
          </p:nvPr>
        </p:nvSpPr>
        <p:spPr/>
        <p:txBody>
          <a:bodyPr/>
          <a:lstStyle/>
          <a:p>
            <a:pPr>
              <a:defRPr/>
            </a:pPr>
            <a:fld id="{EDB7A17B-C5B4-4CE6-96B4-4DD6A91B314C}" type="slidenum">
              <a:rPr lang="en-US" smtClean="0"/>
              <a:pPr>
                <a:defRPr/>
              </a:pPr>
              <a:t>3</a:t>
            </a:fld>
            <a:endParaRPr lang="en-US" dirty="0"/>
          </a:p>
        </p:txBody>
      </p:sp>
    </p:spTree>
    <p:extLst>
      <p:ext uri="{BB962C8B-B14F-4D97-AF65-F5344CB8AC3E}">
        <p14:creationId xmlns:p14="http://schemas.microsoft.com/office/powerpoint/2010/main" val="33607978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035" y="1109376"/>
            <a:ext cx="7589285" cy="496989"/>
          </a:xfrm>
        </p:spPr>
        <p:txBody>
          <a:bodyPr/>
          <a:lstStyle/>
          <a:p>
            <a:r>
              <a:rPr lang="en-US" sz="2600" b="1" dirty="0">
                <a:solidFill>
                  <a:srgbClr val="00B0F0"/>
                </a:solidFill>
              </a:rPr>
              <a:t>Market Color and MNPI</a:t>
            </a:r>
          </a:p>
        </p:txBody>
      </p:sp>
      <p:sp>
        <p:nvSpPr>
          <p:cNvPr id="3" name="Content Placeholder 2"/>
          <p:cNvSpPr>
            <a:spLocks noGrp="1"/>
          </p:cNvSpPr>
          <p:nvPr>
            <p:ph idx="1"/>
          </p:nvPr>
        </p:nvSpPr>
        <p:spPr>
          <a:xfrm>
            <a:off x="823872" y="1745382"/>
            <a:ext cx="6904412" cy="4306502"/>
          </a:xfrm>
        </p:spPr>
        <p:txBody>
          <a:bodyPr>
            <a:noAutofit/>
          </a:bodyPr>
          <a:lstStyle/>
          <a:p>
            <a:pPr>
              <a:spcBef>
                <a:spcPts val="400"/>
              </a:spcBef>
              <a:spcAft>
                <a:spcPts val="400"/>
              </a:spcAft>
              <a:buClr>
                <a:srgbClr val="00B0F0"/>
              </a:buClr>
            </a:pPr>
            <a:r>
              <a:rPr lang="en-US" sz="1700" dirty="0"/>
              <a:t>The Global FX and Precious Metals Codes distinguish between market color and confidential information</a:t>
            </a:r>
          </a:p>
          <a:p>
            <a:pPr>
              <a:spcBef>
                <a:spcPts val="400"/>
              </a:spcBef>
              <a:spcAft>
                <a:spcPts val="400"/>
              </a:spcAft>
              <a:buClr>
                <a:srgbClr val="00B0F0"/>
              </a:buClr>
            </a:pPr>
            <a:r>
              <a:rPr lang="en-US" sz="1700" dirty="0"/>
              <a:t>Market color should be based upon information that is aggregated and anonymous</a:t>
            </a:r>
          </a:p>
          <a:p>
            <a:pPr>
              <a:spcBef>
                <a:spcPts val="400"/>
              </a:spcBef>
              <a:spcAft>
                <a:spcPts val="400"/>
              </a:spcAft>
              <a:buClr>
                <a:srgbClr val="00B0F0"/>
              </a:buClr>
            </a:pPr>
            <a:r>
              <a:rPr lang="en-US" sz="1700" dirty="0"/>
              <a:t>Firms should provide guidance to staff on how to appropriately share market color </a:t>
            </a:r>
          </a:p>
          <a:p>
            <a:pPr>
              <a:spcBef>
                <a:spcPts val="400"/>
              </a:spcBef>
              <a:spcAft>
                <a:spcPts val="400"/>
              </a:spcAft>
              <a:buClr>
                <a:srgbClr val="00B0F0"/>
              </a:buClr>
            </a:pPr>
            <a:r>
              <a:rPr lang="en-US" sz="1700" dirty="0"/>
              <a:t>CFTC Commitment of Traders Report provides an example of aggregated and anonymous data</a:t>
            </a:r>
          </a:p>
          <a:p>
            <a:pPr lvl="1">
              <a:spcBef>
                <a:spcPts val="400"/>
              </a:spcBef>
              <a:spcAft>
                <a:spcPts val="400"/>
              </a:spcAft>
              <a:buClr>
                <a:srgbClr val="00B0F0"/>
              </a:buClr>
            </a:pPr>
            <a:r>
              <a:rPr lang="en-US" sz="1700" dirty="0"/>
              <a:t>Dealer / Intermediary</a:t>
            </a:r>
          </a:p>
          <a:p>
            <a:pPr lvl="1">
              <a:spcBef>
                <a:spcPts val="400"/>
              </a:spcBef>
              <a:spcAft>
                <a:spcPts val="400"/>
              </a:spcAft>
              <a:buClr>
                <a:srgbClr val="00B0F0"/>
              </a:buClr>
            </a:pPr>
            <a:r>
              <a:rPr lang="en-US" sz="1700" dirty="0"/>
              <a:t>Asset Manager / Institutional</a:t>
            </a:r>
          </a:p>
          <a:p>
            <a:pPr lvl="1">
              <a:spcBef>
                <a:spcPts val="400"/>
              </a:spcBef>
              <a:spcAft>
                <a:spcPts val="400"/>
              </a:spcAft>
              <a:buClr>
                <a:srgbClr val="00B0F0"/>
              </a:buClr>
            </a:pPr>
            <a:r>
              <a:rPr lang="en-US" sz="1700" dirty="0"/>
              <a:t>Leveraged Funds</a:t>
            </a:r>
          </a:p>
          <a:p>
            <a:pPr lvl="1">
              <a:spcBef>
                <a:spcPts val="400"/>
              </a:spcBef>
              <a:spcAft>
                <a:spcPts val="400"/>
              </a:spcAft>
              <a:buClr>
                <a:srgbClr val="00B0F0"/>
              </a:buClr>
            </a:pPr>
            <a:r>
              <a:rPr lang="en-US" sz="1700" dirty="0"/>
              <a:t>Commercial</a:t>
            </a:r>
          </a:p>
          <a:p>
            <a:pPr lvl="1">
              <a:spcBef>
                <a:spcPts val="400"/>
              </a:spcBef>
              <a:spcAft>
                <a:spcPts val="400"/>
              </a:spcAft>
              <a:buClr>
                <a:srgbClr val="00B0F0"/>
              </a:buClr>
            </a:pPr>
            <a:r>
              <a:rPr lang="en-US" sz="1700" dirty="0"/>
              <a:t>Non-Commercial</a:t>
            </a:r>
          </a:p>
        </p:txBody>
      </p:sp>
      <p:sp>
        <p:nvSpPr>
          <p:cNvPr id="5" name="Slide Number Placeholder 4"/>
          <p:cNvSpPr>
            <a:spLocks noGrp="1"/>
          </p:cNvSpPr>
          <p:nvPr>
            <p:ph type="sldNum" sz="quarter" idx="12"/>
          </p:nvPr>
        </p:nvSpPr>
        <p:spPr/>
        <p:txBody>
          <a:bodyPr/>
          <a:lstStyle/>
          <a:p>
            <a:pPr>
              <a:defRPr/>
            </a:pPr>
            <a:fld id="{EDB7A17B-C5B4-4CE6-96B4-4DD6A91B314C}" type="slidenum">
              <a:rPr lang="en-US" smtClean="0"/>
              <a:pPr>
                <a:defRPr/>
              </a:pPr>
              <a:t>30</a:t>
            </a:fld>
            <a:endParaRPr lang="en-US" dirty="0"/>
          </a:p>
        </p:txBody>
      </p:sp>
    </p:spTree>
    <p:extLst>
      <p:ext uri="{BB962C8B-B14F-4D97-AF65-F5344CB8AC3E}">
        <p14:creationId xmlns:p14="http://schemas.microsoft.com/office/powerpoint/2010/main" val="41384706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795" y="1200469"/>
            <a:ext cx="7673105" cy="542709"/>
          </a:xfrm>
        </p:spPr>
        <p:txBody>
          <a:bodyPr/>
          <a:lstStyle/>
          <a:p>
            <a:r>
              <a:rPr lang="en-US" sz="2600" b="1" dirty="0">
                <a:solidFill>
                  <a:srgbClr val="00B0F0"/>
                </a:solidFill>
              </a:rPr>
              <a:t>Market Color and MNPI, </a:t>
            </a:r>
            <a:r>
              <a:rPr lang="en-US" sz="2600" i="1" dirty="0">
                <a:solidFill>
                  <a:srgbClr val="00B0F0"/>
                </a:solidFill>
              </a:rPr>
              <a:t>cont’d</a:t>
            </a:r>
            <a:endParaRPr lang="en-US" sz="2600" b="1" dirty="0">
              <a:solidFill>
                <a:srgbClr val="00B0F0"/>
              </a:solidFill>
            </a:endParaRPr>
          </a:p>
        </p:txBody>
      </p:sp>
      <p:sp>
        <p:nvSpPr>
          <p:cNvPr id="3" name="Content Placeholder 2"/>
          <p:cNvSpPr>
            <a:spLocks noGrp="1"/>
          </p:cNvSpPr>
          <p:nvPr>
            <p:ph idx="1"/>
          </p:nvPr>
        </p:nvSpPr>
        <p:spPr>
          <a:xfrm>
            <a:off x="755703" y="2064675"/>
            <a:ext cx="7245297" cy="3459825"/>
          </a:xfrm>
        </p:spPr>
        <p:txBody>
          <a:bodyPr/>
          <a:lstStyle/>
          <a:p>
            <a:pPr>
              <a:spcBef>
                <a:spcPts val="1200"/>
              </a:spcBef>
              <a:spcAft>
                <a:spcPts val="600"/>
              </a:spcAft>
              <a:buClr>
                <a:srgbClr val="00B0F0"/>
              </a:buClr>
            </a:pPr>
            <a:r>
              <a:rPr lang="en-US" sz="1700" dirty="0"/>
              <a:t>Certain types of information are more likely to give rise to insider trading concerns than others </a:t>
            </a:r>
          </a:p>
          <a:p>
            <a:pPr>
              <a:spcBef>
                <a:spcPts val="1200"/>
              </a:spcBef>
              <a:spcAft>
                <a:spcPts val="600"/>
              </a:spcAft>
              <a:buClr>
                <a:srgbClr val="00B0F0"/>
              </a:buClr>
            </a:pPr>
            <a:r>
              <a:rPr lang="en-US" sz="1700" dirty="0"/>
              <a:t>Problematic communications: </a:t>
            </a:r>
          </a:p>
          <a:p>
            <a:pPr lvl="1">
              <a:spcBef>
                <a:spcPts val="1200"/>
              </a:spcBef>
              <a:spcAft>
                <a:spcPts val="600"/>
              </a:spcAft>
              <a:buClr>
                <a:srgbClr val="00B0F0"/>
              </a:buClr>
            </a:pPr>
            <a:r>
              <a:rPr lang="en-US" sz="1700" dirty="0"/>
              <a:t>Specific client names, client locations, code words or other methods for communicating a client’s identify </a:t>
            </a:r>
          </a:p>
          <a:p>
            <a:pPr lvl="1">
              <a:spcBef>
                <a:spcPts val="1200"/>
              </a:spcBef>
              <a:spcAft>
                <a:spcPts val="600"/>
              </a:spcAft>
              <a:buClr>
                <a:srgbClr val="00B0F0"/>
              </a:buClr>
            </a:pPr>
            <a:r>
              <a:rPr lang="en-US" sz="1700" dirty="0"/>
              <a:t>Specific client groups and strategies that allow market participants to derive underlying confidential information </a:t>
            </a:r>
          </a:p>
          <a:p>
            <a:pPr lvl="1">
              <a:spcBef>
                <a:spcPts val="1200"/>
              </a:spcBef>
              <a:spcAft>
                <a:spcPts val="600"/>
              </a:spcAft>
              <a:buClr>
                <a:srgbClr val="00B0F0"/>
              </a:buClr>
            </a:pPr>
            <a:r>
              <a:rPr lang="en-US" sz="1700" dirty="0"/>
              <a:t>Exact rates, volumes, or locations that relate to a single client</a:t>
            </a:r>
          </a:p>
        </p:txBody>
      </p:sp>
      <p:sp>
        <p:nvSpPr>
          <p:cNvPr id="5" name="Slide Number Placeholder 4"/>
          <p:cNvSpPr>
            <a:spLocks noGrp="1"/>
          </p:cNvSpPr>
          <p:nvPr>
            <p:ph type="sldNum" sz="quarter" idx="12"/>
          </p:nvPr>
        </p:nvSpPr>
        <p:spPr/>
        <p:txBody>
          <a:bodyPr/>
          <a:lstStyle/>
          <a:p>
            <a:pPr>
              <a:defRPr/>
            </a:pPr>
            <a:fld id="{EDB7A17B-C5B4-4CE6-96B4-4DD6A91B314C}" type="slidenum">
              <a:rPr lang="en-US" smtClean="0"/>
              <a:pPr>
                <a:defRPr/>
              </a:pPr>
              <a:t>31</a:t>
            </a:fld>
            <a:endParaRPr lang="en-US" dirty="0"/>
          </a:p>
        </p:txBody>
      </p:sp>
    </p:spTree>
    <p:extLst>
      <p:ext uri="{BB962C8B-B14F-4D97-AF65-F5344CB8AC3E}">
        <p14:creationId xmlns:p14="http://schemas.microsoft.com/office/powerpoint/2010/main" val="9004193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633" y="3244165"/>
            <a:ext cx="7772400" cy="1259256"/>
          </a:xfrm>
        </p:spPr>
        <p:txBody>
          <a:bodyPr/>
          <a:lstStyle/>
          <a:p>
            <a:pPr algn="ctr"/>
            <a:r>
              <a:rPr lang="en-US" sz="2800" dirty="0">
                <a:solidFill>
                  <a:srgbClr val="00B0F0"/>
                </a:solidFill>
              </a:rPr>
              <a:t>The CFTC’s insider trading</a:t>
            </a:r>
            <a:br>
              <a:rPr lang="en-US" sz="2800" dirty="0">
                <a:solidFill>
                  <a:srgbClr val="00B0F0"/>
                </a:solidFill>
              </a:rPr>
            </a:br>
            <a:r>
              <a:rPr lang="en-US" sz="2800" dirty="0">
                <a:solidFill>
                  <a:srgbClr val="00B0F0"/>
                </a:solidFill>
              </a:rPr>
              <a:t>task force</a:t>
            </a:r>
            <a:endParaRPr lang="en-US" sz="2800" dirty="0"/>
          </a:p>
        </p:txBody>
      </p:sp>
      <p:sp>
        <p:nvSpPr>
          <p:cNvPr id="3" name="Text Placeholder 2"/>
          <p:cNvSpPr>
            <a:spLocks noGrp="1"/>
          </p:cNvSpPr>
          <p:nvPr>
            <p:ph type="body" idx="1"/>
          </p:nvPr>
        </p:nvSpPr>
        <p:spPr>
          <a:xfrm>
            <a:off x="615633" y="1637297"/>
            <a:ext cx="7772400" cy="1500187"/>
          </a:xfrm>
        </p:spPr>
        <p:txBody>
          <a:bodyPr/>
          <a:lstStyle/>
          <a:p>
            <a:pPr algn="ctr"/>
            <a:r>
              <a:rPr lang="en-US" sz="3200" b="1" dirty="0">
                <a:solidFill>
                  <a:srgbClr val="00B0F0"/>
                </a:solidFill>
              </a:rPr>
              <a:t>Expanding Area of Enforcement</a:t>
            </a:r>
          </a:p>
          <a:p>
            <a:endParaRPr lang="en-US" dirty="0"/>
          </a:p>
        </p:txBody>
      </p:sp>
    </p:spTree>
    <p:extLst>
      <p:ext uri="{BB962C8B-B14F-4D97-AF65-F5344CB8AC3E}">
        <p14:creationId xmlns:p14="http://schemas.microsoft.com/office/powerpoint/2010/main" val="13272489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261" y="1176545"/>
            <a:ext cx="7800630" cy="463643"/>
          </a:xfrm>
        </p:spPr>
        <p:txBody>
          <a:bodyPr>
            <a:normAutofit fontScale="90000"/>
          </a:bodyPr>
          <a:lstStyle/>
          <a:p>
            <a:r>
              <a:rPr lang="en-US" b="1" dirty="0">
                <a:solidFill>
                  <a:srgbClr val="00B0F0"/>
                </a:solidFill>
              </a:rPr>
              <a:t>CFTC Insider Trading Task Force </a:t>
            </a:r>
          </a:p>
        </p:txBody>
      </p:sp>
      <p:sp>
        <p:nvSpPr>
          <p:cNvPr id="3" name="Content Placeholder 2"/>
          <p:cNvSpPr>
            <a:spLocks noGrp="1"/>
          </p:cNvSpPr>
          <p:nvPr>
            <p:ph idx="1"/>
          </p:nvPr>
        </p:nvSpPr>
        <p:spPr>
          <a:xfrm>
            <a:off x="770943" y="1957594"/>
            <a:ext cx="7721327" cy="4238669"/>
          </a:xfrm>
        </p:spPr>
        <p:txBody>
          <a:bodyPr/>
          <a:lstStyle/>
          <a:p>
            <a:pPr>
              <a:buClr>
                <a:srgbClr val="00B0F0"/>
              </a:buClr>
            </a:pPr>
            <a:r>
              <a:rPr lang="en-US" sz="1700" dirty="0"/>
              <a:t>On September 28, 2018, the CFTC’s Division of Enforcement announced the creation of an “Insider Trading &amp; Information Protection Task Force” </a:t>
            </a:r>
          </a:p>
          <a:p>
            <a:pPr lvl="1">
              <a:buClr>
                <a:srgbClr val="00B0F0"/>
              </a:buClr>
            </a:pPr>
            <a:r>
              <a:rPr lang="en-US" sz="1700" dirty="0"/>
              <a:t>The purpose of the Task Force is to identify and charge those “who engage in insider trading or otherwise improperly use confidential information in connection with markets regulated by the CFTC” </a:t>
            </a:r>
          </a:p>
          <a:p>
            <a:pPr lvl="1">
              <a:buClr>
                <a:srgbClr val="00B0F0"/>
              </a:buClr>
            </a:pPr>
            <a:r>
              <a:rPr lang="en-US" sz="1700" dirty="0"/>
              <a:t>As examples of the abuse of access to confidential information, the Division of Enforcement cited:</a:t>
            </a:r>
          </a:p>
          <a:p>
            <a:pPr lvl="2">
              <a:buClr>
                <a:srgbClr val="00B0F0"/>
              </a:buClr>
            </a:pPr>
            <a:r>
              <a:rPr lang="en-US" sz="1700" dirty="0"/>
              <a:t>misappropriating confidential information, </a:t>
            </a:r>
          </a:p>
          <a:p>
            <a:pPr lvl="2">
              <a:buClr>
                <a:srgbClr val="00B0F0"/>
              </a:buClr>
            </a:pPr>
            <a:r>
              <a:rPr lang="en-US" sz="1700" dirty="0"/>
              <a:t>improperly disclosing a client’s trading information, </a:t>
            </a:r>
          </a:p>
          <a:p>
            <a:pPr lvl="2">
              <a:buClr>
                <a:srgbClr val="00B0F0"/>
              </a:buClr>
            </a:pPr>
            <a:r>
              <a:rPr lang="en-US" sz="1700" dirty="0"/>
              <a:t>front running, or </a:t>
            </a:r>
          </a:p>
          <a:p>
            <a:pPr lvl="2">
              <a:buClr>
                <a:srgbClr val="00B0F0"/>
              </a:buClr>
            </a:pPr>
            <a:r>
              <a:rPr lang="en-US" sz="1700" dirty="0"/>
              <a:t>using confidential information to unlawfully prearrange trades</a:t>
            </a:r>
          </a:p>
        </p:txBody>
      </p:sp>
      <p:sp>
        <p:nvSpPr>
          <p:cNvPr id="5" name="Slide Number Placeholder 4"/>
          <p:cNvSpPr>
            <a:spLocks noGrp="1"/>
          </p:cNvSpPr>
          <p:nvPr>
            <p:ph type="sldNum" sz="quarter" idx="12"/>
          </p:nvPr>
        </p:nvSpPr>
        <p:spPr/>
        <p:txBody>
          <a:bodyPr/>
          <a:lstStyle/>
          <a:p>
            <a:pPr>
              <a:defRPr/>
            </a:pPr>
            <a:fld id="{EDB7A17B-C5B4-4CE6-96B4-4DD6A91B314C}" type="slidenum">
              <a:rPr lang="en-US" smtClean="0"/>
              <a:pPr>
                <a:defRPr/>
              </a:pPr>
              <a:t>33</a:t>
            </a:fld>
            <a:endParaRPr lang="en-US" dirty="0"/>
          </a:p>
        </p:txBody>
      </p:sp>
    </p:spTree>
    <p:extLst>
      <p:ext uri="{BB962C8B-B14F-4D97-AF65-F5344CB8AC3E}">
        <p14:creationId xmlns:p14="http://schemas.microsoft.com/office/powerpoint/2010/main" val="14688850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160" y="1438491"/>
            <a:ext cx="7800630" cy="463643"/>
          </a:xfrm>
        </p:spPr>
        <p:txBody>
          <a:bodyPr>
            <a:normAutofit fontScale="90000"/>
          </a:bodyPr>
          <a:lstStyle/>
          <a:p>
            <a:r>
              <a:rPr lang="en-US" b="1" dirty="0">
                <a:solidFill>
                  <a:srgbClr val="00B0F0"/>
                </a:solidFill>
              </a:rPr>
              <a:t>CFTC Insider Trading Task Force, </a:t>
            </a:r>
            <a:r>
              <a:rPr lang="en-US" b="1" i="1" dirty="0">
                <a:solidFill>
                  <a:srgbClr val="00B0F0"/>
                </a:solidFill>
              </a:rPr>
              <a:t>cont’d</a:t>
            </a:r>
            <a:r>
              <a:rPr lang="en-US" b="1" dirty="0">
                <a:solidFill>
                  <a:srgbClr val="00B0F0"/>
                </a:solidFill>
              </a:rPr>
              <a:t> </a:t>
            </a:r>
            <a:endParaRPr lang="en-US" dirty="0">
              <a:solidFill>
                <a:srgbClr val="00B0F0"/>
              </a:solidFill>
            </a:endParaRPr>
          </a:p>
        </p:txBody>
      </p:sp>
      <p:sp>
        <p:nvSpPr>
          <p:cNvPr id="3" name="Content Placeholder 2"/>
          <p:cNvSpPr>
            <a:spLocks noGrp="1"/>
          </p:cNvSpPr>
          <p:nvPr>
            <p:ph idx="1"/>
          </p:nvPr>
        </p:nvSpPr>
        <p:spPr>
          <a:xfrm>
            <a:off x="839523" y="2316135"/>
            <a:ext cx="7715722" cy="3086445"/>
          </a:xfrm>
        </p:spPr>
        <p:txBody>
          <a:bodyPr/>
          <a:lstStyle/>
          <a:p>
            <a:pPr>
              <a:spcBef>
                <a:spcPts val="1200"/>
              </a:spcBef>
              <a:spcAft>
                <a:spcPts val="1200"/>
              </a:spcAft>
              <a:buClr>
                <a:srgbClr val="00B0F0"/>
              </a:buClr>
            </a:pPr>
            <a:r>
              <a:rPr lang="en-US" sz="1800" dirty="0"/>
              <a:t>According to the Division of Enforcement, insider trading significantly undermines market integrity and harms customers trading markets regulated by the CFTC</a:t>
            </a:r>
          </a:p>
          <a:p>
            <a:pPr>
              <a:spcBef>
                <a:spcPts val="1200"/>
              </a:spcBef>
              <a:spcAft>
                <a:spcPts val="1200"/>
              </a:spcAft>
              <a:buClr>
                <a:srgbClr val="00B0F0"/>
              </a:buClr>
            </a:pPr>
            <a:r>
              <a:rPr lang="en-US" sz="1800" dirty="0"/>
              <a:t>Formation of the Task Force shows that insider trading is a priority of the Division </a:t>
            </a:r>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EDB7A17B-C5B4-4CE6-96B4-4DD6A91B314C}" type="slidenum">
              <a:rPr lang="en-US" smtClean="0"/>
              <a:pPr>
                <a:defRPr/>
              </a:pPr>
              <a:t>34</a:t>
            </a:fld>
            <a:endParaRPr lang="en-US" dirty="0"/>
          </a:p>
        </p:txBody>
      </p:sp>
    </p:spTree>
    <p:extLst>
      <p:ext uri="{BB962C8B-B14F-4D97-AF65-F5344CB8AC3E}">
        <p14:creationId xmlns:p14="http://schemas.microsoft.com/office/powerpoint/2010/main" val="39453400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780" y="1275136"/>
            <a:ext cx="7800630" cy="463643"/>
          </a:xfrm>
        </p:spPr>
        <p:txBody>
          <a:bodyPr>
            <a:normAutofit fontScale="90000"/>
          </a:bodyPr>
          <a:lstStyle/>
          <a:p>
            <a:r>
              <a:rPr lang="en-US" b="1" dirty="0">
                <a:solidFill>
                  <a:srgbClr val="00B0F0"/>
                </a:solidFill>
              </a:rPr>
              <a:t>Broader Scope of Investigations</a:t>
            </a:r>
          </a:p>
        </p:txBody>
      </p:sp>
      <p:sp>
        <p:nvSpPr>
          <p:cNvPr id="3" name="Content Placeholder 2"/>
          <p:cNvSpPr>
            <a:spLocks noGrp="1"/>
          </p:cNvSpPr>
          <p:nvPr>
            <p:ph idx="1"/>
          </p:nvPr>
        </p:nvSpPr>
        <p:spPr>
          <a:xfrm>
            <a:off x="755703" y="2285655"/>
            <a:ext cx="7344357" cy="3292185"/>
          </a:xfrm>
        </p:spPr>
        <p:txBody>
          <a:bodyPr>
            <a:normAutofit/>
          </a:bodyPr>
          <a:lstStyle/>
          <a:p>
            <a:pPr>
              <a:spcBef>
                <a:spcPts val="1200"/>
              </a:spcBef>
              <a:buClr>
                <a:srgbClr val="00B0F0"/>
              </a:buClr>
            </a:pPr>
            <a:r>
              <a:rPr lang="en-US" dirty="0"/>
              <a:t>During the past two years, the CFTC’s Division of Enforcement has moved beyond obvious cases involving employees misappropriating MNPI of their employers  </a:t>
            </a:r>
          </a:p>
          <a:p>
            <a:pPr>
              <a:spcBef>
                <a:spcPts val="1200"/>
              </a:spcBef>
              <a:buClr>
                <a:srgbClr val="00B0F0"/>
              </a:buClr>
            </a:pPr>
            <a:r>
              <a:rPr lang="en-US" dirty="0"/>
              <a:t>Enforcement now is investigating whether various registered entities (SDs, FCMs, CTAs, CPOs) have disclosed MNPI about the trading activity of a customer to a third party (</a:t>
            </a:r>
            <a:r>
              <a:rPr lang="en-US" i="1" dirty="0"/>
              <a:t>e.g</a:t>
            </a:r>
            <a:r>
              <a:rPr lang="en-US" dirty="0"/>
              <a:t>., a hedge fund), which then uses that MNPI to trade for its own benefit </a:t>
            </a:r>
          </a:p>
          <a:p>
            <a:pPr lvl="1">
              <a:spcBef>
                <a:spcPts val="1200"/>
              </a:spcBef>
              <a:buClr>
                <a:srgbClr val="00B0F0"/>
              </a:buClr>
            </a:pPr>
            <a:r>
              <a:rPr lang="en-US" dirty="0"/>
              <a:t>EOX complaint:  broker passing along trading activity of one customer to a preferred customer </a:t>
            </a:r>
          </a:p>
          <a:p>
            <a:endParaRPr lang="en-US" dirty="0"/>
          </a:p>
        </p:txBody>
      </p:sp>
      <p:sp>
        <p:nvSpPr>
          <p:cNvPr id="5" name="Slide Number Placeholder 4"/>
          <p:cNvSpPr>
            <a:spLocks noGrp="1"/>
          </p:cNvSpPr>
          <p:nvPr>
            <p:ph type="sldNum" sz="quarter" idx="12"/>
          </p:nvPr>
        </p:nvSpPr>
        <p:spPr/>
        <p:txBody>
          <a:bodyPr/>
          <a:lstStyle/>
          <a:p>
            <a:pPr>
              <a:defRPr/>
            </a:pPr>
            <a:fld id="{EDB7A17B-C5B4-4CE6-96B4-4DD6A91B314C}" type="slidenum">
              <a:rPr lang="en-US" smtClean="0"/>
              <a:pPr>
                <a:defRPr/>
              </a:pPr>
              <a:t>35</a:t>
            </a:fld>
            <a:endParaRPr lang="en-US" dirty="0"/>
          </a:p>
        </p:txBody>
      </p:sp>
    </p:spTree>
    <p:extLst>
      <p:ext uri="{BB962C8B-B14F-4D97-AF65-F5344CB8AC3E}">
        <p14:creationId xmlns:p14="http://schemas.microsoft.com/office/powerpoint/2010/main" val="17137371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160" y="1293711"/>
            <a:ext cx="7800630" cy="463643"/>
          </a:xfrm>
        </p:spPr>
        <p:txBody>
          <a:bodyPr>
            <a:normAutofit fontScale="90000"/>
          </a:bodyPr>
          <a:lstStyle/>
          <a:p>
            <a:r>
              <a:rPr lang="en-US" b="1" dirty="0">
                <a:solidFill>
                  <a:srgbClr val="00B0F0"/>
                </a:solidFill>
              </a:rPr>
              <a:t>Issues Raised in Pending Investigations</a:t>
            </a:r>
          </a:p>
        </p:txBody>
      </p:sp>
      <p:sp>
        <p:nvSpPr>
          <p:cNvPr id="3" name="Content Placeholder 2"/>
          <p:cNvSpPr>
            <a:spLocks noGrp="1"/>
          </p:cNvSpPr>
          <p:nvPr>
            <p:ph idx="1"/>
          </p:nvPr>
        </p:nvSpPr>
        <p:spPr>
          <a:xfrm>
            <a:off x="799408" y="2049435"/>
            <a:ext cx="7715722" cy="3459825"/>
          </a:xfrm>
        </p:spPr>
        <p:txBody>
          <a:bodyPr/>
          <a:lstStyle/>
          <a:p>
            <a:pPr>
              <a:buClr>
                <a:srgbClr val="00B0F0"/>
              </a:buClr>
            </a:pPr>
            <a:r>
              <a:rPr lang="en-US" dirty="0"/>
              <a:t>Current investigations raise a number of complex issues:</a:t>
            </a:r>
          </a:p>
          <a:p>
            <a:pPr lvl="1">
              <a:buClr>
                <a:srgbClr val="00B0F0"/>
              </a:buClr>
            </a:pPr>
            <a:r>
              <a:rPr lang="en-US" dirty="0"/>
              <a:t>Distinction between market color and MNPI</a:t>
            </a:r>
          </a:p>
          <a:p>
            <a:pPr lvl="1">
              <a:buClr>
                <a:srgbClr val="00B0F0"/>
              </a:buClr>
            </a:pPr>
            <a:r>
              <a:rPr lang="en-US" dirty="0"/>
              <a:t>Circumstances when individuals are interpreting publicly available information as opposed to disclosing MNPI </a:t>
            </a:r>
          </a:p>
          <a:p>
            <a:pPr lvl="1">
              <a:buClr>
                <a:srgbClr val="00B0F0"/>
              </a:buClr>
            </a:pPr>
            <a:r>
              <a:rPr lang="en-US" dirty="0"/>
              <a:t>Individuals referring to an executing broker rather than the underlying customer, </a:t>
            </a:r>
            <a:r>
              <a:rPr lang="en-US" i="1" dirty="0"/>
              <a:t>e.g</a:t>
            </a:r>
            <a:r>
              <a:rPr lang="en-US" dirty="0"/>
              <a:t>., Company X, a dually registered FCM / SD, that could be acting as a broker or trading for its own account</a:t>
            </a:r>
          </a:p>
          <a:p>
            <a:pPr lvl="1">
              <a:buClr>
                <a:srgbClr val="00B0F0"/>
              </a:buClr>
            </a:pPr>
            <a:r>
              <a:rPr lang="en-US" dirty="0"/>
              <a:t>When defending against an investigation, it is difficult to show that information was not misappropriated unless all communications were written or occurred on a recorded line  </a:t>
            </a:r>
          </a:p>
        </p:txBody>
      </p:sp>
      <p:sp>
        <p:nvSpPr>
          <p:cNvPr id="5" name="Slide Number Placeholder 4"/>
          <p:cNvSpPr>
            <a:spLocks noGrp="1"/>
          </p:cNvSpPr>
          <p:nvPr>
            <p:ph type="sldNum" sz="quarter" idx="12"/>
          </p:nvPr>
        </p:nvSpPr>
        <p:spPr/>
        <p:txBody>
          <a:bodyPr/>
          <a:lstStyle/>
          <a:p>
            <a:pPr>
              <a:defRPr/>
            </a:pPr>
            <a:fld id="{EDB7A17B-C5B4-4CE6-96B4-4DD6A91B314C}" type="slidenum">
              <a:rPr lang="en-US" smtClean="0"/>
              <a:pPr>
                <a:defRPr/>
              </a:pPr>
              <a:t>36</a:t>
            </a:fld>
            <a:endParaRPr lang="en-US" dirty="0"/>
          </a:p>
        </p:txBody>
      </p:sp>
    </p:spTree>
    <p:extLst>
      <p:ext uri="{BB962C8B-B14F-4D97-AF65-F5344CB8AC3E}">
        <p14:creationId xmlns:p14="http://schemas.microsoft.com/office/powerpoint/2010/main" val="2648985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020" y="1150723"/>
            <a:ext cx="7800630" cy="463643"/>
          </a:xfrm>
        </p:spPr>
        <p:txBody>
          <a:bodyPr>
            <a:normAutofit fontScale="90000"/>
          </a:bodyPr>
          <a:lstStyle/>
          <a:p>
            <a:r>
              <a:rPr lang="en-US" b="1" dirty="0">
                <a:solidFill>
                  <a:srgbClr val="00B0F0"/>
                </a:solidFill>
              </a:rPr>
              <a:t>Investigation Triggers</a:t>
            </a:r>
          </a:p>
        </p:txBody>
      </p:sp>
      <p:sp>
        <p:nvSpPr>
          <p:cNvPr id="3" name="Content Placeholder 2"/>
          <p:cNvSpPr>
            <a:spLocks noGrp="1"/>
          </p:cNvSpPr>
          <p:nvPr>
            <p:ph idx="1"/>
          </p:nvPr>
        </p:nvSpPr>
        <p:spPr>
          <a:xfrm>
            <a:off x="768928" y="1950375"/>
            <a:ext cx="7715722" cy="3734145"/>
          </a:xfrm>
        </p:spPr>
        <p:txBody>
          <a:bodyPr>
            <a:normAutofit/>
          </a:bodyPr>
          <a:lstStyle/>
          <a:p>
            <a:pPr>
              <a:buClr>
                <a:srgbClr val="00B0F0"/>
              </a:buClr>
            </a:pPr>
            <a:r>
              <a:rPr lang="en-US" sz="1700" dirty="0"/>
              <a:t>What might trigger a CFTC misappropriation investigation?  </a:t>
            </a:r>
          </a:p>
          <a:p>
            <a:pPr lvl="1">
              <a:buClr>
                <a:srgbClr val="00B0F0"/>
              </a:buClr>
            </a:pPr>
            <a:r>
              <a:rPr lang="en-US" sz="1700" dirty="0"/>
              <a:t>Whistleblower tip (</a:t>
            </a:r>
            <a:r>
              <a:rPr lang="en-US" sz="1700" i="1" dirty="0"/>
              <a:t>e.g.</a:t>
            </a:r>
            <a:r>
              <a:rPr lang="en-US" sz="1700" dirty="0"/>
              <a:t>, current or former employee) </a:t>
            </a:r>
          </a:p>
          <a:p>
            <a:pPr lvl="1">
              <a:buClr>
                <a:srgbClr val="00B0F0"/>
              </a:buClr>
            </a:pPr>
            <a:r>
              <a:rPr lang="en-US" sz="1700" dirty="0"/>
              <a:t>Complaint by a current or former customer</a:t>
            </a:r>
          </a:p>
          <a:p>
            <a:pPr lvl="1">
              <a:buClr>
                <a:srgbClr val="00B0F0"/>
              </a:buClr>
            </a:pPr>
            <a:r>
              <a:rPr lang="en-US" sz="1700" dirty="0"/>
              <a:t>Unusual trading activity around large price changes</a:t>
            </a:r>
          </a:p>
          <a:p>
            <a:pPr lvl="1">
              <a:buClr>
                <a:srgbClr val="00B0F0"/>
              </a:buClr>
            </a:pPr>
            <a:r>
              <a:rPr lang="en-US" sz="1700" dirty="0"/>
              <a:t>Discovery of problematic communications</a:t>
            </a:r>
          </a:p>
          <a:p>
            <a:pPr>
              <a:buClr>
                <a:srgbClr val="00B0F0"/>
              </a:buClr>
            </a:pPr>
            <a:r>
              <a:rPr lang="en-US" sz="1700" dirty="0"/>
              <a:t>The information provided to or discovered by Enforcement will dictate the initial scope of the investigation </a:t>
            </a:r>
          </a:p>
          <a:p>
            <a:pPr lvl="1">
              <a:buClr>
                <a:srgbClr val="00B0F0"/>
              </a:buClr>
            </a:pPr>
            <a:r>
              <a:rPr lang="en-US" sz="1700" dirty="0"/>
              <a:t>How “informed” is the informant?  </a:t>
            </a:r>
          </a:p>
          <a:p>
            <a:pPr lvl="1">
              <a:buClr>
                <a:srgbClr val="00B0F0"/>
              </a:buClr>
            </a:pPr>
            <a:r>
              <a:rPr lang="en-US" sz="1700" dirty="0"/>
              <a:t>How specific is the information provided or discovered?</a:t>
            </a:r>
          </a:p>
        </p:txBody>
      </p:sp>
      <p:sp>
        <p:nvSpPr>
          <p:cNvPr id="5" name="Slide Number Placeholder 4"/>
          <p:cNvSpPr>
            <a:spLocks noGrp="1"/>
          </p:cNvSpPr>
          <p:nvPr>
            <p:ph type="sldNum" sz="quarter" idx="12"/>
          </p:nvPr>
        </p:nvSpPr>
        <p:spPr/>
        <p:txBody>
          <a:bodyPr/>
          <a:lstStyle/>
          <a:p>
            <a:pPr>
              <a:defRPr/>
            </a:pPr>
            <a:fld id="{EDB7A17B-C5B4-4CE6-96B4-4DD6A91B314C}" type="slidenum">
              <a:rPr lang="en-US" smtClean="0"/>
              <a:pPr>
                <a:defRPr/>
              </a:pPr>
              <a:t>37</a:t>
            </a:fld>
            <a:endParaRPr lang="en-US" dirty="0"/>
          </a:p>
        </p:txBody>
      </p:sp>
    </p:spTree>
    <p:extLst>
      <p:ext uri="{BB962C8B-B14F-4D97-AF65-F5344CB8AC3E}">
        <p14:creationId xmlns:p14="http://schemas.microsoft.com/office/powerpoint/2010/main" val="22539338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3" y="2614537"/>
            <a:ext cx="7772400" cy="1259256"/>
          </a:xfrm>
        </p:spPr>
        <p:txBody>
          <a:bodyPr/>
          <a:lstStyle/>
          <a:p>
            <a:pPr algn="ctr"/>
            <a:r>
              <a:rPr lang="en-US" sz="3000" dirty="0">
                <a:solidFill>
                  <a:srgbClr val="00B0F0"/>
                </a:solidFill>
              </a:rPr>
              <a:t>Minimizing exposure to misappropriation claims</a:t>
            </a:r>
            <a:endParaRPr lang="en-US" sz="3000" dirty="0"/>
          </a:p>
        </p:txBody>
      </p:sp>
    </p:spTree>
    <p:extLst>
      <p:ext uri="{BB962C8B-B14F-4D97-AF65-F5344CB8AC3E}">
        <p14:creationId xmlns:p14="http://schemas.microsoft.com/office/powerpoint/2010/main" val="24836001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375" y="1325600"/>
            <a:ext cx="7800630" cy="463643"/>
          </a:xfrm>
        </p:spPr>
        <p:txBody>
          <a:bodyPr>
            <a:normAutofit fontScale="90000"/>
          </a:bodyPr>
          <a:lstStyle/>
          <a:p>
            <a:r>
              <a:rPr lang="en-US" b="1" dirty="0">
                <a:solidFill>
                  <a:srgbClr val="00B0F0"/>
                </a:solidFill>
              </a:rPr>
              <a:t>Ways to Minimize Exposure </a:t>
            </a:r>
          </a:p>
        </p:txBody>
      </p:sp>
      <p:sp>
        <p:nvSpPr>
          <p:cNvPr id="3" name="Content Placeholder 2"/>
          <p:cNvSpPr>
            <a:spLocks noGrp="1"/>
          </p:cNvSpPr>
          <p:nvPr>
            <p:ph idx="1"/>
          </p:nvPr>
        </p:nvSpPr>
        <p:spPr>
          <a:xfrm>
            <a:off x="838200" y="2136808"/>
            <a:ext cx="7475220" cy="3710940"/>
          </a:xfrm>
        </p:spPr>
        <p:txBody>
          <a:bodyPr>
            <a:noAutofit/>
          </a:bodyPr>
          <a:lstStyle/>
          <a:p>
            <a:pPr>
              <a:buClr>
                <a:srgbClr val="00B0F0"/>
              </a:buClr>
            </a:pPr>
            <a:r>
              <a:rPr lang="en-US" sz="1700" dirty="0"/>
              <a:t>Inventory confidentiality obligations </a:t>
            </a:r>
            <a:r>
              <a:rPr lang="en-US" sz="1700" i="1" dirty="0"/>
              <a:t> </a:t>
            </a:r>
            <a:r>
              <a:rPr lang="en-US" sz="1700" dirty="0"/>
              <a:t> </a:t>
            </a:r>
          </a:p>
          <a:p>
            <a:pPr lvl="1">
              <a:buClr>
                <a:srgbClr val="00B0F0"/>
              </a:buClr>
            </a:pPr>
            <a:r>
              <a:rPr lang="en-US" sz="1700" dirty="0"/>
              <a:t>Non-disclosure agreements </a:t>
            </a:r>
          </a:p>
          <a:p>
            <a:pPr lvl="1">
              <a:buClr>
                <a:srgbClr val="00B0F0"/>
              </a:buClr>
            </a:pPr>
            <a:r>
              <a:rPr lang="en-US" sz="1700" dirty="0"/>
              <a:t>Regulatory requirements </a:t>
            </a:r>
          </a:p>
          <a:p>
            <a:pPr>
              <a:buClr>
                <a:srgbClr val="00B0F0"/>
              </a:buClr>
            </a:pPr>
            <a:r>
              <a:rPr lang="en-US" sz="1700" dirty="0"/>
              <a:t>Inventory the MNPI to which traders have access</a:t>
            </a:r>
          </a:p>
          <a:p>
            <a:pPr lvl="1">
              <a:buClr>
                <a:srgbClr val="00B0F0"/>
              </a:buClr>
            </a:pPr>
            <a:r>
              <a:rPr lang="en-US" sz="1700" dirty="0"/>
              <a:t>Preferable to restrict access to persons with a need to know </a:t>
            </a:r>
          </a:p>
          <a:p>
            <a:pPr lvl="1">
              <a:buClr>
                <a:srgbClr val="00B0F0"/>
              </a:buClr>
            </a:pPr>
            <a:r>
              <a:rPr lang="en-US" sz="1700" dirty="0"/>
              <a:t>Minimize number of traders with access to customer orders, executed trades, and open positions</a:t>
            </a:r>
          </a:p>
          <a:p>
            <a:pPr lvl="1">
              <a:buClr>
                <a:srgbClr val="00B0F0"/>
              </a:buClr>
            </a:pPr>
            <a:r>
              <a:rPr lang="en-US" sz="1700" dirty="0"/>
              <a:t>Minimize number of persons with access to pending large transactions or M&amp;A transactions </a:t>
            </a:r>
          </a:p>
        </p:txBody>
      </p:sp>
      <p:sp>
        <p:nvSpPr>
          <p:cNvPr id="5" name="Slide Number Placeholder 4"/>
          <p:cNvSpPr>
            <a:spLocks noGrp="1"/>
          </p:cNvSpPr>
          <p:nvPr>
            <p:ph type="sldNum" sz="quarter" idx="12"/>
          </p:nvPr>
        </p:nvSpPr>
        <p:spPr/>
        <p:txBody>
          <a:bodyPr/>
          <a:lstStyle/>
          <a:p>
            <a:pPr>
              <a:defRPr/>
            </a:pPr>
            <a:fld id="{EDB7A17B-C5B4-4CE6-96B4-4DD6A91B314C}" type="slidenum">
              <a:rPr lang="en-US" smtClean="0"/>
              <a:pPr>
                <a:defRPr/>
              </a:pPr>
              <a:t>39</a:t>
            </a:fld>
            <a:endParaRPr lang="en-US" dirty="0"/>
          </a:p>
        </p:txBody>
      </p:sp>
    </p:spTree>
    <p:extLst>
      <p:ext uri="{BB962C8B-B14F-4D97-AF65-F5344CB8AC3E}">
        <p14:creationId xmlns:p14="http://schemas.microsoft.com/office/powerpoint/2010/main" val="3568761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775" y="898251"/>
            <a:ext cx="6423425" cy="938169"/>
          </a:xfrm>
        </p:spPr>
        <p:txBody>
          <a:bodyPr/>
          <a:lstStyle/>
          <a:p>
            <a:r>
              <a:rPr lang="en-US" dirty="0">
                <a:solidFill>
                  <a:srgbClr val="00B0F0"/>
                </a:solidFill>
              </a:rPr>
              <a:t>Increased Concerns about </a:t>
            </a:r>
            <a:br>
              <a:rPr lang="en-US" dirty="0">
                <a:solidFill>
                  <a:srgbClr val="00B0F0"/>
                </a:solidFill>
              </a:rPr>
            </a:br>
            <a:r>
              <a:rPr lang="en-US" dirty="0">
                <a:solidFill>
                  <a:srgbClr val="00B0F0"/>
                </a:solidFill>
              </a:rPr>
              <a:t>Misappropriation of MNPI</a:t>
            </a:r>
            <a:endParaRPr lang="en-US" b="1" dirty="0">
              <a:solidFill>
                <a:srgbClr val="00B0F0"/>
              </a:solidFill>
            </a:endParaRPr>
          </a:p>
        </p:txBody>
      </p:sp>
      <p:sp>
        <p:nvSpPr>
          <p:cNvPr id="3" name="Content Placeholder 2"/>
          <p:cNvSpPr>
            <a:spLocks noGrp="1"/>
          </p:cNvSpPr>
          <p:nvPr>
            <p:ph idx="1"/>
          </p:nvPr>
        </p:nvSpPr>
        <p:spPr>
          <a:xfrm>
            <a:off x="731519" y="2089811"/>
            <a:ext cx="7810902" cy="4013334"/>
          </a:xfrm>
        </p:spPr>
        <p:txBody>
          <a:bodyPr/>
          <a:lstStyle/>
          <a:p>
            <a:pPr>
              <a:buClr>
                <a:schemeClr val="accent3">
                  <a:lumMod val="60000"/>
                  <a:lumOff val="40000"/>
                </a:schemeClr>
              </a:buClr>
            </a:pPr>
            <a:r>
              <a:rPr lang="en-US" sz="1700" dirty="0"/>
              <a:t>Over time, Congress, regulators and public watchdog groups became increasingly concerned that market participants were using their access to confidential information of customers, counterparties and M&amp;A targets to trade for their own benefit</a:t>
            </a:r>
          </a:p>
          <a:p>
            <a:pPr>
              <a:buClr>
                <a:schemeClr val="accent3">
                  <a:lumMod val="60000"/>
                  <a:lumOff val="40000"/>
                </a:schemeClr>
              </a:buClr>
            </a:pPr>
            <a:r>
              <a:rPr lang="en-US" sz="1700" dirty="0"/>
              <a:t>To address this and other concerns, Congress gave the CFTC new fraud-based anti-manipulation authority in the Dodd-Frank Act (CEA Section 6(c)(1))</a:t>
            </a:r>
            <a:r>
              <a:rPr lang="en-US" sz="1700" dirty="0">
                <a:solidFill>
                  <a:srgbClr val="FF0000"/>
                </a:solidFill>
              </a:rPr>
              <a:t> </a:t>
            </a:r>
          </a:p>
          <a:p>
            <a:pPr lvl="1">
              <a:buClr>
                <a:schemeClr val="accent3">
                  <a:lumMod val="60000"/>
                  <a:lumOff val="40000"/>
                </a:schemeClr>
              </a:buClr>
            </a:pPr>
            <a:r>
              <a:rPr lang="en-US" sz="1700" dirty="0"/>
              <a:t>Modeled on the SEC’s fraud-based anti-manipulation authority in SEC Rule 10b-5 </a:t>
            </a:r>
          </a:p>
          <a:p>
            <a:pPr lvl="1">
              <a:buClr>
                <a:schemeClr val="accent3">
                  <a:lumMod val="60000"/>
                  <a:lumOff val="40000"/>
                </a:schemeClr>
              </a:buClr>
            </a:pPr>
            <a:r>
              <a:rPr lang="en-US" sz="1700" dirty="0"/>
              <a:t>Section 6(c)(1) </a:t>
            </a:r>
            <a:r>
              <a:rPr lang="en-US" sz="1700" i="1" dirty="0"/>
              <a:t>prohibits the CFTC from issuing a rule requiring disclosure of nonpublic information </a:t>
            </a:r>
            <a:r>
              <a:rPr lang="en-US" sz="1700" dirty="0"/>
              <a:t>that may be material to the market price, rate, or level of a commodity transaction except to make an affirmative statement by the person not misleading</a:t>
            </a:r>
          </a:p>
        </p:txBody>
      </p:sp>
      <p:sp>
        <p:nvSpPr>
          <p:cNvPr id="5" name="Slide Number Placeholder 4"/>
          <p:cNvSpPr>
            <a:spLocks noGrp="1"/>
          </p:cNvSpPr>
          <p:nvPr>
            <p:ph type="sldNum" sz="quarter" idx="12"/>
          </p:nvPr>
        </p:nvSpPr>
        <p:spPr/>
        <p:txBody>
          <a:bodyPr/>
          <a:lstStyle/>
          <a:p>
            <a:pPr>
              <a:defRPr/>
            </a:pPr>
            <a:fld id="{EDB7A17B-C5B4-4CE6-96B4-4DD6A91B314C}" type="slidenum">
              <a:rPr lang="en-US" smtClean="0"/>
              <a:pPr>
                <a:defRPr/>
              </a:pPr>
              <a:t>4</a:t>
            </a:fld>
            <a:endParaRPr lang="en-US" dirty="0"/>
          </a:p>
        </p:txBody>
      </p:sp>
    </p:spTree>
    <p:extLst>
      <p:ext uri="{BB962C8B-B14F-4D97-AF65-F5344CB8AC3E}">
        <p14:creationId xmlns:p14="http://schemas.microsoft.com/office/powerpoint/2010/main" val="20000809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640" y="1201094"/>
            <a:ext cx="7800630" cy="463643"/>
          </a:xfrm>
        </p:spPr>
        <p:txBody>
          <a:bodyPr>
            <a:normAutofit fontScale="90000"/>
          </a:bodyPr>
          <a:lstStyle/>
          <a:p>
            <a:r>
              <a:rPr lang="en-US" b="1" dirty="0">
                <a:solidFill>
                  <a:srgbClr val="00B0F0"/>
                </a:solidFill>
              </a:rPr>
              <a:t>Ways to Minimize Exposure, </a:t>
            </a:r>
            <a:r>
              <a:rPr lang="en-US" i="1" dirty="0">
                <a:solidFill>
                  <a:srgbClr val="00B0F0"/>
                </a:solidFill>
              </a:rPr>
              <a:t>cont’d</a:t>
            </a:r>
            <a:endParaRPr lang="en-US" b="1" dirty="0">
              <a:solidFill>
                <a:srgbClr val="00B0F0"/>
              </a:solidFill>
            </a:endParaRPr>
          </a:p>
        </p:txBody>
      </p:sp>
      <p:sp>
        <p:nvSpPr>
          <p:cNvPr id="3" name="Content Placeholder 2"/>
          <p:cNvSpPr>
            <a:spLocks noGrp="1"/>
          </p:cNvSpPr>
          <p:nvPr>
            <p:ph idx="1"/>
          </p:nvPr>
        </p:nvSpPr>
        <p:spPr>
          <a:xfrm>
            <a:off x="906780" y="2019300"/>
            <a:ext cx="7139940" cy="3032760"/>
          </a:xfrm>
        </p:spPr>
        <p:txBody>
          <a:bodyPr>
            <a:noAutofit/>
          </a:bodyPr>
          <a:lstStyle/>
          <a:p>
            <a:pPr>
              <a:buClr>
                <a:srgbClr val="00B0F0"/>
              </a:buClr>
            </a:pPr>
            <a:r>
              <a:rPr lang="en-US" sz="1700" dirty="0"/>
              <a:t>Inventory the types of information that traders typically share with customers and third-parties</a:t>
            </a:r>
          </a:p>
          <a:p>
            <a:pPr lvl="1">
              <a:buClr>
                <a:srgbClr val="00B0F0"/>
              </a:buClr>
            </a:pPr>
            <a:r>
              <a:rPr lang="en-US" sz="1700" dirty="0"/>
              <a:t>Review random sample of written communications</a:t>
            </a:r>
          </a:p>
          <a:p>
            <a:pPr lvl="1">
              <a:buClr>
                <a:srgbClr val="00B0F0"/>
              </a:buClr>
            </a:pPr>
            <a:r>
              <a:rPr lang="en-US" sz="1700" dirty="0"/>
              <a:t>Interview traders</a:t>
            </a:r>
          </a:p>
          <a:p>
            <a:pPr lvl="1">
              <a:buClr>
                <a:srgbClr val="00B0F0"/>
              </a:buClr>
            </a:pPr>
            <a:r>
              <a:rPr lang="en-US" sz="1700" dirty="0"/>
              <a:t>Watch for codes used to identify specific customers / companies</a:t>
            </a:r>
          </a:p>
          <a:p>
            <a:pPr lvl="1">
              <a:buClr>
                <a:srgbClr val="00B0F0"/>
              </a:buClr>
            </a:pPr>
            <a:r>
              <a:rPr lang="en-US" sz="1700" dirty="0"/>
              <a:t>Train traders about the types of information that they are permitted to share or must keep confidential</a:t>
            </a:r>
            <a:endParaRPr lang="en-US" sz="1700" b="1" dirty="0">
              <a:solidFill>
                <a:srgbClr val="FF0000"/>
              </a:solidFill>
            </a:endParaRPr>
          </a:p>
        </p:txBody>
      </p:sp>
      <p:sp>
        <p:nvSpPr>
          <p:cNvPr id="5" name="Slide Number Placeholder 4"/>
          <p:cNvSpPr>
            <a:spLocks noGrp="1"/>
          </p:cNvSpPr>
          <p:nvPr>
            <p:ph type="sldNum" sz="quarter" idx="12"/>
          </p:nvPr>
        </p:nvSpPr>
        <p:spPr/>
        <p:txBody>
          <a:bodyPr/>
          <a:lstStyle/>
          <a:p>
            <a:pPr>
              <a:defRPr/>
            </a:pPr>
            <a:fld id="{EDB7A17B-C5B4-4CE6-96B4-4DD6A91B314C}" type="slidenum">
              <a:rPr lang="en-US" smtClean="0"/>
              <a:pPr>
                <a:defRPr/>
              </a:pPr>
              <a:t>40</a:t>
            </a:fld>
            <a:endParaRPr lang="en-US" dirty="0"/>
          </a:p>
        </p:txBody>
      </p:sp>
    </p:spTree>
    <p:extLst>
      <p:ext uri="{BB962C8B-B14F-4D97-AF65-F5344CB8AC3E}">
        <p14:creationId xmlns:p14="http://schemas.microsoft.com/office/powerpoint/2010/main" val="32105877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795" y="1097383"/>
            <a:ext cx="7800630" cy="463643"/>
          </a:xfrm>
        </p:spPr>
        <p:txBody>
          <a:bodyPr>
            <a:normAutofit fontScale="90000"/>
          </a:bodyPr>
          <a:lstStyle/>
          <a:p>
            <a:r>
              <a:rPr lang="en-US" b="1" dirty="0">
                <a:solidFill>
                  <a:srgbClr val="00B0F0"/>
                </a:solidFill>
              </a:rPr>
              <a:t>Ways to Minimize Exposure, </a:t>
            </a:r>
            <a:r>
              <a:rPr lang="en-US" i="1" dirty="0">
                <a:solidFill>
                  <a:srgbClr val="00B0F0"/>
                </a:solidFill>
              </a:rPr>
              <a:t>cont’d</a:t>
            </a:r>
            <a:endParaRPr lang="en-US" b="1" dirty="0">
              <a:solidFill>
                <a:srgbClr val="00B0F0"/>
              </a:solidFill>
            </a:endParaRPr>
          </a:p>
        </p:txBody>
      </p:sp>
      <p:sp>
        <p:nvSpPr>
          <p:cNvPr id="3" name="Content Placeholder 2"/>
          <p:cNvSpPr>
            <a:spLocks noGrp="1"/>
          </p:cNvSpPr>
          <p:nvPr>
            <p:ph idx="1"/>
          </p:nvPr>
        </p:nvSpPr>
        <p:spPr>
          <a:xfrm>
            <a:off x="755704" y="1996095"/>
            <a:ext cx="6836222" cy="2888726"/>
          </a:xfrm>
        </p:spPr>
        <p:txBody>
          <a:bodyPr>
            <a:noAutofit/>
          </a:bodyPr>
          <a:lstStyle/>
          <a:p>
            <a:pPr>
              <a:lnSpc>
                <a:spcPct val="110000"/>
              </a:lnSpc>
              <a:buClr>
                <a:srgbClr val="00B0F0"/>
              </a:buClr>
            </a:pPr>
            <a:r>
              <a:rPr lang="en-US" sz="1700" dirty="0"/>
              <a:t>Provide guidance about the difference between MNPI and market color </a:t>
            </a:r>
          </a:p>
          <a:p>
            <a:pPr lvl="1">
              <a:lnSpc>
                <a:spcPct val="110000"/>
              </a:lnSpc>
              <a:buClr>
                <a:srgbClr val="00B0F0"/>
              </a:buClr>
            </a:pPr>
            <a:r>
              <a:rPr lang="en-US" sz="1700" dirty="0"/>
              <a:t>Develop a spectrum from aggregated / anonymous information to specific company information </a:t>
            </a:r>
          </a:p>
          <a:p>
            <a:pPr lvl="1">
              <a:lnSpc>
                <a:spcPct val="110000"/>
              </a:lnSpc>
              <a:buClr>
                <a:srgbClr val="00B0F0"/>
              </a:buClr>
            </a:pPr>
            <a:r>
              <a:rPr lang="en-US" sz="1700" dirty="0"/>
              <a:t>Provide clear examples of information that is not “market color”</a:t>
            </a:r>
            <a:endParaRPr lang="en-US" sz="1700" dirty="0">
              <a:solidFill>
                <a:srgbClr val="FF0000"/>
              </a:solidFill>
            </a:endParaRPr>
          </a:p>
          <a:p>
            <a:pPr lvl="1">
              <a:lnSpc>
                <a:spcPct val="110000"/>
              </a:lnSpc>
              <a:buClr>
                <a:srgbClr val="00B0F0"/>
              </a:buClr>
            </a:pPr>
            <a:r>
              <a:rPr lang="en-US" sz="1700" dirty="0"/>
              <a:t>Identify gray areas where traders should ask for help </a:t>
            </a:r>
          </a:p>
        </p:txBody>
      </p:sp>
      <p:sp>
        <p:nvSpPr>
          <p:cNvPr id="5" name="Slide Number Placeholder 4"/>
          <p:cNvSpPr>
            <a:spLocks noGrp="1"/>
          </p:cNvSpPr>
          <p:nvPr>
            <p:ph type="sldNum" sz="quarter" idx="12"/>
          </p:nvPr>
        </p:nvSpPr>
        <p:spPr/>
        <p:txBody>
          <a:bodyPr/>
          <a:lstStyle/>
          <a:p>
            <a:pPr>
              <a:defRPr/>
            </a:pPr>
            <a:fld id="{EDB7A17B-C5B4-4CE6-96B4-4DD6A91B314C}" type="slidenum">
              <a:rPr lang="en-US" smtClean="0"/>
              <a:pPr>
                <a:defRPr/>
              </a:pPr>
              <a:t>41</a:t>
            </a:fld>
            <a:endParaRPr lang="en-US" dirty="0"/>
          </a:p>
        </p:txBody>
      </p:sp>
    </p:spTree>
    <p:extLst>
      <p:ext uri="{BB962C8B-B14F-4D97-AF65-F5344CB8AC3E}">
        <p14:creationId xmlns:p14="http://schemas.microsoft.com/office/powerpoint/2010/main" val="25345442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795" y="1097383"/>
            <a:ext cx="7800630" cy="463643"/>
          </a:xfrm>
        </p:spPr>
        <p:txBody>
          <a:bodyPr>
            <a:normAutofit fontScale="90000"/>
          </a:bodyPr>
          <a:lstStyle/>
          <a:p>
            <a:r>
              <a:rPr lang="en-US" b="1" dirty="0">
                <a:solidFill>
                  <a:srgbClr val="00B0F0"/>
                </a:solidFill>
              </a:rPr>
              <a:t>Ways to Minimize Exposure, </a:t>
            </a:r>
            <a:r>
              <a:rPr lang="en-US" i="1" dirty="0">
                <a:solidFill>
                  <a:srgbClr val="00B0F0"/>
                </a:solidFill>
              </a:rPr>
              <a:t>cont’d</a:t>
            </a:r>
            <a:endParaRPr lang="en-US" b="1" dirty="0">
              <a:solidFill>
                <a:srgbClr val="00B0F0"/>
              </a:solidFill>
            </a:endParaRPr>
          </a:p>
        </p:txBody>
      </p:sp>
      <p:sp>
        <p:nvSpPr>
          <p:cNvPr id="3" name="Content Placeholder 2"/>
          <p:cNvSpPr>
            <a:spLocks noGrp="1"/>
          </p:cNvSpPr>
          <p:nvPr>
            <p:ph idx="1"/>
          </p:nvPr>
        </p:nvSpPr>
        <p:spPr>
          <a:xfrm>
            <a:off x="779768" y="1887810"/>
            <a:ext cx="7449834" cy="3333894"/>
          </a:xfrm>
        </p:spPr>
        <p:txBody>
          <a:bodyPr>
            <a:noAutofit/>
          </a:bodyPr>
          <a:lstStyle/>
          <a:p>
            <a:pPr>
              <a:lnSpc>
                <a:spcPct val="110000"/>
              </a:lnSpc>
              <a:buClr>
                <a:srgbClr val="00B0F0"/>
              </a:buClr>
            </a:pPr>
            <a:r>
              <a:rPr lang="en-US" sz="1700" dirty="0" smtClean="0"/>
              <a:t>Use </a:t>
            </a:r>
            <a:r>
              <a:rPr lang="en-US" sz="1700" dirty="0"/>
              <a:t>of approved methods to communicate </a:t>
            </a:r>
          </a:p>
          <a:p>
            <a:pPr lvl="1">
              <a:lnSpc>
                <a:spcPct val="110000"/>
              </a:lnSpc>
              <a:buClr>
                <a:srgbClr val="00B0F0"/>
              </a:buClr>
            </a:pPr>
            <a:r>
              <a:rPr lang="en-US" sz="1700" dirty="0"/>
              <a:t>Re-emphasize the importance of using approved methods of communication (do not conduct business on a cell phone)</a:t>
            </a:r>
          </a:p>
          <a:p>
            <a:pPr lvl="1">
              <a:lnSpc>
                <a:spcPct val="110000"/>
              </a:lnSpc>
              <a:buClr>
                <a:srgbClr val="00B0F0"/>
              </a:buClr>
            </a:pPr>
            <a:r>
              <a:rPr lang="en-US" sz="1700" dirty="0"/>
              <a:t>Use of approved methods of communication can limit the scope of an inquiry</a:t>
            </a:r>
          </a:p>
          <a:p>
            <a:pPr lvl="1">
              <a:lnSpc>
                <a:spcPct val="110000"/>
              </a:lnSpc>
              <a:buClr>
                <a:srgbClr val="00B0F0"/>
              </a:buClr>
            </a:pPr>
            <a:r>
              <a:rPr lang="en-US" sz="1700" dirty="0">
                <a:solidFill>
                  <a:schemeClr val="tx2">
                    <a:lumMod val="50000"/>
                  </a:schemeClr>
                </a:solidFill>
              </a:rPr>
              <a:t>If phone lines are recorded, exclusive use of recorded lines may help prove that information was not misappropriated</a:t>
            </a:r>
            <a:endParaRPr lang="en-US" sz="1700" dirty="0"/>
          </a:p>
        </p:txBody>
      </p:sp>
      <p:sp>
        <p:nvSpPr>
          <p:cNvPr id="5" name="Slide Number Placeholder 4"/>
          <p:cNvSpPr>
            <a:spLocks noGrp="1"/>
          </p:cNvSpPr>
          <p:nvPr>
            <p:ph type="sldNum" sz="quarter" idx="12"/>
          </p:nvPr>
        </p:nvSpPr>
        <p:spPr/>
        <p:txBody>
          <a:bodyPr/>
          <a:lstStyle/>
          <a:p>
            <a:pPr>
              <a:defRPr/>
            </a:pPr>
            <a:fld id="{EDB7A17B-C5B4-4CE6-96B4-4DD6A91B314C}" type="slidenum">
              <a:rPr lang="en-US" smtClean="0"/>
              <a:pPr>
                <a:defRPr/>
              </a:pPr>
              <a:t>42</a:t>
            </a:fld>
            <a:endParaRPr lang="en-US" dirty="0"/>
          </a:p>
        </p:txBody>
      </p:sp>
    </p:spTree>
    <p:extLst>
      <p:ext uri="{BB962C8B-B14F-4D97-AF65-F5344CB8AC3E}">
        <p14:creationId xmlns:p14="http://schemas.microsoft.com/office/powerpoint/2010/main" val="11733325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795" y="1065111"/>
            <a:ext cx="7800630" cy="463643"/>
          </a:xfrm>
        </p:spPr>
        <p:txBody>
          <a:bodyPr>
            <a:normAutofit fontScale="90000"/>
          </a:bodyPr>
          <a:lstStyle/>
          <a:p>
            <a:r>
              <a:rPr lang="en-US" b="1" dirty="0">
                <a:solidFill>
                  <a:srgbClr val="00B0F0"/>
                </a:solidFill>
              </a:rPr>
              <a:t>Implications for Traders </a:t>
            </a:r>
          </a:p>
        </p:txBody>
      </p:sp>
      <p:sp>
        <p:nvSpPr>
          <p:cNvPr id="3" name="Content Placeholder 2"/>
          <p:cNvSpPr>
            <a:spLocks noGrp="1"/>
          </p:cNvSpPr>
          <p:nvPr>
            <p:ph idx="1"/>
          </p:nvPr>
        </p:nvSpPr>
        <p:spPr>
          <a:xfrm>
            <a:off x="730953" y="1892224"/>
            <a:ext cx="7534055" cy="3413704"/>
          </a:xfrm>
        </p:spPr>
        <p:txBody>
          <a:bodyPr>
            <a:noAutofit/>
          </a:bodyPr>
          <a:lstStyle/>
          <a:p>
            <a:pPr>
              <a:buClr>
                <a:srgbClr val="00B0F0"/>
              </a:buClr>
            </a:pPr>
            <a:r>
              <a:rPr lang="en-US" sz="1700" dirty="0"/>
              <a:t>Avoid making proprietary trades based on information received from counterparties or other market participants unless it is obviously not confidential</a:t>
            </a:r>
          </a:p>
          <a:p>
            <a:pPr lvl="1">
              <a:buClr>
                <a:srgbClr val="00B0F0"/>
              </a:buClr>
            </a:pPr>
            <a:r>
              <a:rPr lang="en-US" sz="1700" dirty="0"/>
              <a:t>Distinguish between trading on your MNPI, and trading on MNPI obtained from another source</a:t>
            </a:r>
          </a:p>
          <a:p>
            <a:pPr>
              <a:buClr>
                <a:srgbClr val="00B0F0"/>
              </a:buClr>
            </a:pPr>
            <a:r>
              <a:rPr lang="en-US" sz="1700" dirty="0"/>
              <a:t>Adopt and enforce written policies and procedures</a:t>
            </a:r>
          </a:p>
          <a:p>
            <a:pPr lvl="1">
              <a:buClr>
                <a:srgbClr val="00B0F0"/>
              </a:buClr>
            </a:pPr>
            <a:r>
              <a:rPr lang="en-US" sz="1700" dirty="0"/>
              <a:t>Address how to handle material non-public information</a:t>
            </a:r>
          </a:p>
          <a:p>
            <a:pPr lvl="1">
              <a:buClr>
                <a:srgbClr val="00B0F0"/>
              </a:buClr>
            </a:pPr>
            <a:r>
              <a:rPr lang="en-US" sz="1700" dirty="0"/>
              <a:t>Compliance policies must match your </a:t>
            </a:r>
            <a:r>
              <a:rPr lang="en-US" sz="1700" dirty="0" smtClean="0"/>
              <a:t>business</a:t>
            </a:r>
            <a:endParaRPr lang="en-US" sz="1700" dirty="0"/>
          </a:p>
        </p:txBody>
      </p:sp>
      <p:sp>
        <p:nvSpPr>
          <p:cNvPr id="5" name="Slide Number Placeholder 4"/>
          <p:cNvSpPr>
            <a:spLocks noGrp="1"/>
          </p:cNvSpPr>
          <p:nvPr>
            <p:ph type="sldNum" sz="quarter" idx="12"/>
          </p:nvPr>
        </p:nvSpPr>
        <p:spPr/>
        <p:txBody>
          <a:bodyPr/>
          <a:lstStyle/>
          <a:p>
            <a:pPr>
              <a:defRPr/>
            </a:pPr>
            <a:fld id="{EDB7A17B-C5B4-4CE6-96B4-4DD6A91B314C}" type="slidenum">
              <a:rPr lang="en-US" smtClean="0"/>
              <a:pPr>
                <a:defRPr/>
              </a:pPr>
              <a:t>43</a:t>
            </a:fld>
            <a:endParaRPr lang="en-US" dirty="0"/>
          </a:p>
        </p:txBody>
      </p:sp>
    </p:spTree>
    <p:extLst>
      <p:ext uri="{BB962C8B-B14F-4D97-AF65-F5344CB8AC3E}">
        <p14:creationId xmlns:p14="http://schemas.microsoft.com/office/powerpoint/2010/main" val="27641243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795" y="1065111"/>
            <a:ext cx="7800630" cy="463643"/>
          </a:xfrm>
        </p:spPr>
        <p:txBody>
          <a:bodyPr>
            <a:normAutofit fontScale="90000"/>
          </a:bodyPr>
          <a:lstStyle/>
          <a:p>
            <a:r>
              <a:rPr lang="en-US" b="1" dirty="0">
                <a:solidFill>
                  <a:srgbClr val="00B0F0"/>
                </a:solidFill>
              </a:rPr>
              <a:t>Implications for </a:t>
            </a:r>
            <a:r>
              <a:rPr lang="en-US" b="1" dirty="0" smtClean="0">
                <a:solidFill>
                  <a:srgbClr val="00B0F0"/>
                </a:solidFill>
              </a:rPr>
              <a:t>Traders, </a:t>
            </a:r>
            <a:r>
              <a:rPr lang="en-US" b="1" i="1" dirty="0" smtClean="0">
                <a:solidFill>
                  <a:srgbClr val="00B0F0"/>
                </a:solidFill>
              </a:rPr>
              <a:t>cont’d</a:t>
            </a:r>
            <a:r>
              <a:rPr lang="en-US" b="1" dirty="0" smtClean="0">
                <a:solidFill>
                  <a:srgbClr val="00B0F0"/>
                </a:solidFill>
              </a:rPr>
              <a:t> </a:t>
            </a:r>
            <a:endParaRPr lang="en-US" b="1" dirty="0">
              <a:solidFill>
                <a:srgbClr val="00B0F0"/>
              </a:solidFill>
            </a:endParaRPr>
          </a:p>
        </p:txBody>
      </p:sp>
      <p:sp>
        <p:nvSpPr>
          <p:cNvPr id="3" name="Content Placeholder 2"/>
          <p:cNvSpPr>
            <a:spLocks noGrp="1"/>
          </p:cNvSpPr>
          <p:nvPr>
            <p:ph idx="1"/>
          </p:nvPr>
        </p:nvSpPr>
        <p:spPr>
          <a:xfrm>
            <a:off x="755703" y="1940350"/>
            <a:ext cx="7016697" cy="2547430"/>
          </a:xfrm>
        </p:spPr>
        <p:txBody>
          <a:bodyPr>
            <a:noAutofit/>
          </a:bodyPr>
          <a:lstStyle/>
          <a:p>
            <a:pPr>
              <a:buClr>
                <a:srgbClr val="00B0F0"/>
              </a:buClr>
            </a:pPr>
            <a:r>
              <a:rPr lang="en-US" sz="1700" dirty="0" smtClean="0"/>
              <a:t>Consider </a:t>
            </a:r>
            <a:r>
              <a:rPr lang="en-US" sz="1700" dirty="0"/>
              <a:t>conducting a compliance review to assess the adequacy of existing policies and procedures, and to identify trading relationships that should trigger heightened scrutiny</a:t>
            </a:r>
          </a:p>
          <a:p>
            <a:pPr lvl="1">
              <a:buClr>
                <a:srgbClr val="00B0F0"/>
              </a:buClr>
            </a:pPr>
            <a:r>
              <a:rPr lang="en-US" sz="1700" dirty="0"/>
              <a:t>Review confidentiality obligations with counterparties and brokers</a:t>
            </a:r>
          </a:p>
        </p:txBody>
      </p:sp>
      <p:sp>
        <p:nvSpPr>
          <p:cNvPr id="5" name="Slide Number Placeholder 4"/>
          <p:cNvSpPr>
            <a:spLocks noGrp="1"/>
          </p:cNvSpPr>
          <p:nvPr>
            <p:ph type="sldNum" sz="quarter" idx="12"/>
          </p:nvPr>
        </p:nvSpPr>
        <p:spPr/>
        <p:txBody>
          <a:bodyPr/>
          <a:lstStyle/>
          <a:p>
            <a:pPr>
              <a:defRPr/>
            </a:pPr>
            <a:fld id="{EDB7A17B-C5B4-4CE6-96B4-4DD6A91B314C}" type="slidenum">
              <a:rPr lang="en-US" smtClean="0"/>
              <a:pPr>
                <a:defRPr/>
              </a:pPr>
              <a:t>44</a:t>
            </a:fld>
            <a:endParaRPr lang="en-US" dirty="0"/>
          </a:p>
        </p:txBody>
      </p:sp>
    </p:spTree>
    <p:extLst>
      <p:ext uri="{BB962C8B-B14F-4D97-AF65-F5344CB8AC3E}">
        <p14:creationId xmlns:p14="http://schemas.microsoft.com/office/powerpoint/2010/main" val="19573982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483" y="1581393"/>
            <a:ext cx="6734758" cy="463643"/>
          </a:xfrm>
        </p:spPr>
        <p:txBody>
          <a:bodyPr>
            <a:noAutofit/>
          </a:bodyPr>
          <a:lstStyle/>
          <a:p>
            <a:r>
              <a:rPr lang="en-US" b="1" dirty="0">
                <a:solidFill>
                  <a:srgbClr val="00B0F0"/>
                </a:solidFill>
              </a:rPr>
              <a:t>Questions for the Team? </a:t>
            </a:r>
          </a:p>
        </p:txBody>
      </p:sp>
      <p:sp>
        <p:nvSpPr>
          <p:cNvPr id="3" name="Content Placeholder 2"/>
          <p:cNvSpPr>
            <a:spLocks noGrp="1"/>
          </p:cNvSpPr>
          <p:nvPr>
            <p:ph idx="1"/>
          </p:nvPr>
        </p:nvSpPr>
        <p:spPr>
          <a:xfrm>
            <a:off x="1060503" y="1976456"/>
            <a:ext cx="6391857" cy="3988579"/>
          </a:xfrm>
        </p:spPr>
        <p:txBody>
          <a:bodyPr>
            <a:normAutofit lnSpcReduction="10000"/>
          </a:bodyPr>
          <a:lstStyle/>
          <a:p>
            <a:pPr marL="0" indent="0" algn="ctr">
              <a:buNone/>
            </a:pPr>
            <a:endParaRPr lang="en-US" dirty="0"/>
          </a:p>
          <a:p>
            <a:pPr marL="0" indent="0" algn="ctr">
              <a:buNone/>
            </a:pPr>
            <a:endParaRPr lang="en-US" dirty="0"/>
          </a:p>
          <a:p>
            <a:pPr marL="0" indent="0">
              <a:lnSpc>
                <a:spcPct val="110000"/>
              </a:lnSpc>
              <a:spcAft>
                <a:spcPts val="0"/>
              </a:spcAft>
              <a:buNone/>
            </a:pPr>
            <a:r>
              <a:rPr lang="en-US" b="1" dirty="0"/>
              <a:t>Paul J. Pantano, Jr.</a:t>
            </a:r>
            <a:r>
              <a:rPr lang="en-US" dirty="0"/>
              <a:t>:	202-303-1211</a:t>
            </a:r>
          </a:p>
          <a:p>
            <a:pPr marL="0" indent="0">
              <a:lnSpc>
                <a:spcPct val="110000"/>
              </a:lnSpc>
              <a:spcAft>
                <a:spcPts val="1800"/>
              </a:spcAft>
              <a:buNone/>
            </a:pPr>
            <a:r>
              <a:rPr lang="en-US" dirty="0"/>
              <a:t>					</a:t>
            </a:r>
            <a:r>
              <a:rPr lang="en-US" dirty="0">
                <a:solidFill>
                  <a:srgbClr val="00B0F0"/>
                </a:solidFill>
                <a:hlinkClick r:id="rId2"/>
              </a:rPr>
              <a:t>ppantano@willkie.com</a:t>
            </a:r>
            <a:r>
              <a:rPr lang="en-US" dirty="0">
                <a:solidFill>
                  <a:srgbClr val="00B0F0"/>
                </a:solidFill>
              </a:rPr>
              <a:t> </a:t>
            </a:r>
          </a:p>
          <a:p>
            <a:pPr marL="0" indent="0">
              <a:lnSpc>
                <a:spcPct val="110000"/>
              </a:lnSpc>
              <a:spcAft>
                <a:spcPts val="0"/>
              </a:spcAft>
              <a:buNone/>
            </a:pPr>
            <a:r>
              <a:rPr lang="en-US" b="1" dirty="0"/>
              <a:t>Athena Eastwood</a:t>
            </a:r>
            <a:r>
              <a:rPr lang="en-US" dirty="0"/>
              <a:t>:		202-303-1212</a:t>
            </a:r>
          </a:p>
          <a:p>
            <a:pPr marL="0" indent="0">
              <a:spcAft>
                <a:spcPts val="1200"/>
              </a:spcAft>
              <a:buNone/>
            </a:pPr>
            <a:r>
              <a:rPr lang="en-US" dirty="0"/>
              <a:t>					</a:t>
            </a:r>
            <a:r>
              <a:rPr lang="en-US" dirty="0">
                <a:hlinkClick r:id="rId3"/>
              </a:rPr>
              <a:t>aeastwood@willkie.com</a:t>
            </a:r>
            <a:endParaRPr lang="en-US" dirty="0"/>
          </a:p>
          <a:p>
            <a:pPr marL="0" indent="0">
              <a:lnSpc>
                <a:spcPct val="110000"/>
              </a:lnSpc>
              <a:spcAft>
                <a:spcPts val="0"/>
              </a:spcAft>
              <a:buNone/>
            </a:pPr>
            <a:r>
              <a:rPr lang="en-US" b="1" dirty="0"/>
              <a:t>Neal E. Kumar:</a:t>
            </a:r>
            <a:r>
              <a:rPr lang="en-US" dirty="0"/>
              <a:t> 		202-303-1143</a:t>
            </a:r>
          </a:p>
          <a:p>
            <a:pPr marL="0" indent="0">
              <a:buNone/>
            </a:pPr>
            <a:r>
              <a:rPr lang="en-US" dirty="0"/>
              <a:t>					</a:t>
            </a:r>
            <a:r>
              <a:rPr lang="en-US" dirty="0">
                <a:hlinkClick r:id="rId4"/>
              </a:rPr>
              <a:t>nkumar@willkie.com</a:t>
            </a:r>
            <a:r>
              <a:rPr lang="en-US" dirty="0"/>
              <a:t>  </a:t>
            </a:r>
          </a:p>
          <a:p>
            <a:pPr marL="0" indent="0">
              <a:buNone/>
            </a:pPr>
            <a:endParaRPr lang="en-US" dirty="0"/>
          </a:p>
          <a:p>
            <a:pPr marL="0" indent="0">
              <a:buNone/>
            </a:pPr>
            <a:r>
              <a:rPr lang="en-US" dirty="0"/>
              <a:t>				  </a:t>
            </a:r>
          </a:p>
        </p:txBody>
      </p:sp>
      <p:sp>
        <p:nvSpPr>
          <p:cNvPr id="5" name="Slide Number Placeholder 4"/>
          <p:cNvSpPr>
            <a:spLocks noGrp="1"/>
          </p:cNvSpPr>
          <p:nvPr>
            <p:ph type="sldNum" sz="quarter" idx="12"/>
          </p:nvPr>
        </p:nvSpPr>
        <p:spPr/>
        <p:txBody>
          <a:bodyPr/>
          <a:lstStyle/>
          <a:p>
            <a:pPr>
              <a:defRPr/>
            </a:pPr>
            <a:fld id="{EDB7A17B-C5B4-4CE6-96B4-4DD6A91B314C}" type="slidenum">
              <a:rPr lang="en-US" smtClean="0"/>
              <a:pPr>
                <a:defRPr/>
              </a:pPr>
              <a:t>45</a:t>
            </a:fld>
            <a:endParaRPr lang="en-US" dirty="0"/>
          </a:p>
        </p:txBody>
      </p:sp>
    </p:spTree>
    <p:extLst>
      <p:ext uri="{BB962C8B-B14F-4D97-AF65-F5344CB8AC3E}">
        <p14:creationId xmlns:p14="http://schemas.microsoft.com/office/powerpoint/2010/main" val="65722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795" y="1065111"/>
            <a:ext cx="7535945" cy="489369"/>
          </a:xfrm>
        </p:spPr>
        <p:txBody>
          <a:bodyPr/>
          <a:lstStyle/>
          <a:p>
            <a:r>
              <a:rPr lang="en-US" b="1" dirty="0">
                <a:solidFill>
                  <a:srgbClr val="00B0F0"/>
                </a:solidFill>
              </a:rPr>
              <a:t>“Insider Trading”:  Post-DFA</a:t>
            </a:r>
          </a:p>
        </p:txBody>
      </p:sp>
      <p:sp>
        <p:nvSpPr>
          <p:cNvPr id="3" name="Content Placeholder 2"/>
          <p:cNvSpPr>
            <a:spLocks noGrp="1"/>
          </p:cNvSpPr>
          <p:nvPr>
            <p:ph idx="1"/>
          </p:nvPr>
        </p:nvSpPr>
        <p:spPr>
          <a:xfrm>
            <a:off x="908103" y="1813215"/>
            <a:ext cx="7016697" cy="3757005"/>
          </a:xfrm>
        </p:spPr>
        <p:txBody>
          <a:bodyPr>
            <a:normAutofit/>
          </a:bodyPr>
          <a:lstStyle/>
          <a:p>
            <a:pPr>
              <a:spcBef>
                <a:spcPts val="600"/>
              </a:spcBef>
              <a:spcAft>
                <a:spcPts val="600"/>
              </a:spcAft>
              <a:buClr>
                <a:schemeClr val="accent3">
                  <a:lumMod val="60000"/>
                  <a:lumOff val="40000"/>
                </a:schemeClr>
              </a:buClr>
            </a:pPr>
            <a:r>
              <a:rPr lang="en-US" sz="1700" dirty="0"/>
              <a:t>The CFTC issued Rule 180.1 to implement its fraud-based anti-manipulation authority</a:t>
            </a:r>
          </a:p>
          <a:p>
            <a:pPr>
              <a:spcBef>
                <a:spcPts val="600"/>
              </a:spcBef>
              <a:spcAft>
                <a:spcPts val="600"/>
              </a:spcAft>
              <a:buClr>
                <a:schemeClr val="accent3">
                  <a:lumMod val="60000"/>
                  <a:lumOff val="40000"/>
                </a:schemeClr>
              </a:buClr>
            </a:pPr>
            <a:r>
              <a:rPr lang="en-US" sz="1700" dirty="0"/>
              <a:t>In the preamble to Rule 180.1, the CFTC explained the basis for a misappropriation claim that would violate the rule:</a:t>
            </a:r>
          </a:p>
          <a:p>
            <a:pPr lvl="1">
              <a:spcBef>
                <a:spcPts val="600"/>
              </a:spcBef>
              <a:spcAft>
                <a:spcPts val="600"/>
              </a:spcAft>
              <a:buClr>
                <a:srgbClr val="00B0F0"/>
              </a:buClr>
            </a:pPr>
            <a:r>
              <a:rPr lang="en-US" sz="1700" dirty="0"/>
              <a:t>“</a:t>
            </a:r>
            <a:r>
              <a:rPr lang="en-US" sz="1700" b="1" dirty="0"/>
              <a:t>trading on the basis of material nonpublic information in breach of a pre-existing duty </a:t>
            </a:r>
            <a:r>
              <a:rPr lang="en-US" sz="1700" dirty="0"/>
              <a:t>(established by another law or rule, or agreement, understanding, or some other source)”, or </a:t>
            </a:r>
          </a:p>
          <a:p>
            <a:pPr lvl="1">
              <a:spcBef>
                <a:spcPts val="600"/>
              </a:spcBef>
              <a:spcAft>
                <a:spcPts val="600"/>
              </a:spcAft>
              <a:buClr>
                <a:srgbClr val="00B0F0"/>
              </a:buClr>
            </a:pPr>
            <a:r>
              <a:rPr lang="en-US" sz="1700" dirty="0"/>
              <a:t>“trading on the basis of material nonpublic information that was obtained through fraud or deception”  </a:t>
            </a:r>
          </a:p>
          <a:p>
            <a:pPr marL="404835" lvl="1" indent="0">
              <a:spcBef>
                <a:spcPts val="600"/>
              </a:spcBef>
              <a:spcAft>
                <a:spcPts val="600"/>
              </a:spcAft>
              <a:buClr>
                <a:srgbClr val="00B0F0"/>
              </a:buClr>
              <a:buNone/>
            </a:pPr>
            <a:r>
              <a:rPr lang="en-US" sz="1700" dirty="0"/>
              <a:t>76 Fed. Reg. 41398, 41403 (July 24, 2011)</a:t>
            </a:r>
          </a:p>
        </p:txBody>
      </p:sp>
      <p:sp>
        <p:nvSpPr>
          <p:cNvPr id="5" name="Slide Number Placeholder 4"/>
          <p:cNvSpPr>
            <a:spLocks noGrp="1"/>
          </p:cNvSpPr>
          <p:nvPr>
            <p:ph type="sldNum" sz="quarter" idx="12"/>
          </p:nvPr>
        </p:nvSpPr>
        <p:spPr/>
        <p:txBody>
          <a:bodyPr/>
          <a:lstStyle/>
          <a:p>
            <a:pPr>
              <a:defRPr/>
            </a:pPr>
            <a:fld id="{EDB7A17B-C5B4-4CE6-96B4-4DD6A91B314C}" type="slidenum">
              <a:rPr lang="en-US" smtClean="0"/>
              <a:pPr>
                <a:defRPr/>
              </a:pPr>
              <a:t>5</a:t>
            </a:fld>
            <a:endParaRPr lang="en-US" dirty="0"/>
          </a:p>
        </p:txBody>
      </p:sp>
    </p:spTree>
    <p:extLst>
      <p:ext uri="{BB962C8B-B14F-4D97-AF65-F5344CB8AC3E}">
        <p14:creationId xmlns:p14="http://schemas.microsoft.com/office/powerpoint/2010/main" val="2293525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795" y="1201094"/>
            <a:ext cx="7800630" cy="463643"/>
          </a:xfrm>
        </p:spPr>
        <p:txBody>
          <a:bodyPr>
            <a:normAutofit fontScale="90000"/>
          </a:bodyPr>
          <a:lstStyle/>
          <a:p>
            <a:r>
              <a:rPr lang="en-US" b="1" dirty="0">
                <a:solidFill>
                  <a:srgbClr val="00B0F0"/>
                </a:solidFill>
              </a:rPr>
              <a:t>“Insider Trading”:  Post-DFA, </a:t>
            </a:r>
            <a:r>
              <a:rPr lang="en-US" b="1" i="1" dirty="0">
                <a:solidFill>
                  <a:srgbClr val="00B0F0"/>
                </a:solidFill>
              </a:rPr>
              <a:t>cont’d</a:t>
            </a:r>
            <a:endParaRPr lang="en-US" i="1" dirty="0">
              <a:solidFill>
                <a:srgbClr val="00B0F0"/>
              </a:solidFill>
            </a:endParaRPr>
          </a:p>
        </p:txBody>
      </p:sp>
      <p:sp>
        <p:nvSpPr>
          <p:cNvPr id="3" name="Content Placeholder 2"/>
          <p:cNvSpPr>
            <a:spLocks noGrp="1"/>
          </p:cNvSpPr>
          <p:nvPr>
            <p:ph idx="1"/>
          </p:nvPr>
        </p:nvSpPr>
        <p:spPr>
          <a:xfrm>
            <a:off x="975360" y="2042159"/>
            <a:ext cx="6804660" cy="3985661"/>
          </a:xfrm>
        </p:spPr>
        <p:txBody>
          <a:bodyPr/>
          <a:lstStyle/>
          <a:p>
            <a:pPr>
              <a:buClr>
                <a:schemeClr val="accent3">
                  <a:lumMod val="60000"/>
                  <a:lumOff val="40000"/>
                </a:schemeClr>
              </a:buClr>
              <a:buFont typeface="Wingdings" panose="05000000000000000000" pitchFamily="2" charset="2"/>
              <a:buChar char="§"/>
            </a:pPr>
            <a:r>
              <a:rPr lang="en-US" sz="1700" dirty="0"/>
              <a:t>The CFTC also noted that “insider trading” “can mean different things in different contexts”</a:t>
            </a:r>
          </a:p>
          <a:p>
            <a:pPr>
              <a:buClr>
                <a:schemeClr val="accent3">
                  <a:lumMod val="60000"/>
                  <a:lumOff val="40000"/>
                </a:schemeClr>
              </a:buClr>
            </a:pPr>
            <a:r>
              <a:rPr lang="en-US" sz="1700" dirty="0"/>
              <a:t>Importantly, the CFTC emphasized the different treatment of trading based upon MNPI in the securities and the commodities markets:</a:t>
            </a:r>
          </a:p>
          <a:p>
            <a:pPr lvl="1">
              <a:buClr>
                <a:schemeClr val="accent3">
                  <a:lumMod val="60000"/>
                  <a:lumOff val="40000"/>
                </a:schemeClr>
              </a:buClr>
            </a:pPr>
            <a:r>
              <a:rPr lang="en-US" sz="1700" dirty="0"/>
              <a:t>“[U]</a:t>
            </a:r>
            <a:r>
              <a:rPr lang="en-US" sz="1700" dirty="0" err="1"/>
              <a:t>nlike</a:t>
            </a:r>
            <a:r>
              <a:rPr lang="en-US" sz="1700" dirty="0"/>
              <a:t> the securities markets, derivatives markets have long operated in a way that allows for market participants to trade on the basis of </a:t>
            </a:r>
            <a:r>
              <a:rPr lang="en-US" sz="1700" i="1" dirty="0"/>
              <a:t>lawfully obtained</a:t>
            </a:r>
            <a:r>
              <a:rPr lang="en-US" sz="1700" dirty="0"/>
              <a:t> material non-public information”  76 Fed. Reg. at 41403.</a:t>
            </a:r>
          </a:p>
          <a:p>
            <a:pPr lvl="1">
              <a:buClr>
                <a:schemeClr val="accent3">
                  <a:lumMod val="60000"/>
                  <a:lumOff val="40000"/>
                </a:schemeClr>
              </a:buClr>
            </a:pPr>
            <a:r>
              <a:rPr lang="en-US" sz="1700" dirty="0"/>
              <a:t>In other words, in the derivatives markets, market participants are free to trade on the basis of their own proprietary MNPI and have no affirmative obligation to disclose that information to the market</a:t>
            </a:r>
          </a:p>
        </p:txBody>
      </p:sp>
      <p:sp>
        <p:nvSpPr>
          <p:cNvPr id="4" name="Slide Number Placeholder 3"/>
          <p:cNvSpPr>
            <a:spLocks noGrp="1"/>
          </p:cNvSpPr>
          <p:nvPr>
            <p:ph type="sldNum" sz="quarter" idx="12"/>
          </p:nvPr>
        </p:nvSpPr>
        <p:spPr/>
        <p:txBody>
          <a:bodyPr/>
          <a:lstStyle/>
          <a:p>
            <a:pPr>
              <a:defRPr/>
            </a:pPr>
            <a:fld id="{EDB7A17B-C5B4-4CE6-96B4-4DD6A91B314C}" type="slidenum">
              <a:rPr lang="en-US" smtClean="0"/>
              <a:pPr>
                <a:defRPr/>
              </a:pPr>
              <a:t>6</a:t>
            </a:fld>
            <a:endParaRPr lang="en-US" dirty="0"/>
          </a:p>
        </p:txBody>
      </p:sp>
    </p:spTree>
    <p:extLst>
      <p:ext uri="{BB962C8B-B14F-4D97-AF65-F5344CB8AC3E}">
        <p14:creationId xmlns:p14="http://schemas.microsoft.com/office/powerpoint/2010/main" val="4044418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895" y="1400391"/>
            <a:ext cx="6926345" cy="481749"/>
          </a:xfrm>
        </p:spPr>
        <p:txBody>
          <a:bodyPr>
            <a:normAutofit fontScale="90000"/>
          </a:bodyPr>
          <a:lstStyle/>
          <a:p>
            <a:r>
              <a:rPr lang="en-US" b="1" dirty="0">
                <a:solidFill>
                  <a:srgbClr val="00B0F0"/>
                </a:solidFill>
              </a:rPr>
              <a:t>The CEA’s Broad Definition of Commodity</a:t>
            </a:r>
          </a:p>
        </p:txBody>
      </p:sp>
      <p:sp>
        <p:nvSpPr>
          <p:cNvPr id="3" name="Content Placeholder 2"/>
          <p:cNvSpPr>
            <a:spLocks noGrp="1"/>
          </p:cNvSpPr>
          <p:nvPr>
            <p:ph idx="1"/>
          </p:nvPr>
        </p:nvSpPr>
        <p:spPr>
          <a:xfrm>
            <a:off x="883920" y="2148495"/>
            <a:ext cx="6751320" cy="3807137"/>
          </a:xfrm>
        </p:spPr>
        <p:txBody>
          <a:bodyPr>
            <a:normAutofit lnSpcReduction="10000"/>
          </a:bodyPr>
          <a:lstStyle/>
          <a:p>
            <a:pPr>
              <a:buClr>
                <a:schemeClr val="accent3">
                  <a:lumMod val="60000"/>
                  <a:lumOff val="40000"/>
                </a:schemeClr>
              </a:buClr>
              <a:tabLst>
                <a:tab pos="4114800" algn="l"/>
              </a:tabLst>
            </a:pPr>
            <a:r>
              <a:rPr lang="en-US" sz="1700" dirty="0"/>
              <a:t>The CFTC’s fraud-based anti-manipulation authority applies to futures, swaps, and cash commodity transactions </a:t>
            </a:r>
          </a:p>
          <a:p>
            <a:pPr>
              <a:buClr>
                <a:schemeClr val="accent3">
                  <a:lumMod val="60000"/>
                  <a:lumOff val="40000"/>
                </a:schemeClr>
              </a:buClr>
              <a:tabLst>
                <a:tab pos="4114800" algn="l"/>
              </a:tabLst>
            </a:pPr>
            <a:r>
              <a:rPr lang="en-US" sz="1700" dirty="0"/>
              <a:t>The CEA’s definition of “commodity” is very broad</a:t>
            </a:r>
          </a:p>
          <a:p>
            <a:pPr lvl="1">
              <a:spcBef>
                <a:spcPts val="600"/>
              </a:spcBef>
              <a:spcAft>
                <a:spcPts val="600"/>
              </a:spcAft>
              <a:buClr>
                <a:schemeClr val="accent3">
                  <a:lumMod val="60000"/>
                  <a:lumOff val="40000"/>
                </a:schemeClr>
              </a:buClr>
            </a:pPr>
            <a:r>
              <a:rPr lang="en-US" sz="1700" dirty="0"/>
              <a:t>Enumerated agricultural commodities plus “all other goods and articles, […] and all services, rights, and interests […] in which contracts for future delivery are presently </a:t>
            </a:r>
            <a:r>
              <a:rPr lang="en-US" sz="1700" b="1" u="sng" dirty="0"/>
              <a:t>or in the future dealt in</a:t>
            </a:r>
            <a:r>
              <a:rPr lang="en-US" sz="1700" dirty="0"/>
              <a:t>” (no onions or box office receipts) </a:t>
            </a:r>
          </a:p>
          <a:p>
            <a:pPr lvl="1">
              <a:spcBef>
                <a:spcPts val="600"/>
              </a:spcBef>
              <a:spcAft>
                <a:spcPts val="600"/>
              </a:spcAft>
              <a:buClr>
                <a:schemeClr val="accent3">
                  <a:lumMod val="60000"/>
                  <a:lumOff val="40000"/>
                </a:schemeClr>
              </a:buClr>
            </a:pPr>
            <a:r>
              <a:rPr lang="en-US" sz="1700" dirty="0"/>
              <a:t>Does not need to be the subject of an existing futures contract – </a:t>
            </a:r>
            <a:r>
              <a:rPr lang="en-US" sz="1700" i="1" dirty="0"/>
              <a:t>United States v. Valencia </a:t>
            </a:r>
            <a:r>
              <a:rPr lang="en-US" sz="1700" dirty="0"/>
              <a:t>(S.D. Tex. Aug. 25, 2003) (rejecting defendant’s argument that the definition only applies to commodities that underlie futures contracts and noting that it is sufficient if a contract </a:t>
            </a:r>
            <a:r>
              <a:rPr lang="en-US" sz="1700" u="sng" dirty="0"/>
              <a:t>could in the future</a:t>
            </a:r>
            <a:r>
              <a:rPr lang="en-US" sz="1700" dirty="0"/>
              <a:t> be traded on a futures exchange)</a:t>
            </a:r>
          </a:p>
        </p:txBody>
      </p:sp>
      <p:sp>
        <p:nvSpPr>
          <p:cNvPr id="5" name="Slide Number Placeholder 4"/>
          <p:cNvSpPr>
            <a:spLocks noGrp="1"/>
          </p:cNvSpPr>
          <p:nvPr>
            <p:ph type="sldNum" sz="quarter" idx="12"/>
          </p:nvPr>
        </p:nvSpPr>
        <p:spPr/>
        <p:txBody>
          <a:bodyPr/>
          <a:lstStyle/>
          <a:p>
            <a:pPr>
              <a:defRPr/>
            </a:pPr>
            <a:fld id="{EDB7A17B-C5B4-4CE6-96B4-4DD6A91B314C}" type="slidenum">
              <a:rPr lang="en-US" smtClean="0"/>
              <a:pPr>
                <a:defRPr/>
              </a:pPr>
              <a:t>7</a:t>
            </a:fld>
            <a:endParaRPr lang="en-US" dirty="0"/>
          </a:p>
        </p:txBody>
      </p:sp>
    </p:spTree>
    <p:extLst>
      <p:ext uri="{BB962C8B-B14F-4D97-AF65-F5344CB8AC3E}">
        <p14:creationId xmlns:p14="http://schemas.microsoft.com/office/powerpoint/2010/main" val="3291011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595" y="1015994"/>
            <a:ext cx="6164345" cy="519849"/>
          </a:xfrm>
        </p:spPr>
        <p:txBody>
          <a:bodyPr/>
          <a:lstStyle/>
          <a:p>
            <a:r>
              <a:rPr lang="en-US" b="1" dirty="0">
                <a:solidFill>
                  <a:srgbClr val="00B0F0"/>
                </a:solidFill>
              </a:rPr>
              <a:t>The Misappropriation Theory  </a:t>
            </a:r>
          </a:p>
        </p:txBody>
      </p:sp>
      <p:sp>
        <p:nvSpPr>
          <p:cNvPr id="3" name="Content Placeholder 2"/>
          <p:cNvSpPr>
            <a:spLocks noGrp="1"/>
          </p:cNvSpPr>
          <p:nvPr>
            <p:ph idx="1"/>
          </p:nvPr>
        </p:nvSpPr>
        <p:spPr>
          <a:xfrm>
            <a:off x="755703" y="1813215"/>
            <a:ext cx="7123377" cy="3726525"/>
          </a:xfrm>
        </p:spPr>
        <p:txBody>
          <a:bodyPr/>
          <a:lstStyle/>
          <a:p>
            <a:pPr>
              <a:spcBef>
                <a:spcPts val="600"/>
              </a:spcBef>
              <a:spcAft>
                <a:spcPts val="600"/>
              </a:spcAft>
              <a:buClr>
                <a:schemeClr val="accent3">
                  <a:lumMod val="60000"/>
                  <a:lumOff val="40000"/>
                </a:schemeClr>
              </a:buClr>
            </a:pPr>
            <a:r>
              <a:rPr lang="en-US" sz="1700" dirty="0"/>
              <a:t>CFTC insider trading claims often involve misappropriation </a:t>
            </a:r>
          </a:p>
          <a:p>
            <a:pPr>
              <a:spcBef>
                <a:spcPts val="600"/>
              </a:spcBef>
              <a:spcAft>
                <a:spcPts val="600"/>
              </a:spcAft>
              <a:buClr>
                <a:schemeClr val="accent3">
                  <a:lumMod val="60000"/>
                  <a:lumOff val="40000"/>
                </a:schemeClr>
              </a:buClr>
            </a:pPr>
            <a:r>
              <a:rPr lang="en-US" sz="1700" dirty="0"/>
              <a:t>What is misappropriation?  </a:t>
            </a:r>
          </a:p>
          <a:p>
            <a:pPr lvl="1">
              <a:spcBef>
                <a:spcPts val="600"/>
              </a:spcBef>
              <a:spcAft>
                <a:spcPts val="600"/>
              </a:spcAft>
              <a:buClr>
                <a:srgbClr val="00B0F0"/>
              </a:buClr>
            </a:pPr>
            <a:r>
              <a:rPr lang="en-US" sz="1700" dirty="0"/>
              <a:t>Based on a claim of fraud </a:t>
            </a:r>
          </a:p>
          <a:p>
            <a:pPr lvl="1">
              <a:buClr>
                <a:srgbClr val="00B0F0"/>
              </a:buClr>
            </a:pPr>
            <a:r>
              <a:rPr lang="en-US" sz="1700" dirty="0"/>
              <a:t>The fraud is the taking without permission of material nonpublic information that belongs to another person and using it for your own benefit</a:t>
            </a:r>
          </a:p>
          <a:p>
            <a:pPr lvl="2">
              <a:buClr>
                <a:srgbClr val="00B0F0"/>
              </a:buClr>
            </a:pPr>
            <a:r>
              <a:rPr lang="en-US" sz="1700" dirty="0"/>
              <a:t>Trading based upon MNPI in violation of an obligation or duty to keep the information confidential </a:t>
            </a:r>
          </a:p>
          <a:p>
            <a:pPr lvl="2">
              <a:buClr>
                <a:srgbClr val="00B0F0"/>
              </a:buClr>
            </a:pPr>
            <a:r>
              <a:rPr lang="en-US" sz="1700" dirty="0"/>
              <a:t>Sharing MNPI with a third party for trading purposes (tipper and tippee) </a:t>
            </a:r>
          </a:p>
        </p:txBody>
      </p:sp>
      <p:sp>
        <p:nvSpPr>
          <p:cNvPr id="5" name="Slide Number Placeholder 4"/>
          <p:cNvSpPr>
            <a:spLocks noGrp="1"/>
          </p:cNvSpPr>
          <p:nvPr>
            <p:ph type="sldNum" sz="quarter" idx="12"/>
          </p:nvPr>
        </p:nvSpPr>
        <p:spPr/>
        <p:txBody>
          <a:bodyPr/>
          <a:lstStyle/>
          <a:p>
            <a:pPr>
              <a:defRPr/>
            </a:pPr>
            <a:fld id="{EDB7A17B-C5B4-4CE6-96B4-4DD6A91B314C}" type="slidenum">
              <a:rPr lang="en-US" smtClean="0"/>
              <a:pPr>
                <a:defRPr/>
              </a:pPr>
              <a:t>8</a:t>
            </a:fld>
            <a:endParaRPr lang="en-US" dirty="0"/>
          </a:p>
        </p:txBody>
      </p:sp>
    </p:spTree>
    <p:extLst>
      <p:ext uri="{BB962C8B-B14F-4D97-AF65-F5344CB8AC3E}">
        <p14:creationId xmlns:p14="http://schemas.microsoft.com/office/powerpoint/2010/main" val="3893283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835" y="1126071"/>
            <a:ext cx="6583445" cy="786549"/>
          </a:xfrm>
        </p:spPr>
        <p:txBody>
          <a:bodyPr>
            <a:normAutofit fontScale="90000"/>
          </a:bodyPr>
          <a:lstStyle/>
          <a:p>
            <a:r>
              <a:rPr lang="en-US" b="1" dirty="0">
                <a:solidFill>
                  <a:srgbClr val="00B0F0"/>
                </a:solidFill>
              </a:rPr>
              <a:t>Elements of a CFTC Misappropriation </a:t>
            </a:r>
            <a:br>
              <a:rPr lang="en-US" b="1" dirty="0">
                <a:solidFill>
                  <a:srgbClr val="00B0F0"/>
                </a:solidFill>
              </a:rPr>
            </a:br>
            <a:r>
              <a:rPr lang="en-US" b="1" dirty="0">
                <a:solidFill>
                  <a:srgbClr val="00B0F0"/>
                </a:solidFill>
              </a:rPr>
              <a:t>Claim</a:t>
            </a:r>
          </a:p>
        </p:txBody>
      </p:sp>
      <p:sp>
        <p:nvSpPr>
          <p:cNvPr id="3" name="Content Placeholder 2"/>
          <p:cNvSpPr>
            <a:spLocks noGrp="1"/>
          </p:cNvSpPr>
          <p:nvPr>
            <p:ph idx="1"/>
          </p:nvPr>
        </p:nvSpPr>
        <p:spPr>
          <a:xfrm>
            <a:off x="906779" y="2140289"/>
            <a:ext cx="6918961" cy="3988579"/>
          </a:xfrm>
        </p:spPr>
        <p:txBody>
          <a:bodyPr/>
          <a:lstStyle/>
          <a:p>
            <a:pPr>
              <a:buClr>
                <a:srgbClr val="00B0F0"/>
              </a:buClr>
            </a:pPr>
            <a:r>
              <a:rPr lang="en-US" sz="1700" dirty="0"/>
              <a:t>CFTC Rule 180.1 does not enumerate the elements of a misappropriation claim  </a:t>
            </a:r>
          </a:p>
          <a:p>
            <a:pPr>
              <a:buClr>
                <a:srgbClr val="00B0F0"/>
              </a:buClr>
            </a:pPr>
            <a:r>
              <a:rPr lang="en-US" sz="1700" dirty="0"/>
              <a:t>However, the elements can be identified from case law, the text of the rule and the preamble to the rule.  In general, the elements are:</a:t>
            </a:r>
          </a:p>
          <a:p>
            <a:pPr marL="1371600" indent="-457200">
              <a:spcBef>
                <a:spcPts val="1200"/>
              </a:spcBef>
              <a:spcAft>
                <a:spcPts val="1200"/>
              </a:spcAft>
              <a:buClr>
                <a:srgbClr val="00B0F0"/>
              </a:buClr>
              <a:buFont typeface="+mj-lt"/>
              <a:buAutoNum type="arabicPeriod"/>
            </a:pPr>
            <a:r>
              <a:rPr lang="en-US" sz="1700" dirty="0"/>
              <a:t>Misappropriation</a:t>
            </a:r>
          </a:p>
          <a:p>
            <a:pPr marL="1371600" indent="-457200">
              <a:spcBef>
                <a:spcPts val="1200"/>
              </a:spcBef>
              <a:spcAft>
                <a:spcPts val="1200"/>
              </a:spcAft>
              <a:buClr>
                <a:srgbClr val="00B0F0"/>
              </a:buClr>
              <a:buFont typeface="+mj-lt"/>
              <a:buAutoNum type="arabicPeriod"/>
            </a:pPr>
            <a:r>
              <a:rPr lang="en-US" sz="1700" dirty="0"/>
              <a:t>In breach of a pre-existing duty owed to the source of the information</a:t>
            </a:r>
          </a:p>
          <a:p>
            <a:pPr marL="1371600" indent="-457200">
              <a:spcBef>
                <a:spcPts val="1200"/>
              </a:spcBef>
              <a:spcAft>
                <a:spcPts val="1200"/>
              </a:spcAft>
              <a:buClr>
                <a:srgbClr val="00B0F0"/>
              </a:buClr>
              <a:buFont typeface="+mj-lt"/>
              <a:buAutoNum type="arabicPeriod"/>
            </a:pPr>
            <a:r>
              <a:rPr lang="en-US" sz="1700" dirty="0"/>
              <a:t>Of material nonpublic information </a:t>
            </a:r>
            <a:endParaRPr lang="en-US" sz="1700" dirty="0">
              <a:solidFill>
                <a:srgbClr val="FF0000"/>
              </a:solidFill>
            </a:endParaRPr>
          </a:p>
          <a:p>
            <a:pPr marL="1371600" indent="-457200">
              <a:spcBef>
                <a:spcPts val="1200"/>
              </a:spcBef>
              <a:spcAft>
                <a:spcPts val="1200"/>
              </a:spcAft>
              <a:buClr>
                <a:srgbClr val="00B0F0"/>
              </a:buClr>
              <a:buFont typeface="+mj-lt"/>
              <a:buAutoNum type="arabicPeriod"/>
            </a:pPr>
            <a:r>
              <a:rPr lang="en-US" sz="1700" dirty="0"/>
              <a:t>For the purpose of trading for your own benefit</a:t>
            </a:r>
          </a:p>
        </p:txBody>
      </p:sp>
      <p:sp>
        <p:nvSpPr>
          <p:cNvPr id="5" name="Slide Number Placeholder 4"/>
          <p:cNvSpPr>
            <a:spLocks noGrp="1"/>
          </p:cNvSpPr>
          <p:nvPr>
            <p:ph type="sldNum" sz="quarter" idx="12"/>
          </p:nvPr>
        </p:nvSpPr>
        <p:spPr/>
        <p:txBody>
          <a:bodyPr/>
          <a:lstStyle/>
          <a:p>
            <a:pPr>
              <a:defRPr/>
            </a:pPr>
            <a:fld id="{EDB7A17B-C5B4-4CE6-96B4-4DD6A91B314C}" type="slidenum">
              <a:rPr lang="en-US" smtClean="0"/>
              <a:pPr>
                <a:defRPr/>
              </a:pPr>
              <a:t>9</a:t>
            </a:fld>
            <a:endParaRPr lang="en-US" dirty="0"/>
          </a:p>
        </p:txBody>
      </p:sp>
    </p:spTree>
    <p:extLst>
      <p:ext uri="{BB962C8B-B14F-4D97-AF65-F5344CB8AC3E}">
        <p14:creationId xmlns:p14="http://schemas.microsoft.com/office/powerpoint/2010/main" val="530345351"/>
      </p:ext>
    </p:extLst>
  </p:cSld>
  <p:clrMapOvr>
    <a:masterClrMapping/>
  </p:clrMapOvr>
</p:sld>
</file>

<file path=ppt/theme/theme1.xml><?xml version="1.0" encoding="utf-8"?>
<a:theme xmlns:a="http://schemas.openxmlformats.org/drawingml/2006/main" name="1_2016_FIA_PPTMasterFile-Template-v2-1">
  <a:themeElements>
    <a:clrScheme name="FIA standard palette">
      <a:dk1>
        <a:sysClr val="windowText" lastClr="000000"/>
      </a:dk1>
      <a:lt1>
        <a:sysClr val="window" lastClr="FFFFFF"/>
      </a:lt1>
      <a:dk2>
        <a:srgbClr val="4B4F54"/>
      </a:dk2>
      <a:lt2>
        <a:srgbClr val="77777A"/>
      </a:lt2>
      <a:accent1>
        <a:srgbClr val="85C441"/>
      </a:accent1>
      <a:accent2>
        <a:srgbClr val="C3DB65"/>
      </a:accent2>
      <a:accent3>
        <a:srgbClr val="00A4E7"/>
      </a:accent3>
      <a:accent4>
        <a:srgbClr val="44C8F5"/>
      </a:accent4>
      <a:accent5>
        <a:srgbClr val="FFCD00"/>
      </a:accent5>
      <a:accent6>
        <a:srgbClr val="F68928"/>
      </a:accent6>
      <a:hlink>
        <a:srgbClr val="156491"/>
      </a:hlink>
      <a:folHlink>
        <a:srgbClr val="4B4F54"/>
      </a:folHlink>
    </a:clrScheme>
    <a:fontScheme name="FIA Brand 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6_FIA_PPT_Template_4-3_Arial-FINAL-DEC2016-simple [Read-Only]" id="{A3943E34-0731-427B-AC1D-C6B442C3A636}" vid="{03FE7323-EE78-44D1-9CB9-1DBEC1BD47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2016_FIA_PPT_Template_4-3_Arial-FINAL-DEC2016-simple</Template>
  <TotalTime>6010</TotalTime>
  <Words>3245</Words>
  <Application>Microsoft Office PowerPoint</Application>
  <PresentationFormat>On-screen Show (4:3)</PresentationFormat>
  <Paragraphs>289</Paragraphs>
  <Slides>45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Wingdings</vt:lpstr>
      <vt:lpstr>1_2016_FIA_PPTMasterFile-Template-v2-1</vt:lpstr>
      <vt:lpstr>Misappropriation of Material Non-Public Information in the Commodities and Derivatives Markets</vt:lpstr>
      <vt:lpstr>The Commodity Exchange Act  and CFTC Rules</vt:lpstr>
      <vt:lpstr>Insider Trading:  Pre-DFA</vt:lpstr>
      <vt:lpstr>Increased Concerns about  Misappropriation of MNPI</vt:lpstr>
      <vt:lpstr>“Insider Trading”:  Post-DFA</vt:lpstr>
      <vt:lpstr>“Insider Trading”:  Post-DFA, cont’d</vt:lpstr>
      <vt:lpstr>The CEA’s Broad Definition of Commodity</vt:lpstr>
      <vt:lpstr>The Misappropriation Theory  </vt:lpstr>
      <vt:lpstr>Elements of a CFTC Misappropriation  Claim</vt:lpstr>
      <vt:lpstr>What Creates a Duty to Keep the Information Confidential? </vt:lpstr>
      <vt:lpstr>What Creates a Duty to Keep the Information Confidential?, cont’d</vt:lpstr>
      <vt:lpstr>Relationship of “Trust and Confidence” </vt:lpstr>
      <vt:lpstr>Examples of Relationship of  “Trust and Confidence”</vt:lpstr>
      <vt:lpstr>“Trust and Confidence” (cont’d)</vt:lpstr>
      <vt:lpstr>Tipper-Tippee Liability </vt:lpstr>
      <vt:lpstr>What is “Material” Information?</vt:lpstr>
      <vt:lpstr>What is “Nonpublic” Information? </vt:lpstr>
      <vt:lpstr>FX and Precious Metals Global Codes; FICC Good Practice</vt:lpstr>
      <vt:lpstr>Developing Industry Standards </vt:lpstr>
      <vt:lpstr>Criminal Prosecution – FX Front Running</vt:lpstr>
      <vt:lpstr>Private Litigation – Red Kite</vt:lpstr>
      <vt:lpstr>Private Litigation – Red Kite, cont’d</vt:lpstr>
      <vt:lpstr>BIS and LBMA Global Codes</vt:lpstr>
      <vt:lpstr>FICC Markets Standards Board:  Information &amp; Confidentiality ― Statement of Good Practice (SGP), June 2018 Draft</vt:lpstr>
      <vt:lpstr>FICC Markets Standards Board:  Information &amp; Confidentiality ― Statement of Good Practice (SGP), June 2018 Draft, cont’d</vt:lpstr>
      <vt:lpstr>Key Principles from Global Codes and FICC Statement of Good Practicee</vt:lpstr>
      <vt:lpstr>Key Principles from Global Codes and FICC Statement of Good Practice, cont’d</vt:lpstr>
      <vt:lpstr>Information Sharing Guidance </vt:lpstr>
      <vt:lpstr>Information Sharing Guidance, cont’d </vt:lpstr>
      <vt:lpstr>Market Color and MNPI</vt:lpstr>
      <vt:lpstr>Market Color and MNPI, cont’d</vt:lpstr>
      <vt:lpstr>The CFTC’s insider trading task force</vt:lpstr>
      <vt:lpstr>CFTC Insider Trading Task Force </vt:lpstr>
      <vt:lpstr>CFTC Insider Trading Task Force, cont’d </vt:lpstr>
      <vt:lpstr>Broader Scope of Investigations</vt:lpstr>
      <vt:lpstr>Issues Raised in Pending Investigations</vt:lpstr>
      <vt:lpstr>Investigation Triggers</vt:lpstr>
      <vt:lpstr>Minimizing exposure to misappropriation claims</vt:lpstr>
      <vt:lpstr>Ways to Minimize Exposure </vt:lpstr>
      <vt:lpstr>Ways to Minimize Exposure, cont’d</vt:lpstr>
      <vt:lpstr>Ways to Minimize Exposure, cont’d</vt:lpstr>
      <vt:lpstr>Ways to Minimize Exposure, cont’d</vt:lpstr>
      <vt:lpstr>Implications for Traders </vt:lpstr>
      <vt:lpstr>Implications for Traders, cont’d </vt:lpstr>
      <vt:lpstr>Questions for the Team?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Kumar, Neal</dc:creator>
  <cp:lastModifiedBy>Adrienne Williams</cp:lastModifiedBy>
  <cp:revision>147</cp:revision>
  <cp:lastPrinted>2018-11-28T15:28:39Z</cp:lastPrinted>
  <dcterms:created xsi:type="dcterms:W3CDTF">2018-10-15T17:46:20Z</dcterms:created>
  <dcterms:modified xsi:type="dcterms:W3CDTF">2019-11-22T19:58:29Z</dcterms:modified>
</cp:coreProperties>
</file>