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5" r:id="rId1"/>
    <p:sldMasterId id="2147483733" r:id="rId2"/>
    <p:sldMasterId id="2147483773" r:id="rId3"/>
    <p:sldMasterId id="2147483690" r:id="rId4"/>
    <p:sldMasterId id="2147483747" r:id="rId5"/>
    <p:sldMasterId id="2147483756" r:id="rId6"/>
    <p:sldMasterId id="2147483784" r:id="rId7"/>
    <p:sldMasterId id="2147483685" r:id="rId8"/>
  </p:sldMasterIdLst>
  <p:notesMasterIdLst>
    <p:notesMasterId r:id="rId31"/>
  </p:notesMasterIdLst>
  <p:handoutMasterIdLst>
    <p:handoutMasterId r:id="rId32"/>
  </p:handoutMasterIdLst>
  <p:sldIdLst>
    <p:sldId id="259" r:id="rId9"/>
    <p:sldId id="270" r:id="rId10"/>
    <p:sldId id="300" r:id="rId11"/>
    <p:sldId id="303" r:id="rId12"/>
    <p:sldId id="315" r:id="rId13"/>
    <p:sldId id="316" r:id="rId14"/>
    <p:sldId id="319" r:id="rId15"/>
    <p:sldId id="313" r:id="rId16"/>
    <p:sldId id="304" r:id="rId17"/>
    <p:sldId id="302" r:id="rId18"/>
    <p:sldId id="308" r:id="rId19"/>
    <p:sldId id="321" r:id="rId20"/>
    <p:sldId id="309" r:id="rId21"/>
    <p:sldId id="314" r:id="rId22"/>
    <p:sldId id="306" r:id="rId23"/>
    <p:sldId id="317" r:id="rId24"/>
    <p:sldId id="318" r:id="rId25"/>
    <p:sldId id="310" r:id="rId26"/>
    <p:sldId id="312" r:id="rId27"/>
    <p:sldId id="320" r:id="rId28"/>
    <p:sldId id="288" r:id="rId29"/>
    <p:sldId id="289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83">
          <p15:clr>
            <a:srgbClr val="A4A3A4"/>
          </p15:clr>
        </p15:guide>
        <p15:guide id="2" pos="5594">
          <p15:clr>
            <a:srgbClr val="A4A3A4"/>
          </p15:clr>
        </p15:guide>
        <p15:guide id="3" pos="2880">
          <p15:clr>
            <a:srgbClr val="A4A3A4"/>
          </p15:clr>
        </p15:guide>
        <p15:guide id="4" pos="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 Acworth" initials="WA" lastIdx="10" clrIdx="0">
    <p:extLst/>
  </p:cmAuthor>
  <p:cmAuthor id="2" name="Will Acworth" initials="WA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608E32"/>
    <a:srgbClr val="0083C3"/>
    <a:srgbClr val="41B3DC"/>
    <a:srgbClr val="73B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50067" autoAdjust="0"/>
  </p:normalViewPr>
  <p:slideViewPr>
    <p:cSldViewPr snapToGrid="0" snapToObjects="1">
      <p:cViewPr varScale="1">
        <p:scale>
          <a:sx n="58" d="100"/>
          <a:sy n="58" d="100"/>
        </p:scale>
        <p:origin x="1338" y="66"/>
      </p:cViewPr>
      <p:guideLst>
        <p:guide orient="horz" pos="4183"/>
        <p:guide pos="5594"/>
        <p:guide pos="2880"/>
        <p:guide pos="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ziebarth\AppData\Local\Microsoft\Windows\Temporary%20Internet%20Files\Content.Outlook\ZUC16LCF\webinar%20slides%20v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cworth\Documents\Jan-Jun%202018%20ETD%20Volume%20-%20data%20for%20slide%20deck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cworth\AppData\Local\Microsoft\Windows\Temporary%20Internet%20Files\Content.Outlook\GVBJ0T4O\Equity%20Index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A-DC-DS1\department\Communications\MV\Data\Volume%20webinar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ocaladmin\Desktop\Copy%20of%20Volume%20webinar%20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ocaladmin\Desktop\Copy%20of%20Volume%20webinar%20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ocaladmin\Desktop\Copy%20of%20Volume%20webinar%20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ocaladmin\Desktop\Copy%20of%20Volume%20webinar%20da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ocaladmin\Desktop\Copy%20of%20Volume%20webinar%20dat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ocaladmin\Desktop\Copy%20of%20Volume%20webinar%20dat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ocaladmin\Desktop\Copy%20of%20Volume%20webinar%20dat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A-DC-DS1\department\Communications\MV\Data\Volume%20webinar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ocaladmin\Desktop\Copy%20of%20Volume%20webinar%20dat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ty\z_skc35x2298fpx5xsqkhmcr0000gn\T\com.microsoft.Outlook\Outlook%20Temp\iBoxx,%20SPY,%20and%20SPX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cworth\Documents\Jan-Jun%202018%20ETD%20Volume%20-%20data%20for%20slide%20dec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A-DC-DS1\department\Communications\MV\Data\Volume%20webinar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cworth\Documents\Jan-Jun%202018%20ETD%20Volume%20-%20data%20for%20slide%20dec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A-DC-DS1\department\Communications\MV\Data\Volume%20webinar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A-DC-DS1\department\Communications\MV\Data\Volume%20webinar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ocaladmin\Desktop\Copy%20of%20Volume%20webinar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A-DC-DS1\department\Communications\MV\Data\Volume%20webinar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Global Futures and Options Volume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84102909446301"/>
          <c:y val="0.13096776406290001"/>
          <c:w val="0.89815897090553698"/>
          <c:h val="0.80719779272448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2842496"/>
        <c:axId val="952845296"/>
      </c:barChart>
      <c:catAx>
        <c:axId val="95284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845296"/>
        <c:crosses val="autoZero"/>
        <c:auto val="1"/>
        <c:lblAlgn val="ctr"/>
        <c:lblOffset val="100"/>
        <c:noMultiLvlLbl val="0"/>
      </c:catAx>
      <c:valAx>
        <c:axId val="95284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/>
                  <a:t>Billions of Contracts</a:t>
                </a:r>
              </a:p>
            </c:rich>
          </c:tx>
          <c:layout>
            <c:manualLayout>
              <c:xMode val="edge"/>
              <c:yMode val="edge"/>
              <c:x val="8.2616284697538504E-3"/>
              <c:y val="0.37431497706702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8424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Futures and Options Volume</a:t>
            </a:r>
            <a:r>
              <a:rPr lang="en-US" b="1" baseline="0" dirty="0"/>
              <a:t> by Category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4011664"/>
        <c:axId val="994016752"/>
      </c:barChart>
      <c:catAx>
        <c:axId val="99401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016752"/>
        <c:crosses val="autoZero"/>
        <c:auto val="1"/>
        <c:lblAlgn val="ctr"/>
        <c:lblOffset val="100"/>
        <c:noMultiLvlLbl val="0"/>
      </c:catAx>
      <c:valAx>
        <c:axId val="99401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0116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[Equity Index.xlsx]Region Graph!PivotTable1</c:name>
    <c:fmtId val="4"/>
  </c:pivotSource>
  <c:chart>
    <c:autoTitleDeleted val="0"/>
    <c:pivotFmts>
      <c:pivotFmt>
        <c:idx val="0"/>
        <c:spPr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4"/>
        <c:spPr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6"/>
        <c:spPr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7"/>
        <c:spPr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8"/>
        <c:spPr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9"/>
        <c:spPr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4734592"/>
        <c:axId val="952407648"/>
      </c:barChart>
      <c:catAx>
        <c:axId val="99473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407648"/>
        <c:crosses val="autoZero"/>
        <c:auto val="1"/>
        <c:lblAlgn val="ctr"/>
        <c:lblOffset val="100"/>
        <c:noMultiLvlLbl val="0"/>
      </c:catAx>
      <c:valAx>
        <c:axId val="952407648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73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Copper Futures Volume Adjusted for Contract</a:t>
            </a:r>
            <a:r>
              <a:rPr lang="en-US" sz="1800" baseline="0" dirty="0"/>
              <a:t> Size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Sheet7!$C$8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Sheet7!$B$9:$B$11</c:f>
              <c:strCache>
                <c:ptCount val="3"/>
                <c:pt idx="0">
                  <c:v>SHFE</c:v>
                </c:pt>
                <c:pt idx="1">
                  <c:v>LME</c:v>
                </c:pt>
                <c:pt idx="2">
                  <c:v>CME</c:v>
                </c:pt>
              </c:strCache>
            </c:strRef>
          </c:cat>
          <c:val>
            <c:numRef>
              <c:f>Sheet7!$C$9:$C$11</c:f>
              <c:numCache>
                <c:formatCode>#,##0</c:formatCode>
                <c:ptCount val="3"/>
                <c:pt idx="0">
                  <c:v>270.500675</c:v>
                </c:pt>
                <c:pt idx="1">
                  <c:v>847.12782499999992</c:v>
                </c:pt>
                <c:pt idx="2">
                  <c:v>306.75883119537201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CA-47CC-9623-F97F724826E1}"/>
            </c:ext>
          </c:extLst>
        </c:ser>
        <c:ser>
          <c:idx val="1"/>
          <c:order val="1"/>
          <c:tx>
            <c:strRef>
              <c:f>Sheet7!$D$8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Sheet7!$B$9:$B$11</c:f>
              <c:strCache>
                <c:ptCount val="3"/>
                <c:pt idx="0">
                  <c:v>SHFE</c:v>
                </c:pt>
                <c:pt idx="1">
                  <c:v>LME</c:v>
                </c:pt>
                <c:pt idx="2">
                  <c:v>CME</c:v>
                </c:pt>
              </c:strCache>
            </c:strRef>
          </c:cat>
          <c:val>
            <c:numRef>
              <c:f>Sheet7!$D$9:$D$11</c:f>
              <c:numCache>
                <c:formatCode>0</c:formatCode>
                <c:ptCount val="3"/>
                <c:pt idx="0">
                  <c:v>256.23525000000001</c:v>
                </c:pt>
                <c:pt idx="1">
                  <c:v>964.97672499999999</c:v>
                </c:pt>
                <c:pt idx="2">
                  <c:v>370.92626478315202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CA-47CC-9623-F97F72482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4452624"/>
        <c:axId val="994973216"/>
      </c:barChart>
      <c:catAx>
        <c:axId val="99445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973216"/>
        <c:crosses val="autoZero"/>
        <c:auto val="1"/>
        <c:lblAlgn val="ctr"/>
        <c:lblOffset val="100"/>
        <c:noMultiLvlLbl val="0"/>
      </c:catAx>
      <c:valAx>
        <c:axId val="99497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45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Number of Open Positions at Year-End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Sheet8!$C$3</c:f>
              <c:strCache>
                <c:ptCount val="1"/>
                <c:pt idx="0">
                  <c:v>Open Interest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4C-499E-8FDF-06EC60E3F3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Sheet8!$B$4:$B$13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Sheet8!$C$4:$C$13</c:f>
              <c:numCache>
                <c:formatCode>0.0</c:formatCode>
                <c:ptCount val="10"/>
                <c:pt idx="0">
                  <c:v>683.59330299999999</c:v>
                </c:pt>
                <c:pt idx="1">
                  <c:v>718.52770299999997</c:v>
                </c:pt>
                <c:pt idx="2">
                  <c:v>693.30577600000004</c:v>
                </c:pt>
                <c:pt idx="3">
                  <c:v>679.33932700000003</c:v>
                </c:pt>
                <c:pt idx="4">
                  <c:v>724.26326600000004</c:v>
                </c:pt>
                <c:pt idx="5">
                  <c:v>777.25979700000005</c:v>
                </c:pt>
                <c:pt idx="6">
                  <c:v>791.09873500000003</c:v>
                </c:pt>
                <c:pt idx="7">
                  <c:v>787.91201699999999</c:v>
                </c:pt>
                <c:pt idx="8">
                  <c:v>839.30022199999996</c:v>
                </c:pt>
                <c:pt idx="9">
                  <c:v>827.58974999999998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4C-499E-8FDF-06EC60E3F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27"/>
        <c:axId val="952796528"/>
        <c:axId val="998046704"/>
      </c:barChart>
      <c:catAx>
        <c:axId val="95279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046704"/>
        <c:crosses val="autoZero"/>
        <c:auto val="1"/>
        <c:lblAlgn val="ctr"/>
        <c:lblOffset val="100"/>
        <c:noMultiLvlLbl val="0"/>
      </c:catAx>
      <c:valAx>
        <c:axId val="99804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79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Open Interest by 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Sheet8!$A$33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Sheet8!$B$32:$F$32</c:f>
              <c:strCache>
                <c:ptCount val="5"/>
                <c:pt idx="0">
                  <c:v>North America</c:v>
                </c:pt>
                <c:pt idx="1">
                  <c:v>Europe</c:v>
                </c:pt>
                <c:pt idx="2">
                  <c:v>Latin America</c:v>
                </c:pt>
                <c:pt idx="3">
                  <c:v>Asia</c:v>
                </c:pt>
                <c:pt idx="4">
                  <c:v>Other</c:v>
                </c:pt>
              </c:strCache>
            </c:strRef>
          </c:cat>
          <c:val>
            <c:numRef>
              <c:f>Sheet8!$B$33:$F$33</c:f>
              <c:numCache>
                <c:formatCode>_(* #,##0_);_(* \(#,##0\);_(* "-"??_);_(@_)</c:formatCode>
                <c:ptCount val="5"/>
                <c:pt idx="0">
                  <c:v>433.57727999999997</c:v>
                </c:pt>
                <c:pt idx="1">
                  <c:v>165.850639</c:v>
                </c:pt>
                <c:pt idx="2">
                  <c:v>61.484679999999997</c:v>
                </c:pt>
                <c:pt idx="3">
                  <c:v>57.372365000000002</c:v>
                </c:pt>
                <c:pt idx="4">
                  <c:v>58.974832999999997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ED-4669-883D-85059D07F14C}"/>
            </c:ext>
          </c:extLst>
        </c:ser>
        <c:ser>
          <c:idx val="1"/>
          <c:order val="1"/>
          <c:tx>
            <c:strRef>
              <c:f>Sheet8!$A$34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Sheet8!$B$32:$F$32</c:f>
              <c:strCache>
                <c:ptCount val="5"/>
                <c:pt idx="0">
                  <c:v>North America</c:v>
                </c:pt>
                <c:pt idx="1">
                  <c:v>Europe</c:v>
                </c:pt>
                <c:pt idx="2">
                  <c:v>Latin America</c:v>
                </c:pt>
                <c:pt idx="3">
                  <c:v>Asia</c:v>
                </c:pt>
                <c:pt idx="4">
                  <c:v>Other</c:v>
                </c:pt>
              </c:strCache>
            </c:strRef>
          </c:cat>
          <c:val>
            <c:numRef>
              <c:f>Sheet8!$B$34:$F$34</c:f>
              <c:numCache>
                <c:formatCode>_(* #,##0_);_(* \(#,##0\);_(* "-"??_);_(@_)</c:formatCode>
                <c:ptCount val="5"/>
                <c:pt idx="0">
                  <c:v>428.363133</c:v>
                </c:pt>
                <c:pt idx="1">
                  <c:v>168.32597699999999</c:v>
                </c:pt>
                <c:pt idx="2">
                  <c:v>66.767105000000001</c:v>
                </c:pt>
                <c:pt idx="3">
                  <c:v>59.538989000000001</c:v>
                </c:pt>
                <c:pt idx="4">
                  <c:v>68.103531000000004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ED-4669-883D-85059D07F14C}"/>
            </c:ext>
          </c:extLst>
        </c:ser>
        <c:ser>
          <c:idx val="2"/>
          <c:order val="2"/>
          <c:tx>
            <c:strRef>
              <c:f>Sheet8!$A$35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Sheet8!$B$32:$F$32</c:f>
              <c:strCache>
                <c:ptCount val="5"/>
                <c:pt idx="0">
                  <c:v>North America</c:v>
                </c:pt>
                <c:pt idx="1">
                  <c:v>Europe</c:v>
                </c:pt>
                <c:pt idx="2">
                  <c:v>Latin America</c:v>
                </c:pt>
                <c:pt idx="3">
                  <c:v>Asia</c:v>
                </c:pt>
                <c:pt idx="4">
                  <c:v>Other</c:v>
                </c:pt>
              </c:strCache>
            </c:strRef>
          </c:cat>
          <c:val>
            <c:numRef>
              <c:f>Sheet8!$B$35:$F$35</c:f>
              <c:numCache>
                <c:formatCode>_(* #,##0_);_(* \(#,##0\);_(* "-"??_);_(@_)</c:formatCode>
                <c:ptCount val="5"/>
                <c:pt idx="0">
                  <c:v>435.916112</c:v>
                </c:pt>
                <c:pt idx="1">
                  <c:v>177.190417</c:v>
                </c:pt>
                <c:pt idx="2">
                  <c:v>65.674048999999997</c:v>
                </c:pt>
                <c:pt idx="3">
                  <c:v>60.340443</c:v>
                </c:pt>
                <c:pt idx="4">
                  <c:v>48.790996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ED-4669-883D-85059D07F14C}"/>
            </c:ext>
          </c:extLst>
        </c:ser>
        <c:ser>
          <c:idx val="3"/>
          <c:order val="3"/>
          <c:tx>
            <c:strRef>
              <c:f>Sheet8!$A$36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Sheet8!$B$32:$F$32</c:f>
              <c:strCache>
                <c:ptCount val="5"/>
                <c:pt idx="0">
                  <c:v>North America</c:v>
                </c:pt>
                <c:pt idx="1">
                  <c:v>Europe</c:v>
                </c:pt>
                <c:pt idx="2">
                  <c:v>Latin America</c:v>
                </c:pt>
                <c:pt idx="3">
                  <c:v>Asia</c:v>
                </c:pt>
                <c:pt idx="4">
                  <c:v>Other</c:v>
                </c:pt>
              </c:strCache>
            </c:strRef>
          </c:cat>
          <c:val>
            <c:numRef>
              <c:f>Sheet8!$B$36:$F$36</c:f>
              <c:numCache>
                <c:formatCode>_(* #,##0_);_(* \(#,##0\);_(* "-"??_);_(@_)</c:formatCode>
                <c:ptCount val="5"/>
                <c:pt idx="0">
                  <c:v>460.21731199999999</c:v>
                </c:pt>
                <c:pt idx="1">
                  <c:v>194.47324800000001</c:v>
                </c:pt>
                <c:pt idx="2">
                  <c:v>82.770297999999997</c:v>
                </c:pt>
                <c:pt idx="3">
                  <c:v>68.764045999999993</c:v>
                </c:pt>
                <c:pt idx="4">
                  <c:v>33.075318000000003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ED-4669-883D-85059D07F14C}"/>
            </c:ext>
          </c:extLst>
        </c:ser>
        <c:ser>
          <c:idx val="4"/>
          <c:order val="4"/>
          <c:tx>
            <c:strRef>
              <c:f>Sheet8!$A$37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Sheet8!$B$32:$F$32</c:f>
              <c:strCache>
                <c:ptCount val="5"/>
                <c:pt idx="0">
                  <c:v>North America</c:v>
                </c:pt>
                <c:pt idx="1">
                  <c:v>Europe</c:v>
                </c:pt>
                <c:pt idx="2">
                  <c:v>Latin America</c:v>
                </c:pt>
                <c:pt idx="3">
                  <c:v>Asia</c:v>
                </c:pt>
                <c:pt idx="4">
                  <c:v>Other</c:v>
                </c:pt>
              </c:strCache>
            </c:strRef>
          </c:cat>
          <c:val>
            <c:numRef>
              <c:f>Sheet8!$B$37:$F$37</c:f>
              <c:numCache>
                <c:formatCode>_(* #,##0_);_(* \(#,##0\);_(* "-"??_);_(@_)</c:formatCode>
                <c:ptCount val="5"/>
                <c:pt idx="0">
                  <c:v>455.29057399999999</c:v>
                </c:pt>
                <c:pt idx="1">
                  <c:v>212.070593</c:v>
                </c:pt>
                <c:pt idx="2">
                  <c:v>71.483497</c:v>
                </c:pt>
                <c:pt idx="3">
                  <c:v>67.788636999999994</c:v>
                </c:pt>
                <c:pt idx="4">
                  <c:v>20.956448999999999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ED-4669-883D-85059D07F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4942032"/>
        <c:axId val="912158032"/>
      </c:barChart>
      <c:catAx>
        <c:axId val="10749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158032"/>
        <c:crosses val="autoZero"/>
        <c:auto val="1"/>
        <c:lblAlgn val="ctr"/>
        <c:lblOffset val="100"/>
        <c:noMultiLvlLbl val="0"/>
      </c:catAx>
      <c:valAx>
        <c:axId val="91215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94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Open Interest by Category - Financial Futures and Options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Sheet8!$A$69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Sheet8!$B$68:$E$68</c:f>
              <c:strCache>
                <c:ptCount val="4"/>
                <c:pt idx="0">
                  <c:v>Individual Equity</c:v>
                </c:pt>
                <c:pt idx="1">
                  <c:v>Equity Index</c:v>
                </c:pt>
                <c:pt idx="2">
                  <c:v>Interest Rates</c:v>
                </c:pt>
                <c:pt idx="3">
                  <c:v>Currency</c:v>
                </c:pt>
              </c:strCache>
            </c:strRef>
          </c:cat>
          <c:val>
            <c:numRef>
              <c:f>Sheet8!$B$69:$E$69</c:f>
              <c:numCache>
                <c:formatCode>_(* #,##0.0_);_(* \(#,##0.0\);_(* "-"??_);_(@_)</c:formatCode>
                <c:ptCount val="4"/>
                <c:pt idx="0">
                  <c:v>350.38789500000001</c:v>
                </c:pt>
                <c:pt idx="1">
                  <c:v>170.22083699999999</c:v>
                </c:pt>
                <c:pt idx="2">
                  <c:v>114.89000299999999</c:v>
                </c:pt>
                <c:pt idx="3">
                  <c:v>53.935485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D-4414-9062-C9309669D7E3}"/>
            </c:ext>
          </c:extLst>
        </c:ser>
        <c:ser>
          <c:idx val="1"/>
          <c:order val="1"/>
          <c:tx>
            <c:strRef>
              <c:f>Sheet8!$A$70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Sheet8!$B$68:$E$68</c:f>
              <c:strCache>
                <c:ptCount val="4"/>
                <c:pt idx="0">
                  <c:v>Individual Equity</c:v>
                </c:pt>
                <c:pt idx="1">
                  <c:v>Equity Index</c:v>
                </c:pt>
                <c:pt idx="2">
                  <c:v>Interest Rates</c:v>
                </c:pt>
                <c:pt idx="3">
                  <c:v>Currency</c:v>
                </c:pt>
              </c:strCache>
            </c:strRef>
          </c:cat>
          <c:val>
            <c:numRef>
              <c:f>Sheet8!$B$70:$E$70</c:f>
              <c:numCache>
                <c:formatCode>_(* #,##0.0_);_(* \(#,##0.0\);_(* "-"??_);_(@_)</c:formatCode>
                <c:ptCount val="4"/>
                <c:pt idx="0">
                  <c:v>364.69962399999997</c:v>
                </c:pt>
                <c:pt idx="1">
                  <c:v>176.99658600000001</c:v>
                </c:pt>
                <c:pt idx="2">
                  <c:v>114.79716999999999</c:v>
                </c:pt>
                <c:pt idx="3">
                  <c:v>37.202623000000003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D-4414-9062-C9309669D7E3}"/>
            </c:ext>
          </c:extLst>
        </c:ser>
        <c:ser>
          <c:idx val="2"/>
          <c:order val="2"/>
          <c:tx>
            <c:strRef>
              <c:f>Sheet8!$A$71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Sheet8!$B$68:$E$68</c:f>
              <c:strCache>
                <c:ptCount val="4"/>
                <c:pt idx="0">
                  <c:v>Individual Equity</c:v>
                </c:pt>
                <c:pt idx="1">
                  <c:v>Equity Index</c:v>
                </c:pt>
                <c:pt idx="2">
                  <c:v>Interest Rates</c:v>
                </c:pt>
                <c:pt idx="3">
                  <c:v>Currency</c:v>
                </c:pt>
              </c:strCache>
            </c:strRef>
          </c:cat>
          <c:val>
            <c:numRef>
              <c:f>Sheet8!$B$71:$E$71</c:f>
              <c:numCache>
                <c:formatCode>_(* #,##0.0_);_(* \(#,##0.0\);_(* "-"??_);_(@_)</c:formatCode>
                <c:ptCount val="4"/>
                <c:pt idx="0">
                  <c:v>341.346271</c:v>
                </c:pt>
                <c:pt idx="1">
                  <c:v>196.479839</c:v>
                </c:pt>
                <c:pt idx="2">
                  <c:v>129.62277</c:v>
                </c:pt>
                <c:pt idx="3">
                  <c:v>24.992248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ED-4414-9062-C9309669D7E3}"/>
            </c:ext>
          </c:extLst>
        </c:ser>
        <c:ser>
          <c:idx val="3"/>
          <c:order val="3"/>
          <c:tx>
            <c:strRef>
              <c:f>Sheet8!$A$72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Sheet8!$B$68:$E$68</c:f>
              <c:strCache>
                <c:ptCount val="4"/>
                <c:pt idx="0">
                  <c:v>Individual Equity</c:v>
                </c:pt>
                <c:pt idx="1">
                  <c:v>Equity Index</c:v>
                </c:pt>
                <c:pt idx="2">
                  <c:v>Interest Rates</c:v>
                </c:pt>
                <c:pt idx="3">
                  <c:v>Currency</c:v>
                </c:pt>
              </c:strCache>
            </c:strRef>
          </c:cat>
          <c:val>
            <c:numRef>
              <c:f>Sheet8!$B$72:$E$72</c:f>
              <c:numCache>
                <c:formatCode>_(* #,##0.0_);_(* \(#,##0.0\);_(* "-"??_);_(@_)</c:formatCode>
                <c:ptCount val="4"/>
                <c:pt idx="0">
                  <c:v>342.53314399999999</c:v>
                </c:pt>
                <c:pt idx="1">
                  <c:v>212.090519</c:v>
                </c:pt>
                <c:pt idx="2">
                  <c:v>159.23435499999999</c:v>
                </c:pt>
                <c:pt idx="3">
                  <c:v>31.457984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ED-4414-9062-C9309669D7E3}"/>
            </c:ext>
          </c:extLst>
        </c:ser>
        <c:ser>
          <c:idx val="4"/>
          <c:order val="4"/>
          <c:tx>
            <c:strRef>
              <c:f>Sheet8!$A$73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Sheet8!$B$68:$E$68</c:f>
              <c:strCache>
                <c:ptCount val="4"/>
                <c:pt idx="0">
                  <c:v>Individual Equity</c:v>
                </c:pt>
                <c:pt idx="1">
                  <c:v>Equity Index</c:v>
                </c:pt>
                <c:pt idx="2">
                  <c:v>Interest Rates</c:v>
                </c:pt>
                <c:pt idx="3">
                  <c:v>Currency</c:v>
                </c:pt>
              </c:strCache>
            </c:strRef>
          </c:cat>
          <c:val>
            <c:numRef>
              <c:f>Sheet8!$B$73:$E$73</c:f>
              <c:numCache>
                <c:formatCode>_(* #,##0.0_);_(* \(#,##0.0\);_(* "-"??_);_(@_)</c:formatCode>
                <c:ptCount val="4"/>
                <c:pt idx="0">
                  <c:v>327.04327000000001</c:v>
                </c:pt>
                <c:pt idx="1">
                  <c:v>217.12344400000001</c:v>
                </c:pt>
                <c:pt idx="2">
                  <c:v>164.13869800000001</c:v>
                </c:pt>
                <c:pt idx="3">
                  <c:v>28.507922000000001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ED-4414-9062-C9309669D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7046048"/>
        <c:axId val="1022380944"/>
      </c:barChart>
      <c:catAx>
        <c:axId val="99704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380944"/>
        <c:crosses val="autoZero"/>
        <c:auto val="1"/>
        <c:lblAlgn val="ctr"/>
        <c:lblOffset val="100"/>
        <c:noMultiLvlLbl val="0"/>
      </c:catAx>
      <c:valAx>
        <c:axId val="102238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04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Open Interest by Category - Commodity Futures and Options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Sheet8!$A$81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Sheet8!$B$80:$F$80</c:f>
              <c:strCache>
                <c:ptCount val="5"/>
                <c:pt idx="0">
                  <c:v>Energy</c:v>
                </c:pt>
                <c:pt idx="1">
                  <c:v>Agriculture</c:v>
                </c:pt>
                <c:pt idx="2">
                  <c:v>Non-Precious Metals</c:v>
                </c:pt>
                <c:pt idx="3">
                  <c:v>Precious Metals</c:v>
                </c:pt>
                <c:pt idx="4">
                  <c:v>Other</c:v>
                </c:pt>
              </c:strCache>
            </c:strRef>
          </c:cat>
          <c:val>
            <c:numRef>
              <c:f>Sheet8!$B$81:$F$81</c:f>
              <c:numCache>
                <c:formatCode>_(* #,##0.0_);_(* \(#,##0.0\);_(* "-"??_);_(@_)</c:formatCode>
                <c:ptCount val="5"/>
                <c:pt idx="0">
                  <c:v>60.975726999999999</c:v>
                </c:pt>
                <c:pt idx="1">
                  <c:v>16.162569000000001</c:v>
                </c:pt>
                <c:pt idx="2">
                  <c:v>5.7684449999999998</c:v>
                </c:pt>
                <c:pt idx="3">
                  <c:v>3.0402019999999998</c:v>
                </c:pt>
                <c:pt idx="4">
                  <c:v>1.8786339999999999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C-4959-A2F3-509249900C22}"/>
            </c:ext>
          </c:extLst>
        </c:ser>
        <c:ser>
          <c:idx val="1"/>
          <c:order val="1"/>
          <c:tx>
            <c:strRef>
              <c:f>Sheet8!$A$82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Sheet8!$B$80:$F$80</c:f>
              <c:strCache>
                <c:ptCount val="5"/>
                <c:pt idx="0">
                  <c:v>Energy</c:v>
                </c:pt>
                <c:pt idx="1">
                  <c:v>Agriculture</c:v>
                </c:pt>
                <c:pt idx="2">
                  <c:v>Non-Precious Metals</c:v>
                </c:pt>
                <c:pt idx="3">
                  <c:v>Precious Metals</c:v>
                </c:pt>
                <c:pt idx="4">
                  <c:v>Other</c:v>
                </c:pt>
              </c:strCache>
            </c:strRef>
          </c:cat>
          <c:val>
            <c:numRef>
              <c:f>Sheet8!$B$82:$F$82</c:f>
              <c:numCache>
                <c:formatCode>_(* #,##0.0_);_(* \(#,##0.0\);_(* "-"??_);_(@_)</c:formatCode>
                <c:ptCount val="5"/>
                <c:pt idx="0">
                  <c:v>65.668718999999996</c:v>
                </c:pt>
                <c:pt idx="1">
                  <c:v>18.650172999999999</c:v>
                </c:pt>
                <c:pt idx="2">
                  <c:v>8.2915500000000009</c:v>
                </c:pt>
                <c:pt idx="3">
                  <c:v>2.7947359999999999</c:v>
                </c:pt>
                <c:pt idx="4">
                  <c:v>1.9975540000000001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3C-4959-A2F3-509249900C22}"/>
            </c:ext>
          </c:extLst>
        </c:ser>
        <c:ser>
          <c:idx val="2"/>
          <c:order val="2"/>
          <c:tx>
            <c:strRef>
              <c:f>Sheet8!$A$83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Sheet8!$B$80:$F$80</c:f>
              <c:strCache>
                <c:ptCount val="5"/>
                <c:pt idx="0">
                  <c:v>Energy</c:v>
                </c:pt>
                <c:pt idx="1">
                  <c:v>Agriculture</c:v>
                </c:pt>
                <c:pt idx="2">
                  <c:v>Non-Precious Metals</c:v>
                </c:pt>
                <c:pt idx="3">
                  <c:v>Precious Metals</c:v>
                </c:pt>
                <c:pt idx="4">
                  <c:v>Other</c:v>
                </c:pt>
              </c:strCache>
            </c:strRef>
          </c:cat>
          <c:val>
            <c:numRef>
              <c:f>Sheet8!$B$83:$F$83</c:f>
              <c:numCache>
                <c:formatCode>_(* #,##0.0_);_(* \(#,##0.0\);_(* "-"??_);_(@_)</c:formatCode>
                <c:ptCount val="5"/>
                <c:pt idx="0">
                  <c:v>65.330791000000005</c:v>
                </c:pt>
                <c:pt idx="1">
                  <c:v>16.817008000000001</c:v>
                </c:pt>
                <c:pt idx="2">
                  <c:v>7.5540839999999996</c:v>
                </c:pt>
                <c:pt idx="3">
                  <c:v>3.246604</c:v>
                </c:pt>
                <c:pt idx="4">
                  <c:v>2.522402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3C-4959-A2F3-509249900C22}"/>
            </c:ext>
          </c:extLst>
        </c:ser>
        <c:ser>
          <c:idx val="3"/>
          <c:order val="3"/>
          <c:tx>
            <c:strRef>
              <c:f>Sheet8!$A$84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Sheet8!$B$80:$F$80</c:f>
              <c:strCache>
                <c:ptCount val="5"/>
                <c:pt idx="0">
                  <c:v>Energy</c:v>
                </c:pt>
                <c:pt idx="1">
                  <c:v>Agriculture</c:v>
                </c:pt>
                <c:pt idx="2">
                  <c:v>Non-Precious Metals</c:v>
                </c:pt>
                <c:pt idx="3">
                  <c:v>Precious Metals</c:v>
                </c:pt>
                <c:pt idx="4">
                  <c:v>Other</c:v>
                </c:pt>
              </c:strCache>
            </c:strRef>
          </c:cat>
          <c:val>
            <c:numRef>
              <c:f>Sheet8!$B$84:$F$84</c:f>
              <c:numCache>
                <c:formatCode>_(* #,##0.0_);_(* \(#,##0.0\);_(* "-"??_);_(@_)</c:formatCode>
                <c:ptCount val="5"/>
                <c:pt idx="0">
                  <c:v>62.831553</c:v>
                </c:pt>
                <c:pt idx="1">
                  <c:v>16.837108000000001</c:v>
                </c:pt>
                <c:pt idx="2">
                  <c:v>8.6794600000000006</c:v>
                </c:pt>
                <c:pt idx="3">
                  <c:v>3.245984</c:v>
                </c:pt>
                <c:pt idx="4">
                  <c:v>2.3901150000000002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3C-4959-A2F3-509249900C22}"/>
            </c:ext>
          </c:extLst>
        </c:ser>
        <c:ser>
          <c:idx val="4"/>
          <c:order val="4"/>
          <c:tx>
            <c:strRef>
              <c:f>Sheet8!$A$85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Sheet8!$B$80:$F$80</c:f>
              <c:strCache>
                <c:ptCount val="5"/>
                <c:pt idx="0">
                  <c:v>Energy</c:v>
                </c:pt>
                <c:pt idx="1">
                  <c:v>Agriculture</c:v>
                </c:pt>
                <c:pt idx="2">
                  <c:v>Non-Precious Metals</c:v>
                </c:pt>
                <c:pt idx="3">
                  <c:v>Precious Metals</c:v>
                </c:pt>
                <c:pt idx="4">
                  <c:v>Other</c:v>
                </c:pt>
              </c:strCache>
            </c:strRef>
          </c:cat>
          <c:val>
            <c:numRef>
              <c:f>Sheet8!$B$85:$F$85</c:f>
              <c:numCache>
                <c:formatCode>_(* #,##0.0_);_(* \(#,##0.0\);_(* "-"??_);_(@_)</c:formatCode>
                <c:ptCount val="5"/>
                <c:pt idx="0">
                  <c:v>60.052320000000002</c:v>
                </c:pt>
                <c:pt idx="1">
                  <c:v>17.106462000000001</c:v>
                </c:pt>
                <c:pt idx="2">
                  <c:v>7.1398760000000001</c:v>
                </c:pt>
                <c:pt idx="3">
                  <c:v>3.791452</c:v>
                </c:pt>
                <c:pt idx="4">
                  <c:v>2.6863060000000001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3C-4959-A2F3-509249900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5821968"/>
        <c:axId val="1075684512"/>
      </c:barChart>
      <c:catAx>
        <c:axId val="107582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684512"/>
        <c:crosses val="autoZero"/>
        <c:auto val="1"/>
        <c:lblAlgn val="ctr"/>
        <c:lblOffset val="100"/>
        <c:noMultiLvlLbl val="0"/>
      </c:catAx>
      <c:valAx>
        <c:axId val="107568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82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Open Interest by Product</a:t>
            </a:r>
            <a:r>
              <a:rPr lang="en-US" sz="1800" baseline="0" dirty="0"/>
              <a:t> Type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Sheet8!$B$101</c:f>
              <c:strCache>
                <c:ptCount val="1"/>
                <c:pt idx="0">
                  <c:v>Futures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Sheet8!$A$102:$A$111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xVal>
          <c:yVal>
            <c:numRef>
              <c:f>Sheet8!$B$102:$B$111</c:f>
              <c:numCache>
                <c:formatCode>_(* #,##0_);_(* \(#,##0\);_(* "-"??_);_(@_)</c:formatCode>
                <c:ptCount val="10"/>
                <c:pt idx="0">
                  <c:v>158.55549999999999</c:v>
                </c:pt>
                <c:pt idx="1">
                  <c:v>155.841328</c:v>
                </c:pt>
                <c:pt idx="2">
                  <c:v>156.48032699999999</c:v>
                </c:pt>
                <c:pt idx="3">
                  <c:v>170.81935999999999</c:v>
                </c:pt>
                <c:pt idx="4">
                  <c:v>172.82614000000001</c:v>
                </c:pt>
                <c:pt idx="5">
                  <c:v>227.311924</c:v>
                </c:pt>
                <c:pt idx="6">
                  <c:v>262.14713699999999</c:v>
                </c:pt>
                <c:pt idx="7">
                  <c:v>235.52151699999999</c:v>
                </c:pt>
                <c:pt idx="8">
                  <c:v>237.20896200000001</c:v>
                </c:pt>
                <c:pt idx="9">
                  <c:v>227.98556099999999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5E-4E3B-A359-DC88843F44F3}"/>
            </c:ext>
          </c:extLst>
        </c:ser>
        <c:ser>
          <c:idx val="1"/>
          <c:order val="1"/>
          <c:tx>
            <c:strRef>
              <c:f>Sheet8!$C$101</c:f>
              <c:strCache>
                <c:ptCount val="1"/>
                <c:pt idx="0">
                  <c:v>Options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64C-450D-AAA2-67058BCBA710}"/>
              </c:ext>
            </c:extLst>
          </c:dPt>
          <c:xVal>
            <c:numRef>
              <c:f>Sheet8!$A$102:$A$111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xVal>
          <c:yVal>
            <c:numRef>
              <c:f>Sheet8!$C$102:$C$111</c:f>
              <c:numCache>
                <c:formatCode>_(* #,##0_);_(* \(#,##0\);_(* "-"??_);_(@_)</c:formatCode>
                <c:ptCount val="10"/>
                <c:pt idx="0">
                  <c:v>525.03780300000005</c:v>
                </c:pt>
                <c:pt idx="1">
                  <c:v>562.686375</c:v>
                </c:pt>
                <c:pt idx="2">
                  <c:v>536.82544900000005</c:v>
                </c:pt>
                <c:pt idx="3">
                  <c:v>508.51996700000001</c:v>
                </c:pt>
                <c:pt idx="4">
                  <c:v>551.43712600000003</c:v>
                </c:pt>
                <c:pt idx="5">
                  <c:v>549.94787299999996</c:v>
                </c:pt>
                <c:pt idx="6">
                  <c:v>528.95159799999999</c:v>
                </c:pt>
                <c:pt idx="7">
                  <c:v>552.39049999999997</c:v>
                </c:pt>
                <c:pt idx="8">
                  <c:v>602.09126000000003</c:v>
                </c:pt>
                <c:pt idx="9">
                  <c:v>599.60418900000002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5E-4E3B-A359-DC88843F4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7857200"/>
        <c:axId val="1075162640"/>
      </c:scatterChart>
      <c:valAx>
        <c:axId val="1017857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162640"/>
        <c:crosses val="autoZero"/>
        <c:crossBetween val="midCat"/>
      </c:valAx>
      <c:valAx>
        <c:axId val="107516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857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Rates Complex </a:t>
            </a:r>
            <a:r>
              <a:rPr lang="en-US" sz="1800" dirty="0"/>
              <a:t>- </a:t>
            </a:r>
            <a:r>
              <a:rPr lang="en-US" sz="1800" dirty="0" err="1"/>
              <a:t>Eurex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Sheet10!$C$38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rgbClr val="92D050"/>
            </a:solidFill>
            <a:ln w="38100"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C2-4E42-8C4D-5153562E670F}"/>
              </c:ext>
            </c:extLst>
          </c:dPt>
          <c:cat>
            <c:strRef>
              <c:f>Sheet10!$A$39:$B$43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Sheet10!$C$39:$C$43</c:f>
              <c:numCache>
                <c:formatCode>0</c:formatCode>
                <c:ptCount val="5"/>
                <c:pt idx="0">
                  <c:v>461.34333400000003</c:v>
                </c:pt>
                <c:pt idx="1">
                  <c:v>509.088615</c:v>
                </c:pt>
                <c:pt idx="2">
                  <c:v>526.55891499999996</c:v>
                </c:pt>
                <c:pt idx="3">
                  <c:v>582.135716</c:v>
                </c:pt>
                <c:pt idx="4">
                  <c:v>628.458932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C2-4E42-8C4D-5153562E6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1021280528"/>
        <c:axId val="1075304064"/>
      </c:barChart>
      <c:lineChart>
        <c:grouping val="standard"/>
        <c:varyColors val="0"/>
        <c:ser>
          <c:idx val="1"/>
          <c:order val="1"/>
          <c:tx>
            <c:strRef>
              <c:f>Sheet10!$D$38</c:f>
              <c:strCache>
                <c:ptCount val="1"/>
                <c:pt idx="0">
                  <c:v>Open Interest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Sheet10!$A$39:$B$43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Sheet10!$D$39:$D$43</c:f>
              <c:numCache>
                <c:formatCode>0</c:formatCode>
                <c:ptCount val="5"/>
                <c:pt idx="0">
                  <c:v>65.548094000000006</c:v>
                </c:pt>
                <c:pt idx="1">
                  <c:v>84.251536999999999</c:v>
                </c:pt>
                <c:pt idx="2">
                  <c:v>76.421997000000005</c:v>
                </c:pt>
                <c:pt idx="3">
                  <c:v>102.521944</c:v>
                </c:pt>
                <c:pt idx="4">
                  <c:v>113.092049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C2-4E42-8C4D-5153562E6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7082960"/>
        <c:axId val="1020363408"/>
      </c:lineChart>
      <c:catAx>
        <c:axId val="102128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304064"/>
        <c:crosses val="autoZero"/>
        <c:auto val="1"/>
        <c:lblAlgn val="ctr"/>
        <c:lblOffset val="100"/>
        <c:noMultiLvlLbl val="0"/>
      </c:catAx>
      <c:valAx>
        <c:axId val="107530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280528"/>
        <c:crosses val="autoZero"/>
        <c:crossBetween val="between"/>
      </c:valAx>
      <c:valAx>
        <c:axId val="1020363408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082960"/>
        <c:crosses val="max"/>
        <c:crossBetween val="between"/>
      </c:valAx>
      <c:catAx>
        <c:axId val="1137082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0363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Rates Complex </a:t>
            </a:r>
            <a:r>
              <a:rPr lang="en-US" sz="1800" baseline="0" dirty="0"/>
              <a:t>- ICE Europe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Sheet10!$C$44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2-4FEC-A273-A53D43F56F13}"/>
              </c:ext>
            </c:extLst>
          </c:dPt>
          <c:cat>
            <c:numRef>
              <c:f>Sheet10!$B$45:$B$49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Sheet10!$C$45:$C$49</c:f>
              <c:numCache>
                <c:formatCode>0</c:formatCode>
                <c:ptCount val="5"/>
                <c:pt idx="0">
                  <c:v>422.55507699999998</c:v>
                </c:pt>
                <c:pt idx="1">
                  <c:v>381.65931999999998</c:v>
                </c:pt>
                <c:pt idx="2">
                  <c:v>416.65751899999998</c:v>
                </c:pt>
                <c:pt idx="3">
                  <c:v>524.798271</c:v>
                </c:pt>
                <c:pt idx="4">
                  <c:v>598.97217599999999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D2-4FEC-A273-A53D43F56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1019325280"/>
        <c:axId val="996771568"/>
      </c:barChart>
      <c:lineChart>
        <c:grouping val="standard"/>
        <c:varyColors val="0"/>
        <c:ser>
          <c:idx val="1"/>
          <c:order val="1"/>
          <c:tx>
            <c:strRef>
              <c:f>Sheet10!$D$44</c:f>
              <c:strCache>
                <c:ptCount val="1"/>
                <c:pt idx="0">
                  <c:v>Open Interest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Sheet10!$B$45:$B$49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Sheet10!$D$45:$D$49</c:f>
              <c:numCache>
                <c:formatCode>0</c:formatCode>
                <c:ptCount val="5"/>
                <c:pt idx="0">
                  <c:v>246.21121600000001</c:v>
                </c:pt>
                <c:pt idx="1">
                  <c:v>203.36039400000001</c:v>
                </c:pt>
                <c:pt idx="2">
                  <c:v>220.13681099999999</c:v>
                </c:pt>
                <c:pt idx="3">
                  <c:v>265.47509100000002</c:v>
                </c:pt>
                <c:pt idx="4">
                  <c:v>304.65167000000002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D2-4FEC-A273-A53D43F56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718320"/>
        <c:axId val="1021677200"/>
      </c:lineChart>
      <c:catAx>
        <c:axId val="101932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771568"/>
        <c:crosses val="autoZero"/>
        <c:auto val="1"/>
        <c:lblAlgn val="ctr"/>
        <c:lblOffset val="100"/>
        <c:noMultiLvlLbl val="0"/>
      </c:catAx>
      <c:valAx>
        <c:axId val="99677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9325280"/>
        <c:crosses val="autoZero"/>
        <c:crossBetween val="between"/>
      </c:valAx>
      <c:valAx>
        <c:axId val="1021677200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718320"/>
        <c:crosses val="max"/>
        <c:crossBetween val="between"/>
      </c:valAx>
      <c:catAx>
        <c:axId val="1022718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1677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Global Futures and Options Volume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652-4F6D-965C-3964E0AAD04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Sheet1!$B$3:$B$12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Sheet1!$C$3:$C$12</c:f>
              <c:numCache>
                <c:formatCode>_(* #,##0.00_);_(* \(#,##0.00\);_(* "-"??_);_(@_)</c:formatCode>
                <c:ptCount val="10"/>
                <c:pt idx="0">
                  <c:v>17.739898744000001</c:v>
                </c:pt>
                <c:pt idx="1">
                  <c:v>22.418975889999999</c:v>
                </c:pt>
                <c:pt idx="2">
                  <c:v>24.946324102999991</c:v>
                </c:pt>
                <c:pt idx="3">
                  <c:v>21.129153766999998</c:v>
                </c:pt>
                <c:pt idx="4">
                  <c:v>21.566816147000001</c:v>
                </c:pt>
                <c:pt idx="5">
                  <c:v>21.85317796</c:v>
                </c:pt>
                <c:pt idx="6">
                  <c:v>24.801082952000009</c:v>
                </c:pt>
                <c:pt idx="7">
                  <c:v>25.220014323000001</c:v>
                </c:pt>
                <c:pt idx="8">
                  <c:v>25.198887897999999</c:v>
                </c:pt>
                <c:pt idx="9">
                  <c:v>30.282497293999992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2-4F6D-965C-3964E0AAD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27"/>
        <c:axId val="993543536"/>
        <c:axId val="993545856"/>
      </c:barChart>
      <c:catAx>
        <c:axId val="99354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545856"/>
        <c:crosses val="autoZero"/>
        <c:auto val="1"/>
        <c:lblAlgn val="ctr"/>
        <c:lblOffset val="100"/>
        <c:noMultiLvlLbl val="0"/>
      </c:catAx>
      <c:valAx>
        <c:axId val="99354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54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ICE Gas Oil Futures and Options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Sheet11!$B$15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77-4D80-B66F-0C2FDD7FE118}"/>
              </c:ext>
            </c:extLst>
          </c:dPt>
          <c:cat>
            <c:numRef>
              <c:f>Sheet11!$A$16:$A$25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Sheet11!$B$16:$B$25</c:f>
              <c:numCache>
                <c:formatCode>0.0</c:formatCode>
                <c:ptCount val="10"/>
                <c:pt idx="0">
                  <c:v>36.252958</c:v>
                </c:pt>
                <c:pt idx="1">
                  <c:v>52.556080999999999</c:v>
                </c:pt>
                <c:pt idx="2">
                  <c:v>66.184629999999999</c:v>
                </c:pt>
                <c:pt idx="3">
                  <c:v>64.180870999999996</c:v>
                </c:pt>
                <c:pt idx="4">
                  <c:v>64.619579000000002</c:v>
                </c:pt>
                <c:pt idx="5">
                  <c:v>53.407831000000002</c:v>
                </c:pt>
                <c:pt idx="6">
                  <c:v>63.551783</c:v>
                </c:pt>
                <c:pt idx="7">
                  <c:v>66.528501000000006</c:v>
                </c:pt>
                <c:pt idx="8">
                  <c:v>74.886638000000005</c:v>
                </c:pt>
                <c:pt idx="9">
                  <c:v>82.796494999999993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77-4D80-B66F-0C2FDD7F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0578256"/>
        <c:axId val="1020919280"/>
      </c:barChart>
      <c:lineChart>
        <c:grouping val="standard"/>
        <c:varyColors val="0"/>
        <c:ser>
          <c:idx val="1"/>
          <c:order val="1"/>
          <c:tx>
            <c:strRef>
              <c:f>Sheet11!$C$15</c:f>
              <c:strCache>
                <c:ptCount val="1"/>
                <c:pt idx="0">
                  <c:v>Open Interest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Sheet11!$A$16:$A$25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Sheet11!$C$16:$C$25</c:f>
              <c:numCache>
                <c:formatCode>0.0</c:formatCode>
                <c:ptCount val="10"/>
                <c:pt idx="0">
                  <c:v>6.603097</c:v>
                </c:pt>
                <c:pt idx="1">
                  <c:v>7.7791680000000003</c:v>
                </c:pt>
                <c:pt idx="2">
                  <c:v>7.6773030000000002</c:v>
                </c:pt>
                <c:pt idx="3">
                  <c:v>7.5579929999999997</c:v>
                </c:pt>
                <c:pt idx="4">
                  <c:v>8.1501570000000001</c:v>
                </c:pt>
                <c:pt idx="5">
                  <c:v>6.915724</c:v>
                </c:pt>
                <c:pt idx="6">
                  <c:v>9.6538769999999996</c:v>
                </c:pt>
                <c:pt idx="7">
                  <c:v>10.482455</c:v>
                </c:pt>
                <c:pt idx="8">
                  <c:v>11.587249999999999</c:v>
                </c:pt>
                <c:pt idx="9">
                  <c:v>12.473831000000001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77-4D80-B66F-0C2FDD7F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281584"/>
        <c:axId val="1079819072"/>
      </c:lineChart>
      <c:catAx>
        <c:axId val="102057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919280"/>
        <c:crosses val="autoZero"/>
        <c:auto val="1"/>
        <c:lblAlgn val="ctr"/>
        <c:lblOffset val="100"/>
        <c:noMultiLvlLbl val="0"/>
      </c:catAx>
      <c:valAx>
        <c:axId val="102091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578256"/>
        <c:crosses val="autoZero"/>
        <c:crossBetween val="between"/>
      </c:valAx>
      <c:valAx>
        <c:axId val="1079819072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281584"/>
        <c:crosses val="max"/>
        <c:crossBetween val="between"/>
      </c:valAx>
      <c:catAx>
        <c:axId val="1075281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9819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IBoxx</a:t>
            </a:r>
            <a:r>
              <a:rPr lang="en-US" sz="1800" baseline="0" dirty="0"/>
              <a:t> High-Yield Corporate Bond ETF Options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'iBoxx Open Interest'!$D$39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'iBoxx Open Interest'!$C$40:$C$44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'iBoxx Open Interest'!$D$40:$D$44</c:f>
              <c:numCache>
                <c:formatCode>_(* #,##0.0_);_(* \(#,##0.0\);_(* "-"??_);_(@_)</c:formatCode>
                <c:ptCount val="5"/>
                <c:pt idx="0">
                  <c:v>6.3585060000000002</c:v>
                </c:pt>
                <c:pt idx="1">
                  <c:v>12.601438999999999</c:v>
                </c:pt>
                <c:pt idx="2">
                  <c:v>17.053018000000002</c:v>
                </c:pt>
                <c:pt idx="3">
                  <c:v>21.350273000000001</c:v>
                </c:pt>
                <c:pt idx="4">
                  <c:v>43.687474999999999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4-4158-8B52-5BED9625B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5973024"/>
        <c:axId val="1018653488"/>
      </c:barChart>
      <c:lineChart>
        <c:grouping val="standard"/>
        <c:varyColors val="0"/>
        <c:ser>
          <c:idx val="1"/>
          <c:order val="1"/>
          <c:tx>
            <c:strRef>
              <c:f>'iBoxx Open Interest'!$E$39</c:f>
              <c:strCache>
                <c:ptCount val="1"/>
                <c:pt idx="0">
                  <c:v>Open Interest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'iBoxx Open Interest'!$C$40:$C$44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'iBoxx Open Interest'!$E$40:$E$44</c:f>
              <c:numCache>
                <c:formatCode>_(* #,##0.0_);_(* \(#,##0.0\);_(* "-"??_);_(@_)</c:formatCode>
                <c:ptCount val="5"/>
                <c:pt idx="0">
                  <c:v>0.590082</c:v>
                </c:pt>
                <c:pt idx="1">
                  <c:v>1.8262130000000001</c:v>
                </c:pt>
                <c:pt idx="2">
                  <c:v>1.364414</c:v>
                </c:pt>
                <c:pt idx="3">
                  <c:v>2.384039</c:v>
                </c:pt>
                <c:pt idx="4">
                  <c:v>4.3590669999999996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04-4158-8B52-5BED9625B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554992"/>
        <c:axId val="1078000192"/>
      </c:lineChart>
      <c:catAx>
        <c:axId val="113597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653488"/>
        <c:crosses val="autoZero"/>
        <c:auto val="1"/>
        <c:lblAlgn val="ctr"/>
        <c:lblOffset val="100"/>
        <c:noMultiLvlLbl val="0"/>
      </c:catAx>
      <c:valAx>
        <c:axId val="101865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973024"/>
        <c:crosses val="autoZero"/>
        <c:crossBetween val="between"/>
      </c:valAx>
      <c:valAx>
        <c:axId val="1078000192"/>
        <c:scaling>
          <c:orientation val="minMax"/>
        </c:scaling>
        <c:delete val="0"/>
        <c:axPos val="r"/>
        <c:numFmt formatCode="_(* #,##0.0_);_(* \(#,##0.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554992"/>
        <c:crosses val="max"/>
        <c:crossBetween val="between"/>
        <c:majorUnit val="1"/>
      </c:valAx>
      <c:catAx>
        <c:axId val="1075554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8000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45761640906E-2"/>
          <c:y val="0.114416417266566"/>
          <c:w val="0.94397892971711905"/>
          <c:h val="0.6955230403385680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3568160"/>
        <c:axId val="993570480"/>
      </c:barChart>
      <c:catAx>
        <c:axId val="99356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570480"/>
        <c:crosses val="autoZero"/>
        <c:auto val="1"/>
        <c:lblAlgn val="ctr"/>
        <c:lblOffset val="100"/>
        <c:noMultiLvlLbl val="0"/>
      </c:catAx>
      <c:valAx>
        <c:axId val="99357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56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327719451735198"/>
          <c:y val="0.90080422925691905"/>
          <c:w val="0.23344561096529601"/>
          <c:h val="4.9144432768117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Global Futures and Options Volume by 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Sheet2!$B$3:$B$7</c:f>
              <c:strCache>
                <c:ptCount val="5"/>
                <c:pt idx="0">
                  <c:v>Asia-Pacific</c:v>
                </c:pt>
                <c:pt idx="1">
                  <c:v>North America</c:v>
                </c:pt>
                <c:pt idx="2">
                  <c:v>Europe</c:v>
                </c:pt>
                <c:pt idx="3">
                  <c:v>Latin America</c:v>
                </c:pt>
                <c:pt idx="4">
                  <c:v>Other</c:v>
                </c:pt>
              </c:strCache>
            </c:strRef>
          </c:cat>
          <c:val>
            <c:numRef>
              <c:f>Sheet2!$C$3:$C$7</c:f>
              <c:numCache>
                <c:formatCode>0.0</c:formatCode>
                <c:ptCount val="5"/>
                <c:pt idx="0">
                  <c:v>8.8093993960000034</c:v>
                </c:pt>
                <c:pt idx="1">
                  <c:v>8.8864610650000007</c:v>
                </c:pt>
                <c:pt idx="2">
                  <c:v>4.9359452949999998</c:v>
                </c:pt>
                <c:pt idx="3">
                  <c:v>1.97192715</c:v>
                </c:pt>
                <c:pt idx="4">
                  <c:v>0.59515499199999999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E4-4425-B54C-6D20B3685B24}"/>
            </c:ext>
          </c:extLst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Sheet2!$B$3:$B$7</c:f>
              <c:strCache>
                <c:ptCount val="5"/>
                <c:pt idx="0">
                  <c:v>Asia-Pacific</c:v>
                </c:pt>
                <c:pt idx="1">
                  <c:v>North America</c:v>
                </c:pt>
                <c:pt idx="2">
                  <c:v>Europe</c:v>
                </c:pt>
                <c:pt idx="3">
                  <c:v>Latin America</c:v>
                </c:pt>
                <c:pt idx="4">
                  <c:v>Other</c:v>
                </c:pt>
              </c:strCache>
            </c:strRef>
          </c:cat>
          <c:val>
            <c:numRef>
              <c:f>Sheet2!$D$3:$D$7</c:f>
              <c:numCache>
                <c:formatCode>0.0</c:formatCode>
                <c:ptCount val="5"/>
                <c:pt idx="0">
                  <c:v>11.192572507</c:v>
                </c:pt>
                <c:pt idx="1">
                  <c:v>10.559161846</c:v>
                </c:pt>
                <c:pt idx="2">
                  <c:v>5.2650971750000002</c:v>
                </c:pt>
                <c:pt idx="3">
                  <c:v>2.7765230660000002</c:v>
                </c:pt>
                <c:pt idx="4">
                  <c:v>0.48914269999999999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E4-4425-B54C-6D20B3685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3585616"/>
        <c:axId val="993588368"/>
      </c:barChart>
      <c:catAx>
        <c:axId val="99358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588368"/>
        <c:crosses val="autoZero"/>
        <c:auto val="1"/>
        <c:lblAlgn val="ctr"/>
        <c:lblOffset val="100"/>
        <c:noMultiLvlLbl val="0"/>
      </c:catAx>
      <c:valAx>
        <c:axId val="99358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58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Futures and Options Trading by 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3595392"/>
        <c:axId val="993597872"/>
      </c:barChart>
      <c:catAx>
        <c:axId val="9935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597872"/>
        <c:crosses val="autoZero"/>
        <c:auto val="1"/>
        <c:lblAlgn val="ctr"/>
        <c:lblOffset val="100"/>
        <c:noMultiLvlLbl val="0"/>
      </c:catAx>
      <c:valAx>
        <c:axId val="99359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59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3835651793525803"/>
          <c:y val="0.222638888888889"/>
          <c:w val="0.17315180223985899"/>
          <c:h val="0.156251093613298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Volume</a:t>
            </a:r>
            <a:r>
              <a:rPr lang="en-US" sz="1800" baseline="0" dirty="0"/>
              <a:t> Trends by Category – Financial Futures and Options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Sheet3!$A$5:$A$8</c:f>
              <c:strCache>
                <c:ptCount val="4"/>
                <c:pt idx="0">
                  <c:v>Equity Index</c:v>
                </c:pt>
                <c:pt idx="1">
                  <c:v>Individual Equity</c:v>
                </c:pt>
                <c:pt idx="2">
                  <c:v>Interest Rates</c:v>
                </c:pt>
                <c:pt idx="3">
                  <c:v>Currency</c:v>
                </c:pt>
              </c:strCache>
            </c:strRef>
          </c:cat>
          <c:val>
            <c:numRef>
              <c:f>Sheet3!$B$5:$B$8</c:f>
              <c:numCache>
                <c:formatCode>0.0</c:formatCode>
                <c:ptCount val="4"/>
                <c:pt idx="0">
                  <c:v>7.5159959619999981</c:v>
                </c:pt>
                <c:pt idx="1">
                  <c:v>4.7541647889999989</c:v>
                </c:pt>
                <c:pt idx="2">
                  <c:v>3.9679953129999999</c:v>
                </c:pt>
                <c:pt idx="3">
                  <c:v>2.9841034940000002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0-48DB-B86A-AFF5B588E12D}"/>
            </c:ext>
          </c:extLst>
        </c:ser>
        <c:ser>
          <c:idx val="1"/>
          <c:order val="1"/>
          <c:tx>
            <c:strRef>
              <c:f>Sheet3!$C$4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Sheet3!$A$5:$A$8</c:f>
              <c:strCache>
                <c:ptCount val="4"/>
                <c:pt idx="0">
                  <c:v>Equity Index</c:v>
                </c:pt>
                <c:pt idx="1">
                  <c:v>Individual Equity</c:v>
                </c:pt>
                <c:pt idx="2">
                  <c:v>Interest Rates</c:v>
                </c:pt>
                <c:pt idx="3">
                  <c:v>Currency</c:v>
                </c:pt>
              </c:strCache>
            </c:strRef>
          </c:cat>
          <c:val>
            <c:numRef>
              <c:f>Sheet3!$C$5:$C$8</c:f>
              <c:numCache>
                <c:formatCode>0.0</c:formatCode>
                <c:ptCount val="4"/>
                <c:pt idx="0">
                  <c:v>9.9825580279999997</c:v>
                </c:pt>
                <c:pt idx="1">
                  <c:v>5.7879361879999989</c:v>
                </c:pt>
                <c:pt idx="2">
                  <c:v>4.5541954179999982</c:v>
                </c:pt>
                <c:pt idx="3">
                  <c:v>3.92890725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0-48DB-B86A-AFF5B588E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3628592"/>
        <c:axId val="993631344"/>
      </c:barChart>
      <c:catAx>
        <c:axId val="99362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631344"/>
        <c:crosses val="autoZero"/>
        <c:auto val="1"/>
        <c:lblAlgn val="ctr"/>
        <c:lblOffset val="100"/>
        <c:noMultiLvlLbl val="0"/>
      </c:catAx>
      <c:valAx>
        <c:axId val="99363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62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Volume Trends in Futures and</a:t>
            </a:r>
            <a:r>
              <a:rPr lang="en-US" sz="1800" baseline="0" dirty="0"/>
              <a:t> Options Based on S&amp;P 500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664381057414702E-2"/>
          <c:y val="0.15096046205732899"/>
          <c:w val="0.93325163662656796"/>
          <c:h val="0.70725639781147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Sheet5!$C$26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Sheet5!$D$25:$G$25</c:f>
              <c:strCache>
                <c:ptCount val="4"/>
                <c:pt idx="0">
                  <c:v>SPX</c:v>
                </c:pt>
                <c:pt idx="1">
                  <c:v>SPY</c:v>
                </c:pt>
                <c:pt idx="2">
                  <c:v>ES</c:v>
                </c:pt>
                <c:pt idx="3">
                  <c:v>ES Options</c:v>
                </c:pt>
              </c:strCache>
            </c:strRef>
          </c:cat>
          <c:val>
            <c:numRef>
              <c:f>Sheet5!$D$26:$G$26</c:f>
              <c:numCache>
                <c:formatCode>#,##0</c:formatCode>
                <c:ptCount val="4"/>
                <c:pt idx="0">
                  <c:v>223.79853600000001</c:v>
                </c:pt>
                <c:pt idx="1">
                  <c:v>609.14864399999999</c:v>
                </c:pt>
                <c:pt idx="2">
                  <c:v>425.02021000000002</c:v>
                </c:pt>
                <c:pt idx="3">
                  <c:v>74.08084199999999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11-4CD8-A69D-94AF49F28114}"/>
            </c:ext>
          </c:extLst>
        </c:ser>
        <c:ser>
          <c:idx val="1"/>
          <c:order val="1"/>
          <c:tx>
            <c:strRef>
              <c:f>Sheet5!$C$27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Sheet5!$D$25:$G$25</c:f>
              <c:strCache>
                <c:ptCount val="4"/>
                <c:pt idx="0">
                  <c:v>SPX</c:v>
                </c:pt>
                <c:pt idx="1">
                  <c:v>SPY</c:v>
                </c:pt>
                <c:pt idx="2">
                  <c:v>ES</c:v>
                </c:pt>
                <c:pt idx="3">
                  <c:v>ES Options</c:v>
                </c:pt>
              </c:strCache>
            </c:strRef>
          </c:cat>
          <c:val>
            <c:numRef>
              <c:f>Sheet5!$D$27:$G$27</c:f>
              <c:numCache>
                <c:formatCode>#,##0</c:formatCode>
                <c:ptCount val="4"/>
                <c:pt idx="0">
                  <c:v>236.53232499999999</c:v>
                </c:pt>
                <c:pt idx="1">
                  <c:v>655.94227399999988</c:v>
                </c:pt>
                <c:pt idx="2">
                  <c:v>429.80322100000001</c:v>
                </c:pt>
                <c:pt idx="3">
                  <c:v>77.768004000000005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11-4CD8-A69D-94AF49F28114}"/>
            </c:ext>
          </c:extLst>
        </c:ser>
        <c:ser>
          <c:idx val="2"/>
          <c:order val="2"/>
          <c:tx>
            <c:strRef>
              <c:f>Sheet5!$C$28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Sheet5!$D$25:$G$25</c:f>
              <c:strCache>
                <c:ptCount val="4"/>
                <c:pt idx="0">
                  <c:v>SPX</c:v>
                </c:pt>
                <c:pt idx="1">
                  <c:v>SPY</c:v>
                </c:pt>
                <c:pt idx="2">
                  <c:v>ES</c:v>
                </c:pt>
                <c:pt idx="3">
                  <c:v>ES Options</c:v>
                </c:pt>
              </c:strCache>
            </c:strRef>
          </c:cat>
          <c:val>
            <c:numRef>
              <c:f>Sheet5!$D$28:$G$28</c:f>
              <c:numCache>
                <c:formatCode>#,##0</c:formatCode>
                <c:ptCount val="4"/>
                <c:pt idx="0">
                  <c:v>257.95300400000002</c:v>
                </c:pt>
                <c:pt idx="1">
                  <c:v>671.66145299999994</c:v>
                </c:pt>
                <c:pt idx="2">
                  <c:v>472.67866299999997</c:v>
                </c:pt>
                <c:pt idx="3">
                  <c:v>58.887822999999997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11-4CD8-A69D-94AF49F28114}"/>
            </c:ext>
          </c:extLst>
        </c:ser>
        <c:ser>
          <c:idx val="3"/>
          <c:order val="3"/>
          <c:tx>
            <c:strRef>
              <c:f>Sheet5!$C$29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Sheet5!$D$25:$G$25</c:f>
              <c:strCache>
                <c:ptCount val="4"/>
                <c:pt idx="0">
                  <c:v>SPX</c:v>
                </c:pt>
                <c:pt idx="1">
                  <c:v>SPY</c:v>
                </c:pt>
                <c:pt idx="2">
                  <c:v>ES</c:v>
                </c:pt>
                <c:pt idx="3">
                  <c:v>ES Options</c:v>
                </c:pt>
              </c:strCache>
            </c:strRef>
          </c:cat>
          <c:val>
            <c:numRef>
              <c:f>Sheet5!$D$29:$G$29</c:f>
              <c:numCache>
                <c:formatCode>#,##0</c:formatCode>
                <c:ptCount val="4"/>
                <c:pt idx="0">
                  <c:v>292.02995299999992</c:v>
                </c:pt>
                <c:pt idx="1">
                  <c:v>634.50802299999998</c:v>
                </c:pt>
                <c:pt idx="2">
                  <c:v>365.60161599999992</c:v>
                </c:pt>
                <c:pt idx="3">
                  <c:v>51.055524000000013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11-4CD8-A69D-94AF49F28114}"/>
            </c:ext>
          </c:extLst>
        </c:ser>
        <c:ser>
          <c:idx val="4"/>
          <c:order val="4"/>
          <c:tx>
            <c:strRef>
              <c:f>Sheet5!$C$30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Sheet5!$D$25:$G$25</c:f>
              <c:strCache>
                <c:ptCount val="4"/>
                <c:pt idx="0">
                  <c:v>SPX</c:v>
                </c:pt>
                <c:pt idx="1">
                  <c:v>SPY</c:v>
                </c:pt>
                <c:pt idx="2">
                  <c:v>ES</c:v>
                </c:pt>
                <c:pt idx="3">
                  <c:v>ES Options</c:v>
                </c:pt>
              </c:strCache>
            </c:strRef>
          </c:cat>
          <c:val>
            <c:numRef>
              <c:f>Sheet5!$D$30:$G$30</c:f>
              <c:numCache>
                <c:formatCode>#,##0</c:formatCode>
                <c:ptCount val="4"/>
                <c:pt idx="0">
                  <c:v>371.345596</c:v>
                </c:pt>
                <c:pt idx="1">
                  <c:v>834.99487699999997</c:v>
                </c:pt>
                <c:pt idx="2">
                  <c:v>445.19919099999993</c:v>
                </c:pt>
                <c:pt idx="3">
                  <c:v>73.364733999999999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11-4CD8-A69D-94AF49F28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2956928"/>
        <c:axId val="952959680"/>
      </c:barChart>
      <c:catAx>
        <c:axId val="95295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959680"/>
        <c:crosses val="autoZero"/>
        <c:auto val="1"/>
        <c:lblAlgn val="ctr"/>
        <c:lblOffset val="100"/>
        <c:noMultiLvlLbl val="0"/>
      </c:catAx>
      <c:valAx>
        <c:axId val="95295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95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Volume and Open Interest</a:t>
            </a:r>
            <a:r>
              <a:rPr lang="en-US" sz="1800" baseline="0" dirty="0"/>
              <a:t> in CBOT Treasury Futures and Options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Sheet10!$C$14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0E-4730-9B69-3E6E5124DDC2}"/>
              </c:ext>
            </c:extLst>
          </c:dPt>
          <c:cat>
            <c:numRef>
              <c:f>Sheet10!$B$15:$B$24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Sheet10!$C$15:$C$24</c:f>
              <c:numCache>
                <c:formatCode>_(* #,##0_);_(* \(#,##0\);_(* "-"??_);_(@_)</c:formatCode>
                <c:ptCount val="10"/>
                <c:pt idx="0">
                  <c:v>457.46017599999999</c:v>
                </c:pt>
                <c:pt idx="1">
                  <c:v>662.36545599999999</c:v>
                </c:pt>
                <c:pt idx="2">
                  <c:v>745.318759</c:v>
                </c:pt>
                <c:pt idx="3">
                  <c:v>649.03230099999996</c:v>
                </c:pt>
                <c:pt idx="4">
                  <c:v>814.06602099999998</c:v>
                </c:pt>
                <c:pt idx="5">
                  <c:v>875.62147900000002</c:v>
                </c:pt>
                <c:pt idx="6">
                  <c:v>847.28685299999995</c:v>
                </c:pt>
                <c:pt idx="7">
                  <c:v>895.59637699999996</c:v>
                </c:pt>
                <c:pt idx="8">
                  <c:v>1023.005552</c:v>
                </c:pt>
                <c:pt idx="9">
                  <c:v>1318.0378290000001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0E-4730-9B69-3E6E5124D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9446400"/>
        <c:axId val="911496848"/>
      </c:barChart>
      <c:lineChart>
        <c:grouping val="standard"/>
        <c:varyColors val="0"/>
        <c:ser>
          <c:idx val="1"/>
          <c:order val="1"/>
          <c:tx>
            <c:strRef>
              <c:f>Sheet10!$D$14</c:f>
              <c:strCache>
                <c:ptCount val="1"/>
                <c:pt idx="0">
                  <c:v>Open Interest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Sheet10!$B$15:$B$24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Sheet10!$D$15:$D$24</c:f>
              <c:numCache>
                <c:formatCode>0</c:formatCode>
                <c:ptCount val="10"/>
                <c:pt idx="0">
                  <c:v>274.520487</c:v>
                </c:pt>
                <c:pt idx="1">
                  <c:v>306.32787100000002</c:v>
                </c:pt>
                <c:pt idx="2">
                  <c:v>350.45180399999998</c:v>
                </c:pt>
                <c:pt idx="3">
                  <c:v>287.16362199999998</c:v>
                </c:pt>
                <c:pt idx="4">
                  <c:v>317.55285400000002</c:v>
                </c:pt>
                <c:pt idx="5">
                  <c:v>429.72670699999998</c:v>
                </c:pt>
                <c:pt idx="6">
                  <c:v>472.28701699999999</c:v>
                </c:pt>
                <c:pt idx="7">
                  <c:v>555.00433099999998</c:v>
                </c:pt>
                <c:pt idx="8">
                  <c:v>643.11288999999999</c:v>
                </c:pt>
                <c:pt idx="9">
                  <c:v>714.02646900000002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0E-4730-9B69-3E6E5124D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0430928"/>
        <c:axId val="1135668976"/>
      </c:lineChart>
      <c:catAx>
        <c:axId val="107944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496848"/>
        <c:crosses val="autoZero"/>
        <c:auto val="1"/>
        <c:lblAlgn val="ctr"/>
        <c:lblOffset val="100"/>
        <c:noMultiLvlLbl val="0"/>
      </c:catAx>
      <c:valAx>
        <c:axId val="91149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46400"/>
        <c:crosses val="autoZero"/>
        <c:crossBetween val="between"/>
      </c:valAx>
      <c:valAx>
        <c:axId val="1135668976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430928"/>
        <c:crosses val="max"/>
        <c:crossBetween val="between"/>
      </c:valAx>
      <c:catAx>
        <c:axId val="1020430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5668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Volume Trends by Category – Commodity Futures and Options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Sheet3!$A$17:$A$21</c:f>
              <c:strCache>
                <c:ptCount val="5"/>
                <c:pt idx="0">
                  <c:v>Energy</c:v>
                </c:pt>
                <c:pt idx="1">
                  <c:v>Non-Precious Metals</c:v>
                </c:pt>
                <c:pt idx="2">
                  <c:v>Agriculture</c:v>
                </c:pt>
                <c:pt idx="3">
                  <c:v>Other</c:v>
                </c:pt>
                <c:pt idx="4">
                  <c:v>Precious Metals</c:v>
                </c:pt>
              </c:strCache>
            </c:strRef>
          </c:cat>
          <c:val>
            <c:numRef>
              <c:f>Sheet3!$B$17:$B$21</c:f>
              <c:numCache>
                <c:formatCode>0.0</c:formatCode>
                <c:ptCount val="5"/>
                <c:pt idx="0">
                  <c:v>2.171206765</c:v>
                </c:pt>
                <c:pt idx="1">
                  <c:v>1.740499534</c:v>
                </c:pt>
                <c:pt idx="2">
                  <c:v>1.306068499</c:v>
                </c:pt>
                <c:pt idx="3">
                  <c:v>0.47971959800000002</c:v>
                </c:pt>
                <c:pt idx="4">
                  <c:v>0.27913394400000002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C-419B-8696-914B90950F85}"/>
            </c:ext>
          </c:extLst>
        </c:ser>
        <c:ser>
          <c:idx val="1"/>
          <c:order val="1"/>
          <c:tx>
            <c:strRef>
              <c:f>Sheet3!$C$16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Sheet3!$A$17:$A$21</c:f>
              <c:strCache>
                <c:ptCount val="5"/>
                <c:pt idx="0">
                  <c:v>Energy</c:v>
                </c:pt>
                <c:pt idx="1">
                  <c:v>Non-Precious Metals</c:v>
                </c:pt>
                <c:pt idx="2">
                  <c:v>Agriculture</c:v>
                </c:pt>
                <c:pt idx="3">
                  <c:v>Other</c:v>
                </c:pt>
                <c:pt idx="4">
                  <c:v>Precious Metals</c:v>
                </c:pt>
              </c:strCache>
            </c:strRef>
          </c:cat>
          <c:val>
            <c:numRef>
              <c:f>Sheet3!$C$17:$C$21</c:f>
              <c:numCache>
                <c:formatCode>0.0</c:formatCode>
                <c:ptCount val="5"/>
                <c:pt idx="0">
                  <c:v>2.2377286220000001</c:v>
                </c:pt>
                <c:pt idx="1">
                  <c:v>1.523286916</c:v>
                </c:pt>
                <c:pt idx="2">
                  <c:v>1.487729625999999</c:v>
                </c:pt>
                <c:pt idx="3">
                  <c:v>0.48901826599999998</c:v>
                </c:pt>
                <c:pt idx="4">
                  <c:v>0.29113697999999999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3C-419B-8696-914B90950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5203312"/>
        <c:axId val="995206064"/>
      </c:barChart>
      <c:catAx>
        <c:axId val="99520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206064"/>
        <c:crosses val="autoZero"/>
        <c:auto val="1"/>
        <c:lblAlgn val="ctr"/>
        <c:lblOffset val="100"/>
        <c:noMultiLvlLbl val="0"/>
      </c:catAx>
      <c:valAx>
        <c:axId val="99520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20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A64924-50FB-C14F-849F-83FE3AC4976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3F5AD5-BC76-6C40-BBBF-4771427A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33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46D5C-66F1-442C-AD6D-6D38ADD3036F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51C17-2EED-4259-A7E0-DE7E0216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3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1C17-2EED-4259-A7E0-DE7E021640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1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6"/>
            <a:ext cx="7433129" cy="86775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accent3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24555"/>
            <a:ext cx="6400800" cy="7209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1">
                <a:solidFill>
                  <a:schemeClr val="accent3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5202"/>
            <a:ext cx="2133600" cy="3651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fld id="{DB7AB6E3-A19F-4458-A1C9-DC3FDFBF7B0B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5202"/>
            <a:ext cx="2895600" cy="3651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202"/>
            <a:ext cx="2133600" cy="3651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fld id="{84139180-C054-46D4-ABA1-5074A52DA0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9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DFB1-B4BD-4990-AFD8-E6D34587EAF0}" type="datetime1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DD51-9F2A-4139-8A89-41139849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1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1177-16DB-4D5B-ACCD-0FD2F74B1BA5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DD51-9F2A-4139-8A89-41139849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6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5AC7-8508-4CCC-92FF-EDCFB79779B5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8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4958"/>
            <a:ext cx="4038600" cy="4921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4958"/>
            <a:ext cx="4038600" cy="49212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D9DF-3770-40EB-8394-12099F839ACA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42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-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386690" y="1199356"/>
            <a:ext cx="1828800" cy="228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383726" y="3930280"/>
            <a:ext cx="1828800" cy="228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2418454" y="1076633"/>
            <a:ext cx="6088879" cy="250405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2418454" y="3821113"/>
            <a:ext cx="6088879" cy="251132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30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60410"/>
            <a:ext cx="4040188" cy="42657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2064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60410"/>
            <a:ext cx="4041775" cy="42657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3E39-FF25-40B9-AF7D-E5DC21C9AD14}" type="datetime1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3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874D-9C43-48A3-AFC7-97EAC27B5028}" type="datetime1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18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5741"/>
            <a:ext cx="5486400" cy="38918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3656-1E7F-478A-A6A8-AA2693B54B13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47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01D6-F818-41A9-A6CB-1C08C080D2E4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67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4958"/>
            <a:ext cx="4038600" cy="4921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4958"/>
            <a:ext cx="4038600" cy="49212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AEAA-A677-48A3-A384-0160D7D52268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4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A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60410"/>
            <a:ext cx="4040188" cy="42657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2064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60410"/>
            <a:ext cx="4041775" cy="42657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1F8B-CF4F-4CD2-941F-D2F856598230}" type="datetime1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78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8606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69E7-7342-4113-BBAE-C9BEB2CBCB6E}" type="datetime1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62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909"/>
            <a:ext cx="3008313" cy="7806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25910"/>
            <a:ext cx="5111750" cy="53002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6609"/>
            <a:ext cx="3008313" cy="45195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0E2B-DAD3-4465-9843-60EDCD782D92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28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5741"/>
            <a:ext cx="5486400" cy="38918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110A-9EDD-43BD-B4EF-7C03828BFD86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22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6"/>
            <a:ext cx="8229600" cy="799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1242-13D3-40C0-95C6-563024055F42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1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CB5E-0A37-4E3E-9793-7DD20C4AC4E8}" type="datetime1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2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15E7-03E5-4096-ADF3-8DAA25E4ED0E}" type="datetime1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08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5741"/>
            <a:ext cx="5486400" cy="38918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1F46-DB07-45AA-AB44-DE91FAF23733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26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56CA-C9C1-43FD-AEE0-04F18BCDF0B7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8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799" y="2130426"/>
            <a:ext cx="7433129" cy="86775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accent3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024555"/>
            <a:ext cx="6400800" cy="7209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1">
                <a:solidFill>
                  <a:schemeClr val="accent3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Date Placeholder 3"/>
          <p:cNvSpPr>
            <a:spLocks noGrp="1"/>
          </p:cNvSpPr>
          <p:nvPr userDrawn="1"/>
        </p:nvSpPr>
        <p:spPr>
          <a:xfrm>
            <a:off x="457200" y="6457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2233B0-11E4-4A0A-881E-AA1281D97E0A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 userDrawn="1"/>
        </p:nvSpPr>
        <p:spPr>
          <a:xfrm>
            <a:off x="3124200" y="6457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 userDrawn="1"/>
        </p:nvSpPr>
        <p:spPr>
          <a:xfrm>
            <a:off x="6553200" y="6457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139180-C054-46D4-ABA1-5074A52DA0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7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A56-9516-4662-A10C-3DE1E9AE34B0}" type="datetime1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79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EB24-89E4-40D1-BC96-480EF22A8FE2}" type="datetime1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3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5741"/>
            <a:ext cx="5486400" cy="38918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43C8-6946-4986-9E10-959F6B78D862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08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_FIA America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09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1378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3597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7829E6-EC23-4D20-9945-13243BF56AC6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139180-C054-46D4-ABA1-5074A52D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0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EF8-A178-4A36-A8A5-5F5AD374FD6F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DD51-9F2A-4139-8A89-41139849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9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1EF5-2E8D-4FAF-8EE2-3746BB38E2ED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DD51-9F2A-4139-8A89-41139849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5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87C2-20B2-4E09-9F47-F468A2BB7766}" type="datetime1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DD51-9F2A-4139-8A89-41139849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4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BB-D11B-4CAE-B8D1-A402922CBE57}" type="datetime1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DD51-9F2A-4139-8A89-41139849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8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-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386690" y="1199356"/>
            <a:ext cx="1828800" cy="228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383726" y="3930280"/>
            <a:ext cx="1828800" cy="228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2418454" y="1076633"/>
            <a:ext cx="6088879" cy="250405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2418454" y="3821113"/>
            <a:ext cx="6088879" cy="251132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92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emf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emf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0" t="9881" r="51117" b="43137"/>
          <a:stretch/>
        </p:blipFill>
        <p:spPr>
          <a:xfrm>
            <a:off x="3409188" y="1714500"/>
            <a:ext cx="5734811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3E2B7-6940-42D7-BDEC-D2425003B254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39180-C054-46D4-ABA1-5074A52DA0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IA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08" y="5683038"/>
            <a:ext cx="1317692" cy="673312"/>
          </a:xfrm>
          <a:prstGeom prst="rect">
            <a:avLst/>
          </a:prstGeom>
        </p:spPr>
      </p:pic>
      <p:pic>
        <p:nvPicPr>
          <p:cNvPr id="9" name="Picture 8" descr="ThinkstockPhotos-15930537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6"/>
          <a:stretch/>
        </p:blipFill>
        <p:spPr>
          <a:xfrm flipH="1">
            <a:off x="2620912" y="0"/>
            <a:ext cx="6537686" cy="3532188"/>
          </a:xfrm>
          <a:prstGeom prst="rect">
            <a:avLst/>
          </a:prstGeom>
        </p:spPr>
      </p:pic>
      <p:pic>
        <p:nvPicPr>
          <p:cNvPr id="10" name="Picture 9" descr="ThinkstockPhotos-15930537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61542" r="33807" b="14595"/>
          <a:stretch/>
        </p:blipFill>
        <p:spPr>
          <a:xfrm flipV="1">
            <a:off x="0" y="5221478"/>
            <a:ext cx="4025069" cy="16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3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inkstockPhotos-15930537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6"/>
          <a:stretch/>
        </p:blipFill>
        <p:spPr>
          <a:xfrm flipH="1">
            <a:off x="2620912" y="0"/>
            <a:ext cx="6537686" cy="3532188"/>
          </a:xfrm>
          <a:prstGeom prst="rect">
            <a:avLst/>
          </a:prstGeom>
        </p:spPr>
      </p:pic>
      <p:pic>
        <p:nvPicPr>
          <p:cNvPr id="8" name="Picture 7" descr="ThinkstockPhotos-15930537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61542"/>
          <a:stretch/>
        </p:blipFill>
        <p:spPr>
          <a:xfrm flipV="1">
            <a:off x="-20790" y="4229110"/>
            <a:ext cx="6235280" cy="2637435"/>
          </a:xfrm>
          <a:prstGeom prst="rect">
            <a:avLst/>
          </a:prstGeom>
        </p:spPr>
      </p:pic>
      <p:pic>
        <p:nvPicPr>
          <p:cNvPr id="5" name="Picture 4" descr="FIA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204" y="5683038"/>
            <a:ext cx="1317692" cy="6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64" r:id="rId2"/>
    <p:sldLayoutId id="2147483738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56256" y="274638"/>
            <a:ext cx="6830544" cy="811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0056"/>
            <a:ext cx="8229600" cy="471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EF1E-61E1-44A1-926D-295C6097CF67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0DD51-9F2A-4139-8A89-4113984917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IA 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4063"/>
            <a:ext cx="1355213" cy="6924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856256" y="1085972"/>
            <a:ext cx="6830544" cy="0"/>
          </a:xfrm>
          <a:prstGeom prst="line">
            <a:avLst/>
          </a:prstGeom>
          <a:ln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39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7" r:id="rId2"/>
    <p:sldLayoutId id="2147483778" r:id="rId3"/>
    <p:sldLayoutId id="2147483779" r:id="rId4"/>
    <p:sldLayoutId id="2147483783" r:id="rId5"/>
    <p:sldLayoutId id="2147483780" r:id="rId6"/>
    <p:sldLayoutId id="2147483781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6632"/>
            <a:ext cx="8229600" cy="5049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84A33-7B22-4D65-AFA2-DECB5311F6B1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99560"/>
          </a:xfrm>
          <a:prstGeom prst="rect">
            <a:avLst/>
          </a:prstGeom>
          <a:solidFill>
            <a:srgbClr val="41B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9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FIA 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98" y="5849764"/>
            <a:ext cx="991402" cy="50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5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6" r:id="rId3"/>
    <p:sldLayoutId id="2147483695" r:id="rId4"/>
    <p:sldLayoutId id="2147483697" r:id="rId5"/>
    <p:sldLayoutId id="2147483699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799560"/>
          </a:xfrm>
          <a:prstGeom prst="rect">
            <a:avLst/>
          </a:prstGeom>
          <a:solidFill>
            <a:srgbClr val="41B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6632"/>
            <a:ext cx="8229600" cy="5049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702B1-A2CF-4151-B702-C72794C45A41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799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ThinkstockPhotos-159305374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61542"/>
          <a:stretch/>
        </p:blipFill>
        <p:spPr>
          <a:xfrm flipV="1">
            <a:off x="0" y="4220564"/>
            <a:ext cx="6235280" cy="2637435"/>
          </a:xfrm>
          <a:prstGeom prst="rect">
            <a:avLst/>
          </a:prstGeom>
        </p:spPr>
      </p:pic>
      <p:pic>
        <p:nvPicPr>
          <p:cNvPr id="13" name="Picture 12" descr="FIA 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98" y="5849764"/>
            <a:ext cx="991402" cy="50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6632"/>
            <a:ext cx="8229600" cy="5049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845B3-177D-4DD9-96A2-144111D5DC5E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9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20000" y="5820139"/>
            <a:ext cx="1049023" cy="53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9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0" r:id="rId2"/>
    <p:sldLayoutId id="2147483761" r:id="rId3"/>
    <p:sldLayoutId id="2147483763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6632"/>
            <a:ext cx="8229600" cy="5049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2BE2-E2F1-47CF-A879-5EDEA3C847FC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9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52" b="27899"/>
          <a:stretch/>
        </p:blipFill>
        <p:spPr bwMode="auto">
          <a:xfrm rot="988733">
            <a:off x="5798444" y="1059967"/>
            <a:ext cx="4133831" cy="665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20000" y="5820139"/>
            <a:ext cx="1049023" cy="53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9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 Update_June_to conver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" b="1578"/>
          <a:stretch/>
        </p:blipFill>
        <p:spPr>
          <a:xfrm>
            <a:off x="-17631" y="0"/>
            <a:ext cx="916432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8733">
            <a:off x="5321017" y="1780199"/>
            <a:ext cx="9580099" cy="9230555"/>
          </a:xfrm>
          <a:prstGeom prst="rect">
            <a:avLst/>
          </a:prstGeom>
        </p:spPr>
      </p:pic>
      <p:pic>
        <p:nvPicPr>
          <p:cNvPr id="6" name="Picture 5" descr="FIA_LOGO_TAG_4C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4"/>
          <a:stretch/>
        </p:blipFill>
        <p:spPr>
          <a:xfrm>
            <a:off x="2484283" y="2071739"/>
            <a:ext cx="4185265" cy="22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3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wacworth@fia.org" TargetMode="External"/><Relationship Id="rId2" Type="http://schemas.openxmlformats.org/officeDocument/2006/relationships/hyperlink" Target="https://fia.org/node/1672/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Annual Trends in Futures and Options Trading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799" y="3429985"/>
            <a:ext cx="6821905" cy="72096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Presenter:  Will Acworth, Senior Vice President, FIA</a:t>
            </a:r>
          </a:p>
          <a:p>
            <a:r>
              <a:rPr lang="en-US" dirty="0"/>
              <a:t>Feb. 6, 2019</a:t>
            </a:r>
          </a:p>
        </p:txBody>
      </p:sp>
    </p:spTree>
    <p:extLst>
      <p:ext uri="{BB962C8B-B14F-4D97-AF65-F5344CB8AC3E}">
        <p14:creationId xmlns:p14="http://schemas.microsoft.com/office/powerpoint/2010/main" val="427661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Top 15 Metal Futures and Options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435832"/>
              </p:ext>
            </p:extLst>
          </p:nvPr>
        </p:nvGraphicFramePr>
        <p:xfrm>
          <a:off x="618565" y="1237129"/>
          <a:ext cx="7920317" cy="385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D8BABB-9BA5-4033-AFDD-D8A7FEB3F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42803"/>
              </p:ext>
            </p:extLst>
          </p:nvPr>
        </p:nvGraphicFramePr>
        <p:xfrm>
          <a:off x="161925" y="928047"/>
          <a:ext cx="8686800" cy="4544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427">
                  <a:extLst>
                    <a:ext uri="{9D8B030D-6E8A-4147-A177-3AD203B41FA5}">
                      <a16:colId xmlns:a16="http://schemas.microsoft.com/office/drawing/2014/main" val="1055933462"/>
                    </a:ext>
                  </a:extLst>
                </a:gridCol>
                <a:gridCol w="4198136">
                  <a:extLst>
                    <a:ext uri="{9D8B030D-6E8A-4147-A177-3AD203B41FA5}">
                      <a16:colId xmlns:a16="http://schemas.microsoft.com/office/drawing/2014/main" val="2394199268"/>
                    </a:ext>
                  </a:extLst>
                </a:gridCol>
                <a:gridCol w="1307378">
                  <a:extLst>
                    <a:ext uri="{9D8B030D-6E8A-4147-A177-3AD203B41FA5}">
                      <a16:colId xmlns:a16="http://schemas.microsoft.com/office/drawing/2014/main" val="2382558869"/>
                    </a:ext>
                  </a:extLst>
                </a:gridCol>
                <a:gridCol w="1307378">
                  <a:extLst>
                    <a:ext uri="{9D8B030D-6E8A-4147-A177-3AD203B41FA5}">
                      <a16:colId xmlns:a16="http://schemas.microsoft.com/office/drawing/2014/main" val="2360623148"/>
                    </a:ext>
                  </a:extLst>
                </a:gridCol>
                <a:gridCol w="1089481">
                  <a:extLst>
                    <a:ext uri="{9D8B030D-6E8A-4147-A177-3AD203B41FA5}">
                      <a16:colId xmlns:a16="http://schemas.microsoft.com/office/drawing/2014/main" val="1819276524"/>
                    </a:ext>
                  </a:extLst>
                </a:gridCol>
              </a:tblGrid>
              <a:tr h="284044"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Change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090750"/>
                  </a:ext>
                </a:extLst>
              </a:tr>
              <a:tr h="284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Steel Rebar Futures, Shanghai Futures Exchange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702,019,499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530,976,610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-24.4%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615217"/>
                  </a:ext>
                </a:extLst>
              </a:tr>
              <a:tr h="284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Iron Ore Futures, Dalian Commodity Exchange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328,743,737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236,491,632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-28.1%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963557"/>
                  </a:ext>
                </a:extLst>
              </a:tr>
              <a:tr h="284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Nickel Futures, Shanghai Futures Exchange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74,154,526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114,818,738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54.8%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366433"/>
                  </a:ext>
                </a:extLst>
              </a:tr>
              <a:tr h="284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Zinc Futures, Shanghai Futures Exchange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91,449,266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92,348,782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1.0%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75735"/>
                  </a:ext>
                </a:extLst>
              </a:tr>
              <a:tr h="284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Hot Rolled Coil Futures, Shanghai Futures Exchange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103,131,555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86,816,386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-15.8%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42036"/>
                  </a:ext>
                </a:extLst>
              </a:tr>
              <a:tr h="284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Gold Futures, Commodity Exchange (COMEX)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72,802,171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80,301,590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10.3%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417192"/>
                  </a:ext>
                </a:extLst>
              </a:tr>
              <a:tr h="284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Aluminium</a:t>
                      </a:r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Futures, London Metal Exchange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51,429,383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65,574,126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27.5%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11000"/>
                  </a:ext>
                </a:extLst>
              </a:tr>
              <a:tr h="284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Copper Futures, Shanghai Futures Exchange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54,100,135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51,247,050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-5.3%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737917"/>
                  </a:ext>
                </a:extLst>
              </a:tr>
              <a:tr h="284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Aluminum Futures, Shanghai Futures Exchange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65,423,439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46,618,361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-28.7%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750631"/>
                  </a:ext>
                </a:extLst>
              </a:tr>
              <a:tr h="284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Silver Futures, Shanghai Futures Exchange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53,111,169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42,250,568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-20.4%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756156"/>
                  </a:ext>
                </a:extLst>
              </a:tr>
              <a:tr h="284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Copper Grade A Futures, London Metal Exchange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33,885,113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38,599,069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13.9%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15598"/>
                  </a:ext>
                </a:extLst>
              </a:tr>
              <a:tr h="284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Special High Grade Zinc Futures, London Metal Exchange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29,642,124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33,430,054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12.8%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28344"/>
                  </a:ext>
                </a:extLst>
              </a:tr>
              <a:tr h="284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Copper Futures, Commodity Exchange (COMEX)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27,051,503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32,710,103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20.9%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493929"/>
                  </a:ext>
                </a:extLst>
              </a:tr>
              <a:tr h="284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SPDR Gold Shares ETF Options *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33,418,599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27,899,213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-16.5%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96871"/>
                  </a:ext>
                </a:extLst>
              </a:tr>
              <a:tr h="284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Primary Nickel Futures, London Metal Exchange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21,080,612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24,011,101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13.9%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5638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35176A-AC01-49E2-9D3D-2DB9955D19E1}"/>
              </a:ext>
            </a:extLst>
          </p:cNvPr>
          <p:cNvSpPr txBox="1"/>
          <p:nvPr/>
        </p:nvSpPr>
        <p:spPr>
          <a:xfrm>
            <a:off x="2638278" y="5855768"/>
            <a:ext cx="4597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Traded on multiple U.S. options exchanges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30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Focus on Copper Futures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755937"/>
              </p:ext>
            </p:extLst>
          </p:nvPr>
        </p:nvGraphicFramePr>
        <p:xfrm>
          <a:off x="457200" y="1521093"/>
          <a:ext cx="8229600" cy="381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F92C820-5941-4A4D-91A9-6F43113BCBA2}"/>
              </a:ext>
            </a:extLst>
          </p:cNvPr>
          <p:cNvSpPr txBox="1"/>
          <p:nvPr/>
        </p:nvSpPr>
        <p:spPr>
          <a:xfrm>
            <a:off x="3236141" y="5684419"/>
            <a:ext cx="2705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</a:rPr>
              <a:t>Volume measured in metric tons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D3C6365-0DAC-4C72-B243-628E435128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370414"/>
              </p:ext>
            </p:extLst>
          </p:nvPr>
        </p:nvGraphicFramePr>
        <p:xfrm>
          <a:off x="457200" y="952500"/>
          <a:ext cx="8229600" cy="464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520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Top 15 Exchange Groups by Volume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53A107-6E91-4E56-8D7B-16BCD17AC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142250"/>
              </p:ext>
            </p:extLst>
          </p:nvPr>
        </p:nvGraphicFramePr>
        <p:xfrm>
          <a:off x="123825" y="1049308"/>
          <a:ext cx="8686799" cy="4106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480">
                  <a:extLst>
                    <a:ext uri="{9D8B030D-6E8A-4147-A177-3AD203B41FA5}">
                      <a16:colId xmlns:a16="http://schemas.microsoft.com/office/drawing/2014/main" val="4018732405"/>
                    </a:ext>
                  </a:extLst>
                </a:gridCol>
                <a:gridCol w="3758873">
                  <a:extLst>
                    <a:ext uri="{9D8B030D-6E8A-4147-A177-3AD203B41FA5}">
                      <a16:colId xmlns:a16="http://schemas.microsoft.com/office/drawing/2014/main" val="4177140709"/>
                    </a:ext>
                  </a:extLst>
                </a:gridCol>
                <a:gridCol w="1588570">
                  <a:extLst>
                    <a:ext uri="{9D8B030D-6E8A-4147-A177-3AD203B41FA5}">
                      <a16:colId xmlns:a16="http://schemas.microsoft.com/office/drawing/2014/main" val="1997350524"/>
                    </a:ext>
                  </a:extLst>
                </a:gridCol>
                <a:gridCol w="1588570">
                  <a:extLst>
                    <a:ext uri="{9D8B030D-6E8A-4147-A177-3AD203B41FA5}">
                      <a16:colId xmlns:a16="http://schemas.microsoft.com/office/drawing/2014/main" val="2017900444"/>
                    </a:ext>
                  </a:extLst>
                </a:gridCol>
                <a:gridCol w="1124306">
                  <a:extLst>
                    <a:ext uri="{9D8B030D-6E8A-4147-A177-3AD203B41FA5}">
                      <a16:colId xmlns:a16="http://schemas.microsoft.com/office/drawing/2014/main" val="799878962"/>
                    </a:ext>
                  </a:extLst>
                </a:gridCol>
              </a:tblGrid>
              <a:tr h="253636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2017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2018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Change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448149"/>
                  </a:ext>
                </a:extLst>
              </a:tr>
              <a:tr h="25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CME Group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4,089,345,897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4,844,856,880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18.5%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323530"/>
                  </a:ext>
                </a:extLst>
              </a:tr>
              <a:tr h="25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National Stock Exchange of India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2,465,333,505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3,790,090,142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53.7%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444899"/>
                  </a:ext>
                </a:extLst>
              </a:tr>
              <a:tr h="25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B3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1,809,358,955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2,574,073,178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42.3%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550941"/>
                  </a:ext>
                </a:extLst>
              </a:tr>
              <a:tr h="25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</a:rPr>
                        <a:t>Intercontinental Exchange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2,125,404,062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2,474,223,217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16.4%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711675"/>
                  </a:ext>
                </a:extLst>
              </a:tr>
              <a:tr h="25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CBOE Holdings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1,810,195,197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2,050,884,142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13.3%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365080"/>
                  </a:ext>
                </a:extLst>
              </a:tr>
              <a:tr h="25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Eurex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1,675,898,310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1,951,763,081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16.5%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029650"/>
                  </a:ext>
                </a:extLst>
              </a:tr>
              <a:tr h="25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7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Nasdaq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1,676,626,292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1,894,713,045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13.0%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625321"/>
                  </a:ext>
                </a:extLst>
              </a:tr>
              <a:tr h="25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8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Moscow Exchange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1,584,632,965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1,500,375,257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-5.3%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314107"/>
                  </a:ext>
                </a:extLst>
              </a:tr>
              <a:tr h="277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9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</a:rPr>
                        <a:t>Korea Exchange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1,015,335,674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1,408,257,756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38.7%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637201"/>
                  </a:ext>
                </a:extLst>
              </a:tr>
              <a:tr h="25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10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</a:rPr>
                        <a:t>Shanghai Futures Exchange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1,364,243,528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1,201,898,093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</a:rPr>
                        <a:t>-11.9%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0713"/>
                  </a:ext>
                </a:extLst>
              </a:tr>
              <a:tr h="25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BSE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609,215,973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1,032,693,325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69.5%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207588"/>
                  </a:ext>
                </a:extLst>
              </a:tr>
              <a:tr h="25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12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Dalian Commodity Exchange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1,101,280,152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981,927,369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-10.8%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982326"/>
                  </a:ext>
                </a:extLst>
              </a:tr>
              <a:tr h="25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13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Zhengzhou Commodity Exchange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586,070,148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817,969,982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39.6%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748674"/>
                  </a:ext>
                </a:extLst>
              </a:tr>
              <a:tr h="25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14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Hong Kong Exchanges and Clearing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372,186,941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480,966,627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29.2%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850027"/>
                  </a:ext>
                </a:extLst>
              </a:tr>
              <a:tr h="277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15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Miami International Holdings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232,223,967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421,320,501 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</a:rPr>
                        <a:t>81.4%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124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99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Open Interest Levels Off at the Global Level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469700"/>
              </p:ext>
            </p:extLst>
          </p:nvPr>
        </p:nvGraphicFramePr>
        <p:xfrm>
          <a:off x="457200" y="1119116"/>
          <a:ext cx="8229600" cy="442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92C820-5941-4A4D-91A9-6F43113BCBA2}"/>
              </a:ext>
            </a:extLst>
          </p:cNvPr>
          <p:cNvSpPr txBox="1"/>
          <p:nvPr/>
        </p:nvSpPr>
        <p:spPr>
          <a:xfrm>
            <a:off x="2895490" y="5598694"/>
            <a:ext cx="3864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</a:rPr>
              <a:t>In millions of contracts outstanding at year-end</a:t>
            </a:r>
          </a:p>
        </p:txBody>
      </p:sp>
    </p:spTree>
    <p:extLst>
      <p:ext uri="{BB962C8B-B14F-4D97-AF65-F5344CB8AC3E}">
        <p14:creationId xmlns:p14="http://schemas.microsoft.com/office/powerpoint/2010/main" val="312447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Steady Growth in Europe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605488"/>
              </p:ext>
            </p:extLst>
          </p:nvPr>
        </p:nvGraphicFramePr>
        <p:xfrm>
          <a:off x="457200" y="1075765"/>
          <a:ext cx="8229600" cy="4522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92C820-5941-4A4D-91A9-6F43113BCBA2}"/>
              </a:ext>
            </a:extLst>
          </p:cNvPr>
          <p:cNvSpPr txBox="1"/>
          <p:nvPr/>
        </p:nvSpPr>
        <p:spPr>
          <a:xfrm>
            <a:off x="2895490" y="5598694"/>
            <a:ext cx="3864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</a:rPr>
              <a:t>In millions of contracts outstanding at year-end</a:t>
            </a:r>
          </a:p>
        </p:txBody>
      </p:sp>
    </p:spTree>
    <p:extLst>
      <p:ext uri="{BB962C8B-B14F-4D97-AF65-F5344CB8AC3E}">
        <p14:creationId xmlns:p14="http://schemas.microsoft.com/office/powerpoint/2010/main" val="111568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Equity Index and Interest Rates Trending Higher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255749"/>
              </p:ext>
            </p:extLst>
          </p:nvPr>
        </p:nvGraphicFramePr>
        <p:xfrm>
          <a:off x="457200" y="996287"/>
          <a:ext cx="8229600" cy="460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92C820-5941-4A4D-91A9-6F43113BCBA2}"/>
              </a:ext>
            </a:extLst>
          </p:cNvPr>
          <p:cNvSpPr txBox="1"/>
          <p:nvPr/>
        </p:nvSpPr>
        <p:spPr>
          <a:xfrm>
            <a:off x="2895490" y="5598694"/>
            <a:ext cx="3864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</a:rPr>
              <a:t>In millions of contracts outstanding at year-end</a:t>
            </a:r>
          </a:p>
        </p:txBody>
      </p:sp>
    </p:spTree>
    <p:extLst>
      <p:ext uri="{BB962C8B-B14F-4D97-AF65-F5344CB8AC3E}">
        <p14:creationId xmlns:p14="http://schemas.microsoft.com/office/powerpoint/2010/main" val="599471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Energy Trending Lower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202176"/>
              </p:ext>
            </p:extLst>
          </p:nvPr>
        </p:nvGraphicFramePr>
        <p:xfrm>
          <a:off x="457200" y="1039906"/>
          <a:ext cx="8229600" cy="455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92C820-5941-4A4D-91A9-6F43113BCBA2}"/>
              </a:ext>
            </a:extLst>
          </p:cNvPr>
          <p:cNvSpPr txBox="1"/>
          <p:nvPr/>
        </p:nvSpPr>
        <p:spPr>
          <a:xfrm>
            <a:off x="2895490" y="5598694"/>
            <a:ext cx="3864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</a:rPr>
              <a:t>In millions of contracts outstanding at year-end</a:t>
            </a:r>
          </a:p>
        </p:txBody>
      </p:sp>
    </p:spTree>
    <p:extLst>
      <p:ext uri="{BB962C8B-B14F-4D97-AF65-F5344CB8AC3E}">
        <p14:creationId xmlns:p14="http://schemas.microsoft.com/office/powerpoint/2010/main" val="627327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Options </a:t>
            </a:r>
            <a:r>
              <a:rPr lang="mr-IN" sz="2800" b="1" dirty="0"/>
              <a:t>–</a:t>
            </a:r>
            <a:r>
              <a:rPr lang="en-US" sz="2800" b="1" dirty="0"/>
              <a:t> 72% of Open Interest in 2018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18790"/>
              </p:ext>
            </p:extLst>
          </p:nvPr>
        </p:nvGraphicFramePr>
        <p:xfrm>
          <a:off x="457200" y="1039905"/>
          <a:ext cx="8229600" cy="455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92C820-5941-4A4D-91A9-6F43113BCBA2}"/>
              </a:ext>
            </a:extLst>
          </p:cNvPr>
          <p:cNvSpPr txBox="1"/>
          <p:nvPr/>
        </p:nvSpPr>
        <p:spPr>
          <a:xfrm>
            <a:off x="2895490" y="5598694"/>
            <a:ext cx="3864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</a:rPr>
              <a:t>In millions of contracts outstanding at year-end</a:t>
            </a:r>
          </a:p>
        </p:txBody>
      </p:sp>
    </p:spTree>
    <p:extLst>
      <p:ext uri="{BB962C8B-B14F-4D97-AF65-F5344CB8AC3E}">
        <p14:creationId xmlns:p14="http://schemas.microsoft.com/office/powerpoint/2010/main" val="1933037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7717650" cy="79956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Spotlight on Interest Rate Sector in Europe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340708"/>
              </p:ext>
            </p:extLst>
          </p:nvPr>
        </p:nvGraphicFramePr>
        <p:xfrm>
          <a:off x="457201" y="1146411"/>
          <a:ext cx="4114800" cy="442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578528"/>
              </p:ext>
            </p:extLst>
          </p:nvPr>
        </p:nvGraphicFramePr>
        <p:xfrm>
          <a:off x="4572001" y="1146411"/>
          <a:ext cx="4114798" cy="442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ED76AF1-1655-4CFD-9B0C-B88A14B061B1}"/>
              </a:ext>
            </a:extLst>
          </p:cNvPr>
          <p:cNvSpPr txBox="1"/>
          <p:nvPr/>
        </p:nvSpPr>
        <p:spPr>
          <a:xfrm>
            <a:off x="2242483" y="5655128"/>
            <a:ext cx="50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millions of contracts traded annually. Volume measured on left axis, open interest on the right axis.</a:t>
            </a:r>
          </a:p>
        </p:txBody>
      </p:sp>
    </p:spTree>
    <p:extLst>
      <p:ext uri="{BB962C8B-B14F-4D97-AF65-F5344CB8AC3E}">
        <p14:creationId xmlns:p14="http://schemas.microsoft.com/office/powerpoint/2010/main" val="99903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Spotlight on Gas Oil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138977"/>
              </p:ext>
            </p:extLst>
          </p:nvPr>
        </p:nvGraphicFramePr>
        <p:xfrm>
          <a:off x="457200" y="1093694"/>
          <a:ext cx="8229600" cy="4500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ED76AF1-1655-4CFD-9B0C-B88A14B061B1}"/>
              </a:ext>
            </a:extLst>
          </p:cNvPr>
          <p:cNvSpPr txBox="1"/>
          <p:nvPr/>
        </p:nvSpPr>
        <p:spPr>
          <a:xfrm>
            <a:off x="2242483" y="5655128"/>
            <a:ext cx="50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millions of contracts traded annually. Volume measured on left axis, open interest on the right axis.</a:t>
            </a:r>
          </a:p>
        </p:txBody>
      </p:sp>
    </p:spTree>
    <p:extLst>
      <p:ext uri="{BB962C8B-B14F-4D97-AF65-F5344CB8AC3E}">
        <p14:creationId xmlns:p14="http://schemas.microsoft.com/office/powerpoint/2010/main" val="41738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2514" y="-1"/>
            <a:ext cx="8414452" cy="799561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Trading Volume Hits a Record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189630"/>
              </p:ext>
            </p:extLst>
          </p:nvPr>
        </p:nvGraphicFramePr>
        <p:xfrm>
          <a:off x="862642" y="1076326"/>
          <a:ext cx="7686136" cy="431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78634" y="5391510"/>
            <a:ext cx="4597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billions of contracts traded annually. 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Based on number of contracts traded and/or cleared on exchanges.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1888" y="6400496"/>
            <a:ext cx="1107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2018 FIA.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98944" y="6581001"/>
            <a:ext cx="345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5FDFBD6-2F4A-4C4A-8E2A-4D34B44524FB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D2CEF48-888F-4475-BB85-8CBF4B1E4E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487676"/>
              </p:ext>
            </p:extLst>
          </p:nvPr>
        </p:nvGraphicFramePr>
        <p:xfrm>
          <a:off x="668740" y="1076326"/>
          <a:ext cx="7880038" cy="4038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7893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Spotlight on Bond ETF Options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76AF1-1655-4CFD-9B0C-B88A14B061B1}"/>
              </a:ext>
            </a:extLst>
          </p:cNvPr>
          <p:cNvSpPr txBox="1"/>
          <p:nvPr/>
        </p:nvSpPr>
        <p:spPr>
          <a:xfrm>
            <a:off x="2242483" y="5655128"/>
            <a:ext cx="50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millions of contracts traded annually. Volume measured on left axis, open interest on the right axis.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526501"/>
              </p:ext>
            </p:extLst>
          </p:nvPr>
        </p:nvGraphicFramePr>
        <p:xfrm>
          <a:off x="457200" y="1129553"/>
          <a:ext cx="8229600" cy="452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3558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956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Thank you!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FIA collects volume and open interest data from 83 derivatives exchanges operated by 53 companies in 35 countries. Volume is measured by the number of contracts traded on a round-trip basis to avoid double-counting. Open interest is measured by the number of contracts outstanding at month-end.  </a:t>
            </a:r>
          </a:p>
          <a:p>
            <a:endParaRPr lang="en-US" sz="2000" dirty="0"/>
          </a:p>
          <a:p>
            <a:r>
              <a:rPr lang="en-US" sz="2000" dirty="0"/>
              <a:t>For more information, visit the data resources page on the FIA website at </a:t>
            </a:r>
            <a:r>
              <a:rPr lang="en-US" sz="2000" dirty="0">
                <a:hlinkClick r:id="rId2"/>
              </a:rPr>
              <a:t>https://fia.org/node/1672/</a:t>
            </a:r>
            <a:r>
              <a:rPr lang="en-US" sz="2000" dirty="0"/>
              <a:t>.  FIA members are eligible to receive monthly statistical reports with volume and open interest for each contract listed on the covered exchanges.  </a:t>
            </a:r>
          </a:p>
          <a:p>
            <a:endParaRPr lang="en-US" sz="2000" dirty="0"/>
          </a:p>
          <a:p>
            <a:r>
              <a:rPr lang="en-US" sz="2000" dirty="0"/>
              <a:t>For more information about this service, contact FIA’s data team at </a:t>
            </a:r>
            <a:r>
              <a:rPr lang="en-US" sz="2000" dirty="0">
                <a:hlinkClick r:id="rId3"/>
              </a:rPr>
              <a:t>data@fia.org</a:t>
            </a:r>
            <a:r>
              <a:rPr lang="en-US" sz="2000" dirty="0"/>
              <a:t>. 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770776" y="6581001"/>
            <a:ext cx="37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ED7652-8EAD-464C-B7E6-3DECFA47558E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31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01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Strong Growth in Most Regions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9004095"/>
              </p:ext>
            </p:extLst>
          </p:nvPr>
        </p:nvGraphicFramePr>
        <p:xfrm>
          <a:off x="457200" y="1074821"/>
          <a:ext cx="8229600" cy="444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77686" y="5405359"/>
            <a:ext cx="500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billions of contracts traded annually. 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Based on number of contracts traded and/or cleared on exchanges.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consists of exchanges in Greece, Israel, South Africa and Turkey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CBEEADB-2235-4AC2-B137-4DEF925382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622932"/>
              </p:ext>
            </p:extLst>
          </p:nvPr>
        </p:nvGraphicFramePr>
        <p:xfrm>
          <a:off x="598516" y="1074821"/>
          <a:ext cx="8088284" cy="433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01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Large Gains in Equity Categories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531667"/>
              </p:ext>
            </p:extLst>
          </p:nvPr>
        </p:nvGraphicFramePr>
        <p:xfrm>
          <a:off x="802432" y="1204958"/>
          <a:ext cx="7884367" cy="424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FA8602D-4526-4C7A-9860-A77BC77CD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139868"/>
              </p:ext>
            </p:extLst>
          </p:nvPr>
        </p:nvGraphicFramePr>
        <p:xfrm>
          <a:off x="457200" y="1030778"/>
          <a:ext cx="8229600" cy="462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15E55C-3D31-4B8F-BA2A-CA9B4ABBF22A}"/>
              </a:ext>
            </a:extLst>
          </p:cNvPr>
          <p:cNvSpPr txBox="1"/>
          <p:nvPr/>
        </p:nvSpPr>
        <p:spPr>
          <a:xfrm>
            <a:off x="2242483" y="5655128"/>
            <a:ext cx="50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billions of contracts traded annually. 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Based on number of contracts traded and/or cleared on exchanges.</a:t>
            </a:r>
          </a:p>
        </p:txBody>
      </p:sp>
    </p:spTree>
    <p:extLst>
      <p:ext uri="{BB962C8B-B14F-4D97-AF65-F5344CB8AC3E}">
        <p14:creationId xmlns:p14="http://schemas.microsoft.com/office/powerpoint/2010/main" val="63631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AED2-7496-4D1B-AA0E-5421D769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Top 15 Equity Index Futures and Options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B640238-7760-4DF2-90E7-19A4A03CEC8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5285074"/>
              </p:ext>
            </p:extLst>
          </p:nvPr>
        </p:nvGraphicFramePr>
        <p:xfrm>
          <a:off x="86261" y="928047"/>
          <a:ext cx="8686802" cy="4490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5019">
                  <a:extLst>
                    <a:ext uri="{9D8B030D-6E8A-4147-A177-3AD203B41FA5}">
                      <a16:colId xmlns:a16="http://schemas.microsoft.com/office/drawing/2014/main" val="4208183465"/>
                    </a:ext>
                  </a:extLst>
                </a:gridCol>
                <a:gridCol w="4739475">
                  <a:extLst>
                    <a:ext uri="{9D8B030D-6E8A-4147-A177-3AD203B41FA5}">
                      <a16:colId xmlns:a16="http://schemas.microsoft.com/office/drawing/2014/main" val="3167562715"/>
                    </a:ext>
                  </a:extLst>
                </a:gridCol>
                <a:gridCol w="1208366">
                  <a:extLst>
                    <a:ext uri="{9D8B030D-6E8A-4147-A177-3AD203B41FA5}">
                      <a16:colId xmlns:a16="http://schemas.microsoft.com/office/drawing/2014/main" val="992257346"/>
                    </a:ext>
                  </a:extLst>
                </a:gridCol>
                <a:gridCol w="1208366">
                  <a:extLst>
                    <a:ext uri="{9D8B030D-6E8A-4147-A177-3AD203B41FA5}">
                      <a16:colId xmlns:a16="http://schemas.microsoft.com/office/drawing/2014/main" val="3093083824"/>
                    </a:ext>
                  </a:extLst>
                </a:gridCol>
                <a:gridCol w="805576">
                  <a:extLst>
                    <a:ext uri="{9D8B030D-6E8A-4147-A177-3AD203B41FA5}">
                      <a16:colId xmlns:a16="http://schemas.microsoft.com/office/drawing/2014/main" val="3147416802"/>
                    </a:ext>
                  </a:extLst>
                </a:gridCol>
              </a:tblGrid>
              <a:tr h="280632"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Change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935713"/>
                  </a:ext>
                </a:extLst>
              </a:tr>
              <a:tr h="28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Bank Nifty Index Options, National Stock Exchange of India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800,401,601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1,587,426,222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98.3%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112309"/>
                  </a:ext>
                </a:extLst>
              </a:tr>
              <a:tr h="28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SPDR</a:t>
                      </a:r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S&amp;P 500 ETF Options *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634,508,023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834,994,877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31.6%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591530"/>
                  </a:ext>
                </a:extLst>
              </a:tr>
              <a:tr h="28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Bovespa Mini Index Futures, B3</a:t>
                      </a:r>
                      <a:endParaRPr lang="it-IT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290,827,570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706,224,217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142.8%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092"/>
                  </a:ext>
                </a:extLst>
              </a:tr>
              <a:tr h="28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Kospi</a:t>
                      </a:r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200 Options, Korea Exchange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540,103,609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657,832,873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21.8%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772301"/>
                  </a:ext>
                </a:extLst>
              </a:tr>
              <a:tr h="28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CNX Nifty Index Options, National Stock Exchange of India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562,315,794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622,118,790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10.6%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402779"/>
                  </a:ext>
                </a:extLst>
              </a:tr>
              <a:tr h="28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E-mini S&amp;P 500 Futures, Chicago Mercantile Exchange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365,601,616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445,199,191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21.8%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697004"/>
                  </a:ext>
                </a:extLst>
              </a:tr>
              <a:tr h="28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S&amp;P 500 Index Options, Chicago Board Options Exchange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292,029,953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371,345,596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27.2%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653680"/>
                  </a:ext>
                </a:extLst>
              </a:tr>
              <a:tr h="28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Euro </a:t>
                      </a:r>
                      <a:r>
                        <a:rPr lang="fr-FR" sz="13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Stoxx</a:t>
                      </a:r>
                      <a:r>
                        <a:rPr lang="fr-FR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50 Index Futures, </a:t>
                      </a:r>
                      <a:r>
                        <a:rPr lang="fr-FR" sz="13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Eurex</a:t>
                      </a:r>
                      <a:endParaRPr lang="fr-FR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282,107,311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318,635,725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12.9%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594854"/>
                  </a:ext>
                </a:extLst>
              </a:tr>
              <a:tr h="28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Euro </a:t>
                      </a:r>
                      <a:r>
                        <a:rPr lang="fr-FR" sz="13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Stoxx</a:t>
                      </a:r>
                      <a:r>
                        <a:rPr lang="fr-FR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50 Index Options, </a:t>
                      </a:r>
                      <a:r>
                        <a:rPr lang="fr-FR" sz="13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Eurex</a:t>
                      </a:r>
                      <a:endParaRPr lang="fr-FR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263,152,091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273,634,066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4.0%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479636"/>
                  </a:ext>
                </a:extLst>
              </a:tr>
              <a:tr h="28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Nikkei 225 Mini Futures, Japan Exchange</a:t>
                      </a:r>
                      <a:endParaRPr lang="fr-FR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219,518,050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273,327,463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24.5%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521960"/>
                  </a:ext>
                </a:extLst>
              </a:tr>
              <a:tr h="28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Powershares</a:t>
                      </a:r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QQQ</a:t>
                      </a:r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ETF Options *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160,178,790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249,302,751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55.6%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969295"/>
                  </a:ext>
                </a:extLst>
              </a:tr>
              <a:tr h="28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Taiex</a:t>
                      </a:r>
                      <a:r>
                        <a:rPr lang="fr-FR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Options, Taiwan Futures Exchange</a:t>
                      </a:r>
                      <a:endParaRPr lang="fr-FR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186,410,859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194,438,947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4.3%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158071"/>
                  </a:ext>
                </a:extLst>
              </a:tr>
              <a:tr h="28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Volatility Index Options, Chicago Board Options Exchange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181,311,346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167,470,555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-7.6%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908942"/>
                  </a:ext>
                </a:extLst>
              </a:tr>
              <a:tr h="28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E-mini Nasdaq 100 Futures, Chicago Mercantile Exchange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69,559,095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124,195,504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78.5%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532354"/>
                  </a:ext>
                </a:extLst>
              </a:tr>
              <a:tr h="28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RTS Index Futures, Moscow Exchange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134,467,991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118,174,805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-12.1%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682" marR="4682" marT="46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260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335176A-AC01-49E2-9D3D-2DB9955D19E1}"/>
              </a:ext>
            </a:extLst>
          </p:cNvPr>
          <p:cNvSpPr txBox="1"/>
          <p:nvPr/>
        </p:nvSpPr>
        <p:spPr>
          <a:xfrm>
            <a:off x="2638278" y="5855768"/>
            <a:ext cx="4597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Traded on multiple U.S. options exchanges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0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C6786-B6BC-45D5-9243-2D3B8A58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The S&amp;P 500 Complex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6B3725E-D529-4FED-B79D-3E610949D3B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4325114"/>
              </p:ext>
            </p:extLst>
          </p:nvPr>
        </p:nvGraphicFramePr>
        <p:xfrm>
          <a:off x="698269" y="1037230"/>
          <a:ext cx="7830589" cy="4349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D76AF1-1655-4CFD-9B0C-B88A14B061B1}"/>
              </a:ext>
            </a:extLst>
          </p:cNvPr>
          <p:cNvSpPr txBox="1"/>
          <p:nvPr/>
        </p:nvSpPr>
        <p:spPr>
          <a:xfrm>
            <a:off x="2194858" y="5502728"/>
            <a:ext cx="500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millions of contracts traded annually. SPX is the S&amp;P 500 index options listed on CBOE; SPY is the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SPDR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ETF option traded on multiple exchanges; ES and ES Options are the E-mini S&amp;P 500 futures and options traded on CME.</a:t>
            </a:r>
          </a:p>
        </p:txBody>
      </p:sp>
    </p:spTree>
    <p:extLst>
      <p:ext uri="{BB962C8B-B14F-4D97-AF65-F5344CB8AC3E}">
        <p14:creationId xmlns:p14="http://schemas.microsoft.com/office/powerpoint/2010/main" val="247305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Top 15 Interest Rate Futures and Options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FEA765-0BF6-469A-A59B-B00C7A7E6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711675"/>
              </p:ext>
            </p:extLst>
          </p:nvPr>
        </p:nvGraphicFramePr>
        <p:xfrm>
          <a:off x="219075" y="947651"/>
          <a:ext cx="8686799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038">
                  <a:extLst>
                    <a:ext uri="{9D8B030D-6E8A-4147-A177-3AD203B41FA5}">
                      <a16:colId xmlns:a16="http://schemas.microsoft.com/office/drawing/2014/main" val="2637561755"/>
                    </a:ext>
                  </a:extLst>
                </a:gridCol>
                <a:gridCol w="4557525">
                  <a:extLst>
                    <a:ext uri="{9D8B030D-6E8A-4147-A177-3AD203B41FA5}">
                      <a16:colId xmlns:a16="http://schemas.microsoft.com/office/drawing/2014/main" val="2870555078"/>
                    </a:ext>
                  </a:extLst>
                </a:gridCol>
                <a:gridCol w="1308323">
                  <a:extLst>
                    <a:ext uri="{9D8B030D-6E8A-4147-A177-3AD203B41FA5}">
                      <a16:colId xmlns:a16="http://schemas.microsoft.com/office/drawing/2014/main" val="1317023644"/>
                    </a:ext>
                  </a:extLst>
                </a:gridCol>
                <a:gridCol w="1308323">
                  <a:extLst>
                    <a:ext uri="{9D8B030D-6E8A-4147-A177-3AD203B41FA5}">
                      <a16:colId xmlns:a16="http://schemas.microsoft.com/office/drawing/2014/main" val="2242312175"/>
                    </a:ext>
                  </a:extLst>
                </a:gridCol>
                <a:gridCol w="1072590">
                  <a:extLst>
                    <a:ext uri="{9D8B030D-6E8A-4147-A177-3AD203B41FA5}">
                      <a16:colId xmlns:a16="http://schemas.microsoft.com/office/drawing/2014/main" val="1907522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2017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2018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Change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6807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Eurodollar Futures, Chicago Mercantile Exchange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639,847,185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765,208,581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19.6%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1684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</a:rPr>
                        <a:t>10 Year Treasury Note Futures, Chicago Board of Trade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375,338,442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457,719,304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21.9%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6803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</a:rPr>
                        <a:t>One Day Inter-Bank Deposit Futures, B3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354,386,047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371,801,536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4.9%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4565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</a:rPr>
                        <a:t>5 Year Treasury Note Futures, Chicago Board of Trade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226,441,088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287,221,081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26.8%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8625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3 Month Euribor Futures, ICE Futures Europe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197,286,277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226,441,372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14.8%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9944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3 Month Sterling Futures, ICE Futures Europe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198,845,679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216,984,337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9.1%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7208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7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Euro-Bund Futures, Eurex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195,580,025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202,027,816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3.3%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81508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8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Eurodollar Mid-Curve Options, Chicago Mercantile Exchange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190,004,215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183,150,164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-3.6%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6094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9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Eurodollar Options, Chicago Mercantile Exchange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153,425,834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173,585,526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13.1%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1168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10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10 Year Treasury Note Options, Chicago Board of Trade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128,546,313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167,962,668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30.7%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0858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Euro-Bobl Futures, Eurex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135,394,434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138,001,817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1.9%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5572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12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</a:rPr>
                        <a:t>2 Year Treasury Note Futures, Chicago Board of Trade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97,249,457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135,499,156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39.3%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2185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13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Euro-Schatz Futures, Eurex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86,000,890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108,326,655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26.0%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9380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14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IDI Index Options, B3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98,481,487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102,904,073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4.5%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4781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15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30 Year Treasury Bond Futures, Chicago Board of Trade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73,337,240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595959"/>
                          </a:solidFill>
                          <a:effectLst/>
                        </a:rPr>
                        <a:t>92,661,809</a:t>
                      </a:r>
                      <a:endParaRPr lang="en-US" sz="13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595959"/>
                          </a:solidFill>
                          <a:effectLst/>
                        </a:rPr>
                        <a:t>26.4%</a:t>
                      </a:r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26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83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Spotlight on the US Treasury Complex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86370"/>
              </p:ext>
            </p:extLst>
          </p:nvPr>
        </p:nvGraphicFramePr>
        <p:xfrm>
          <a:off x="457200" y="1219199"/>
          <a:ext cx="8229600" cy="4435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ED76AF1-1655-4CFD-9B0C-B88A14B061B1}"/>
              </a:ext>
            </a:extLst>
          </p:cNvPr>
          <p:cNvSpPr txBox="1"/>
          <p:nvPr/>
        </p:nvSpPr>
        <p:spPr>
          <a:xfrm>
            <a:off x="2242483" y="5655128"/>
            <a:ext cx="50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millions of contracts traded annually. Volume measured on left axis, open interest on the right axis.</a:t>
            </a:r>
          </a:p>
        </p:txBody>
      </p:sp>
    </p:spTree>
    <p:extLst>
      <p:ext uri="{BB962C8B-B14F-4D97-AF65-F5344CB8AC3E}">
        <p14:creationId xmlns:p14="http://schemas.microsoft.com/office/powerpoint/2010/main" val="63101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Mixed Picture in Commodity Categories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7BFA333-6AC3-494F-ADE2-9B0625B0F7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107186"/>
              </p:ext>
            </p:extLst>
          </p:nvPr>
        </p:nvGraphicFramePr>
        <p:xfrm>
          <a:off x="665017" y="1030778"/>
          <a:ext cx="7647709" cy="445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5A09DF-14B5-45C4-8D7D-8BB26F925D10}"/>
              </a:ext>
            </a:extLst>
          </p:cNvPr>
          <p:cNvSpPr txBox="1"/>
          <p:nvPr/>
        </p:nvSpPr>
        <p:spPr>
          <a:xfrm>
            <a:off x="2136371" y="5651117"/>
            <a:ext cx="6824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billions of contracts traded annually. 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Based on number of contracts traded and/or cleared on exchanges.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includes contracts based on freight, glass,  lumber, plastics and weather.</a:t>
            </a:r>
          </a:p>
        </p:txBody>
      </p:sp>
    </p:spTree>
    <p:extLst>
      <p:ext uri="{BB962C8B-B14F-4D97-AF65-F5344CB8AC3E}">
        <p14:creationId xmlns:p14="http://schemas.microsoft.com/office/powerpoint/2010/main" val="4105994706"/>
      </p:ext>
    </p:extLst>
  </p:cSld>
  <p:clrMapOvr>
    <a:masterClrMapping/>
  </p:clrMapOvr>
</p:sld>
</file>

<file path=ppt/theme/theme1.xml><?xml version="1.0" encoding="utf-8"?>
<a:theme xmlns:a="http://schemas.openxmlformats.org/drawingml/2006/main" name="2016_FIA_PPT_Template_4-3_Arial-FINAL-Nov2016.ML">
  <a:themeElements>
    <a:clrScheme name="FIA Brand palette">
      <a:dk1>
        <a:sysClr val="windowText" lastClr="000000"/>
      </a:dk1>
      <a:lt1>
        <a:sysClr val="window" lastClr="FFFFFF"/>
      </a:lt1>
      <a:dk2>
        <a:srgbClr val="4B4F54"/>
      </a:dk2>
      <a:lt2>
        <a:srgbClr val="E7E6E6"/>
      </a:lt2>
      <a:accent1>
        <a:srgbClr val="00A4E7"/>
      </a:accent1>
      <a:accent2>
        <a:srgbClr val="85C441"/>
      </a:accent2>
      <a:accent3>
        <a:srgbClr val="4B4F54"/>
      </a:accent3>
      <a:accent4>
        <a:srgbClr val="F68928"/>
      </a:accent4>
      <a:accent5>
        <a:srgbClr val="FFCD00"/>
      </a:accent5>
      <a:accent6>
        <a:srgbClr val="44C8F5"/>
      </a:accent6>
      <a:hlink>
        <a:srgbClr val="00A4E7"/>
      </a:hlink>
      <a:folHlink>
        <a:srgbClr val="954F72"/>
      </a:folHlink>
    </a:clrScheme>
    <a:fontScheme name="FIA Branded -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_FIA_PPT_Template_4-3_Arial-FINAL-Nov2016.ML" id="{3B74CA67-9783-084C-B8B9-7B990B681CC1}" vid="{EECCF7D6-3666-5C43-BAA7-CDD2D11A04C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2016_FIA_PPTMasterFile-Template-v2-1">
  <a:themeElements>
    <a:clrScheme name="FIA standard palette">
      <a:dk1>
        <a:sysClr val="windowText" lastClr="000000"/>
      </a:dk1>
      <a:lt1>
        <a:sysClr val="window" lastClr="FFFFFF"/>
      </a:lt1>
      <a:dk2>
        <a:srgbClr val="4B4F54"/>
      </a:dk2>
      <a:lt2>
        <a:srgbClr val="77777A"/>
      </a:lt2>
      <a:accent1>
        <a:srgbClr val="85C441"/>
      </a:accent1>
      <a:accent2>
        <a:srgbClr val="C3DB65"/>
      </a:accent2>
      <a:accent3>
        <a:srgbClr val="00A4E7"/>
      </a:accent3>
      <a:accent4>
        <a:srgbClr val="44C8F5"/>
      </a:accent4>
      <a:accent5>
        <a:srgbClr val="FFCD00"/>
      </a:accent5>
      <a:accent6>
        <a:srgbClr val="F68928"/>
      </a:accent6>
      <a:hlink>
        <a:srgbClr val="156491"/>
      </a:hlink>
      <a:folHlink>
        <a:srgbClr val="4B4F54"/>
      </a:folHlink>
    </a:clrScheme>
    <a:fontScheme name="FIA Branded -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6_FIA_PPT_Template_4-3_Arial-FINAL-Nov2016.ML" id="{3B74CA67-9783-084C-B8B9-7B990B681CC1}" vid="{9CA1092E-ED08-3040-B7BC-14FFED0A5E85}"/>
    </a:ext>
  </a:extLst>
</a:theme>
</file>

<file path=ppt/theme/theme3.xml><?xml version="1.0" encoding="utf-8"?>
<a:theme xmlns:a="http://schemas.openxmlformats.org/drawingml/2006/main" name="1_Custom Design">
  <a:themeElements>
    <a:clrScheme name="FIA standard palette">
      <a:dk1>
        <a:sysClr val="windowText" lastClr="000000"/>
      </a:dk1>
      <a:lt1>
        <a:sysClr val="window" lastClr="FFFFFF"/>
      </a:lt1>
      <a:dk2>
        <a:srgbClr val="4B4F54"/>
      </a:dk2>
      <a:lt2>
        <a:srgbClr val="77777A"/>
      </a:lt2>
      <a:accent1>
        <a:srgbClr val="85C441"/>
      </a:accent1>
      <a:accent2>
        <a:srgbClr val="C3DB65"/>
      </a:accent2>
      <a:accent3>
        <a:srgbClr val="00A4E7"/>
      </a:accent3>
      <a:accent4>
        <a:srgbClr val="44C8F5"/>
      </a:accent4>
      <a:accent5>
        <a:srgbClr val="FFCD00"/>
      </a:accent5>
      <a:accent6>
        <a:srgbClr val="F68928"/>
      </a:accent6>
      <a:hlink>
        <a:srgbClr val="156491"/>
      </a:hlink>
      <a:folHlink>
        <a:srgbClr val="4B4F54"/>
      </a:folHlink>
    </a:clrScheme>
    <a:fontScheme name="FIA Branded -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_FIA_PPT_Template_4-3_Arial-FINAL-Nov2016.ML" id="{3B74CA67-9783-084C-B8B9-7B990B681CC1}" vid="{9B86A9F4-1F4F-514B-A923-6E6B0C9BA451}"/>
    </a:ext>
  </a:extLst>
</a:theme>
</file>

<file path=ppt/theme/theme4.xml><?xml version="1.0" encoding="utf-8"?>
<a:theme xmlns:a="http://schemas.openxmlformats.org/drawingml/2006/main" name="FIA Content Base - ALT layouts">
  <a:themeElements>
    <a:clrScheme name="FIA standard palette">
      <a:dk1>
        <a:sysClr val="windowText" lastClr="000000"/>
      </a:dk1>
      <a:lt1>
        <a:sysClr val="window" lastClr="FFFFFF"/>
      </a:lt1>
      <a:dk2>
        <a:srgbClr val="7A7C82"/>
      </a:dk2>
      <a:lt2>
        <a:srgbClr val="D6D6D8"/>
      </a:lt2>
      <a:accent1>
        <a:srgbClr val="85C441"/>
      </a:accent1>
      <a:accent2>
        <a:srgbClr val="C3DB65"/>
      </a:accent2>
      <a:accent3>
        <a:srgbClr val="00A4E7"/>
      </a:accent3>
      <a:accent4>
        <a:srgbClr val="44C8F5"/>
      </a:accent4>
      <a:accent5>
        <a:srgbClr val="4BACC6"/>
      </a:accent5>
      <a:accent6>
        <a:srgbClr val="F68928"/>
      </a:accent6>
      <a:hlink>
        <a:srgbClr val="156491"/>
      </a:hlink>
      <a:folHlink>
        <a:srgbClr val="51545D"/>
      </a:folHlink>
    </a:clrScheme>
    <a:fontScheme name="FIA Branded -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_FIA_PPT_Template_4-3_Arial-FINAL-Nov2016.ML" id="{3B74CA67-9783-084C-B8B9-7B990B681CC1}" vid="{376A702F-E2D6-5944-A749-289156DB9660}"/>
    </a:ext>
  </a:extLst>
</a:theme>
</file>

<file path=ppt/theme/theme5.xml><?xml version="1.0" encoding="utf-8"?>
<a:theme xmlns:a="http://schemas.openxmlformats.org/drawingml/2006/main" name="1_FIA Content Base - ALT layouts">
  <a:themeElements>
    <a:clrScheme name="FIA Brand palette">
      <a:dk1>
        <a:sysClr val="windowText" lastClr="000000"/>
      </a:dk1>
      <a:lt1>
        <a:sysClr val="window" lastClr="FFFFFF"/>
      </a:lt1>
      <a:dk2>
        <a:srgbClr val="4B4F54"/>
      </a:dk2>
      <a:lt2>
        <a:srgbClr val="E7E6E6"/>
      </a:lt2>
      <a:accent1>
        <a:srgbClr val="00A4E7"/>
      </a:accent1>
      <a:accent2>
        <a:srgbClr val="85C441"/>
      </a:accent2>
      <a:accent3>
        <a:srgbClr val="4B4F54"/>
      </a:accent3>
      <a:accent4>
        <a:srgbClr val="F68928"/>
      </a:accent4>
      <a:accent5>
        <a:srgbClr val="FFCD00"/>
      </a:accent5>
      <a:accent6>
        <a:srgbClr val="44C8F5"/>
      </a:accent6>
      <a:hlink>
        <a:srgbClr val="00A4E7"/>
      </a:hlink>
      <a:folHlink>
        <a:srgbClr val="954F72"/>
      </a:folHlink>
    </a:clrScheme>
    <a:fontScheme name="FIA Branded -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_FIA_PPT_Template_4-3_Arial-FINAL-Nov2016.ML" id="{3B74CA67-9783-084C-B8B9-7B990B681CC1}" vid="{22B1D708-D992-F440-8FFF-643C46576BF8}"/>
    </a:ext>
  </a:extLst>
</a:theme>
</file>

<file path=ppt/theme/theme6.xml><?xml version="1.0" encoding="utf-8"?>
<a:theme xmlns:a="http://schemas.openxmlformats.org/drawingml/2006/main" name="1_FIA - Content Layouts - line connector">
  <a:themeElements>
    <a:clrScheme name="FIA standard palette">
      <a:dk1>
        <a:sysClr val="windowText" lastClr="000000"/>
      </a:dk1>
      <a:lt1>
        <a:sysClr val="window" lastClr="FFFFFF"/>
      </a:lt1>
      <a:dk2>
        <a:srgbClr val="7A7C82"/>
      </a:dk2>
      <a:lt2>
        <a:srgbClr val="D6D6D8"/>
      </a:lt2>
      <a:accent1>
        <a:srgbClr val="85C441"/>
      </a:accent1>
      <a:accent2>
        <a:srgbClr val="C3DB65"/>
      </a:accent2>
      <a:accent3>
        <a:srgbClr val="00A4E7"/>
      </a:accent3>
      <a:accent4>
        <a:srgbClr val="44C8F5"/>
      </a:accent4>
      <a:accent5>
        <a:srgbClr val="4BACC6"/>
      </a:accent5>
      <a:accent6>
        <a:srgbClr val="F68928"/>
      </a:accent6>
      <a:hlink>
        <a:srgbClr val="156491"/>
      </a:hlink>
      <a:folHlink>
        <a:srgbClr val="51545D"/>
      </a:folHlink>
    </a:clrScheme>
    <a:fontScheme name="FIA Branded -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_FIA_PPT_Template_4-3_Arial-FINAL-Nov2016.ML" id="{3B74CA67-9783-084C-B8B9-7B990B681CC1}" vid="{53AED1EC-C36C-B840-873A-6085ED504CF5}"/>
    </a:ext>
  </a:extLst>
</a:theme>
</file>

<file path=ppt/theme/theme7.xml><?xml version="1.0" encoding="utf-8"?>
<a:theme xmlns:a="http://schemas.openxmlformats.org/drawingml/2006/main" name="2_FIA - Content Layouts - line connector">
  <a:themeElements>
    <a:clrScheme name="FIA standard palette">
      <a:dk1>
        <a:sysClr val="windowText" lastClr="000000"/>
      </a:dk1>
      <a:lt1>
        <a:sysClr val="window" lastClr="FFFFFF"/>
      </a:lt1>
      <a:dk2>
        <a:srgbClr val="7A7C82"/>
      </a:dk2>
      <a:lt2>
        <a:srgbClr val="D6D6D8"/>
      </a:lt2>
      <a:accent1>
        <a:srgbClr val="85C441"/>
      </a:accent1>
      <a:accent2>
        <a:srgbClr val="C3DB65"/>
      </a:accent2>
      <a:accent3>
        <a:srgbClr val="00A4E7"/>
      </a:accent3>
      <a:accent4>
        <a:srgbClr val="44C8F5"/>
      </a:accent4>
      <a:accent5>
        <a:srgbClr val="4BACC6"/>
      </a:accent5>
      <a:accent6>
        <a:srgbClr val="F68928"/>
      </a:accent6>
      <a:hlink>
        <a:srgbClr val="156491"/>
      </a:hlink>
      <a:folHlink>
        <a:srgbClr val="51545D"/>
      </a:folHlink>
    </a:clrScheme>
    <a:fontScheme name="FIA Branded -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_FIA_PPT_Template_4-3_Arial-FINAL-Nov2016.ML" id="{3B74CA67-9783-084C-B8B9-7B990B681CC1}" vid="{C82143D2-30A9-A74D-BB52-C51C9D640CD6}"/>
    </a:ext>
  </a:extLst>
</a:theme>
</file>

<file path=ppt/theme/theme8.xml><?xml version="1.0" encoding="utf-8"?>
<a:theme xmlns:a="http://schemas.openxmlformats.org/drawingml/2006/main" name="1_FIA Last Page Base">
  <a:themeElements>
    <a:clrScheme name="FIA Brand palette">
      <a:dk1>
        <a:sysClr val="windowText" lastClr="000000"/>
      </a:dk1>
      <a:lt1>
        <a:sysClr val="window" lastClr="FFFFFF"/>
      </a:lt1>
      <a:dk2>
        <a:srgbClr val="4B4F54"/>
      </a:dk2>
      <a:lt2>
        <a:srgbClr val="E7E6E6"/>
      </a:lt2>
      <a:accent1>
        <a:srgbClr val="00A4E7"/>
      </a:accent1>
      <a:accent2>
        <a:srgbClr val="85C441"/>
      </a:accent2>
      <a:accent3>
        <a:srgbClr val="4B4F54"/>
      </a:accent3>
      <a:accent4>
        <a:srgbClr val="F68928"/>
      </a:accent4>
      <a:accent5>
        <a:srgbClr val="FFCD00"/>
      </a:accent5>
      <a:accent6>
        <a:srgbClr val="44C8F5"/>
      </a:accent6>
      <a:hlink>
        <a:srgbClr val="00A4E7"/>
      </a:hlink>
      <a:folHlink>
        <a:srgbClr val="954F72"/>
      </a:folHlink>
    </a:clrScheme>
    <a:fontScheme name="FIA Brand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6_FIA_PPT_Template_4-3_Arial-FINAL-Nov2016.ML" id="{3B74CA67-9783-084C-B8B9-7B990B681CC1}" vid="{05F29033-D01E-2640-9BCE-BC75FD32F30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2016_FIA_PPT_Template_4-3_Lato-FINAL-DEC2016</Template>
  <TotalTime>2008</TotalTime>
  <Words>1306</Words>
  <Application>Microsoft Office PowerPoint</Application>
  <PresentationFormat>On-screen Show (4:3)</PresentationFormat>
  <Paragraphs>392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Lato</vt:lpstr>
      <vt:lpstr>2016_FIA_PPT_Template_4-3_Arial-FINAL-Nov2016.ML</vt:lpstr>
      <vt:lpstr>1_2016_FIA_PPTMasterFile-Template-v2-1</vt:lpstr>
      <vt:lpstr>1_Custom Design</vt:lpstr>
      <vt:lpstr>FIA Content Base - ALT layouts</vt:lpstr>
      <vt:lpstr>1_FIA Content Base - ALT layouts</vt:lpstr>
      <vt:lpstr>1_FIA - Content Layouts - line connector</vt:lpstr>
      <vt:lpstr>2_FIA - Content Layouts - line connector</vt:lpstr>
      <vt:lpstr>1_FIA Last Page Base</vt:lpstr>
      <vt:lpstr>Annual Trends in Futures and Options Trading </vt:lpstr>
      <vt:lpstr>Trading Volume Hits a Record</vt:lpstr>
      <vt:lpstr>Strong Growth in Most Regions</vt:lpstr>
      <vt:lpstr>Large Gains in Equity Categories</vt:lpstr>
      <vt:lpstr>Top 15 Equity Index Futures and Options</vt:lpstr>
      <vt:lpstr>The S&amp;P 500 Complex</vt:lpstr>
      <vt:lpstr>Top 15 Interest Rate Futures and Options</vt:lpstr>
      <vt:lpstr>Spotlight on the US Treasury Complex</vt:lpstr>
      <vt:lpstr>Mixed Picture in Commodity Categories</vt:lpstr>
      <vt:lpstr>Top 15 Metal Futures and Options</vt:lpstr>
      <vt:lpstr>Focus on Copper Futures</vt:lpstr>
      <vt:lpstr>Top 15 Exchange Groups by Volume</vt:lpstr>
      <vt:lpstr>Open Interest Levels Off at the Global Level</vt:lpstr>
      <vt:lpstr>Steady Growth in Europe</vt:lpstr>
      <vt:lpstr>Equity Index and Interest Rates Trending Higher</vt:lpstr>
      <vt:lpstr>Energy Trending Lower</vt:lpstr>
      <vt:lpstr>Options – 72% of Open Interest in 2018</vt:lpstr>
      <vt:lpstr>Spotlight on Interest Rate Sector in Europe</vt:lpstr>
      <vt:lpstr>Spotlight on Gas Oil</vt:lpstr>
      <vt:lpstr>Spotlight on Bond ETF Options</vt:lpstr>
      <vt:lpstr>Thank you!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Ziebarth</dc:creator>
  <cp:lastModifiedBy>Will Acworth</cp:lastModifiedBy>
  <cp:revision>105</cp:revision>
  <cp:lastPrinted>2018-02-13T15:21:57Z</cp:lastPrinted>
  <dcterms:created xsi:type="dcterms:W3CDTF">2018-02-12T19:17:16Z</dcterms:created>
  <dcterms:modified xsi:type="dcterms:W3CDTF">2019-02-06T14:51:32Z</dcterms:modified>
</cp:coreProperties>
</file>