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7" r:id="rId2"/>
    <p:sldId id="258" r:id="rId3"/>
    <p:sldId id="281" r:id="rId4"/>
    <p:sldId id="282" r:id="rId5"/>
    <p:sldId id="287" r:id="rId6"/>
    <p:sldId id="283" r:id="rId7"/>
    <p:sldId id="268" r:id="rId8"/>
    <p:sldId id="273" r:id="rId9"/>
    <p:sldId id="274" r:id="rId10"/>
    <p:sldId id="276" r:id="rId11"/>
    <p:sldId id="277" r:id="rId12"/>
    <p:sldId id="278" r:id="rId13"/>
    <p:sldId id="28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7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1B52696-7441-4862-AD5E-7E7DB367E9C4}" type="datetimeFigureOut">
              <a:rPr lang="en-GB" smtClean="0"/>
              <a:t>05/02/2016</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C85F6BA-3EC5-4FD4-9F69-A7F2EE7F403E}" type="slidenum">
              <a:rPr lang="en-GB" smtClean="0"/>
              <a:t>‹#›</a:t>
            </a:fld>
            <a:endParaRPr lang="en-GB" dirty="0"/>
          </a:p>
        </p:txBody>
      </p:sp>
    </p:spTree>
    <p:extLst>
      <p:ext uri="{BB962C8B-B14F-4D97-AF65-F5344CB8AC3E}">
        <p14:creationId xmlns:p14="http://schemas.microsoft.com/office/powerpoint/2010/main" val="7510628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E2712EC-6B6B-4425-8981-3FA77E1C1B21}" type="datetimeFigureOut">
              <a:rPr lang="en-GB" smtClean="0"/>
              <a:t>05/02/2016</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F6D5FFB-99AD-463B-8EFC-DA168DE09540}" type="slidenum">
              <a:rPr lang="en-GB" smtClean="0"/>
              <a:t>‹#›</a:t>
            </a:fld>
            <a:endParaRPr lang="en-GB" dirty="0"/>
          </a:p>
        </p:txBody>
      </p:sp>
    </p:spTree>
    <p:extLst>
      <p:ext uri="{BB962C8B-B14F-4D97-AF65-F5344CB8AC3E}">
        <p14:creationId xmlns:p14="http://schemas.microsoft.com/office/powerpoint/2010/main" val="33525423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F6D5FFB-99AD-463B-8EFC-DA168DE09540}" type="slidenum">
              <a:rPr lang="en-GB" smtClean="0"/>
              <a:t>1</a:t>
            </a:fld>
            <a:endParaRPr lang="en-GB" dirty="0"/>
          </a:p>
        </p:txBody>
      </p:sp>
    </p:spTree>
    <p:extLst>
      <p:ext uri="{BB962C8B-B14F-4D97-AF65-F5344CB8AC3E}">
        <p14:creationId xmlns:p14="http://schemas.microsoft.com/office/powerpoint/2010/main" val="127564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10</a:t>
            </a:fld>
            <a:endParaRPr lang="en-GB" dirty="0"/>
          </a:p>
        </p:txBody>
      </p:sp>
    </p:spTree>
    <p:extLst>
      <p:ext uri="{BB962C8B-B14F-4D97-AF65-F5344CB8AC3E}">
        <p14:creationId xmlns:p14="http://schemas.microsoft.com/office/powerpoint/2010/main" val="1243472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11</a:t>
            </a:fld>
            <a:endParaRPr lang="en-GB" dirty="0"/>
          </a:p>
        </p:txBody>
      </p:sp>
    </p:spTree>
    <p:extLst>
      <p:ext uri="{BB962C8B-B14F-4D97-AF65-F5344CB8AC3E}">
        <p14:creationId xmlns:p14="http://schemas.microsoft.com/office/powerpoint/2010/main" val="1243472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12</a:t>
            </a:fld>
            <a:endParaRPr lang="en-GB" dirty="0"/>
          </a:p>
        </p:txBody>
      </p:sp>
    </p:spTree>
    <p:extLst>
      <p:ext uri="{BB962C8B-B14F-4D97-AF65-F5344CB8AC3E}">
        <p14:creationId xmlns:p14="http://schemas.microsoft.com/office/powerpoint/2010/main" val="3929545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13</a:t>
            </a:fld>
            <a:endParaRPr lang="en-GB" dirty="0"/>
          </a:p>
        </p:txBody>
      </p:sp>
    </p:spTree>
    <p:extLst>
      <p:ext uri="{BB962C8B-B14F-4D97-AF65-F5344CB8AC3E}">
        <p14:creationId xmlns:p14="http://schemas.microsoft.com/office/powerpoint/2010/main" val="2611097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2</a:t>
            </a:fld>
            <a:endParaRPr lang="en-GB" dirty="0"/>
          </a:p>
        </p:txBody>
      </p:sp>
    </p:spTree>
    <p:extLst>
      <p:ext uri="{BB962C8B-B14F-4D97-AF65-F5344CB8AC3E}">
        <p14:creationId xmlns:p14="http://schemas.microsoft.com/office/powerpoint/2010/main" val="1243472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706DFA7D-72DE-4962-A251-29DCC9EF31E3}" type="slidenum">
              <a:rPr lang="en-GB" smtClean="0"/>
              <a:t>3</a:t>
            </a:fld>
            <a:endParaRPr lang="en-GB" dirty="0"/>
          </a:p>
        </p:txBody>
      </p:sp>
    </p:spTree>
    <p:extLst>
      <p:ext uri="{BB962C8B-B14F-4D97-AF65-F5344CB8AC3E}">
        <p14:creationId xmlns:p14="http://schemas.microsoft.com/office/powerpoint/2010/main" val="558846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4</a:t>
            </a:fld>
            <a:endParaRPr lang="en-GB" dirty="0"/>
          </a:p>
        </p:txBody>
      </p:sp>
    </p:spTree>
    <p:extLst>
      <p:ext uri="{BB962C8B-B14F-4D97-AF65-F5344CB8AC3E}">
        <p14:creationId xmlns:p14="http://schemas.microsoft.com/office/powerpoint/2010/main" val="908077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5</a:t>
            </a:fld>
            <a:endParaRPr lang="en-GB" dirty="0"/>
          </a:p>
        </p:txBody>
      </p:sp>
    </p:spTree>
    <p:extLst>
      <p:ext uri="{BB962C8B-B14F-4D97-AF65-F5344CB8AC3E}">
        <p14:creationId xmlns:p14="http://schemas.microsoft.com/office/powerpoint/2010/main" val="1125971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6</a:t>
            </a:fld>
            <a:endParaRPr lang="en-GB" dirty="0"/>
          </a:p>
        </p:txBody>
      </p:sp>
    </p:spTree>
    <p:extLst>
      <p:ext uri="{BB962C8B-B14F-4D97-AF65-F5344CB8AC3E}">
        <p14:creationId xmlns:p14="http://schemas.microsoft.com/office/powerpoint/2010/main" val="3838471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7</a:t>
            </a:fld>
            <a:endParaRPr lang="en-GB" dirty="0"/>
          </a:p>
        </p:txBody>
      </p:sp>
    </p:spTree>
    <p:extLst>
      <p:ext uri="{BB962C8B-B14F-4D97-AF65-F5344CB8AC3E}">
        <p14:creationId xmlns:p14="http://schemas.microsoft.com/office/powerpoint/2010/main" val="1243472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8</a:t>
            </a:fld>
            <a:endParaRPr lang="en-GB" dirty="0"/>
          </a:p>
        </p:txBody>
      </p:sp>
    </p:spTree>
    <p:extLst>
      <p:ext uri="{BB962C8B-B14F-4D97-AF65-F5344CB8AC3E}">
        <p14:creationId xmlns:p14="http://schemas.microsoft.com/office/powerpoint/2010/main" val="1243472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6DFA7D-72DE-4962-A251-29DCC9EF31E3}" type="slidenum">
              <a:rPr lang="en-GB" smtClean="0"/>
              <a:t>9</a:t>
            </a:fld>
            <a:endParaRPr lang="en-GB" dirty="0"/>
          </a:p>
        </p:txBody>
      </p:sp>
    </p:spTree>
    <p:extLst>
      <p:ext uri="{BB962C8B-B14F-4D97-AF65-F5344CB8AC3E}">
        <p14:creationId xmlns:p14="http://schemas.microsoft.com/office/powerpoint/2010/main" val="1243472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26951" y="2130427"/>
            <a:ext cx="5931249" cy="1128887"/>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C13A24-8689-4CF1-A389-F66B2934BE94}" type="datetime1">
              <a:rPr lang="en-US" smtClean="0">
                <a:solidFill>
                  <a:prstClr val="black">
                    <a:tint val="75000"/>
                  </a:prstClr>
                </a:solidFill>
              </a:rPr>
              <a:t>2/5/2016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63531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F995F-0B56-4853-8554-D11633458D2B}" type="datetime1">
              <a:rPr lang="en-US" smtClean="0">
                <a:solidFill>
                  <a:prstClr val="black">
                    <a:tint val="75000"/>
                  </a:prstClr>
                </a:solidFill>
              </a:rPr>
              <a:t>2/5/2016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55453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028494-90D0-4D6D-B443-9179300FA1DD}" type="datetime1">
              <a:rPr lang="en-US" smtClean="0">
                <a:solidFill>
                  <a:prstClr val="black">
                    <a:tint val="75000"/>
                  </a:prstClr>
                </a:solidFill>
              </a:rPr>
              <a:t>2/5/2016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170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8161EB-3EB3-47CF-89F9-2CDA8F60CC35}" type="datetime1">
              <a:rPr lang="en-US" smtClean="0">
                <a:solidFill>
                  <a:prstClr val="black">
                    <a:tint val="75000"/>
                  </a:prstClr>
                </a:solidFill>
              </a:rPr>
              <a:t>2/5/2016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0667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EBFDA-9630-41D3-B43A-390408362E00}" type="datetime1">
              <a:rPr lang="en-US" smtClean="0">
                <a:solidFill>
                  <a:prstClr val="black">
                    <a:tint val="75000"/>
                  </a:prstClr>
                </a:solidFill>
              </a:rPr>
              <a:t>2/5/2016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4002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6A5008-FEDF-4E4C-A3F6-C7F450D4E0EA}" type="datetime1">
              <a:rPr lang="en-US" smtClean="0">
                <a:solidFill>
                  <a:prstClr val="black">
                    <a:tint val="75000"/>
                  </a:prstClr>
                </a:solidFill>
              </a:rPr>
              <a:t>2/5/2016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7462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9CAC98-417B-4A1B-80C8-21D3B77225D7}" type="datetime1">
              <a:rPr lang="en-US" smtClean="0">
                <a:solidFill>
                  <a:prstClr val="black">
                    <a:tint val="75000"/>
                  </a:prstClr>
                </a:solidFill>
              </a:rPr>
              <a:t>2/5/2016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6030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528F83-9845-4024-9386-A9579FEECBD5}" type="datetime1">
              <a:rPr lang="en-US" smtClean="0">
                <a:solidFill>
                  <a:prstClr val="black">
                    <a:tint val="75000"/>
                  </a:prstClr>
                </a:solidFill>
              </a:rPr>
              <a:t>2/5/2016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285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80D23-1F30-44E0-8965-0C80FFF717D6}" type="datetime1">
              <a:rPr lang="en-US" smtClean="0">
                <a:solidFill>
                  <a:prstClr val="black">
                    <a:tint val="75000"/>
                  </a:prstClr>
                </a:solidFill>
              </a:rPr>
              <a:t>2/5/2016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59716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F4833-7C1D-48B4-A75B-BE6C0F28DBE5}" type="datetime1">
              <a:rPr lang="en-US" smtClean="0">
                <a:solidFill>
                  <a:prstClr val="black">
                    <a:tint val="75000"/>
                  </a:prstClr>
                </a:solidFill>
              </a:rPr>
              <a:t>2/5/2016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2488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14809-7027-4EC4-AC21-9A16A2232B50}" type="datetime1">
              <a:rPr lang="en-US" smtClean="0">
                <a:solidFill>
                  <a:prstClr val="black">
                    <a:tint val="75000"/>
                  </a:prstClr>
                </a:solidFill>
              </a:rPr>
              <a:t>2/5/2016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2E069C6-8B03-A244-9689-482FBCE8C52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8335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6C08F774-8BDF-4F9E-803B-0479F6AACF85}" type="datetime1">
              <a:rPr lang="en-US" smtClean="0">
                <a:solidFill>
                  <a:prstClr val="black">
                    <a:tint val="75000"/>
                  </a:prstClr>
                </a:solidFill>
              </a:rPr>
              <a:t>2/5/2016</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2E069C6-8B03-A244-9689-482FBCE8C52E}"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523065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44" y="116632"/>
            <a:ext cx="9144000" cy="6858000"/>
          </a:xfrm>
          <a:prstGeom prst="rect">
            <a:avLst/>
          </a:prstGeom>
        </p:spPr>
      </p:pic>
      <p:sp>
        <p:nvSpPr>
          <p:cNvPr id="6" name="TextBox 5"/>
          <p:cNvSpPr txBox="1"/>
          <p:nvPr/>
        </p:nvSpPr>
        <p:spPr>
          <a:xfrm>
            <a:off x="1475656" y="2150926"/>
            <a:ext cx="6634842" cy="2400657"/>
          </a:xfrm>
          <a:prstGeom prst="rect">
            <a:avLst/>
          </a:prstGeom>
          <a:noFill/>
        </p:spPr>
        <p:txBody>
          <a:bodyPr wrap="square" rtlCol="0">
            <a:spAutoFit/>
          </a:bodyPr>
          <a:lstStyle/>
          <a:p>
            <a:pPr algn="ctr" defTabSz="457200"/>
            <a:r>
              <a:rPr lang="en-US" sz="4400" b="1" i="1" spc="-150" dirty="0" smtClean="0">
                <a:solidFill>
                  <a:srgbClr val="41B3DC"/>
                </a:solidFill>
                <a:effectLst>
                  <a:outerShdw blurRad="38100" dist="38100" dir="2700000" algn="tl">
                    <a:srgbClr val="000000">
                      <a:alpha val="43137"/>
                    </a:srgbClr>
                  </a:outerShdw>
                </a:effectLst>
                <a:latin typeface="Trebuchet MS"/>
                <a:cs typeface="Trebuchet MS"/>
              </a:rPr>
              <a:t>FIA Europe </a:t>
            </a:r>
          </a:p>
          <a:p>
            <a:pPr algn="ctr" defTabSz="457200"/>
            <a:r>
              <a:rPr lang="en-US" sz="4400" b="1" i="1" spc="-150" dirty="0" smtClean="0">
                <a:solidFill>
                  <a:srgbClr val="41B3DC"/>
                </a:solidFill>
                <a:effectLst>
                  <a:outerShdw blurRad="38100" dist="38100" dir="2700000" algn="tl">
                    <a:srgbClr val="000000">
                      <a:alpha val="43137"/>
                    </a:srgbClr>
                  </a:outerShdw>
                </a:effectLst>
                <a:latin typeface="Trebuchet MS"/>
                <a:cs typeface="Trebuchet MS"/>
              </a:rPr>
              <a:t>Benchmarks Regulation</a:t>
            </a:r>
          </a:p>
          <a:p>
            <a:pPr algn="ctr" defTabSz="457200"/>
            <a:r>
              <a:rPr lang="en-US" sz="4400" b="1" i="1" spc="-150" dirty="0" smtClean="0">
                <a:solidFill>
                  <a:srgbClr val="41B3DC"/>
                </a:solidFill>
                <a:effectLst>
                  <a:outerShdw blurRad="38100" dist="38100" dir="2700000" algn="tl">
                    <a:srgbClr val="000000">
                      <a:alpha val="43137"/>
                    </a:srgbClr>
                  </a:outerShdw>
                </a:effectLst>
                <a:latin typeface="Trebuchet MS"/>
                <a:cs typeface="Trebuchet MS"/>
              </a:rPr>
              <a:t>-Real Life Scenarios-</a:t>
            </a:r>
          </a:p>
          <a:p>
            <a:pPr defTabSz="457200"/>
            <a:endParaRPr lang="en-US" b="1" i="1" spc="-150" dirty="0" smtClean="0">
              <a:solidFill>
                <a:srgbClr val="41B3DC"/>
              </a:solidFill>
              <a:effectLst>
                <a:outerShdw blurRad="38100" dist="38100" dir="2700000" algn="tl">
                  <a:srgbClr val="000000">
                    <a:alpha val="43137"/>
                  </a:srgbClr>
                </a:outerShdw>
              </a:effectLst>
              <a:latin typeface="Trebuchet MS"/>
              <a:cs typeface="Trebuchet MS"/>
            </a:endParaRPr>
          </a:p>
        </p:txBody>
      </p:sp>
      <p:sp>
        <p:nvSpPr>
          <p:cNvPr id="8" name="TextBox 7"/>
          <p:cNvSpPr txBox="1"/>
          <p:nvPr/>
        </p:nvSpPr>
        <p:spPr>
          <a:xfrm>
            <a:off x="672234" y="585820"/>
            <a:ext cx="1990753" cy="307777"/>
          </a:xfrm>
          <a:prstGeom prst="rect">
            <a:avLst/>
          </a:prstGeom>
          <a:noFill/>
        </p:spPr>
        <p:txBody>
          <a:bodyPr wrap="square" rtlCol="0">
            <a:spAutoFit/>
          </a:bodyPr>
          <a:lstStyle/>
          <a:p>
            <a:pPr defTabSz="457200"/>
            <a:r>
              <a:rPr lang="en-US" sz="1400" b="1" i="1" dirty="0" smtClean="0">
                <a:solidFill>
                  <a:prstClr val="black">
                    <a:lumMod val="65000"/>
                    <a:lumOff val="35000"/>
                  </a:prstClr>
                </a:solidFill>
                <a:effectLst>
                  <a:outerShdw blurRad="38100" dist="38100" dir="2700000" algn="tl">
                    <a:srgbClr val="000000">
                      <a:alpha val="43137"/>
                    </a:srgbClr>
                  </a:outerShdw>
                </a:effectLst>
                <a:latin typeface="Trebuchet MS"/>
                <a:cs typeface="Trebuchet MS"/>
              </a:rPr>
              <a:t>29 September 2015</a:t>
            </a:r>
            <a:endParaRPr lang="en-US" sz="1400" b="1" i="1" dirty="0">
              <a:solidFill>
                <a:prstClr val="black">
                  <a:lumMod val="65000"/>
                  <a:lumOff val="35000"/>
                </a:prstClr>
              </a:solidFill>
              <a:effectLst>
                <a:outerShdw blurRad="38100" dist="38100" dir="2700000" algn="tl">
                  <a:srgbClr val="000000">
                    <a:alpha val="43137"/>
                  </a:srgbClr>
                </a:outerShdw>
              </a:effectLst>
              <a:latin typeface="Trebuchet MS"/>
              <a:cs typeface="Trebuchet MS"/>
            </a:endParaRPr>
          </a:p>
        </p:txBody>
      </p:sp>
      <p:sp>
        <p:nvSpPr>
          <p:cNvPr id="9" name="Rectangle 8"/>
          <p:cNvSpPr/>
          <p:nvPr/>
        </p:nvSpPr>
        <p:spPr>
          <a:xfrm>
            <a:off x="754555" y="969979"/>
            <a:ext cx="1731851" cy="54864"/>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BBB59">
                  <a:lumMod val="40000"/>
                  <a:lumOff val="60000"/>
                </a:srgbClr>
              </a:solidFill>
            </a:endParaRPr>
          </a:p>
        </p:txBody>
      </p:sp>
      <p:pic>
        <p:nvPicPr>
          <p:cNvPr id="3" name="Picture 2"/>
          <p:cNvPicPr>
            <a:picLocks noChangeAspect="1"/>
          </p:cNvPicPr>
          <p:nvPr/>
        </p:nvPicPr>
        <p:blipFill>
          <a:blip r:embed="rId4"/>
          <a:stretch>
            <a:fillRect/>
          </a:stretch>
        </p:blipFill>
        <p:spPr>
          <a:xfrm>
            <a:off x="6832603" y="6389705"/>
            <a:ext cx="1803400" cy="151613"/>
          </a:xfrm>
          <a:prstGeom prst="rect">
            <a:avLst/>
          </a:prstGeom>
        </p:spPr>
      </p:pic>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pic>
        <p:nvPicPr>
          <p:cNvPr id="10" name="Picture 9" descr="J:\FIA EUROPE\Colour Trans FIA Europe Pn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4941168"/>
            <a:ext cx="1960821" cy="1337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384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64703"/>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a:solidFill>
                  <a:schemeClr val="bg1"/>
                </a:solidFill>
                <a:effectLst>
                  <a:outerShdw blurRad="38100" dist="38100" dir="2700000" algn="tl">
                    <a:srgbClr val="000000">
                      <a:alpha val="43137"/>
                    </a:srgbClr>
                  </a:outerShdw>
                </a:effectLst>
                <a:latin typeface="Trebuchet MS"/>
                <a:cs typeface="Trebuchet MS"/>
              </a:rPr>
              <a:t>Benchmark- Real Life Scenarios</a:t>
            </a: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512120" y="1010766"/>
            <a:ext cx="8229600" cy="5267657"/>
          </a:xfrm>
        </p:spPr>
        <p:txBody>
          <a:bodyPr>
            <a:noAutofit/>
          </a:bodyPr>
          <a:lstStyle/>
          <a:p>
            <a:pPr marL="0" indent="0" algn="ctr">
              <a:buNone/>
            </a:pPr>
            <a:r>
              <a:rPr lang="en-GB" sz="1200" b="1" dirty="0" smtClean="0">
                <a:solidFill>
                  <a:srgbClr val="00B0F0"/>
                </a:solidFill>
              </a:rPr>
              <a:t>EXAMPLE D</a:t>
            </a:r>
          </a:p>
          <a:p>
            <a:pPr marL="0" indent="0">
              <a:lnSpc>
                <a:spcPct val="107000"/>
              </a:lnSpc>
              <a:spcAft>
                <a:spcPts val="800"/>
              </a:spcAft>
              <a:buNone/>
            </a:pPr>
            <a:endParaRPr lang="en-GB" sz="12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b="1" dirty="0" smtClean="0">
                <a:latin typeface="Calibri" panose="020F0502020204030204" pitchFamily="34" charset="0"/>
                <a:ea typeface="Calibri" panose="020F0502020204030204" pitchFamily="34" charset="0"/>
                <a:cs typeface="Times New Roman" panose="02020603050405020304" pitchFamily="18" charset="0"/>
              </a:rPr>
              <a:t>Submitter/Contributor</a:t>
            </a:r>
            <a:endParaRPr lang="en-GB" sz="1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Times New Roman" panose="02020603050405020304" pitchFamily="18" charset="0"/>
              </a:rPr>
              <a:t>Market </a:t>
            </a:r>
            <a:r>
              <a:rPr lang="en-GB" sz="1200" dirty="0">
                <a:latin typeface="Calibri" panose="020F0502020204030204" pitchFamily="34" charset="0"/>
                <a:ea typeface="Calibri" panose="020F0502020204030204" pitchFamily="34" charset="0"/>
                <a:cs typeface="Times New Roman" panose="02020603050405020304" pitchFamily="18" charset="0"/>
              </a:rPr>
              <a:t>participants are concerned about being incorrectly classed as a “contributor” or “submitter” to a benchmark.  As a result of the broader increase in regulatory focus on the determination of benchmarks, many firms have significantly increased the intensity with which the benchmarks contribution process, and individuals within that process, are monitored and supervised.  Whilst the increased scrutiny may be entirely appropriate where there is a genuine contributor/administrator relationship, there is a risk that incorrectly classified individuals could be subject unnecessary scrutiny that could restrict or alter trading behaviour</a:t>
            </a:r>
            <a:r>
              <a:rPr lang="en-GB" sz="1200" dirty="0" smtClean="0">
                <a:latin typeface="Calibri" panose="020F0502020204030204" pitchFamily="34" charset="0"/>
                <a:ea typeface="Calibri" panose="020F0502020204030204" pitchFamily="34" charset="0"/>
                <a:cs typeface="Times New Roman" panose="02020603050405020304" pitchFamily="18" charset="0"/>
              </a:rPr>
              <a:t>.</a:t>
            </a:r>
            <a:r>
              <a:rPr lang="en-GB" sz="12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GB" sz="1200" dirty="0">
                <a:latin typeface="Calibri" panose="020F0502020204030204" pitchFamily="34" charset="0"/>
                <a:ea typeface="Calibri" panose="020F0502020204030204" pitchFamily="34" charset="0"/>
                <a:cs typeface="Times New Roman" panose="02020603050405020304" pitchFamily="18" charset="0"/>
              </a:rPr>
              <a:t>The definition of “contributor” in the Benchmark Regulations </a:t>
            </a:r>
            <a:r>
              <a:rPr lang="en-GB" sz="1200" dirty="0" smtClean="0">
                <a:latin typeface="Calibri" panose="020F0502020204030204" pitchFamily="34" charset="0"/>
                <a:ea typeface="Calibri" panose="020F0502020204030204" pitchFamily="34" charset="0"/>
                <a:cs typeface="Times New Roman" panose="02020603050405020304" pitchFamily="18" charset="0"/>
              </a:rPr>
              <a:t>is: </a:t>
            </a: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Times New Roman" panose="02020603050405020304" pitchFamily="18" charset="0"/>
              </a:rPr>
              <a:t>“</a:t>
            </a:r>
            <a:r>
              <a:rPr lang="en-GB" sz="1200" i="1" dirty="0">
                <a:latin typeface="Calibri" panose="020F0502020204030204" pitchFamily="34" charset="0"/>
                <a:ea typeface="Calibri" panose="020F0502020204030204" pitchFamily="34" charset="0"/>
                <a:cs typeface="Times New Roman" panose="02020603050405020304" pitchFamily="18" charset="0"/>
              </a:rPr>
              <a:t>a natural or legal person contributing [the value of one or more underlying assets…or other values, used by the administrator to determine the </a:t>
            </a:r>
            <a:r>
              <a:rPr lang="en-GB" sz="1200" i="1" dirty="0" smtClean="0">
                <a:latin typeface="Calibri" panose="020F0502020204030204" pitchFamily="34" charset="0"/>
                <a:ea typeface="Calibri" panose="020F0502020204030204" pitchFamily="34" charset="0"/>
                <a:cs typeface="Times New Roman" panose="02020603050405020304" pitchFamily="18" charset="0"/>
              </a:rPr>
              <a:t>benchmark</a:t>
            </a:r>
            <a:r>
              <a:rPr lang="en-GB" sz="1200" dirty="0" smtClean="0">
                <a:latin typeface="Calibri" panose="020F0502020204030204" pitchFamily="34" charset="0"/>
                <a:ea typeface="Calibri" panose="020F0502020204030204" pitchFamily="34" charset="0"/>
                <a:cs typeface="Times New Roman" panose="02020603050405020304" pitchFamily="18" charset="0"/>
              </a:rPr>
              <a:t>”. </a:t>
            </a:r>
            <a:r>
              <a:rPr lang="en-GB" sz="1200" dirty="0">
                <a:latin typeface="Calibri" panose="020F0502020204030204" pitchFamily="34" charset="0"/>
                <a:ea typeface="Calibri" panose="020F0502020204030204" pitchFamily="34" charset="0"/>
                <a:cs typeface="Times New Roman" panose="02020603050405020304" pitchFamily="18" charset="0"/>
              </a:rPr>
              <a:t>  </a:t>
            </a:r>
            <a:endParaRPr lang="en-GB" sz="12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This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is a very wide definition and would capture individuals and members who simply trade an instrument, where trading data is used in order to determine a benchmark.  In order to avoid the consequential scrutiny and the regulatory </a:t>
            </a: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requirements, there is a potential that firms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may choose to trade OTC or outside of the Union.</a:t>
            </a:r>
          </a:p>
          <a:p>
            <a:pPr mar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It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is therefore important that greater clarity is introduced into the definition of “contributor” and “input data” in order to be able to clearly distinguish data </a:t>
            </a: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that is collected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with the specific purpose of determining a benchmark and trading data that are the result of normal trading behaviour and which are then used to determine a benchmark</a:t>
            </a: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just"/>
            <a:endParaRPr lang="en-GB" sz="1600" dirty="0" smtClean="0"/>
          </a:p>
        </p:txBody>
      </p:sp>
      <p:sp>
        <p:nvSpPr>
          <p:cNvPr id="7" name="Footer Placeholder 6"/>
          <p:cNvSpPr>
            <a:spLocks noGrp="1"/>
          </p:cNvSpPr>
          <p:nvPr>
            <p:ph type="ftr" sz="quarter" idx="11"/>
          </p:nvPr>
        </p:nvSpPr>
        <p:spPr/>
        <p:txBody>
          <a:bodyPr/>
          <a:lstStyle/>
          <a:p>
            <a:r>
              <a:rPr lang="en-US" dirty="0">
                <a:solidFill>
                  <a:prstClr val="black">
                    <a:tint val="75000"/>
                  </a:prstClr>
                </a:solidFill>
              </a:rPr>
              <a:t>6</a:t>
            </a:r>
            <a:endParaRPr lang="en-US" dirty="0" smtClean="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620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99560"/>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a:solidFill>
                  <a:prstClr val="white"/>
                </a:solidFill>
                <a:effectLst>
                  <a:outerShdw blurRad="38100" dist="38100" dir="2700000" algn="tl">
                    <a:srgbClr val="000000">
                      <a:alpha val="43137"/>
                    </a:srgbClr>
                  </a:outerShdw>
                </a:effectLst>
                <a:latin typeface="Trebuchet MS"/>
                <a:cs typeface="Trebuchet MS"/>
              </a:rPr>
              <a:t>Benchmark- Real Life Scenarios</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1180933"/>
            <a:ext cx="8229600" cy="4525963"/>
          </a:xfrm>
        </p:spPr>
        <p:txBody>
          <a:bodyPr>
            <a:noAutofit/>
          </a:bodyPr>
          <a:lstStyle/>
          <a:p>
            <a:pPr marL="0" indent="0" algn="ctr">
              <a:lnSpc>
                <a:spcPct val="107000"/>
              </a:lnSpc>
              <a:spcAft>
                <a:spcPts val="800"/>
              </a:spcAft>
              <a:buNone/>
            </a:pPr>
            <a:r>
              <a:rPr lang="en-GB" sz="12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EXAMPLE D cont.</a:t>
            </a:r>
          </a:p>
          <a:p>
            <a:pPr marL="0" indent="0">
              <a:lnSpc>
                <a:spcPct val="107000"/>
              </a:lnSpc>
              <a:spcAft>
                <a:spcPts val="800"/>
              </a:spcAft>
              <a:buNone/>
            </a:pPr>
            <a:endParaRPr lang="en-GB" sz="12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b="1" dirty="0" smtClean="0">
                <a:latin typeface="Calibri" panose="020F0502020204030204" pitchFamily="34" charset="0"/>
                <a:ea typeface="Calibri" panose="020F0502020204030204" pitchFamily="34" charset="0"/>
                <a:cs typeface="Times New Roman" panose="02020603050405020304" pitchFamily="18" charset="0"/>
              </a:rPr>
              <a:t>Usage</a:t>
            </a: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Times New Roman" panose="02020603050405020304" pitchFamily="18" charset="0"/>
              </a:rPr>
              <a:t>Some exchanges determine a number of prices solely for use by its clearing house for risk management purposes.  For example, an Exchange’s Closing Prices are used for the clearing house to assess the level of margin that it requires to manage the position held by the members.  The Closing Prices are determined based on trading data and are sent to the clearing house.  These are also published through its data feed and are available to the market.  Therefore, it is not beyond doubt that the prices could be used for the purpose of valuation of financial instruments.  </a:t>
            </a:r>
          </a:p>
          <a:p>
            <a:pPr mar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The benchmark regulations are silent on the need for an administrator to have “actual or presumed” knowledge of the Benchmark’s use, it is unclear whether the Exchange should treat such values as benchmarks or not.  This issue can be resolved through a change to the definition of “Benchmark” whereby there is a need for an administrator to have knowledge or awareness of the index’s use.</a:t>
            </a:r>
          </a:p>
          <a:p>
            <a:pPr algn="just"/>
            <a:endParaRPr lang="en-GB" sz="1400" dirty="0" smtClean="0">
              <a:solidFill>
                <a:srgbClr val="00B0F0"/>
              </a:solidFill>
            </a:endParaRPr>
          </a:p>
        </p:txBody>
      </p:sp>
      <p:sp>
        <p:nvSpPr>
          <p:cNvPr id="7" name="Footer Placeholder 6"/>
          <p:cNvSpPr>
            <a:spLocks noGrp="1"/>
          </p:cNvSpPr>
          <p:nvPr>
            <p:ph type="ftr" sz="quarter" idx="11"/>
          </p:nvPr>
        </p:nvSpPr>
        <p:spPr/>
        <p:txBody>
          <a:bodyPr/>
          <a:lstStyle/>
          <a:p>
            <a:r>
              <a:rPr lang="en-US" dirty="0">
                <a:solidFill>
                  <a:prstClr val="black">
                    <a:tint val="75000"/>
                  </a:prstClr>
                </a:solidFill>
              </a:rPr>
              <a:t>7</a:t>
            </a:r>
            <a:endParaRPr lang="en-US" dirty="0" smtClean="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5704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99560"/>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a:solidFill>
                  <a:prstClr val="white"/>
                </a:solidFill>
                <a:effectLst>
                  <a:outerShdw blurRad="38100" dist="38100" dir="2700000" algn="tl">
                    <a:srgbClr val="000000">
                      <a:alpha val="43137"/>
                    </a:srgbClr>
                  </a:outerShdw>
                </a:effectLst>
                <a:latin typeface="Trebuchet MS"/>
                <a:cs typeface="Trebuchet MS"/>
              </a:rPr>
              <a:t>Benchmark- Real Life Scenarios</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856545"/>
            <a:ext cx="8229600" cy="5308759"/>
          </a:xfrm>
        </p:spPr>
        <p:txBody>
          <a:bodyPr>
            <a:noAutofit/>
          </a:bodyPr>
          <a:lstStyle/>
          <a:p>
            <a:pPr marL="0" indent="0" algn="ctr">
              <a:lnSpc>
                <a:spcPct val="107000"/>
              </a:lnSpc>
              <a:spcAft>
                <a:spcPts val="800"/>
              </a:spcAft>
              <a:buNone/>
            </a:pPr>
            <a:r>
              <a:rPr lang="en-GB" sz="1200" b="1"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EXAMPLE E</a:t>
            </a:r>
          </a:p>
          <a:p>
            <a:pPr marL="0" indent="0">
              <a:lnSpc>
                <a:spcPct val="107000"/>
              </a:lnSpc>
              <a:spcAft>
                <a:spcPts val="800"/>
              </a:spcAft>
              <a:buNone/>
            </a:pPr>
            <a:endParaRPr lang="en-GB" sz="12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b="1" dirty="0" smtClean="0">
                <a:latin typeface="Calibri" panose="020F0502020204030204" pitchFamily="34" charset="0"/>
                <a:ea typeface="Calibri" panose="020F0502020204030204" pitchFamily="34" charset="0"/>
                <a:cs typeface="Times New Roman" panose="02020603050405020304" pitchFamily="18" charset="0"/>
              </a:rPr>
              <a:t>Pre-Trade </a:t>
            </a:r>
            <a:r>
              <a:rPr lang="en-GB" sz="1200" b="1" dirty="0">
                <a:latin typeface="Calibri" panose="020F0502020204030204" pitchFamily="34" charset="0"/>
                <a:ea typeface="Calibri" panose="020F0502020204030204" pitchFamily="34" charset="0"/>
                <a:cs typeface="Times New Roman" panose="02020603050405020304" pitchFamily="18" charset="0"/>
              </a:rPr>
              <a:t>Transparency</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Calibri" panose="020F0502020204030204" pitchFamily="34" charset="0"/>
              </a:rPr>
              <a:t>The </a:t>
            </a:r>
            <a:r>
              <a:rPr lang="en-GB" sz="1200" dirty="0">
                <a:latin typeface="Calibri" panose="020F0502020204030204" pitchFamily="34" charset="0"/>
                <a:ea typeface="Calibri" panose="020F0502020204030204" pitchFamily="34" charset="0"/>
                <a:cs typeface="Calibri" panose="020F0502020204030204" pitchFamily="34" charset="0"/>
              </a:rPr>
              <a:t>benchmark definition contained in the European Regulation is broadly based on the </a:t>
            </a:r>
            <a:r>
              <a:rPr lang="en-GB" sz="1200" b="1" dirty="0">
                <a:latin typeface="Calibri" panose="020F0502020204030204" pitchFamily="34" charset="0"/>
                <a:ea typeface="Calibri" panose="020F0502020204030204" pitchFamily="34" charset="0"/>
                <a:cs typeface="Calibri" panose="020F0502020204030204" pitchFamily="34" charset="0"/>
              </a:rPr>
              <a:t>IOSCO definition</a:t>
            </a:r>
            <a:r>
              <a:rPr lang="en-GB" sz="1200" dirty="0">
                <a:latin typeface="Calibri" panose="020F0502020204030204" pitchFamily="34" charset="0"/>
                <a:ea typeface="Calibri" panose="020F0502020204030204" pitchFamily="34" charset="0"/>
                <a:cs typeface="Calibri" panose="020F0502020204030204" pitchFamily="34" charset="0"/>
              </a:rPr>
              <a:t>. The ongoing implementation of the principles in the UK has shown how a vague definition can lead to significant confusion amongst industry participants on how wide the scope of the benchmarks’ regulation should be.</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Calibri" panose="020F0502020204030204" pitchFamily="34" charset="0"/>
              </a:rPr>
              <a:t>The </a:t>
            </a:r>
            <a:r>
              <a:rPr lang="en-GB" sz="1200" dirty="0">
                <a:latin typeface="Calibri" panose="020F0502020204030204" pitchFamily="34" charset="0"/>
                <a:ea typeface="Calibri" panose="020F0502020204030204" pitchFamily="34" charset="0"/>
                <a:cs typeface="Calibri" panose="020F0502020204030204" pitchFamily="34" charset="0"/>
              </a:rPr>
              <a:t>key concern is the delineation between pre-trade transparency, i.e. making prices for financial instruments available to the market to enable price discovery, and benchmarks – whose primary goal is to provide a reference source </a:t>
            </a:r>
            <a:r>
              <a:rPr lang="en-GB" sz="1200" dirty="0" smtClean="0">
                <a:latin typeface="Calibri" panose="020F0502020204030204" pitchFamily="34" charset="0"/>
                <a:ea typeface="Calibri" panose="020F0502020204030204" pitchFamily="34" charset="0"/>
                <a:cs typeface="Calibri" panose="020F0502020204030204" pitchFamily="34" charset="0"/>
              </a:rPr>
              <a:t>to </a:t>
            </a:r>
            <a:r>
              <a:rPr lang="en-GB" sz="1200" dirty="0">
                <a:latin typeface="Calibri" panose="020F0502020204030204" pitchFamily="34" charset="0"/>
                <a:ea typeface="Calibri" panose="020F0502020204030204" pitchFamily="34" charset="0"/>
                <a:cs typeface="Calibri" panose="020F0502020204030204" pitchFamily="34" charset="0"/>
              </a:rPr>
              <a:t>price financial instruments.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200" dirty="0">
                <a:latin typeface="Calibri" panose="020F0502020204030204" pitchFamily="34" charset="0"/>
                <a:ea typeface="Calibri" panose="020F0502020204030204" pitchFamily="34" charset="0"/>
                <a:cs typeface="Calibri" panose="020F0502020204030204" pitchFamily="34" charset="0"/>
              </a:rPr>
              <a:t>Trading venues, market data vendors, and brokers all offer market level price reporting for individual financial instruments. This is explicitly encouraged by </a:t>
            </a:r>
            <a:r>
              <a:rPr lang="en-GB" sz="1200" b="1" dirty="0">
                <a:latin typeface="Calibri" panose="020F0502020204030204" pitchFamily="34" charset="0"/>
                <a:ea typeface="Calibri" panose="020F0502020204030204" pitchFamily="34" charset="0"/>
                <a:cs typeface="Calibri" panose="020F0502020204030204" pitchFamily="34" charset="0"/>
              </a:rPr>
              <a:t>MiFID II </a:t>
            </a:r>
            <a:r>
              <a:rPr lang="en-GB" sz="1200" dirty="0">
                <a:latin typeface="Calibri" panose="020F0502020204030204" pitchFamily="34" charset="0"/>
                <a:ea typeface="Calibri" panose="020F0502020204030204" pitchFamily="34" charset="0"/>
                <a:cs typeface="Calibri" panose="020F0502020204030204" pitchFamily="34" charset="0"/>
              </a:rPr>
              <a:t>where great focus is put on encouraging pre-trade transparency by either displaying firm quotes and offers, or indicative quotes. By labelling pre-trade pricing sources as benchmarks, the scope of the benchmarks regulation would be significantly widened.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1200" dirty="0" smtClean="0">
                <a:solidFill>
                  <a:prstClr val="black"/>
                </a:solidFill>
                <a:latin typeface="Calibri" panose="020F0502020204030204" pitchFamily="34" charset="0"/>
                <a:ea typeface="Calibri" panose="020F0502020204030204" pitchFamily="34" charset="0"/>
                <a:cs typeface="Calibri" panose="020F0502020204030204" pitchFamily="34" charset="0"/>
              </a:rPr>
              <a:t>A </a:t>
            </a:r>
            <a:r>
              <a:rPr lang="en-GB" sz="1200" dirty="0">
                <a:solidFill>
                  <a:prstClr val="black"/>
                </a:solidFill>
                <a:latin typeface="Calibri" panose="020F0502020204030204" pitchFamily="34" charset="0"/>
                <a:ea typeface="Calibri" panose="020F0502020204030204" pitchFamily="34" charset="0"/>
                <a:cs typeface="Calibri" panose="020F0502020204030204" pitchFamily="34" charset="0"/>
              </a:rPr>
              <a:t>single data vendor would then have to publish potentially millions of benchmark prices under this broad definition. This is because pre-trade pricing screens are constructed by using aggregate transaction data (in the case of very liquid instruments) or by inter- and extrapolating between transacted price points to estimate the price level of a given instrument. Confusingly, where a transaction occurs in that exact instrument, the benchmark (previously based on interpolation or aggregation) would suddenly seize to be a benchmark and transform into a price. </a:t>
            </a:r>
            <a:endParaRPr lang="en-GB" sz="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Calibri" panose="020F0502020204030204" pitchFamily="34" charset="0"/>
              </a:rPr>
              <a:t>FIA Europe members believe </a:t>
            </a:r>
            <a:r>
              <a:rPr lang="en-GB" sz="1200" dirty="0">
                <a:solidFill>
                  <a:srgbClr val="00B0F0"/>
                </a:solidFill>
                <a:latin typeface="Calibri" panose="020F0502020204030204" pitchFamily="34" charset="0"/>
                <a:ea typeface="Calibri" panose="020F0502020204030204" pitchFamily="34" charset="0"/>
                <a:cs typeface="Calibri" panose="020F0502020204030204" pitchFamily="34" charset="0"/>
              </a:rPr>
              <a:t>that interpolation, aggregation and indeed extrapolation, for pre-trade indications of interest and/or implied prices, go further than what was intended by the IOSCO definition of “calculation”. </a:t>
            </a:r>
            <a:r>
              <a:rPr lang="en-GB" sz="1200" dirty="0" smtClean="0">
                <a:solidFill>
                  <a:srgbClr val="00B0F0"/>
                </a:solidFill>
                <a:latin typeface="Calibri" panose="020F0502020204030204" pitchFamily="34" charset="0"/>
                <a:ea typeface="Calibri" panose="020F0502020204030204" pitchFamily="34" charset="0"/>
                <a:cs typeface="Calibri" panose="020F0502020204030204" pitchFamily="34" charset="0"/>
              </a:rPr>
              <a:t>FIA Europe members recommend more clarity in </a:t>
            </a:r>
            <a:r>
              <a:rPr lang="en-GB" sz="1200" dirty="0">
                <a:solidFill>
                  <a:srgbClr val="00B0F0"/>
                </a:solidFill>
                <a:latin typeface="Calibri" panose="020F0502020204030204" pitchFamily="34" charset="0"/>
                <a:ea typeface="Calibri" panose="020F0502020204030204" pitchFamily="34" charset="0"/>
                <a:cs typeface="Calibri" panose="020F0502020204030204" pitchFamily="34" charset="0"/>
              </a:rPr>
              <a:t>the context of the European </a:t>
            </a:r>
            <a:r>
              <a:rPr lang="en-GB" sz="1200" dirty="0" smtClean="0">
                <a:solidFill>
                  <a:srgbClr val="00B0F0"/>
                </a:solidFill>
                <a:latin typeface="Calibri" panose="020F0502020204030204" pitchFamily="34" charset="0"/>
                <a:ea typeface="Calibri" panose="020F0502020204030204" pitchFamily="34" charset="0"/>
                <a:cs typeface="Calibri" panose="020F0502020204030204" pitchFamily="34" charset="0"/>
              </a:rPr>
              <a:t>Benchmarks </a:t>
            </a:r>
            <a:r>
              <a:rPr lang="en-GB" sz="1200" dirty="0">
                <a:solidFill>
                  <a:srgbClr val="00B0F0"/>
                </a:solidFill>
                <a:latin typeface="Calibri" panose="020F0502020204030204" pitchFamily="34" charset="0"/>
                <a:ea typeface="Calibri" panose="020F0502020204030204" pitchFamily="34" charset="0"/>
                <a:cs typeface="Calibri" panose="020F0502020204030204" pitchFamily="34" charset="0"/>
              </a:rPr>
              <a:t>regulation.</a:t>
            </a:r>
            <a:endPar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6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dirty="0">
                <a:solidFill>
                  <a:prstClr val="black">
                    <a:tint val="75000"/>
                  </a:prstClr>
                </a:solidFill>
              </a:rPr>
              <a:t>7</a:t>
            </a:r>
            <a:endParaRPr lang="en-US" dirty="0" smtClean="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574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809062"/>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a:solidFill>
                  <a:prstClr val="white"/>
                </a:solidFill>
                <a:effectLst>
                  <a:outerShdw blurRad="38100" dist="38100" dir="2700000" algn="tl">
                    <a:srgbClr val="000000">
                      <a:alpha val="43137"/>
                    </a:srgbClr>
                  </a:outerShdw>
                </a:effectLst>
                <a:latin typeface="Trebuchet MS"/>
                <a:cs typeface="Trebuchet MS"/>
              </a:rPr>
              <a:t>Benchmark- Real Life </a:t>
            </a:r>
            <a:r>
              <a:rPr lang="en-US" sz="2800" b="1" i="1" dirty="0" smtClean="0">
                <a:solidFill>
                  <a:prstClr val="white"/>
                </a:solidFill>
                <a:effectLst>
                  <a:outerShdw blurRad="38100" dist="38100" dir="2700000" algn="tl">
                    <a:srgbClr val="000000">
                      <a:alpha val="43137"/>
                    </a:srgbClr>
                  </a:outerShdw>
                </a:effectLst>
                <a:latin typeface="Trebuchet MS"/>
                <a:cs typeface="Trebuchet MS"/>
              </a:rPr>
              <a:t>Scenarios Summary</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323528" y="856545"/>
            <a:ext cx="8496944" cy="5499807"/>
          </a:xfrm>
        </p:spPr>
        <p:txBody>
          <a:bodyPr>
            <a:noAutofit/>
          </a:bodyPr>
          <a:lstStyle/>
          <a:p>
            <a:pPr marL="0" indent="0">
              <a:lnSpc>
                <a:spcPct val="107000"/>
              </a:lnSpc>
              <a:spcAft>
                <a:spcPts val="800"/>
              </a:spcAft>
              <a:buNone/>
            </a:pPr>
            <a:r>
              <a:rPr lang="en-GB" sz="1100" b="1" i="1" dirty="0" smtClean="0"/>
              <a:t>Implementation challenges: </a:t>
            </a:r>
            <a:r>
              <a:rPr lang="en-GB" sz="1100" dirty="0"/>
              <a:t>t</a:t>
            </a:r>
            <a:r>
              <a:rPr lang="en-GB" sz="1100" dirty="0" smtClean="0"/>
              <a:t>he </a:t>
            </a:r>
            <a:r>
              <a:rPr lang="en-GB" sz="1100" dirty="0"/>
              <a:t>new rules could lead to the transformation or even disappearance of some </a:t>
            </a:r>
            <a:r>
              <a:rPr lang="en-GB" sz="1100" dirty="0" smtClean="0"/>
              <a:t>benchmarks.</a:t>
            </a:r>
          </a:p>
          <a:p>
            <a:pPr marL="0" indent="0">
              <a:lnSpc>
                <a:spcPct val="107000"/>
              </a:lnSpc>
              <a:spcAft>
                <a:spcPts val="800"/>
              </a:spcAft>
              <a:buNone/>
            </a:pPr>
            <a:r>
              <a:rPr lang="en-GB" sz="1100" b="1" i="1" dirty="0" smtClean="0"/>
              <a:t>Compliance: </a:t>
            </a:r>
            <a:r>
              <a:rPr lang="en-GB" sz="1100" dirty="0" smtClean="0"/>
              <a:t>the </a:t>
            </a:r>
            <a:r>
              <a:rPr lang="en-GB" sz="1100" dirty="0"/>
              <a:t>compliance burden for firms that administer, use and contribute to financial benchmarks will also be substantial and the Regulation will pose special challenges for EU market participants that rely on non-EU benchmarks</a:t>
            </a:r>
            <a:r>
              <a:rPr lang="en-GB" sz="1100" dirty="0" smtClean="0"/>
              <a:t>.</a:t>
            </a:r>
          </a:p>
          <a:p>
            <a:pPr marL="0" indent="0">
              <a:lnSpc>
                <a:spcPct val="107000"/>
              </a:lnSpc>
              <a:spcAft>
                <a:spcPts val="800"/>
              </a:spcAft>
              <a:buNone/>
            </a:pPr>
            <a:r>
              <a:rPr lang="en-GB" sz="1100" b="1" i="1" dirty="0" smtClean="0">
                <a:latin typeface="Calibri" panose="020F0502020204030204" pitchFamily="34" charset="0"/>
                <a:ea typeface="Calibri" panose="020F0502020204030204" pitchFamily="34" charset="0"/>
                <a:cs typeface="Times New Roman" panose="02020603050405020304" pitchFamily="18" charset="0"/>
              </a:rPr>
              <a:t>Definition: </a:t>
            </a:r>
            <a:r>
              <a:rPr lang="en-GB" sz="1100" dirty="0" smtClean="0">
                <a:latin typeface="Calibri" panose="020F0502020204030204" pitchFamily="34" charset="0"/>
                <a:ea typeface="Calibri" panose="020F0502020204030204" pitchFamily="34" charset="0"/>
                <a:cs typeface="Times New Roman" panose="02020603050405020304" pitchFamily="18" charset="0"/>
              </a:rPr>
              <a:t>the </a:t>
            </a:r>
            <a:r>
              <a:rPr lang="en-GB" sz="1100" dirty="0">
                <a:latin typeface="Calibri" panose="020F0502020204030204" pitchFamily="34" charset="0"/>
                <a:ea typeface="Calibri" panose="020F0502020204030204" pitchFamily="34" charset="0"/>
                <a:cs typeface="Times New Roman" panose="02020603050405020304" pitchFamily="18" charset="0"/>
              </a:rPr>
              <a:t>v</a:t>
            </a:r>
            <a:r>
              <a:rPr lang="en-GB" sz="1100" dirty="0" smtClean="0">
                <a:latin typeface="Calibri" panose="020F0502020204030204" pitchFamily="34" charset="0"/>
                <a:ea typeface="Calibri" panose="020F0502020204030204" pitchFamily="34" charset="0"/>
                <a:cs typeface="Times New Roman" panose="02020603050405020304" pitchFamily="18" charset="0"/>
              </a:rPr>
              <a:t>ague and wide scope can lead to significant confusion amongst industry participants. Clarification is needed to provide guidance to market participants.</a:t>
            </a:r>
          </a:p>
          <a:p>
            <a:pPr marL="0" indent="0">
              <a:lnSpc>
                <a:spcPct val="107000"/>
              </a:lnSpc>
              <a:spcAft>
                <a:spcPts val="800"/>
              </a:spcAft>
              <a:buNone/>
            </a:pPr>
            <a:r>
              <a:rPr lang="en-GB" sz="1100" b="1" dirty="0" smtClean="0"/>
              <a:t>Access to benchmarks: </a:t>
            </a:r>
            <a:r>
              <a:rPr lang="en-GB" sz="1100" dirty="0"/>
              <a:t>t</a:t>
            </a:r>
            <a:r>
              <a:rPr lang="en-GB" sz="1100" dirty="0" smtClean="0"/>
              <a:t>he inability of </a:t>
            </a:r>
            <a:r>
              <a:rPr lang="en-GB" sz="1100" dirty="0"/>
              <a:t>companies </a:t>
            </a:r>
            <a:r>
              <a:rPr lang="en-GB" sz="1100" dirty="0" smtClean="0"/>
              <a:t>to access benchmarks to hedge FX </a:t>
            </a:r>
            <a:r>
              <a:rPr lang="en-GB" sz="1100" dirty="0"/>
              <a:t>risks, </a:t>
            </a:r>
            <a:r>
              <a:rPr lang="en-GB" sz="1100" dirty="0" smtClean="0"/>
              <a:t>would </a:t>
            </a:r>
            <a:r>
              <a:rPr lang="en-GB" sz="1100" dirty="0"/>
              <a:t>open them up to a huge amount of market </a:t>
            </a:r>
            <a:r>
              <a:rPr lang="en-GB" sz="1100" dirty="0" smtClean="0"/>
              <a:t>risk. Subsequently, companies would have to either a) accept </a:t>
            </a:r>
            <a:r>
              <a:rPr lang="en-GB" sz="1100" dirty="0"/>
              <a:t>this risk </a:t>
            </a:r>
            <a:r>
              <a:rPr lang="en-GB" sz="1100" dirty="0" smtClean="0"/>
              <a:t>or b) not </a:t>
            </a:r>
            <a:r>
              <a:rPr lang="en-GB" sz="1100" dirty="0"/>
              <a:t>to enter into the underlying </a:t>
            </a:r>
            <a:r>
              <a:rPr lang="en-GB" sz="1100" dirty="0" smtClean="0"/>
              <a:t>contracts which would have a negative impact in the real economy.</a:t>
            </a:r>
          </a:p>
          <a:p>
            <a:pPr marL="0" indent="0">
              <a:buNone/>
            </a:pPr>
            <a:r>
              <a:rPr lang="en-GB" sz="1100" b="1" i="1" dirty="0" smtClean="0"/>
              <a:t>Third –country: </a:t>
            </a:r>
            <a:r>
              <a:rPr lang="en-GB" sz="1100" dirty="0" smtClean="0"/>
              <a:t>under</a:t>
            </a:r>
            <a:r>
              <a:rPr lang="en-GB" sz="1100" b="1" i="1" dirty="0" smtClean="0"/>
              <a:t> </a:t>
            </a:r>
            <a:r>
              <a:rPr lang="en-GB" sz="1100" dirty="0" smtClean="0"/>
              <a:t>the Commission’s proposal, a third-country is </a:t>
            </a:r>
            <a:r>
              <a:rPr lang="en-GB" sz="1100" dirty="0"/>
              <a:t>unlikely to be deemed equivalent </a:t>
            </a:r>
            <a:r>
              <a:rPr lang="en-GB" sz="1100" dirty="0" smtClean="0"/>
              <a:t>in </a:t>
            </a:r>
            <a:r>
              <a:rPr lang="en-GB" sz="1100" dirty="0"/>
              <a:t>the EU</a:t>
            </a:r>
            <a:r>
              <a:rPr lang="en-GB" sz="1100" dirty="0" smtClean="0"/>
              <a:t>.  A third-country benchmark </a:t>
            </a:r>
            <a:r>
              <a:rPr lang="en-GB" sz="1100" dirty="0"/>
              <a:t>could therefore be prohibited from use in the EU, causing significant disruption and competitive disadvantage for EU users</a:t>
            </a:r>
            <a:r>
              <a:rPr lang="en-GB" sz="1100" dirty="0" smtClean="0"/>
              <a:t>. This is further compounded by the lack of regulation in other jurisdiction. FIA Europe members supports the Parliaments reliance </a:t>
            </a:r>
            <a:r>
              <a:rPr lang="en-GB" sz="1100" dirty="0"/>
              <a:t>on IOSCO </a:t>
            </a:r>
            <a:r>
              <a:rPr lang="en-GB" sz="1100" dirty="0" smtClean="0"/>
              <a:t>compliance and recommends this as being </a:t>
            </a:r>
            <a:r>
              <a:rPr lang="en-GB" sz="1100" dirty="0"/>
              <a:t>a good way forward. </a:t>
            </a:r>
          </a:p>
          <a:p>
            <a:pPr marL="0" lvl="0" indent="0">
              <a:buNone/>
            </a:pPr>
            <a:endParaRPr lang="en-GB" sz="1100" dirty="0"/>
          </a:p>
          <a:p>
            <a:pPr marL="0" indent="0">
              <a:lnSpc>
                <a:spcPct val="107000"/>
              </a:lnSpc>
              <a:spcAft>
                <a:spcPts val="800"/>
              </a:spcAft>
              <a:buNone/>
            </a:pPr>
            <a:r>
              <a:rPr lang="en-GB" sz="1100" b="1" i="1" dirty="0" smtClean="0"/>
              <a:t>“Contributor and submitter” classification: </a:t>
            </a:r>
            <a:r>
              <a:rPr lang="en-GB" sz="1100" dirty="0" smtClean="0"/>
              <a:t>of individuals could restrict or alter trading behaviour. The wide definition of “contributor” would capture individuals and </a:t>
            </a:r>
            <a:r>
              <a:rPr lang="en-GB" sz="1100" dirty="0"/>
              <a:t>members who simply trade an instrument, where trading data is used in order to determine a benchmark</a:t>
            </a:r>
            <a:r>
              <a:rPr lang="en-GB" sz="1100" dirty="0" smtClean="0"/>
              <a:t>. Firms may subsequently choose to trade OTC or outside the Union.</a:t>
            </a:r>
            <a:r>
              <a:rPr lang="en-GB" sz="1100" dirty="0"/>
              <a:t>  </a:t>
            </a:r>
            <a:endParaRPr lang="en-GB" sz="1100" dirty="0" smtClean="0"/>
          </a:p>
          <a:p>
            <a:pPr marL="0" lvl="0" indent="0">
              <a:buNone/>
            </a:pPr>
            <a:r>
              <a:rPr lang="en-GB" sz="1100" b="1" i="1" dirty="0" smtClean="0"/>
              <a:t>“Actual or presumed knowledge”: </a:t>
            </a:r>
            <a:r>
              <a:rPr lang="en-GB" sz="1100" dirty="0" smtClean="0"/>
              <a:t>of the benchmarks’ use by the administrator is silent under the Regulation. Further, it is unclear whether an Exchange </a:t>
            </a:r>
            <a:r>
              <a:rPr lang="en-GB" sz="1100" dirty="0"/>
              <a:t>should treat such values as </a:t>
            </a:r>
            <a:r>
              <a:rPr lang="en-GB" sz="1100" dirty="0" smtClean="0"/>
              <a:t>benchmarks.</a:t>
            </a:r>
            <a:r>
              <a:rPr lang="en-GB" sz="1100" dirty="0"/>
              <a:t> </a:t>
            </a:r>
            <a:r>
              <a:rPr lang="en-GB" sz="1100" dirty="0" smtClean="0"/>
              <a:t>Clarification as to the definition of benchmark is needed.</a:t>
            </a:r>
          </a:p>
          <a:p>
            <a:pPr marL="0" lvl="0" indent="0">
              <a:buNone/>
            </a:pPr>
            <a:endParaRPr lang="en-GB" sz="1100" b="1" i="1" dirty="0"/>
          </a:p>
          <a:p>
            <a:pPr marL="0" lvl="0" indent="0">
              <a:buNone/>
            </a:pPr>
            <a:r>
              <a:rPr lang="en-GB" sz="1100" b="1" i="1" dirty="0" smtClean="0"/>
              <a:t>Pre-trade pricing sources: </a:t>
            </a:r>
            <a:r>
              <a:rPr lang="en-GB" sz="1100" dirty="0" smtClean="0"/>
              <a:t>labelled </a:t>
            </a:r>
            <a:r>
              <a:rPr lang="en-GB" sz="1100" dirty="0"/>
              <a:t>as </a:t>
            </a:r>
            <a:r>
              <a:rPr lang="en-GB" sz="1100" dirty="0" smtClean="0"/>
              <a:t>benchmarks would significantly widen the scope. Confusingly</a:t>
            </a:r>
            <a:r>
              <a:rPr lang="en-GB" sz="1100" dirty="0"/>
              <a:t>, where a transaction occurs in that exact instrument, the benchmark (previously based on interpolation or aggregation) would suddenly seize to be a benchmark and transform into a price. </a:t>
            </a:r>
            <a:r>
              <a:rPr lang="en-GB" sz="1100" dirty="0" smtClean="0"/>
              <a:t>Clarity </a:t>
            </a:r>
            <a:r>
              <a:rPr lang="en-GB" sz="1100" dirty="0"/>
              <a:t>is needed in the context of the European benchmarks regulation</a:t>
            </a:r>
            <a:r>
              <a:rPr lang="en-GB" sz="1100" dirty="0" smtClean="0"/>
              <a:t>.</a:t>
            </a:r>
          </a:p>
          <a:p>
            <a:pPr lvl="0"/>
            <a:endParaRPr lang="en-GB" sz="1100" b="1" i="1" dirty="0"/>
          </a:p>
          <a:p>
            <a:pPr marL="0" indent="0">
              <a:buNone/>
            </a:pPr>
            <a:r>
              <a:rPr lang="en-GB" sz="1100" b="1" i="1" dirty="0"/>
              <a:t>Central Counterparties (CCPs</a:t>
            </a:r>
            <a:r>
              <a:rPr lang="en-GB" sz="1100" b="1" i="1" dirty="0" smtClean="0"/>
              <a:t>): </a:t>
            </a:r>
            <a:r>
              <a:rPr lang="en-GB" sz="1100" dirty="0" smtClean="0"/>
              <a:t>will </a:t>
            </a:r>
            <a:r>
              <a:rPr lang="en-GB" sz="1100" dirty="0"/>
              <a:t>have to comply with the requirements for users </a:t>
            </a:r>
            <a:r>
              <a:rPr lang="en-GB" sz="1100" dirty="0" smtClean="0"/>
              <a:t> in addition to their obligations under EMIR. The Benchmark Regulation may </a:t>
            </a:r>
            <a:r>
              <a:rPr lang="en-GB" sz="1100" dirty="0"/>
              <a:t>undermine the CCPs willingness and ability to offer new financial products for clearing and settlement, </a:t>
            </a:r>
            <a:r>
              <a:rPr lang="en-GB" sz="1100" dirty="0" smtClean="0"/>
              <a:t>particularly </a:t>
            </a:r>
            <a:r>
              <a:rPr lang="en-GB" sz="1100" dirty="0"/>
              <a:t>from trading venues or administrators located in Third Countries. </a:t>
            </a:r>
            <a:endParaRPr lang="en-GB" sz="1100" b="1" i="1" dirty="0"/>
          </a:p>
          <a:p>
            <a:pPr marL="0" lvl="0" indent="0">
              <a:buNone/>
            </a:pPr>
            <a:endParaRPr lang="en-GB" sz="1100" dirty="0"/>
          </a:p>
          <a:p>
            <a:pPr marL="0" indent="0">
              <a:lnSpc>
                <a:spcPct val="107000"/>
              </a:lnSpc>
              <a:spcAft>
                <a:spcPts val="800"/>
              </a:spcAft>
              <a:buNone/>
            </a:pPr>
            <a:endParaRPr lang="en-GB" sz="12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dirty="0">
                <a:solidFill>
                  <a:prstClr val="black">
                    <a:tint val="75000"/>
                  </a:prstClr>
                </a:solidFill>
              </a:rPr>
              <a:t>7</a:t>
            </a:r>
            <a:endParaRPr lang="en-US" dirty="0" smtClean="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672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692695"/>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smtClean="0">
                <a:solidFill>
                  <a:schemeClr val="bg1"/>
                </a:solidFill>
                <a:effectLst>
                  <a:outerShdw blurRad="38100" dist="38100" dir="2700000" algn="tl">
                    <a:srgbClr val="000000">
                      <a:alpha val="43137"/>
                    </a:srgbClr>
                  </a:outerShdw>
                </a:effectLst>
                <a:latin typeface="Trebuchet MS"/>
                <a:cs typeface="Trebuchet MS"/>
              </a:rPr>
              <a:t>Overview</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1180933"/>
            <a:ext cx="8229600" cy="4525963"/>
          </a:xfrm>
        </p:spPr>
        <p:txBody>
          <a:bodyPr>
            <a:noAutofit/>
          </a:bodyPr>
          <a:lstStyle/>
          <a:p>
            <a:pPr marL="0" indent="0" algn="just">
              <a:buNone/>
            </a:pPr>
            <a:endParaRPr lang="en-GB" sz="1200" dirty="0"/>
          </a:p>
          <a:p>
            <a:pPr marL="0" indent="0" algn="just">
              <a:buNone/>
            </a:pPr>
            <a:r>
              <a:rPr lang="en-GB" sz="1200" dirty="0" smtClean="0"/>
              <a:t>FIA Europe members would like to highlight their concerns about the impact of the European Commission’s, Council and Parliament’s proposed Benchmark Regulation on indices used as benchmarks in financial instruments and financial contracts. The main areas of concern are set out as follows:</a:t>
            </a:r>
          </a:p>
          <a:p>
            <a:pPr marL="0" indent="0" algn="just">
              <a:buNone/>
            </a:pPr>
            <a:endParaRPr lang="en-GB" sz="1200" dirty="0" smtClean="0"/>
          </a:p>
          <a:p>
            <a:pPr algn="just"/>
            <a:r>
              <a:rPr lang="en-GB" sz="1200" dirty="0" smtClean="0"/>
              <a:t>Third Country;</a:t>
            </a:r>
          </a:p>
          <a:p>
            <a:pPr algn="just"/>
            <a:r>
              <a:rPr lang="en-GB" sz="1200" dirty="0" smtClean="0"/>
              <a:t>Scope; and</a:t>
            </a:r>
          </a:p>
          <a:p>
            <a:pPr algn="just"/>
            <a:r>
              <a:rPr lang="en-GB" sz="1200" dirty="0" smtClean="0"/>
              <a:t>Definition of Benchmark.</a:t>
            </a:r>
          </a:p>
          <a:p>
            <a:pPr marL="0" indent="0" algn="just">
              <a:buNone/>
            </a:pPr>
            <a:endParaRPr lang="en-GB" sz="1200" dirty="0"/>
          </a:p>
          <a:p>
            <a:pPr marL="0" indent="0" algn="just">
              <a:buNone/>
            </a:pPr>
            <a:r>
              <a:rPr lang="en-GB" sz="1200" dirty="0" smtClean="0"/>
              <a:t>FIA Europe members would like to illustrate the potential unintended consequences of the proposed Benchmark Regulation through the use of real life scenario examples.</a:t>
            </a:r>
          </a:p>
          <a:p>
            <a:pPr marL="0" indent="0" algn="just">
              <a:buNone/>
            </a:pPr>
            <a:endParaRPr lang="en-GB" sz="1200" dirty="0" smtClean="0"/>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074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48579"/>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smtClean="0">
                <a:solidFill>
                  <a:schemeClr val="bg1"/>
                </a:solidFill>
                <a:effectLst>
                  <a:outerShdw blurRad="38100" dist="38100" dir="2700000" algn="tl">
                    <a:srgbClr val="000000">
                      <a:alpha val="43137"/>
                    </a:srgbClr>
                  </a:outerShdw>
                </a:effectLst>
                <a:latin typeface="Trebuchet MS"/>
                <a:cs typeface="Trebuchet MS"/>
              </a:rPr>
              <a:t>Third Country</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395536" y="856546"/>
            <a:ext cx="8496943" cy="5391840"/>
          </a:xfrm>
        </p:spPr>
        <p:txBody>
          <a:bodyPr>
            <a:noAutofit/>
          </a:bodyPr>
          <a:lstStyle/>
          <a:p>
            <a:pPr marL="0" indent="0" fontAlgn="base">
              <a:buNone/>
            </a:pPr>
            <a:r>
              <a:rPr lang="en-GB" sz="1200" dirty="0" smtClean="0"/>
              <a:t>A </a:t>
            </a:r>
            <a:r>
              <a:rPr lang="en-GB" sz="1200" dirty="0"/>
              <a:t>third-country administrator </a:t>
            </a:r>
            <a:r>
              <a:rPr lang="en-GB" sz="1200" dirty="0" smtClean="0"/>
              <a:t>will be deemed acceptable under the proposed Benchmark </a:t>
            </a:r>
            <a:r>
              <a:rPr lang="en-GB" sz="1200" dirty="0"/>
              <a:t>Regulation </a:t>
            </a:r>
            <a:r>
              <a:rPr lang="en-GB" sz="1200" dirty="0" smtClean="0"/>
              <a:t>if it complies with either:</a:t>
            </a:r>
          </a:p>
          <a:p>
            <a:pPr marL="0" indent="0" fontAlgn="base">
              <a:buNone/>
            </a:pPr>
            <a:endParaRPr lang="en-GB" sz="1200" dirty="0"/>
          </a:p>
          <a:p>
            <a:pPr marL="0" indent="0" fontAlgn="base">
              <a:buNone/>
            </a:pPr>
            <a:r>
              <a:rPr lang="en-GB" sz="1200" b="1" i="1" dirty="0" smtClean="0"/>
              <a:t>Article 20, Equivalence: </a:t>
            </a:r>
            <a:r>
              <a:rPr lang="en-GB" sz="1200" dirty="0" smtClean="0"/>
              <a:t>the </a:t>
            </a:r>
            <a:r>
              <a:rPr lang="en-GB" sz="1200" b="1" dirty="0" smtClean="0"/>
              <a:t>Commission text </a:t>
            </a:r>
            <a:r>
              <a:rPr lang="en-GB" sz="1200" dirty="0" smtClean="0"/>
              <a:t>proposes that an EU </a:t>
            </a:r>
            <a:r>
              <a:rPr lang="en-GB" sz="1200" dirty="0"/>
              <a:t>supervised </a:t>
            </a:r>
            <a:r>
              <a:rPr lang="en-GB" sz="1200" dirty="0" smtClean="0"/>
              <a:t>entity can </a:t>
            </a:r>
            <a:r>
              <a:rPr lang="en-GB" sz="1200" dirty="0"/>
              <a:t>use a “third country” benchmark (i.e. a benchmark whose administrator is outside the EU) </a:t>
            </a:r>
            <a:r>
              <a:rPr lang="en-GB" sz="1200" dirty="0" smtClean="0"/>
              <a:t>if it satisfies specific criteria.</a:t>
            </a:r>
            <a:endParaRPr lang="en-GB" sz="1200" dirty="0"/>
          </a:p>
          <a:p>
            <a:pPr marL="0" indent="0" fontAlgn="base">
              <a:buNone/>
            </a:pPr>
            <a:endParaRPr lang="en-GB" sz="1200" dirty="0" smtClean="0">
              <a:solidFill>
                <a:srgbClr val="00B0F0"/>
              </a:solidFill>
            </a:endParaRPr>
          </a:p>
          <a:p>
            <a:pPr marL="0" indent="0" fontAlgn="base">
              <a:buNone/>
            </a:pPr>
            <a:r>
              <a:rPr lang="en-GB" sz="1200" dirty="0" smtClean="0">
                <a:solidFill>
                  <a:srgbClr val="00B0F0"/>
                </a:solidFill>
              </a:rPr>
              <a:t>In practice it seems </a:t>
            </a:r>
            <a:r>
              <a:rPr lang="en-GB" sz="1200" dirty="0">
                <a:solidFill>
                  <a:srgbClr val="00B0F0"/>
                </a:solidFill>
              </a:rPr>
              <a:t>unlikely that many third country benchmarks could qualify under this </a:t>
            </a:r>
            <a:r>
              <a:rPr lang="en-GB" sz="1200" dirty="0" smtClean="0">
                <a:solidFill>
                  <a:srgbClr val="00B0F0"/>
                </a:solidFill>
              </a:rPr>
              <a:t>regime,  given </a:t>
            </a:r>
            <a:r>
              <a:rPr lang="en-GB" sz="1200" dirty="0">
                <a:solidFill>
                  <a:srgbClr val="00B0F0"/>
                </a:solidFill>
              </a:rPr>
              <a:t>the different approaches taken to regulation in other jurisdictions</a:t>
            </a:r>
            <a:r>
              <a:rPr lang="en-GB" sz="1200" dirty="0" smtClean="0">
                <a:solidFill>
                  <a:srgbClr val="00B0F0"/>
                </a:solidFill>
              </a:rPr>
              <a:t>. Further, a third-country benchmark may have no incentive to seek recognition under the regime. </a:t>
            </a:r>
          </a:p>
          <a:p>
            <a:pPr marL="0" indent="0" fontAlgn="base">
              <a:buNone/>
            </a:pPr>
            <a:endParaRPr lang="en-GB" sz="1200" dirty="0">
              <a:solidFill>
                <a:srgbClr val="FF0000"/>
              </a:solidFill>
            </a:endParaRPr>
          </a:p>
          <a:p>
            <a:pPr marL="0" indent="0" fontAlgn="base">
              <a:buNone/>
            </a:pPr>
            <a:r>
              <a:rPr lang="en-GB" sz="1200" b="1" dirty="0" smtClean="0"/>
              <a:t>Article </a:t>
            </a:r>
            <a:r>
              <a:rPr lang="en-GB" sz="1200" b="1" dirty="0"/>
              <a:t>21a, </a:t>
            </a:r>
            <a:r>
              <a:rPr lang="en-GB" sz="1200" b="1" i="1" dirty="0" smtClean="0"/>
              <a:t>Recognition: </a:t>
            </a:r>
            <a:r>
              <a:rPr lang="en-GB" sz="1200" dirty="0" smtClean="0"/>
              <a:t>the </a:t>
            </a:r>
            <a:r>
              <a:rPr lang="en-GB" sz="1200" b="1" dirty="0"/>
              <a:t>Council text </a:t>
            </a:r>
            <a:r>
              <a:rPr lang="en-GB" sz="1200" dirty="0"/>
              <a:t>proposes an alternative framework that is intended to allow EU supervised entities </a:t>
            </a:r>
            <a:r>
              <a:rPr lang="en-GB" sz="1200" dirty="0" smtClean="0"/>
              <a:t>to use </a:t>
            </a:r>
            <a:r>
              <a:rPr lang="en-GB" sz="1200" dirty="0"/>
              <a:t>third country benchmarks provided that the third country administrator obtains </a:t>
            </a:r>
            <a:r>
              <a:rPr lang="en-GB" sz="1200" dirty="0" smtClean="0"/>
              <a:t>recognition</a:t>
            </a:r>
            <a:r>
              <a:rPr lang="en-GB" sz="1200" i="1" dirty="0" smtClean="0"/>
              <a:t> </a:t>
            </a:r>
            <a:r>
              <a:rPr lang="en-GB" sz="1200" dirty="0"/>
              <a:t>from the national regulator in </a:t>
            </a:r>
            <a:r>
              <a:rPr lang="en-GB" sz="1200" dirty="0" smtClean="0"/>
              <a:t>the </a:t>
            </a:r>
            <a:r>
              <a:rPr lang="en-GB" sz="1200" dirty="0"/>
              <a:t>EU Member State </a:t>
            </a:r>
            <a:r>
              <a:rPr lang="en-GB" sz="1200" dirty="0" smtClean="0"/>
              <a:t>of reference. </a:t>
            </a:r>
            <a:r>
              <a:rPr lang="en-GB" sz="1200" dirty="0"/>
              <a:t>Under this recognition regime, the non-EU administrator has to comply with most of the </a:t>
            </a:r>
            <a:r>
              <a:rPr lang="en-GB" sz="1200" dirty="0" smtClean="0"/>
              <a:t>obligations </a:t>
            </a:r>
            <a:r>
              <a:rPr lang="en-GB" sz="1200" dirty="0"/>
              <a:t>applicable to EU administrators while also appointing an EU representative.</a:t>
            </a:r>
          </a:p>
          <a:p>
            <a:pPr marL="0" indent="0" fontAlgn="base">
              <a:buNone/>
            </a:pPr>
            <a:endParaRPr lang="en-GB" sz="1200" dirty="0" smtClean="0">
              <a:solidFill>
                <a:srgbClr val="00B0F0"/>
              </a:solidFill>
            </a:endParaRPr>
          </a:p>
          <a:p>
            <a:pPr marL="0" indent="0" fontAlgn="base">
              <a:buNone/>
            </a:pPr>
            <a:r>
              <a:rPr lang="en-GB" sz="1200" dirty="0" smtClean="0">
                <a:solidFill>
                  <a:srgbClr val="00B0F0"/>
                </a:solidFill>
              </a:rPr>
              <a:t>Non-EU </a:t>
            </a:r>
            <a:r>
              <a:rPr lang="en-GB" sz="1200" dirty="0">
                <a:solidFill>
                  <a:srgbClr val="00B0F0"/>
                </a:solidFill>
              </a:rPr>
              <a:t>administrators may </a:t>
            </a:r>
            <a:r>
              <a:rPr lang="en-GB" sz="1200" dirty="0" smtClean="0">
                <a:solidFill>
                  <a:srgbClr val="00B0F0"/>
                </a:solidFill>
              </a:rPr>
              <a:t>face difficulty </a:t>
            </a:r>
            <a:r>
              <a:rPr lang="en-GB" sz="1200" dirty="0">
                <a:solidFill>
                  <a:srgbClr val="00B0F0"/>
                </a:solidFill>
              </a:rPr>
              <a:t>in determining which Member State is the appropriate </a:t>
            </a:r>
            <a:r>
              <a:rPr lang="en-GB" sz="1200" dirty="0" smtClean="0">
                <a:solidFill>
                  <a:srgbClr val="00B0F0"/>
                </a:solidFill>
              </a:rPr>
              <a:t>reference </a:t>
            </a:r>
            <a:r>
              <a:rPr lang="en-GB" sz="1200" dirty="0">
                <a:solidFill>
                  <a:srgbClr val="00B0F0"/>
                </a:solidFill>
              </a:rPr>
              <a:t>country because the data that would enable the administrator to make this judgment (e.g. data identifying where most trade activity is occurring) may not be available to </a:t>
            </a:r>
            <a:r>
              <a:rPr lang="en-GB" sz="1200" dirty="0" smtClean="0">
                <a:solidFill>
                  <a:srgbClr val="00B0F0"/>
                </a:solidFill>
              </a:rPr>
              <a:t>it </a:t>
            </a:r>
            <a:r>
              <a:rPr lang="en-GB" sz="1200" dirty="0">
                <a:solidFill>
                  <a:srgbClr val="00B0F0"/>
                </a:solidFill>
              </a:rPr>
              <a:t>at the time of seeking recognition.</a:t>
            </a:r>
            <a:r>
              <a:rPr lang="en-GB" sz="1200" dirty="0"/>
              <a:t> </a:t>
            </a:r>
            <a:r>
              <a:rPr lang="en-GB" sz="1200" dirty="0" smtClean="0">
                <a:solidFill>
                  <a:srgbClr val="00B0F0"/>
                </a:solidFill>
              </a:rPr>
              <a:t>The </a:t>
            </a:r>
            <a:r>
              <a:rPr lang="en-GB" sz="1200" dirty="0">
                <a:solidFill>
                  <a:srgbClr val="00B0F0"/>
                </a:solidFill>
              </a:rPr>
              <a:t>burden of compliance with the recognition regime could dissuade non-EU administrators from seeking recognition. </a:t>
            </a:r>
            <a:endParaRPr lang="en-GB" sz="1200" dirty="0" smtClean="0">
              <a:solidFill>
                <a:srgbClr val="00B0F0"/>
              </a:solidFill>
            </a:endParaRPr>
          </a:p>
          <a:p>
            <a:pPr marL="0" indent="0" fontAlgn="base">
              <a:buNone/>
            </a:pPr>
            <a:endParaRPr lang="en-GB" sz="1200" b="1" dirty="0">
              <a:solidFill>
                <a:srgbClr val="00B0F0"/>
              </a:solidFill>
            </a:endParaRPr>
          </a:p>
          <a:p>
            <a:pPr marL="0" indent="0" fontAlgn="base">
              <a:buNone/>
            </a:pPr>
            <a:r>
              <a:rPr lang="en-GB" sz="1200" b="1" dirty="0" smtClean="0"/>
              <a:t>Article </a:t>
            </a:r>
            <a:r>
              <a:rPr lang="en-GB" sz="1200" b="1" dirty="0"/>
              <a:t>21b, </a:t>
            </a:r>
            <a:r>
              <a:rPr lang="en-GB" sz="1200" b="1" i="1" dirty="0" smtClean="0"/>
              <a:t>Endorsement: </a:t>
            </a:r>
            <a:r>
              <a:rPr lang="en-GB" sz="1200" dirty="0" smtClean="0"/>
              <a:t>the </a:t>
            </a:r>
            <a:r>
              <a:rPr lang="en-GB" sz="1200" b="1" dirty="0" smtClean="0"/>
              <a:t>Parliament text </a:t>
            </a:r>
            <a:r>
              <a:rPr lang="en-GB" sz="1200" dirty="0" smtClean="0"/>
              <a:t>endorsement </a:t>
            </a:r>
            <a:r>
              <a:rPr lang="en-GB" sz="1200" dirty="0"/>
              <a:t>regime is primarily intended to allow EU administrators to endorse non-EU benchmarks that are produced by their non-EU affiliates for use in the EU for a period up to five years following the entry into force of the Regulation. </a:t>
            </a:r>
            <a:endParaRPr lang="en-GB" sz="1200" dirty="0" smtClean="0"/>
          </a:p>
          <a:p>
            <a:pPr marL="0" indent="0" fontAlgn="base">
              <a:buNone/>
            </a:pPr>
            <a:endParaRPr lang="en-GB" sz="1200" dirty="0" smtClean="0">
              <a:solidFill>
                <a:srgbClr val="00B0F0"/>
              </a:solidFill>
            </a:endParaRPr>
          </a:p>
          <a:p>
            <a:pPr marL="0" indent="0" fontAlgn="base">
              <a:buNone/>
            </a:pPr>
            <a:r>
              <a:rPr lang="en-GB" sz="1200" dirty="0" smtClean="0">
                <a:solidFill>
                  <a:srgbClr val="00B0F0"/>
                </a:solidFill>
              </a:rPr>
              <a:t>The </a:t>
            </a:r>
            <a:r>
              <a:rPr lang="en-GB" sz="1200" dirty="0">
                <a:solidFill>
                  <a:srgbClr val="00B0F0"/>
                </a:solidFill>
              </a:rPr>
              <a:t>EU administrator would need to apply to its national regulator to be allowed to endorse benchmarks provided by its non-EU affiliate</a:t>
            </a:r>
            <a:r>
              <a:rPr lang="en-GB" sz="1200" dirty="0" smtClean="0">
                <a:solidFill>
                  <a:srgbClr val="00B0F0"/>
                </a:solidFill>
              </a:rPr>
              <a:t>. Further, the </a:t>
            </a:r>
            <a:r>
              <a:rPr lang="en-GB" sz="1200" dirty="0">
                <a:solidFill>
                  <a:srgbClr val="00B0F0"/>
                </a:solidFill>
              </a:rPr>
              <a:t>applicant firm has to be able to demonstrate on an ongoing basis that the non-EU benchmark fulfils requirements at least as stringent as those set by the Regulation.</a:t>
            </a:r>
          </a:p>
          <a:p>
            <a:pPr algn="just"/>
            <a:endParaRPr lang="en-GB" sz="1400" dirty="0" smtClean="0"/>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26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692695"/>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775452"/>
          </a:xfrm>
        </p:spPr>
        <p:txBody>
          <a:bodyPr>
            <a:normAutofit/>
          </a:bodyPr>
          <a:lstStyle/>
          <a:p>
            <a:pPr algn="l"/>
            <a:r>
              <a:rPr lang="en-US" sz="2800" b="1" i="1" dirty="0" smtClean="0">
                <a:solidFill>
                  <a:schemeClr val="bg1"/>
                </a:solidFill>
                <a:effectLst>
                  <a:outerShdw blurRad="38100" dist="38100" dir="2700000" algn="tl">
                    <a:srgbClr val="000000">
                      <a:alpha val="43137"/>
                    </a:srgbClr>
                  </a:outerShdw>
                </a:effectLst>
                <a:latin typeface="Trebuchet MS"/>
                <a:cs typeface="Trebuchet MS"/>
              </a:rPr>
              <a:t>Scope</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251520" y="740179"/>
            <a:ext cx="8640960" cy="5616174"/>
          </a:xfrm>
        </p:spPr>
        <p:txBody>
          <a:bodyPr>
            <a:noAutofit/>
          </a:bodyPr>
          <a:lstStyle/>
          <a:p>
            <a:pPr marL="0" indent="0" algn="just">
              <a:buNone/>
            </a:pPr>
            <a:r>
              <a:rPr lang="en-GB" sz="1200" dirty="0" smtClean="0"/>
              <a:t>The </a:t>
            </a:r>
            <a:r>
              <a:rPr lang="en-GB" sz="1200" b="1" dirty="0" smtClean="0"/>
              <a:t>Commission text </a:t>
            </a:r>
            <a:r>
              <a:rPr lang="en-GB" sz="1200" dirty="0" smtClean="0"/>
              <a:t>of the proposed Benchmark Regulation is extremely broad in scope covering a wide range of index levels and potentially many basket or portfolio levels that are regularly determined. </a:t>
            </a:r>
          </a:p>
          <a:p>
            <a:pPr marL="0" indent="0" algn="just">
              <a:buNone/>
            </a:pPr>
            <a:endParaRPr lang="en-GB" sz="1200" dirty="0" smtClean="0"/>
          </a:p>
          <a:p>
            <a:pPr marL="0" indent="0">
              <a:buNone/>
            </a:pPr>
            <a:r>
              <a:rPr lang="en-GB" sz="1200" dirty="0" smtClean="0"/>
              <a:t>The </a:t>
            </a:r>
            <a:r>
              <a:rPr lang="en-GB" sz="1200" b="1" dirty="0" smtClean="0"/>
              <a:t>Parliament </a:t>
            </a:r>
            <a:r>
              <a:rPr lang="en-GB" sz="1200" dirty="0" smtClean="0"/>
              <a:t>has recently proposed 4 distinct categories of benchmarks to address issues around proportionality:</a:t>
            </a:r>
          </a:p>
          <a:p>
            <a:pPr marL="628650" lvl="1" indent="-228600">
              <a:buFont typeface="+mj-lt"/>
              <a:buAutoNum type="arabicParenR"/>
            </a:pPr>
            <a:r>
              <a:rPr lang="en-GB" sz="1200" b="1" i="1" dirty="0" smtClean="0"/>
              <a:t>Critical</a:t>
            </a:r>
            <a:r>
              <a:rPr lang="en-GB" sz="1200" b="1" i="1" dirty="0"/>
              <a:t>:</a:t>
            </a:r>
            <a:r>
              <a:rPr lang="en-GB" sz="1200" dirty="0"/>
              <a:t> </a:t>
            </a:r>
            <a:r>
              <a:rPr lang="en-GB" sz="1200" dirty="0" smtClean="0"/>
              <a:t>reference </a:t>
            </a:r>
            <a:r>
              <a:rPr lang="en-GB" sz="1200" dirty="0"/>
              <a:t>value of at least €500bn, 80% of contributors are based in a single Member State and were covered by national benchmarks legislation prior to 1 January 2016 and which are in majority based on contributions from supervised contributors</a:t>
            </a:r>
          </a:p>
          <a:p>
            <a:pPr marL="628650" lvl="1" indent="-228600">
              <a:buFont typeface="+mj-lt"/>
              <a:buAutoNum type="arabicParenR"/>
            </a:pPr>
            <a:r>
              <a:rPr lang="en-GB" sz="1200" b="1" i="1" dirty="0"/>
              <a:t>Systemically important:</a:t>
            </a:r>
            <a:r>
              <a:rPr lang="en-GB" sz="1200" i="1" dirty="0"/>
              <a:t> </a:t>
            </a:r>
            <a:r>
              <a:rPr lang="en-GB" sz="1200" dirty="0"/>
              <a:t>b</a:t>
            </a:r>
            <a:r>
              <a:rPr lang="en-GB" sz="1200" dirty="0" smtClean="0"/>
              <a:t>enchmarks </a:t>
            </a:r>
            <a:r>
              <a:rPr lang="en-GB" sz="1200" dirty="0"/>
              <a:t>that are not based on contributions from entities that are in majority supervised and the reference value is at least €500bn or the benchmark had previously been in the significant benchmark category and was designated as a critical benchmark</a:t>
            </a:r>
          </a:p>
          <a:p>
            <a:pPr marL="628650" lvl="1" indent="-228600">
              <a:buFont typeface="+mj-lt"/>
              <a:buAutoNum type="arabicParenR"/>
            </a:pPr>
            <a:r>
              <a:rPr lang="en-GB" sz="1200" b="1" i="1" dirty="0"/>
              <a:t>Significant:</a:t>
            </a:r>
            <a:r>
              <a:rPr lang="en-GB" sz="1200" i="1" dirty="0"/>
              <a:t> </a:t>
            </a:r>
            <a:r>
              <a:rPr lang="en-GB" sz="1200" dirty="0"/>
              <a:t>r</a:t>
            </a:r>
            <a:r>
              <a:rPr lang="en-GB" sz="1200" dirty="0" smtClean="0"/>
              <a:t>eference </a:t>
            </a:r>
            <a:r>
              <a:rPr lang="en-GB" sz="1200" dirty="0"/>
              <a:t>value of at least €300bn or the benchmark has been designated a significant benchmark by the relevant NCA</a:t>
            </a:r>
          </a:p>
          <a:p>
            <a:pPr marL="628650" lvl="1" indent="-228600">
              <a:buFont typeface="+mj-lt"/>
              <a:buAutoNum type="arabicParenR"/>
            </a:pPr>
            <a:r>
              <a:rPr lang="en-GB" sz="1200" b="1" i="1" dirty="0"/>
              <a:t>Standard:</a:t>
            </a:r>
            <a:r>
              <a:rPr lang="en-GB" sz="1200" dirty="0"/>
              <a:t> </a:t>
            </a:r>
            <a:r>
              <a:rPr lang="en-GB" sz="1200" dirty="0" smtClean="0"/>
              <a:t>all </a:t>
            </a:r>
            <a:r>
              <a:rPr lang="en-GB" sz="1200" dirty="0"/>
              <a:t>benchmarks not captured by any of the other categories</a:t>
            </a:r>
          </a:p>
          <a:p>
            <a:pPr marL="0" indent="0" algn="just">
              <a:buNone/>
            </a:pPr>
            <a:endParaRPr lang="en-GB" sz="1200" dirty="0" smtClean="0"/>
          </a:p>
          <a:p>
            <a:pPr marL="0" indent="0" algn="just">
              <a:buNone/>
            </a:pPr>
            <a:r>
              <a:rPr lang="en-GB" sz="1200" dirty="0" smtClean="0">
                <a:solidFill>
                  <a:srgbClr val="00B0F0"/>
                </a:solidFill>
              </a:rPr>
              <a:t>In </a:t>
            </a:r>
            <a:r>
              <a:rPr lang="en-GB" sz="1200" dirty="0">
                <a:solidFill>
                  <a:srgbClr val="00B0F0"/>
                </a:solidFill>
              </a:rPr>
              <a:t>contrast, the </a:t>
            </a:r>
            <a:r>
              <a:rPr lang="en-GB" sz="1200" dirty="0" smtClean="0">
                <a:solidFill>
                  <a:srgbClr val="00B0F0"/>
                </a:solidFill>
              </a:rPr>
              <a:t>UK FCA have </a:t>
            </a:r>
            <a:r>
              <a:rPr lang="en-GB" sz="1200" dirty="0">
                <a:solidFill>
                  <a:srgbClr val="00B0F0"/>
                </a:solidFill>
              </a:rPr>
              <a:t>only identified 8 </a:t>
            </a:r>
            <a:r>
              <a:rPr lang="en-GB" sz="1200" dirty="0" smtClean="0">
                <a:solidFill>
                  <a:srgbClr val="00B0F0"/>
                </a:solidFill>
              </a:rPr>
              <a:t>“critical” UK-based financial benchmarks in the fixed income, commodity and currency markets. They are as follows</a:t>
            </a:r>
          </a:p>
          <a:p>
            <a:pPr lvl="1">
              <a:buFont typeface="+mj-lt"/>
              <a:buAutoNum type="arabicParenR"/>
            </a:pPr>
            <a:r>
              <a:rPr lang="en-GB" sz="1200" b="1" dirty="0" smtClean="0">
                <a:solidFill>
                  <a:srgbClr val="00B0F0"/>
                </a:solidFill>
              </a:rPr>
              <a:t>LIBOR </a:t>
            </a:r>
            <a:r>
              <a:rPr lang="en-GB" sz="1200" dirty="0" smtClean="0">
                <a:solidFill>
                  <a:srgbClr val="00B0F0"/>
                </a:solidFill>
              </a:rPr>
              <a:t>(London </a:t>
            </a:r>
            <a:r>
              <a:rPr lang="en-GB" sz="1200" dirty="0">
                <a:solidFill>
                  <a:srgbClr val="00B0F0"/>
                </a:solidFill>
              </a:rPr>
              <a:t>Interbank Offered Rate)</a:t>
            </a:r>
            <a:endParaRPr lang="en-GB" sz="1200" b="1" dirty="0" smtClean="0">
              <a:solidFill>
                <a:srgbClr val="00B0F0"/>
              </a:solidFill>
            </a:endParaRPr>
          </a:p>
          <a:p>
            <a:pPr lvl="1">
              <a:buFont typeface="+mj-lt"/>
              <a:buAutoNum type="arabicParenR"/>
            </a:pPr>
            <a:r>
              <a:rPr lang="en-GB" sz="1200" b="1" dirty="0" smtClean="0">
                <a:solidFill>
                  <a:srgbClr val="00B0F0"/>
                </a:solidFill>
              </a:rPr>
              <a:t>SONIA</a:t>
            </a:r>
            <a:r>
              <a:rPr lang="en-GB" sz="1200" b="1" dirty="0">
                <a:solidFill>
                  <a:srgbClr val="00B0F0"/>
                </a:solidFill>
              </a:rPr>
              <a:t> </a:t>
            </a:r>
            <a:r>
              <a:rPr lang="en-GB" sz="1200" dirty="0">
                <a:solidFill>
                  <a:srgbClr val="00B0F0"/>
                </a:solidFill>
              </a:rPr>
              <a:t>(Sterling Overnight Index Average) </a:t>
            </a:r>
            <a:endParaRPr lang="en-GB" sz="1200" dirty="0" smtClean="0">
              <a:solidFill>
                <a:srgbClr val="00B0F0"/>
              </a:solidFill>
            </a:endParaRPr>
          </a:p>
          <a:p>
            <a:pPr lvl="1">
              <a:buFont typeface="+mj-lt"/>
              <a:buAutoNum type="arabicParenR"/>
            </a:pPr>
            <a:r>
              <a:rPr lang="en-GB" sz="1200" b="1" dirty="0" smtClean="0">
                <a:solidFill>
                  <a:srgbClr val="00B0F0"/>
                </a:solidFill>
              </a:rPr>
              <a:t>RONIA</a:t>
            </a:r>
            <a:r>
              <a:rPr lang="en-GB" sz="1200" dirty="0">
                <a:solidFill>
                  <a:srgbClr val="00B0F0"/>
                </a:solidFill>
              </a:rPr>
              <a:t> </a:t>
            </a:r>
            <a:r>
              <a:rPr lang="en-GB" sz="1200" dirty="0" smtClean="0">
                <a:solidFill>
                  <a:srgbClr val="00B0F0"/>
                </a:solidFill>
              </a:rPr>
              <a:t>(Repurchase Overnight Index Average), </a:t>
            </a:r>
            <a:endParaRPr lang="en-GB" sz="1200" dirty="0">
              <a:solidFill>
                <a:srgbClr val="00B0F0"/>
              </a:solidFill>
            </a:endParaRPr>
          </a:p>
          <a:p>
            <a:pPr lvl="1">
              <a:buFont typeface="+mj-lt"/>
              <a:buAutoNum type="arabicParenR"/>
            </a:pPr>
            <a:r>
              <a:rPr lang="en-GB" sz="1200" b="1" dirty="0">
                <a:solidFill>
                  <a:srgbClr val="00B0F0"/>
                </a:solidFill>
              </a:rPr>
              <a:t>WM/Reuters London 4pm Closing Spot </a:t>
            </a:r>
            <a:r>
              <a:rPr lang="en-GB" sz="1200" b="1" dirty="0" smtClean="0">
                <a:solidFill>
                  <a:srgbClr val="00B0F0"/>
                </a:solidFill>
              </a:rPr>
              <a:t>Rate</a:t>
            </a:r>
            <a:endParaRPr lang="en-GB" sz="1200" dirty="0">
              <a:solidFill>
                <a:srgbClr val="00B0F0"/>
              </a:solidFill>
            </a:endParaRPr>
          </a:p>
          <a:p>
            <a:pPr lvl="1">
              <a:buFont typeface="+mj-lt"/>
              <a:buAutoNum type="arabicParenR"/>
            </a:pPr>
            <a:r>
              <a:rPr lang="en-GB" sz="1200" b="1" dirty="0" smtClean="0">
                <a:solidFill>
                  <a:srgbClr val="00B0F0"/>
                </a:solidFill>
              </a:rPr>
              <a:t>ISDAFIX</a:t>
            </a:r>
            <a:endParaRPr lang="en-GB" sz="1200" dirty="0">
              <a:solidFill>
                <a:srgbClr val="00B0F0"/>
              </a:solidFill>
            </a:endParaRPr>
          </a:p>
          <a:p>
            <a:pPr lvl="1">
              <a:buFont typeface="+mj-lt"/>
              <a:buAutoNum type="arabicParenR"/>
            </a:pPr>
            <a:r>
              <a:rPr lang="en-GB" sz="1200" b="1" dirty="0" smtClean="0">
                <a:solidFill>
                  <a:srgbClr val="00B0F0"/>
                </a:solidFill>
              </a:rPr>
              <a:t>London </a:t>
            </a:r>
            <a:r>
              <a:rPr lang="en-GB" sz="1200" b="1" dirty="0">
                <a:solidFill>
                  <a:srgbClr val="00B0F0"/>
                </a:solidFill>
              </a:rPr>
              <a:t>Gold </a:t>
            </a:r>
            <a:r>
              <a:rPr lang="en-GB" sz="1200" b="1" dirty="0" smtClean="0">
                <a:solidFill>
                  <a:srgbClr val="00B0F0"/>
                </a:solidFill>
              </a:rPr>
              <a:t>Fixing</a:t>
            </a:r>
          </a:p>
          <a:p>
            <a:pPr lvl="1">
              <a:buFont typeface="+mj-lt"/>
              <a:buAutoNum type="arabicParenR"/>
            </a:pPr>
            <a:r>
              <a:rPr lang="en-GB" sz="1200" b="1" dirty="0" smtClean="0">
                <a:solidFill>
                  <a:srgbClr val="00B0F0"/>
                </a:solidFill>
              </a:rPr>
              <a:t>LMBA </a:t>
            </a:r>
            <a:r>
              <a:rPr lang="en-GB" sz="1200" b="1" dirty="0">
                <a:solidFill>
                  <a:srgbClr val="00B0F0"/>
                </a:solidFill>
              </a:rPr>
              <a:t>Silver </a:t>
            </a:r>
            <a:r>
              <a:rPr lang="en-GB" sz="1200" b="1" dirty="0" smtClean="0">
                <a:solidFill>
                  <a:srgbClr val="00B0F0"/>
                </a:solidFill>
              </a:rPr>
              <a:t>Price</a:t>
            </a:r>
          </a:p>
          <a:p>
            <a:pPr lvl="1">
              <a:buFont typeface="+mj-lt"/>
              <a:buAutoNum type="arabicParenR"/>
            </a:pPr>
            <a:r>
              <a:rPr lang="en-GB" sz="1200" b="1" dirty="0" smtClean="0">
                <a:solidFill>
                  <a:srgbClr val="00B0F0"/>
                </a:solidFill>
              </a:rPr>
              <a:t>ICE </a:t>
            </a:r>
            <a:r>
              <a:rPr lang="en-GB" sz="1200" b="1" dirty="0">
                <a:solidFill>
                  <a:srgbClr val="00B0F0"/>
                </a:solidFill>
              </a:rPr>
              <a:t>Brent </a:t>
            </a:r>
            <a:r>
              <a:rPr lang="en-GB" sz="1200" b="1" dirty="0" smtClean="0">
                <a:solidFill>
                  <a:srgbClr val="00B0F0"/>
                </a:solidFill>
              </a:rPr>
              <a:t>Index</a:t>
            </a:r>
          </a:p>
          <a:p>
            <a:pPr marL="0" indent="0">
              <a:buNone/>
            </a:pPr>
            <a:r>
              <a:rPr lang="en-GB" sz="1200" dirty="0" smtClean="0">
                <a:solidFill>
                  <a:srgbClr val="00B0F0"/>
                </a:solidFill>
              </a:rPr>
              <a:t>The UK’s approach </a:t>
            </a:r>
            <a:r>
              <a:rPr lang="en-GB" sz="1200" dirty="0">
                <a:solidFill>
                  <a:srgbClr val="00B0F0"/>
                </a:solidFill>
              </a:rPr>
              <a:t>to </a:t>
            </a:r>
            <a:r>
              <a:rPr lang="en-GB" sz="1200" dirty="0" smtClean="0">
                <a:solidFill>
                  <a:srgbClr val="00B0F0"/>
                </a:solidFill>
              </a:rPr>
              <a:t>regulating </a:t>
            </a:r>
            <a:r>
              <a:rPr lang="en-GB" sz="1200" dirty="0">
                <a:solidFill>
                  <a:srgbClr val="00B0F0"/>
                </a:solidFill>
              </a:rPr>
              <a:t>only “critical” benchmarks and applying </a:t>
            </a:r>
            <a:r>
              <a:rPr lang="en-GB" sz="1200" dirty="0" smtClean="0">
                <a:solidFill>
                  <a:srgbClr val="00B0F0"/>
                </a:solidFill>
              </a:rPr>
              <a:t>a “comply </a:t>
            </a:r>
            <a:r>
              <a:rPr lang="en-GB" sz="1200" dirty="0">
                <a:solidFill>
                  <a:srgbClr val="00B0F0"/>
                </a:solidFill>
              </a:rPr>
              <a:t>or explain” </a:t>
            </a:r>
            <a:r>
              <a:rPr lang="en-GB" sz="1200" dirty="0" smtClean="0">
                <a:solidFill>
                  <a:srgbClr val="00B0F0"/>
                </a:solidFill>
              </a:rPr>
              <a:t>approach </a:t>
            </a:r>
            <a:r>
              <a:rPr lang="en-GB" sz="1200" dirty="0">
                <a:solidFill>
                  <a:srgbClr val="00B0F0"/>
                </a:solidFill>
              </a:rPr>
              <a:t>to </a:t>
            </a:r>
            <a:r>
              <a:rPr lang="en-GB" sz="1200" dirty="0" smtClean="0">
                <a:solidFill>
                  <a:srgbClr val="00B0F0"/>
                </a:solidFill>
              </a:rPr>
              <a:t>other benchmarks would  </a:t>
            </a:r>
            <a:r>
              <a:rPr lang="en-GB" sz="1200" dirty="0">
                <a:solidFill>
                  <a:srgbClr val="00B0F0"/>
                </a:solidFill>
              </a:rPr>
              <a:t>be more </a:t>
            </a:r>
            <a:r>
              <a:rPr lang="en-GB" sz="1200" dirty="0" smtClean="0">
                <a:solidFill>
                  <a:srgbClr val="00B0F0"/>
                </a:solidFill>
              </a:rPr>
              <a:t>productive.</a:t>
            </a:r>
          </a:p>
          <a:p>
            <a:pPr marL="0" indent="0" algn="just">
              <a:buNone/>
            </a:pPr>
            <a:endParaRPr lang="en-GB" sz="1200" dirty="0" smtClean="0">
              <a:solidFill>
                <a:srgbClr val="00B0F0"/>
              </a:solidFill>
            </a:endParaRPr>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532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96854"/>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smtClean="0">
                <a:solidFill>
                  <a:schemeClr val="bg1"/>
                </a:solidFill>
                <a:effectLst>
                  <a:outerShdw blurRad="38100" dist="38100" dir="2700000" algn="tl">
                    <a:srgbClr val="000000">
                      <a:alpha val="43137"/>
                    </a:srgbClr>
                  </a:outerShdw>
                </a:effectLst>
                <a:latin typeface="Trebuchet MS"/>
                <a:cs typeface="Trebuchet MS"/>
              </a:rPr>
              <a:t>Scope cont.</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323528" y="844337"/>
            <a:ext cx="8568952" cy="5512015"/>
          </a:xfrm>
        </p:spPr>
        <p:txBody>
          <a:bodyPr>
            <a:noAutofit/>
          </a:bodyPr>
          <a:lstStyle/>
          <a:p>
            <a:pPr marL="0" indent="0">
              <a:buNone/>
            </a:pPr>
            <a:endParaRPr lang="en-GB" sz="1200" dirty="0" smtClean="0"/>
          </a:p>
          <a:p>
            <a:pPr marL="0" indent="0" algn="just">
              <a:buNone/>
            </a:pPr>
            <a:r>
              <a:rPr lang="en-GB" sz="1200" dirty="0" smtClean="0"/>
              <a:t>Indices</a:t>
            </a:r>
            <a:r>
              <a:rPr lang="en-GB" sz="1200" b="1" i="1" dirty="0" smtClean="0"/>
              <a:t> </a:t>
            </a:r>
            <a:r>
              <a:rPr lang="en-GB" sz="1200" dirty="0" smtClean="0"/>
              <a:t>includes interest </a:t>
            </a:r>
            <a:r>
              <a:rPr lang="en-GB" sz="1200" dirty="0"/>
              <a:t>rates, currencies, commodities and even factors with no obvious </a:t>
            </a:r>
            <a:r>
              <a:rPr lang="en-GB" sz="1200" dirty="0" smtClean="0"/>
              <a:t>underlying. </a:t>
            </a:r>
          </a:p>
          <a:p>
            <a:pPr marL="0" indent="0" algn="just">
              <a:buNone/>
            </a:pPr>
            <a:endParaRPr lang="en-GB" sz="1200" dirty="0"/>
          </a:p>
          <a:p>
            <a:pPr marL="0" indent="0" algn="just">
              <a:buNone/>
            </a:pPr>
            <a:r>
              <a:rPr lang="en-GB" sz="1200" dirty="0" smtClean="0">
                <a:solidFill>
                  <a:srgbClr val="00B0F0"/>
                </a:solidFill>
              </a:rPr>
              <a:t>The </a:t>
            </a:r>
            <a:r>
              <a:rPr lang="en-GB" sz="1200" dirty="0">
                <a:solidFill>
                  <a:srgbClr val="00B0F0"/>
                </a:solidFill>
              </a:rPr>
              <a:t>definition of “index” has, </a:t>
            </a:r>
            <a:r>
              <a:rPr lang="en-GB" sz="1200" dirty="0" smtClean="0">
                <a:solidFill>
                  <a:srgbClr val="00B0F0"/>
                </a:solidFill>
              </a:rPr>
              <a:t>raised </a:t>
            </a:r>
            <a:r>
              <a:rPr lang="en-GB" sz="1200" dirty="0">
                <a:solidFill>
                  <a:srgbClr val="00B0F0"/>
                </a:solidFill>
              </a:rPr>
              <a:t>the question as to whether it might extend to commercial banks’ own published lending rates. Investment banks also routinely produce </a:t>
            </a:r>
            <a:r>
              <a:rPr lang="en-GB" sz="1200" dirty="0" smtClean="0">
                <a:solidFill>
                  <a:srgbClr val="00B0F0"/>
                </a:solidFill>
              </a:rPr>
              <a:t>customised </a:t>
            </a:r>
            <a:r>
              <a:rPr lang="en-GB" sz="1200" dirty="0">
                <a:solidFill>
                  <a:srgbClr val="00B0F0"/>
                </a:solidFill>
              </a:rPr>
              <a:t>“baskets” of reference assets for a wide range of derivatives and other products and these could all be affected by the </a:t>
            </a:r>
            <a:r>
              <a:rPr lang="en-GB" sz="1200" dirty="0" smtClean="0">
                <a:solidFill>
                  <a:srgbClr val="00B0F0"/>
                </a:solidFill>
              </a:rPr>
              <a:t>proposed Benchmark Regulation</a:t>
            </a:r>
            <a:r>
              <a:rPr lang="en-GB" sz="1200" dirty="0">
                <a:solidFill>
                  <a:srgbClr val="00B0F0"/>
                </a:solidFill>
              </a:rPr>
              <a:t>. </a:t>
            </a:r>
            <a:endParaRPr lang="en-GB" sz="1200" dirty="0" smtClean="0">
              <a:solidFill>
                <a:srgbClr val="00B0F0"/>
              </a:solidFill>
            </a:endParaRPr>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587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25980"/>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smtClean="0">
                <a:solidFill>
                  <a:schemeClr val="bg1"/>
                </a:solidFill>
                <a:effectLst>
                  <a:outerShdw blurRad="38100" dist="38100" dir="2700000" algn="tl">
                    <a:srgbClr val="000000">
                      <a:alpha val="43137"/>
                    </a:srgbClr>
                  </a:outerShdw>
                </a:effectLst>
                <a:latin typeface="Trebuchet MS"/>
                <a:cs typeface="Trebuchet MS"/>
              </a:rPr>
              <a:t>Definition of Benchmark</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856545"/>
            <a:ext cx="8229600" cy="5308759"/>
          </a:xfrm>
        </p:spPr>
        <p:txBody>
          <a:bodyPr>
            <a:noAutofit/>
          </a:bodyPr>
          <a:lstStyle/>
          <a:p>
            <a:pPr marL="0" indent="0" algn="just">
              <a:buNone/>
            </a:pPr>
            <a:endParaRPr lang="en-GB" sz="1400" i="1" dirty="0" smtClean="0"/>
          </a:p>
          <a:p>
            <a:pPr marL="0" indent="0" algn="just">
              <a:buNone/>
            </a:pPr>
            <a:r>
              <a:rPr lang="en-GB" sz="1400" i="1" dirty="0" smtClean="0"/>
              <a:t>‘…A</a:t>
            </a:r>
            <a:r>
              <a:rPr lang="en-GB" sz="1200" i="1" dirty="0" smtClean="0"/>
              <a:t>ny index by reference to </a:t>
            </a:r>
            <a:r>
              <a:rPr lang="en-GB" sz="1200" i="1" dirty="0"/>
              <a:t>which the amount payable under a financial instrument or a financial contract, or the value of a financial instrument is determined, or an index that is used to measure the performance of an </a:t>
            </a:r>
            <a:r>
              <a:rPr lang="en-GB" sz="1200" i="1" dirty="0" smtClean="0"/>
              <a:t>investment </a:t>
            </a:r>
            <a:r>
              <a:rPr lang="en-GB" sz="1200" i="1" dirty="0"/>
              <a:t>fund</a:t>
            </a:r>
            <a:r>
              <a:rPr lang="en-GB" sz="1200" i="1" dirty="0" smtClean="0"/>
              <a:t>.’ (European Commission)</a:t>
            </a:r>
          </a:p>
          <a:p>
            <a:pPr marL="0" indent="0" algn="just">
              <a:buNone/>
            </a:pPr>
            <a:endParaRPr lang="en-GB" sz="1200" i="1" dirty="0" smtClean="0"/>
          </a:p>
          <a:p>
            <a:pPr marL="0" indent="0" algn="just">
              <a:buNone/>
            </a:pPr>
            <a:endParaRPr lang="en-GB" sz="1200" i="1" dirty="0"/>
          </a:p>
          <a:p>
            <a:pPr marL="0" indent="0" algn="just">
              <a:buNone/>
            </a:pPr>
            <a:r>
              <a:rPr lang="en-GB" sz="1200" b="1" i="1" dirty="0" smtClean="0"/>
              <a:t>Supervised entities: </a:t>
            </a:r>
            <a:r>
              <a:rPr lang="en-GB" sz="1200" dirty="0"/>
              <a:t>t</a:t>
            </a:r>
            <a:r>
              <a:rPr lang="en-GB" sz="1200" dirty="0" smtClean="0"/>
              <a:t>he </a:t>
            </a:r>
            <a:r>
              <a:rPr lang="en-GB" sz="1200" dirty="0"/>
              <a:t>Regulation imposes direct obligations on users and contributors that are “supervised entities.” </a:t>
            </a:r>
            <a:r>
              <a:rPr lang="en-GB" sz="1200" dirty="0" smtClean="0"/>
              <a:t>This </a:t>
            </a:r>
            <a:r>
              <a:rPr lang="en-GB" sz="1200" dirty="0"/>
              <a:t>term covers a large constituency of different categories of financial institution referred to in EU legislation including banks, investment firms, insurers, reinsurers, clearing houses, hedge funds and regulated funds. </a:t>
            </a:r>
            <a:endParaRPr lang="en-GB" sz="1200" dirty="0" smtClean="0"/>
          </a:p>
          <a:p>
            <a:pPr marL="0" indent="0" algn="just">
              <a:buNone/>
            </a:pPr>
            <a:endParaRPr lang="en-GB" sz="1200" dirty="0" smtClean="0">
              <a:solidFill>
                <a:srgbClr val="00B0F0"/>
              </a:solidFill>
            </a:endParaRPr>
          </a:p>
          <a:p>
            <a:pPr marL="0" indent="0" algn="just">
              <a:buNone/>
            </a:pPr>
            <a:r>
              <a:rPr lang="en-GB" sz="1200" dirty="0" smtClean="0">
                <a:solidFill>
                  <a:srgbClr val="00B0F0"/>
                </a:solidFill>
              </a:rPr>
              <a:t>The </a:t>
            </a:r>
            <a:r>
              <a:rPr lang="en-GB" sz="1200" dirty="0">
                <a:solidFill>
                  <a:srgbClr val="00B0F0"/>
                </a:solidFill>
              </a:rPr>
              <a:t>Regulation does not make clear whether the obligations of supervised entities also apply to entities exempted from the scope of that other EU legislation or non-EU entities that meet the definition of the relevant category of financial institution</a:t>
            </a:r>
            <a:r>
              <a:rPr lang="en-GB" sz="1200" dirty="0"/>
              <a:t> </a:t>
            </a:r>
            <a:r>
              <a:rPr lang="en-GB" sz="1200" dirty="0" smtClean="0">
                <a:solidFill>
                  <a:srgbClr val="00B0F0"/>
                </a:solidFill>
              </a:rPr>
              <a:t>but </a:t>
            </a:r>
            <a:r>
              <a:rPr lang="en-GB" sz="1200" dirty="0">
                <a:solidFill>
                  <a:srgbClr val="00B0F0"/>
                </a:solidFill>
              </a:rPr>
              <a:t>which are not supervised in the </a:t>
            </a:r>
            <a:r>
              <a:rPr lang="en-GB" sz="1200" dirty="0" smtClean="0">
                <a:solidFill>
                  <a:srgbClr val="00B0F0"/>
                </a:solidFill>
              </a:rPr>
              <a:t>EU. </a:t>
            </a:r>
            <a:r>
              <a:rPr lang="en-GB" sz="1200" dirty="0">
                <a:solidFill>
                  <a:srgbClr val="00B0F0"/>
                </a:solidFill>
              </a:rPr>
              <a:t>T</a:t>
            </a:r>
            <a:r>
              <a:rPr lang="en-GB" sz="1200" dirty="0" smtClean="0">
                <a:solidFill>
                  <a:srgbClr val="00B0F0"/>
                </a:solidFill>
              </a:rPr>
              <a:t>he </a:t>
            </a:r>
            <a:r>
              <a:rPr lang="en-GB" sz="1200" dirty="0">
                <a:solidFill>
                  <a:srgbClr val="00B0F0"/>
                </a:solidFill>
              </a:rPr>
              <a:t>fact that the restrictions on the “use” by supervised entities of </a:t>
            </a:r>
            <a:r>
              <a:rPr lang="en-GB" sz="1200" dirty="0" smtClean="0">
                <a:solidFill>
                  <a:srgbClr val="00B0F0"/>
                </a:solidFill>
              </a:rPr>
              <a:t>benchmarks </a:t>
            </a:r>
            <a:r>
              <a:rPr lang="en-GB" sz="1200" dirty="0">
                <a:solidFill>
                  <a:srgbClr val="00B0F0"/>
                </a:solidFill>
              </a:rPr>
              <a:t>apply to use “in the Union” implies some territorial limit on these obligations</a:t>
            </a:r>
            <a:r>
              <a:rPr lang="en-GB" sz="1200" dirty="0" smtClean="0">
                <a:solidFill>
                  <a:srgbClr val="00B0F0"/>
                </a:solidFill>
              </a:rPr>
              <a:t>.</a:t>
            </a:r>
          </a:p>
          <a:p>
            <a:pPr marL="0" indent="0" algn="just">
              <a:buNone/>
            </a:pPr>
            <a:endParaRPr lang="en-GB" sz="1200" dirty="0" smtClean="0">
              <a:solidFill>
                <a:srgbClr val="00B0F0"/>
              </a:solidFill>
            </a:endParaRPr>
          </a:p>
          <a:p>
            <a:pPr marL="0" indent="0" algn="just">
              <a:buNone/>
            </a:pPr>
            <a:r>
              <a:rPr lang="en-GB" sz="1200" dirty="0" smtClean="0">
                <a:solidFill>
                  <a:srgbClr val="00B0F0"/>
                </a:solidFill>
              </a:rPr>
              <a:t>The definition </a:t>
            </a:r>
            <a:r>
              <a:rPr lang="en-GB" sz="1200" dirty="0">
                <a:solidFill>
                  <a:srgbClr val="00B0F0"/>
                </a:solidFill>
              </a:rPr>
              <a:t>of “index” </a:t>
            </a:r>
            <a:r>
              <a:rPr lang="en-GB" sz="1200" dirty="0" smtClean="0">
                <a:solidFill>
                  <a:srgbClr val="00B0F0"/>
                </a:solidFill>
              </a:rPr>
              <a:t>has </a:t>
            </a:r>
            <a:r>
              <a:rPr lang="en-GB" sz="1200" dirty="0">
                <a:solidFill>
                  <a:srgbClr val="00B0F0"/>
                </a:solidFill>
              </a:rPr>
              <a:t>raised the question as to whether it might extend to commercial banks’ own published lending rates. Investment banks also routinely produce </a:t>
            </a:r>
            <a:r>
              <a:rPr lang="en-GB" sz="1200" dirty="0" smtClean="0">
                <a:solidFill>
                  <a:srgbClr val="00B0F0"/>
                </a:solidFill>
              </a:rPr>
              <a:t>customised </a:t>
            </a:r>
            <a:r>
              <a:rPr lang="en-GB" sz="1200" dirty="0">
                <a:solidFill>
                  <a:srgbClr val="00B0F0"/>
                </a:solidFill>
              </a:rPr>
              <a:t>“baskets” of reference assets for a wide range of derivatives and other products and these could all be affected by the Regulation. </a:t>
            </a:r>
            <a:endParaRPr lang="en-GB" sz="1200" dirty="0" smtClean="0">
              <a:solidFill>
                <a:srgbClr val="00B0F0"/>
              </a:solidFill>
            </a:endParaRPr>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39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99560"/>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smtClean="0">
                <a:solidFill>
                  <a:schemeClr val="bg1"/>
                </a:solidFill>
                <a:effectLst>
                  <a:outerShdw blurRad="38100" dist="38100" dir="2700000" algn="tl">
                    <a:srgbClr val="000000">
                      <a:alpha val="43137"/>
                    </a:srgbClr>
                  </a:outerShdw>
                </a:effectLst>
                <a:latin typeface="Trebuchet MS"/>
                <a:cs typeface="Trebuchet MS"/>
              </a:rPr>
              <a:t>Benchmark- Real Life Scenarios</a:t>
            </a:r>
            <a:endParaRPr lang="en-US" sz="2800" b="1" i="1" dirty="0">
              <a:solidFill>
                <a:schemeClr val="bg1"/>
              </a:solidFill>
              <a:effectLst>
                <a:outerShdw blurRad="38100" dist="38100" dir="2700000" algn="tl">
                  <a:srgbClr val="000000">
                    <a:alpha val="43137"/>
                  </a:srgbClr>
                </a:outerShdw>
              </a:effectLst>
              <a:latin typeface="Trebuchet MS"/>
              <a:cs typeface="Trebuchet MS"/>
            </a:endParaRP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980729"/>
            <a:ext cx="8229600" cy="5267658"/>
          </a:xfrm>
        </p:spPr>
        <p:txBody>
          <a:bodyPr>
            <a:noAutofit/>
          </a:bodyPr>
          <a:lstStyle/>
          <a:p>
            <a:pPr marL="0" indent="0" algn="ctr">
              <a:buNone/>
            </a:pPr>
            <a:r>
              <a:rPr lang="en-GB" sz="1200" b="1" dirty="0" smtClean="0">
                <a:solidFill>
                  <a:srgbClr val="00B0F0"/>
                </a:solidFill>
              </a:rPr>
              <a:t>EXAMPLE A</a:t>
            </a:r>
          </a:p>
          <a:p>
            <a:pPr marL="0" indent="0" algn="just">
              <a:buNone/>
            </a:pPr>
            <a:endParaRPr lang="en-GB" sz="1200" b="1" dirty="0" smtClean="0">
              <a:solidFill>
                <a:srgbClr val="00B0F0"/>
              </a:solidFill>
            </a:endParaRP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Times New Roman" panose="02020603050405020304" pitchFamily="18" charset="0"/>
              </a:rPr>
              <a:t>UK </a:t>
            </a:r>
            <a:r>
              <a:rPr lang="en-GB" sz="1200" dirty="0">
                <a:latin typeface="Calibri" panose="020F0502020204030204" pitchFamily="34" charset="0"/>
                <a:ea typeface="Calibri" panose="020F0502020204030204" pitchFamily="34" charset="0"/>
                <a:cs typeface="Times New Roman" panose="02020603050405020304" pitchFamily="18" charset="0"/>
              </a:rPr>
              <a:t>Corporate A has a number of Asian businesses, the biggest of which is in Korea. UK Corporate A funds this entity centrally so it can obtain the </a:t>
            </a:r>
            <a:r>
              <a:rPr lang="en-GB" sz="1200" dirty="0" smtClean="0">
                <a:latin typeface="Calibri" panose="020F0502020204030204" pitchFamily="34" charset="0"/>
                <a:ea typeface="Calibri" panose="020F0502020204030204" pitchFamily="34" charset="0"/>
                <a:cs typeface="Times New Roman" panose="02020603050405020304" pitchFamily="18" charset="0"/>
              </a:rPr>
              <a:t>lowest </a:t>
            </a:r>
            <a:r>
              <a:rPr lang="en-GB" sz="1200" dirty="0">
                <a:latin typeface="Calibri" panose="020F0502020204030204" pitchFamily="34" charset="0"/>
                <a:ea typeface="Calibri" panose="020F0502020204030204" pitchFamily="34" charset="0"/>
                <a:cs typeface="Times New Roman" panose="02020603050405020304" pitchFamily="18" charset="0"/>
              </a:rPr>
              <a:t>cost of funds. However, this leads to a currency mismatch as UK Corporate A Plc has GBP </a:t>
            </a:r>
            <a:r>
              <a:rPr lang="en-GB" sz="1200" dirty="0" smtClean="0">
                <a:latin typeface="Calibri" panose="020F0502020204030204" pitchFamily="34" charset="0"/>
                <a:ea typeface="Calibri" panose="020F0502020204030204" pitchFamily="34" charset="0"/>
                <a:cs typeface="Times New Roman" panose="02020603050405020304" pitchFamily="18" charset="0"/>
              </a:rPr>
              <a:t>as its base currency, </a:t>
            </a:r>
            <a:r>
              <a:rPr lang="en-GB" sz="1200" dirty="0">
                <a:latin typeface="Calibri" panose="020F0502020204030204" pitchFamily="34" charset="0"/>
                <a:ea typeface="Calibri" panose="020F0502020204030204" pitchFamily="34" charset="0"/>
                <a:cs typeface="Times New Roman" panose="02020603050405020304" pitchFamily="18" charset="0"/>
              </a:rPr>
              <a:t>but its Korean operations need KRW. Therefore UK Corporate A enters into a KRW [1]-denominated inter-company loan, which it hedges back to GBP. This means UK Corporate A Plc </a:t>
            </a:r>
            <a:r>
              <a:rPr lang="en-GB" sz="1200" dirty="0" smtClean="0">
                <a:latin typeface="Calibri" panose="020F0502020204030204" pitchFamily="34" charset="0"/>
                <a:ea typeface="Calibri" panose="020F0502020204030204" pitchFamily="34" charset="0"/>
                <a:cs typeface="Times New Roman" panose="02020603050405020304" pitchFamily="18" charset="0"/>
              </a:rPr>
              <a:t>does not </a:t>
            </a:r>
            <a:r>
              <a:rPr lang="en-GB" sz="1200" dirty="0">
                <a:latin typeface="Calibri" panose="020F0502020204030204" pitchFamily="34" charset="0"/>
                <a:ea typeface="Calibri" panose="020F0502020204030204" pitchFamily="34" charset="0"/>
                <a:cs typeface="Times New Roman" panose="02020603050405020304" pitchFamily="18" charset="0"/>
              </a:rPr>
              <a:t>take any currency risk, and UK Corporate A's Korean entity </a:t>
            </a:r>
            <a:r>
              <a:rPr lang="en-GB" sz="1200" dirty="0" smtClean="0">
                <a:latin typeface="Calibri" panose="020F0502020204030204" pitchFamily="34" charset="0"/>
                <a:ea typeface="Calibri" panose="020F0502020204030204" pitchFamily="34" charset="0"/>
                <a:cs typeface="Times New Roman" panose="02020603050405020304" pitchFamily="18" charset="0"/>
              </a:rPr>
              <a:t>receives </a:t>
            </a:r>
            <a:r>
              <a:rPr lang="en-GB" sz="1200" dirty="0">
                <a:latin typeface="Calibri" panose="020F0502020204030204" pitchFamily="34" charset="0"/>
                <a:ea typeface="Calibri" panose="020F0502020204030204" pitchFamily="34" charset="0"/>
                <a:cs typeface="Times New Roman" panose="02020603050405020304" pitchFamily="18" charset="0"/>
              </a:rPr>
              <a:t>the funding it requires in the correct currency.</a:t>
            </a: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Times New Roman" panose="02020603050405020304" pitchFamily="18" charset="0"/>
              </a:rPr>
              <a:t>To </a:t>
            </a:r>
            <a:r>
              <a:rPr lang="en-GB" sz="1200" dirty="0">
                <a:latin typeface="Calibri" panose="020F0502020204030204" pitchFamily="34" charset="0"/>
                <a:ea typeface="Calibri" panose="020F0502020204030204" pitchFamily="34" charset="0"/>
                <a:cs typeface="Times New Roman" panose="02020603050405020304" pitchFamily="18" charset="0"/>
              </a:rPr>
              <a:t>hedge the currency risk UK Corporate A enters into a GBP-KRW Cross Currency Swap with Bank Z in Seoul. This swap is cash settled in GBP, as KRW is a non-deliverable currency. At every interest payment date and maturity of the swap, the KRW amount that is due on the swap is actually settled in GBP. The GBP amount is determined by using the index KFTC18 USD-KRW fix crossed with the index 8am WMR fix for GBP-USD.</a:t>
            </a:r>
          </a:p>
          <a:p>
            <a:pPr mar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If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the KFTC18 fixing source was not available, UK Corporate A would not be able to hedge its FX risk in putting in place a KRW denominated loan. This would mean UK Corporate A would not be able to put in place inter-company funding and so would have to fund its Korean business through local debt facilities.</a:t>
            </a:r>
          </a:p>
          <a:p>
            <a:pPr mar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If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companies were no longer able to hedge these FX risks, it would open them up to a huge amount of market risk, and therefore they would have to either accept this risk or decide not to enter into the underlying contract.</a:t>
            </a:r>
          </a:p>
          <a:p>
            <a:pPr algn="just"/>
            <a:endParaRPr lang="en-GB" sz="1600" dirty="0" smtClean="0"/>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3</a:t>
            </a: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254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99560"/>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44336"/>
          </a:xfrm>
        </p:spPr>
        <p:txBody>
          <a:bodyPr>
            <a:normAutofit/>
          </a:bodyPr>
          <a:lstStyle/>
          <a:p>
            <a:pPr algn="l"/>
            <a:r>
              <a:rPr lang="en-US" sz="2800" b="1" i="1" dirty="0">
                <a:solidFill>
                  <a:schemeClr val="bg1"/>
                </a:solidFill>
                <a:effectLst>
                  <a:outerShdw blurRad="38100" dist="38100" dir="2700000" algn="tl">
                    <a:srgbClr val="000000">
                      <a:alpha val="43137"/>
                    </a:srgbClr>
                  </a:outerShdw>
                </a:effectLst>
                <a:latin typeface="Trebuchet MS"/>
                <a:cs typeface="Trebuchet MS"/>
              </a:rPr>
              <a:t>Benchmark- Real Life Scenarios</a:t>
            </a: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1180933"/>
            <a:ext cx="8229600" cy="4525963"/>
          </a:xfrm>
        </p:spPr>
        <p:txBody>
          <a:bodyPr>
            <a:noAutofit/>
          </a:bodyPr>
          <a:lstStyle/>
          <a:p>
            <a:pPr marL="0" indent="0" algn="ctr">
              <a:buNone/>
            </a:pPr>
            <a:r>
              <a:rPr lang="en-GB" sz="1200" b="1" dirty="0" smtClean="0">
                <a:solidFill>
                  <a:srgbClr val="00B0F0"/>
                </a:solidFill>
              </a:rPr>
              <a:t>EXAMPLE B</a:t>
            </a:r>
          </a:p>
          <a:p>
            <a:pPr marL="0" indent="0" algn="just">
              <a:buNone/>
            </a:pPr>
            <a:endParaRPr lang="en-GB" sz="1200" dirty="0" smtClean="0">
              <a:solidFill>
                <a:srgbClr val="00B0F0"/>
              </a:solidFill>
            </a:endParaRPr>
          </a:p>
          <a:p>
            <a:pPr marL="0" indent="0">
              <a:buNone/>
            </a:pPr>
            <a:r>
              <a:rPr lang="en-GB" sz="1200" dirty="0"/>
              <a:t>On the asset side, Company C provides financing to </a:t>
            </a:r>
            <a:r>
              <a:rPr lang="en-GB" sz="1200" dirty="0" smtClean="0"/>
              <a:t>clients </a:t>
            </a:r>
            <a:r>
              <a:rPr lang="en-GB" sz="1200" dirty="0"/>
              <a:t>in local currency. Interest is calculated using local fixing, and then interest and principal are both paid to Company C </a:t>
            </a:r>
            <a:r>
              <a:rPr lang="en-GB" sz="1200" dirty="0" smtClean="0"/>
              <a:t>in the </a:t>
            </a:r>
            <a:r>
              <a:rPr lang="en-GB" sz="1200" dirty="0"/>
              <a:t>local currency. This company therefore needs to swap these revenues back into USD (its functional currency).</a:t>
            </a:r>
          </a:p>
          <a:p>
            <a:pPr marL="0" indent="0">
              <a:buNone/>
            </a:pPr>
            <a:endParaRPr lang="en-GB" sz="1200" dirty="0"/>
          </a:p>
          <a:p>
            <a:pPr marL="0" indent="0">
              <a:buNone/>
            </a:pPr>
            <a:r>
              <a:rPr lang="en-GB" sz="1200" dirty="0"/>
              <a:t>On the liability side, Company C funds its overseas businesses in local currency where possible, in order to achieve the lowest cost of funds. The currency mismatch at the parent level is then hedged through cross currency swaps back into USD. Currently Company C has AUD [2], CAD [3], INR [4], MXN [5] fixed or floating bonds (non-exhaustive list).</a:t>
            </a:r>
          </a:p>
          <a:p>
            <a:pPr marL="0" indent="0">
              <a:buNone/>
            </a:pPr>
            <a:endParaRPr lang="en-GB" sz="1200" dirty="0"/>
          </a:p>
          <a:p>
            <a:pPr marL="0" indent="0">
              <a:buNone/>
            </a:pPr>
            <a:r>
              <a:rPr lang="en-GB" sz="1200" dirty="0"/>
              <a:t>On a daily basis, this company's balance sheet management, enters into multiple cross-currency basis swaps in order to manage its currency exposure arising from its daily activity. </a:t>
            </a:r>
            <a:endParaRPr lang="en-GB" sz="1200" dirty="0" smtClean="0"/>
          </a:p>
          <a:p>
            <a:endParaRPr lang="en-GB" sz="1200" dirty="0">
              <a:solidFill>
                <a:srgbClr val="00B0F0"/>
              </a:solidFill>
            </a:endParaRPr>
          </a:p>
          <a:p>
            <a:pPr marL="0" indent="0">
              <a:buNone/>
            </a:pPr>
            <a:r>
              <a:rPr lang="en-GB" sz="1200" dirty="0" smtClean="0">
                <a:solidFill>
                  <a:srgbClr val="00B0F0"/>
                </a:solidFill>
              </a:rPr>
              <a:t>The </a:t>
            </a:r>
            <a:r>
              <a:rPr lang="en-GB" sz="1200" dirty="0">
                <a:solidFill>
                  <a:srgbClr val="00B0F0"/>
                </a:solidFill>
              </a:rPr>
              <a:t>lack of access to benchmarks for the hedging of risk could have a negative outcome in the real </a:t>
            </a:r>
            <a:r>
              <a:rPr lang="en-GB" sz="1200" dirty="0" smtClean="0">
                <a:solidFill>
                  <a:srgbClr val="00B0F0"/>
                </a:solidFill>
              </a:rPr>
              <a:t>economy</a:t>
            </a:r>
            <a:r>
              <a:rPr lang="en-GB" sz="1200" dirty="0">
                <a:solidFill>
                  <a:srgbClr val="00B0F0"/>
                </a:solidFill>
              </a:rPr>
              <a:t>. </a:t>
            </a:r>
          </a:p>
          <a:p>
            <a:pPr marL="0" indent="0" algn="just">
              <a:buNone/>
            </a:pPr>
            <a:endParaRPr lang="en-GB" sz="1200" dirty="0" smtClean="0">
              <a:solidFill>
                <a:srgbClr val="00B0F0"/>
              </a:solidFill>
            </a:endParaRPr>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4</a:t>
            </a: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877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
            <a:ext cx="9144000" cy="773860"/>
          </a:xfrm>
          <a:prstGeom prst="rect">
            <a:avLst/>
          </a:prstGeom>
          <a:solidFill>
            <a:srgbClr val="41B3D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2" name="Title 1"/>
          <p:cNvSpPr>
            <a:spLocks noGrp="1"/>
          </p:cNvSpPr>
          <p:nvPr>
            <p:ph type="title"/>
          </p:nvPr>
        </p:nvSpPr>
        <p:spPr>
          <a:xfrm>
            <a:off x="512120" y="-35273"/>
            <a:ext cx="8229600" cy="809134"/>
          </a:xfrm>
        </p:spPr>
        <p:txBody>
          <a:bodyPr>
            <a:normAutofit/>
          </a:bodyPr>
          <a:lstStyle/>
          <a:p>
            <a:pPr algn="l"/>
            <a:r>
              <a:rPr lang="en-US" sz="2800" b="1" i="1" dirty="0">
                <a:solidFill>
                  <a:schemeClr val="bg1"/>
                </a:solidFill>
                <a:effectLst>
                  <a:outerShdw blurRad="38100" dist="38100" dir="2700000" algn="tl">
                    <a:srgbClr val="000000">
                      <a:alpha val="43137"/>
                    </a:srgbClr>
                  </a:outerShdw>
                </a:effectLst>
                <a:latin typeface="Trebuchet MS"/>
                <a:cs typeface="Trebuchet MS"/>
              </a:rPr>
              <a:t>Benchmark- Real Life Scenarios</a:t>
            </a:r>
          </a:p>
        </p:txBody>
      </p:sp>
      <p:sp>
        <p:nvSpPr>
          <p:cNvPr id="28" name="Rectangle 27"/>
          <p:cNvSpPr/>
          <p:nvPr/>
        </p:nvSpPr>
        <p:spPr>
          <a:xfrm>
            <a:off x="610974" y="6295868"/>
            <a:ext cx="5258486" cy="13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sp>
        <p:nvSpPr>
          <p:cNvPr id="3" name="Content Placeholder 2"/>
          <p:cNvSpPr>
            <a:spLocks noGrp="1"/>
          </p:cNvSpPr>
          <p:nvPr>
            <p:ph idx="1"/>
          </p:nvPr>
        </p:nvSpPr>
        <p:spPr>
          <a:xfrm>
            <a:off x="457200" y="1180933"/>
            <a:ext cx="8229600" cy="4768347"/>
          </a:xfrm>
        </p:spPr>
        <p:txBody>
          <a:bodyPr>
            <a:noAutofit/>
          </a:bodyPr>
          <a:lstStyle/>
          <a:p>
            <a:pPr marL="0" indent="0" algn="ctr">
              <a:buNone/>
            </a:pPr>
            <a:r>
              <a:rPr lang="en-GB" sz="1200" b="1" dirty="0" smtClean="0">
                <a:solidFill>
                  <a:srgbClr val="00B0F0"/>
                </a:solidFill>
              </a:rPr>
              <a:t>EXAMPLE C</a:t>
            </a:r>
          </a:p>
          <a:p>
            <a:pPr marL="0" indent="0" algn="just">
              <a:buNone/>
            </a:pPr>
            <a:endParaRPr lang="en-GB" sz="1200" dirty="0" smtClean="0">
              <a:solidFill>
                <a:srgbClr val="00B0F0"/>
              </a:solidFill>
            </a:endParaRPr>
          </a:p>
          <a:p>
            <a:pPr marL="0" indent="0">
              <a:lnSpc>
                <a:spcPct val="107000"/>
              </a:lnSpc>
              <a:spcAft>
                <a:spcPts val="800"/>
              </a:spcAft>
              <a:buNone/>
            </a:pPr>
            <a:r>
              <a:rPr lang="en-GB" sz="1200" dirty="0" smtClean="0">
                <a:latin typeface="Calibri" panose="020F0502020204030204" pitchFamily="34" charset="0"/>
                <a:ea typeface="Calibri" panose="020F0502020204030204" pitchFamily="34" charset="0"/>
                <a:cs typeface="Times New Roman" panose="02020603050405020304" pitchFamily="18" charset="0"/>
              </a:rPr>
              <a:t>The </a:t>
            </a:r>
            <a:r>
              <a:rPr lang="en-GB" sz="1200" dirty="0">
                <a:latin typeface="Calibri" panose="020F0502020204030204" pitchFamily="34" charset="0"/>
                <a:ea typeface="Calibri" panose="020F0502020204030204" pitchFamily="34" charset="0"/>
                <a:cs typeface="Times New Roman" panose="02020603050405020304" pitchFamily="18" charset="0"/>
              </a:rPr>
              <a:t>3 month Certificate of Deposit (CD) Swap Fixing Rate in Korea is the main benchmark for the Korean interest rate swap market. </a:t>
            </a:r>
            <a:r>
              <a:rPr lang="en-GB" sz="1200" dirty="0" smtClean="0">
                <a:latin typeface="Calibri" panose="020F0502020204030204" pitchFamily="34" charset="0"/>
                <a:ea typeface="Calibri" panose="020F0502020204030204" pitchFamily="34" charset="0"/>
                <a:cs typeface="Times New Roman" panose="02020603050405020304" pitchFamily="18" charset="0"/>
              </a:rPr>
              <a:t>The </a:t>
            </a:r>
            <a:r>
              <a:rPr lang="en-GB" sz="1200" dirty="0">
                <a:latin typeface="Calibri" panose="020F0502020204030204" pitchFamily="34" charset="0"/>
                <a:ea typeface="Calibri" panose="020F0502020204030204" pitchFamily="34" charset="0"/>
                <a:cs typeface="Times New Roman" panose="02020603050405020304" pitchFamily="18" charset="0"/>
              </a:rPr>
              <a:t>Korean Won IRS market is one of the largest and most liquid emerging market non-deliverable currency IRS market</a:t>
            </a:r>
            <a:r>
              <a:rPr lang="en-GB" sz="1200" dirty="0" smtClean="0">
                <a:latin typeface="Calibri" panose="020F0502020204030204" pitchFamily="34" charset="0"/>
                <a:ea typeface="Calibri" panose="020F0502020204030204" pitchFamily="34" charset="0"/>
                <a:cs typeface="Times New Roman" panose="02020603050405020304" pitchFamily="18" charset="0"/>
              </a:rPr>
              <a:t>. Onshore/Offshore </a:t>
            </a:r>
            <a:r>
              <a:rPr lang="en-GB" sz="1200" dirty="0">
                <a:latin typeface="Calibri" panose="020F0502020204030204" pitchFamily="34" charset="0"/>
                <a:ea typeface="Calibri" panose="020F0502020204030204" pitchFamily="34" charset="0"/>
                <a:cs typeface="Times New Roman" panose="02020603050405020304" pitchFamily="18" charset="0"/>
              </a:rPr>
              <a:t>Banks use this benchmark to swap floating interest rates against fixed rate deposits and to hedge their Korean bond holding risk. </a:t>
            </a:r>
            <a:r>
              <a:rPr lang="en-GB" sz="1200" dirty="0" smtClean="0">
                <a:latin typeface="Calibri" panose="020F0502020204030204" pitchFamily="34" charset="0"/>
                <a:ea typeface="Calibri" panose="020F0502020204030204" pitchFamily="34" charset="0"/>
                <a:cs typeface="Times New Roman" panose="02020603050405020304" pitchFamily="18" charset="0"/>
              </a:rPr>
              <a:t>It </a:t>
            </a:r>
            <a:r>
              <a:rPr lang="en-GB" sz="1200" dirty="0">
                <a:latin typeface="Calibri" panose="020F0502020204030204" pitchFamily="34" charset="0"/>
                <a:ea typeface="Calibri" panose="020F0502020204030204" pitchFamily="34" charset="0"/>
                <a:cs typeface="Times New Roman" panose="02020603050405020304" pitchFamily="18" charset="0"/>
              </a:rPr>
              <a:t>is also used by market participants inside the EU to gain exposure to Korean markets.</a:t>
            </a:r>
          </a:p>
          <a:p>
            <a:pPr marL="0" indent="0">
              <a:lnSpc>
                <a:spcPct val="107000"/>
              </a:lnSpc>
              <a:spcAft>
                <a:spcPts val="800"/>
              </a:spcAft>
              <a:buNone/>
            </a:pP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Under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the current </a:t>
            </a: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third-country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regime of the Commission’s proposal, Korea is unlikely to be deemed equivalent </a:t>
            </a: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in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the EU</a:t>
            </a:r>
            <a:r>
              <a:rPr lang="en-GB" sz="1200" dirty="0" smtClean="0">
                <a:solidFill>
                  <a:srgbClr val="00B0F0"/>
                </a:solidFill>
                <a:latin typeface="Calibri" panose="020F0502020204030204" pitchFamily="34" charset="0"/>
                <a:ea typeface="Calibri" panose="020F0502020204030204" pitchFamily="34" charset="0"/>
                <a:cs typeface="Times New Roman" panose="02020603050405020304" pitchFamily="18" charset="0"/>
              </a:rPr>
              <a:t>. This </a:t>
            </a:r>
            <a:r>
              <a:rPr lang="en-GB" sz="1200" dirty="0">
                <a:solidFill>
                  <a:srgbClr val="00B0F0"/>
                </a:solidFill>
                <a:latin typeface="Calibri" panose="020F0502020204030204" pitchFamily="34" charset="0"/>
                <a:ea typeface="Calibri" panose="020F0502020204030204" pitchFamily="34" charset="0"/>
                <a:cs typeface="Times New Roman" panose="02020603050405020304" pitchFamily="18" charset="0"/>
              </a:rPr>
              <a:t>benchmark could therefore be prohibited from use in the EU, causing significant disruption and competitive disadvantage for EU users.</a:t>
            </a:r>
          </a:p>
          <a:p>
            <a:pPr marL="0" indent="0" algn="just">
              <a:buNone/>
            </a:pPr>
            <a:endParaRPr lang="en-GB" sz="1200" dirty="0" smtClean="0">
              <a:solidFill>
                <a:srgbClr val="00B0F0"/>
              </a:solidFill>
            </a:endParaRPr>
          </a:p>
        </p:txBody>
      </p:sp>
      <p:sp>
        <p:nvSpPr>
          <p:cNvPr id="7" name="Footer Placeholder 6"/>
          <p:cNvSpPr>
            <a:spLocks noGrp="1"/>
          </p:cNvSpPr>
          <p:nvPr>
            <p:ph type="ftr" sz="quarter" idx="11"/>
          </p:nvPr>
        </p:nvSpPr>
        <p:spPr/>
        <p:txBody>
          <a:bodyPr/>
          <a:lstStyle/>
          <a:p>
            <a:r>
              <a:rPr lang="en-US" dirty="0" smtClean="0">
                <a:solidFill>
                  <a:prstClr val="black">
                    <a:tint val="75000"/>
                  </a:prstClr>
                </a:solidFill>
              </a:rPr>
              <a:t>5</a:t>
            </a:r>
          </a:p>
        </p:txBody>
      </p:sp>
      <p:pic>
        <p:nvPicPr>
          <p:cNvPr id="8" name="Picture 2" descr="J:\FIA EUROPE\Colour Trans FIA Europe 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74397"/>
            <a:ext cx="880484" cy="6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766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27769</TotalTime>
  <Words>2221</Words>
  <Application>Microsoft Office PowerPoint</Application>
  <PresentationFormat>On-screen Show (4:3)</PresentationFormat>
  <Paragraphs>145</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Trebuchet MS</vt:lpstr>
      <vt:lpstr>1_Office Theme</vt:lpstr>
      <vt:lpstr>PowerPoint Presentation</vt:lpstr>
      <vt:lpstr>Overview</vt:lpstr>
      <vt:lpstr>Third Country</vt:lpstr>
      <vt:lpstr>Scope</vt:lpstr>
      <vt:lpstr>Scope cont.</vt:lpstr>
      <vt:lpstr>Definition of Benchmark</vt:lpstr>
      <vt:lpstr>Benchmark- Real Life Scenarios</vt:lpstr>
      <vt:lpstr>Benchmark- Real Life Scenarios</vt:lpstr>
      <vt:lpstr>Benchmark- Real Life Scenarios</vt:lpstr>
      <vt:lpstr>Benchmark- Real Life Scenarios</vt:lpstr>
      <vt:lpstr>Benchmark- Real Life Scenarios</vt:lpstr>
      <vt:lpstr>Benchmark- Real Life Scenarios</vt:lpstr>
      <vt:lpstr>Benchmark- Real Life Scenarios Summary</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Puleston-Jones</dc:creator>
  <cp:lastModifiedBy>Emma Davey</cp:lastModifiedBy>
  <cp:revision>241</cp:revision>
  <cp:lastPrinted>2015-09-24T09:14:31Z</cp:lastPrinted>
  <dcterms:created xsi:type="dcterms:W3CDTF">2014-10-06T16:22:57Z</dcterms:created>
  <dcterms:modified xsi:type="dcterms:W3CDTF">2016-02-05T12:17:43Z</dcterms:modified>
</cp:coreProperties>
</file>